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notesMasterIdLst>
    <p:notesMasterId r:id="rId70"/>
  </p:notesMasterIdLst>
  <p:sldIdLst>
    <p:sldId id="256" r:id="rId2"/>
    <p:sldId id="257" r:id="rId3"/>
    <p:sldId id="288" r:id="rId4"/>
    <p:sldId id="258" r:id="rId5"/>
    <p:sldId id="264" r:id="rId6"/>
    <p:sldId id="260" r:id="rId7"/>
    <p:sldId id="296" r:id="rId8"/>
    <p:sldId id="262" r:id="rId9"/>
    <p:sldId id="297" r:id="rId10"/>
    <p:sldId id="263" r:id="rId11"/>
    <p:sldId id="265" r:id="rId12"/>
    <p:sldId id="266" r:id="rId13"/>
    <p:sldId id="267" r:id="rId14"/>
    <p:sldId id="268" r:id="rId15"/>
    <p:sldId id="298" r:id="rId16"/>
    <p:sldId id="270" r:id="rId17"/>
    <p:sldId id="271" r:id="rId18"/>
    <p:sldId id="272" r:id="rId19"/>
    <p:sldId id="274" r:id="rId20"/>
    <p:sldId id="273" r:id="rId21"/>
    <p:sldId id="276" r:id="rId22"/>
    <p:sldId id="277" r:id="rId23"/>
    <p:sldId id="275" r:id="rId24"/>
    <p:sldId id="299" r:id="rId25"/>
    <p:sldId id="280" r:id="rId26"/>
    <p:sldId id="281" r:id="rId27"/>
    <p:sldId id="282" r:id="rId28"/>
    <p:sldId id="300" r:id="rId29"/>
    <p:sldId id="302" r:id="rId30"/>
    <p:sldId id="303" r:id="rId31"/>
    <p:sldId id="304" r:id="rId32"/>
    <p:sldId id="305" r:id="rId33"/>
    <p:sldId id="301" r:id="rId34"/>
    <p:sldId id="283" r:id="rId35"/>
    <p:sldId id="284" r:id="rId36"/>
    <p:sldId id="286" r:id="rId37"/>
    <p:sldId id="285" r:id="rId38"/>
    <p:sldId id="290" r:id="rId39"/>
    <p:sldId id="292" r:id="rId40"/>
    <p:sldId id="289" r:id="rId41"/>
    <p:sldId id="287" r:id="rId42"/>
    <p:sldId id="293" r:id="rId43"/>
    <p:sldId id="295" r:id="rId44"/>
    <p:sldId id="294" r:id="rId45"/>
    <p:sldId id="319" r:id="rId46"/>
    <p:sldId id="320" r:id="rId47"/>
    <p:sldId id="321" r:id="rId48"/>
    <p:sldId id="322" r:id="rId49"/>
    <p:sldId id="324" r:id="rId50"/>
    <p:sldId id="326" r:id="rId51"/>
    <p:sldId id="327" r:id="rId52"/>
    <p:sldId id="328" r:id="rId53"/>
    <p:sldId id="329" r:id="rId54"/>
    <p:sldId id="330" r:id="rId55"/>
    <p:sldId id="331" r:id="rId56"/>
    <p:sldId id="332" r:id="rId57"/>
    <p:sldId id="306" r:id="rId58"/>
    <p:sldId id="308" r:id="rId59"/>
    <p:sldId id="309" r:id="rId60"/>
    <p:sldId id="310" r:id="rId61"/>
    <p:sldId id="311" r:id="rId62"/>
    <p:sldId id="312" r:id="rId63"/>
    <p:sldId id="314" r:id="rId64"/>
    <p:sldId id="315" r:id="rId65"/>
    <p:sldId id="313" r:id="rId66"/>
    <p:sldId id="316" r:id="rId67"/>
    <p:sldId id="317" r:id="rId68"/>
    <p:sldId id="318" r:id="rId69"/>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3" autoAdjust="0"/>
    <p:restoredTop sz="93950" autoAdjust="0"/>
  </p:normalViewPr>
  <p:slideViewPr>
    <p:cSldViewPr>
      <p:cViewPr>
        <p:scale>
          <a:sx n="70" d="100"/>
          <a:sy n="70" d="100"/>
        </p:scale>
        <p:origin x="-137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C2559A-2DC1-4450-B127-2A646B4B36DF}" type="datetimeFigureOut">
              <a:rPr lang="it-IT" smtClean="0"/>
              <a:t>21/03/2015</a:t>
            </a:fld>
            <a:endParaRPr lang="it-IT"/>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E9477E-7E2F-4264-9A77-56CE4CDD7931}" type="slidenum">
              <a:rPr lang="it-IT" smtClean="0"/>
              <a:t>‹#›</a:t>
            </a:fld>
            <a:endParaRPr lang="it-IT"/>
          </a:p>
        </p:txBody>
      </p:sp>
    </p:spTree>
    <p:extLst>
      <p:ext uri="{BB962C8B-B14F-4D97-AF65-F5344CB8AC3E}">
        <p14:creationId xmlns:p14="http://schemas.microsoft.com/office/powerpoint/2010/main" val="19765115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6</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18</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19</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20</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21</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22</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23</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25</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26</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27</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29</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8</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30</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31</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32</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34</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35</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36</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37</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38</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39</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40</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10</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41</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42</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43</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44</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46</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47</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48</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49</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50</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51</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11</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52</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53</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54</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55</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56</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58</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59</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60</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61</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62</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12</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63</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65</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66</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67</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68</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13</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14</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16</a:t>
            </a:fld>
            <a:endParaRPr lang="it-IT"/>
          </a:p>
        </p:txBody>
      </p:sp>
    </p:spTree>
    <p:extLst>
      <p:ext uri="{BB962C8B-B14F-4D97-AF65-F5344CB8AC3E}">
        <p14:creationId xmlns:p14="http://schemas.microsoft.com/office/powerpoint/2010/main" val="1052578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9AE9477E-7E2F-4264-9A77-56CE4CDD7931}" type="slidenum">
              <a:rPr lang="it-IT" smtClean="0"/>
              <a:t>17</a:t>
            </a:fld>
            <a:endParaRPr lang="it-IT"/>
          </a:p>
        </p:txBody>
      </p:sp>
    </p:spTree>
    <p:extLst>
      <p:ext uri="{BB962C8B-B14F-4D97-AF65-F5344CB8AC3E}">
        <p14:creationId xmlns:p14="http://schemas.microsoft.com/office/powerpoint/2010/main" val="10525783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C2A10981-5C40-44F3-B85F-26B2B6684BF6}" type="datetimeFigureOut">
              <a:rPr lang="it-IT" smtClean="0"/>
              <a:t>21/03/2015</a:t>
            </a:fld>
            <a:endParaRPr lang="it-IT"/>
          </a:p>
        </p:txBody>
      </p:sp>
      <p:sp>
        <p:nvSpPr>
          <p:cNvPr id="17" name="Footer Placeholder 16"/>
          <p:cNvSpPr>
            <a:spLocks noGrp="1"/>
          </p:cNvSpPr>
          <p:nvPr>
            <p:ph type="ftr" sz="quarter" idx="11"/>
          </p:nvPr>
        </p:nvSpPr>
        <p:spPr>
          <a:xfrm>
            <a:off x="5410200" y="4205288"/>
            <a:ext cx="1295400" cy="457200"/>
          </a:xfrm>
        </p:spPr>
        <p:txBody>
          <a:bodyPr/>
          <a:lstStyle/>
          <a:p>
            <a:endParaRPr lang="it-IT"/>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408C7E-95B0-4CE2-AE84-CCD2FE63FFE3}" type="slidenum">
              <a:rPr lang="it-IT" smtClean="0"/>
              <a:t>‹#›</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2A10981-5C40-44F3-B85F-26B2B6684BF6}" type="datetimeFigureOut">
              <a:rPr lang="it-IT" smtClean="0"/>
              <a:t>21/03/2015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68408C7E-95B0-4CE2-AE84-CCD2FE63FFE3}" type="slidenum">
              <a:rPr lang="it-IT" smtClean="0"/>
              <a:t>‹#›</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2A10981-5C40-44F3-B85F-26B2B6684BF6}" type="datetimeFigureOut">
              <a:rPr lang="it-IT" smtClean="0"/>
              <a:t>21/03/2015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68408C7E-95B0-4CE2-AE84-CCD2FE63FFE3}" type="slidenum">
              <a:rPr lang="it-IT" smtClean="0"/>
              <a:t>‹#›</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2A10981-5C40-44F3-B85F-26B2B6684BF6}" type="datetimeFigureOut">
              <a:rPr lang="it-IT" smtClean="0"/>
              <a:t>21/03/2015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68408C7E-95B0-4CE2-AE84-CCD2FE63FFE3}" type="slidenum">
              <a:rPr lang="it-IT" smtClean="0"/>
              <a:t>‹#›</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2A10981-5C40-44F3-B85F-26B2B6684BF6}" type="datetimeFigureOut">
              <a:rPr lang="it-IT" smtClean="0"/>
              <a:t>21/03/2015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68408C7E-95B0-4CE2-AE84-CCD2FE63FFE3}" type="slidenum">
              <a:rPr lang="it-IT" smtClean="0"/>
              <a:t>‹#›</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2A10981-5C40-44F3-B85F-26B2B6684BF6}" type="datetimeFigureOut">
              <a:rPr lang="it-IT" smtClean="0"/>
              <a:t>21/03/2015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68408C7E-95B0-4CE2-AE84-CCD2FE63FFE3}" type="slidenum">
              <a:rPr lang="it-IT" smtClean="0"/>
              <a:t>‹#›</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C2A10981-5C40-44F3-B85F-26B2B6684BF6}" type="datetimeFigureOut">
              <a:rPr lang="it-IT" smtClean="0"/>
              <a:t>21/03/2015</a:t>
            </a:fld>
            <a:endParaRPr lang="it-IT"/>
          </a:p>
        </p:txBody>
      </p:sp>
      <p:sp>
        <p:nvSpPr>
          <p:cNvPr id="27" name="Slide Number Placeholder 26"/>
          <p:cNvSpPr>
            <a:spLocks noGrp="1"/>
          </p:cNvSpPr>
          <p:nvPr>
            <p:ph type="sldNum" sz="quarter" idx="11"/>
          </p:nvPr>
        </p:nvSpPr>
        <p:spPr/>
        <p:txBody>
          <a:bodyPr rtlCol="0"/>
          <a:lstStyle/>
          <a:p>
            <a:fld id="{68408C7E-95B0-4CE2-AE84-CCD2FE63FFE3}" type="slidenum">
              <a:rPr lang="it-IT" smtClean="0"/>
              <a:t>‹#›</a:t>
            </a:fld>
            <a:endParaRPr lang="it-IT"/>
          </a:p>
        </p:txBody>
      </p:sp>
      <p:sp>
        <p:nvSpPr>
          <p:cNvPr id="28" name="Footer Placeholder 27"/>
          <p:cNvSpPr>
            <a:spLocks noGrp="1"/>
          </p:cNvSpPr>
          <p:nvPr>
            <p:ph type="ftr" sz="quarter" idx="12"/>
          </p:nvPr>
        </p:nvSpPr>
        <p:spPr/>
        <p:txBody>
          <a:bodyPr rtlCol="0"/>
          <a:lstStyle/>
          <a:p>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C2A10981-5C40-44F3-B85F-26B2B6684BF6}" type="datetimeFigureOut">
              <a:rPr lang="it-IT" smtClean="0"/>
              <a:t>21/03/2015</a:t>
            </a:fld>
            <a:endParaRPr lang="it-IT"/>
          </a:p>
        </p:txBody>
      </p:sp>
      <p:sp>
        <p:nvSpPr>
          <p:cNvPr id="4" name="Footer Placeholder 3"/>
          <p:cNvSpPr>
            <a:spLocks noGrp="1"/>
          </p:cNvSpPr>
          <p:nvPr>
            <p:ph type="ftr" sz="quarter" idx="11"/>
          </p:nvPr>
        </p:nvSpPr>
        <p:spPr>
          <a:xfrm>
            <a:off x="5257800" y="612648"/>
            <a:ext cx="1325880" cy="457200"/>
          </a:xfrm>
        </p:spPr>
        <p:txBody>
          <a:bodyPr/>
          <a:lstStyle/>
          <a:p>
            <a:endParaRPr lang="it-IT"/>
          </a:p>
        </p:txBody>
      </p:sp>
      <p:sp>
        <p:nvSpPr>
          <p:cNvPr id="5" name="Slide Number Placeholder 4"/>
          <p:cNvSpPr>
            <a:spLocks noGrp="1"/>
          </p:cNvSpPr>
          <p:nvPr>
            <p:ph type="sldNum" sz="quarter" idx="12"/>
          </p:nvPr>
        </p:nvSpPr>
        <p:spPr>
          <a:xfrm>
            <a:off x="8174736" y="2272"/>
            <a:ext cx="762000" cy="365760"/>
          </a:xfrm>
        </p:spPr>
        <p:txBody>
          <a:bodyPr/>
          <a:lstStyle/>
          <a:p>
            <a:fld id="{68408C7E-95B0-4CE2-AE84-CCD2FE63FFE3}" type="slidenum">
              <a:rPr lang="it-IT" smtClean="0"/>
              <a:t>‹#›</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A10981-5C40-44F3-B85F-26B2B6684BF6}" type="datetimeFigureOut">
              <a:rPr lang="it-IT" smtClean="0"/>
              <a:t>21/03/2015</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68408C7E-95B0-4CE2-AE84-CCD2FE63FFE3}" type="slidenum">
              <a:rPr lang="it-IT" smtClean="0"/>
              <a:t>‹#›</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2A10981-5C40-44F3-B85F-26B2B6684BF6}" type="datetimeFigureOut">
              <a:rPr lang="it-IT" smtClean="0"/>
              <a:t>21/03/2015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68408C7E-95B0-4CE2-AE84-CCD2FE63FFE3}" type="slidenum">
              <a:rPr lang="it-IT" smtClean="0"/>
              <a:t>‹#›</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2A10981-5C40-44F3-B85F-26B2B6684BF6}" type="datetimeFigureOut">
              <a:rPr lang="it-IT" smtClean="0"/>
              <a:t>21/03/2015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68408C7E-95B0-4CE2-AE84-CCD2FE63FFE3}" type="slidenum">
              <a:rPr lang="it-IT" smtClean="0"/>
              <a:t>‹#›</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C2A10981-5C40-44F3-B85F-26B2B6684BF6}" type="datetimeFigureOut">
              <a:rPr lang="it-IT" smtClean="0"/>
              <a:t>21/03/2015</a:t>
            </a:fld>
            <a:endParaRPr lang="it-IT"/>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it-IT"/>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408C7E-95B0-4CE2-AE84-CCD2FE63FFE3}" type="slidenum">
              <a:rPr lang="it-IT" smtClean="0"/>
              <a:t>‹#›</a:t>
            </a:fld>
            <a:endParaRPr lang="it-IT"/>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3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18" Type="http://schemas.openxmlformats.org/officeDocument/2006/relationships/image" Target="../media/image53.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17" Type="http://schemas.openxmlformats.org/officeDocument/2006/relationships/image" Target="../media/image52.png"/><Relationship Id="rId2" Type="http://schemas.openxmlformats.org/officeDocument/2006/relationships/notesSlide" Target="../notesSlides/notesSlide35.xml"/><Relationship Id="rId16"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5.png"/><Relationship Id="rId19" Type="http://schemas.openxmlformats.org/officeDocument/2006/relationships/image" Target="../media/image54.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s>
</file>

<file path=ppt/slides/_rels/slide4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49.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6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51.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25.png"/><Relationship Id="rId7" Type="http://schemas.openxmlformats.org/officeDocument/2006/relationships/image" Target="../media/image71.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 Id="rId9" Type="http://schemas.openxmlformats.org/officeDocument/2006/relationships/image" Target="../media/image73.png"/></Relationships>
</file>

<file path=ppt/slides/_rels/slide52.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25.png"/><Relationship Id="rId7" Type="http://schemas.openxmlformats.org/officeDocument/2006/relationships/image" Target="../media/image77.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50.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1124744"/>
            <a:ext cx="7918648" cy="1829761"/>
          </a:xfrm>
        </p:spPr>
        <p:txBody>
          <a:bodyPr/>
          <a:lstStyle/>
          <a:p>
            <a:r>
              <a:rPr lang="it-IT" dirty="0" smtClean="0"/>
              <a:t>Data Mining</a:t>
            </a:r>
            <a:endParaRPr lang="it-IT" dirty="0"/>
          </a:p>
        </p:txBody>
      </p:sp>
      <p:sp>
        <p:nvSpPr>
          <p:cNvPr id="3" name="Subtitle 2"/>
          <p:cNvSpPr>
            <a:spLocks noGrp="1"/>
          </p:cNvSpPr>
          <p:nvPr>
            <p:ph type="subTitle" idx="1"/>
          </p:nvPr>
        </p:nvSpPr>
        <p:spPr>
          <a:xfrm>
            <a:off x="539552" y="3068960"/>
            <a:ext cx="8064896" cy="1199704"/>
          </a:xfrm>
        </p:spPr>
        <p:txBody>
          <a:bodyPr>
            <a:normAutofit/>
          </a:bodyPr>
          <a:lstStyle/>
          <a:p>
            <a:r>
              <a:rPr lang="it-IT" sz="2800" dirty="0" smtClean="0">
                <a:solidFill>
                  <a:schemeClr val="bg1"/>
                </a:solidFill>
              </a:rPr>
              <a:t>Modelli previsivi applicati alle scienze attuariali</a:t>
            </a:r>
            <a:endParaRPr lang="it-IT" sz="2800" dirty="0">
              <a:solidFill>
                <a:schemeClr val="bg1"/>
              </a:solidFill>
            </a:endParaRPr>
          </a:p>
        </p:txBody>
      </p:sp>
    </p:spTree>
    <p:extLst>
      <p:ext uri="{BB962C8B-B14F-4D97-AF65-F5344CB8AC3E}">
        <p14:creationId xmlns:p14="http://schemas.microsoft.com/office/powerpoint/2010/main" val="17207673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700808"/>
            <a:ext cx="8280000" cy="4437312"/>
          </a:xfrm>
        </p:spPr>
        <p:txBody>
          <a:bodyPr>
            <a:normAutofit lnSpcReduction="10000"/>
          </a:bodyPr>
          <a:lstStyle/>
          <a:p>
            <a:r>
              <a:rPr lang="it-IT" sz="2500" dirty="0" smtClean="0"/>
              <a:t>Organizzazione dei dati</a:t>
            </a:r>
          </a:p>
          <a:p>
            <a:pPr marL="365760" lvl="1" indent="0" algn="just">
              <a:buNone/>
            </a:pPr>
            <a:r>
              <a:rPr lang="it-IT" sz="2300" dirty="0" smtClean="0"/>
              <a:t>Isolare le variabili di interesse, individuare una o più variabili risposta, definire i formati, aggregare variabili ridondanti, ecc.</a:t>
            </a:r>
          </a:p>
          <a:p>
            <a:pPr marL="365760" lvl="1" indent="0">
              <a:buNone/>
            </a:pPr>
            <a:endParaRPr lang="it-IT" sz="400" dirty="0"/>
          </a:p>
          <a:p>
            <a:r>
              <a:rPr lang="it-IT" sz="2500" dirty="0" smtClean="0"/>
              <a:t>Campionamento</a:t>
            </a:r>
          </a:p>
          <a:p>
            <a:pPr marL="365760" lvl="1" indent="0" algn="just">
              <a:buNone/>
            </a:pPr>
            <a:r>
              <a:rPr lang="it-IT" sz="2300" dirty="0" smtClean="0"/>
              <a:t>Selezionare un sottoinsieme del dataset su cui definire il modello.</a:t>
            </a:r>
          </a:p>
          <a:p>
            <a:pPr marL="365760" lvl="1" indent="0">
              <a:buNone/>
            </a:pPr>
            <a:endParaRPr lang="it-IT" sz="400" dirty="0"/>
          </a:p>
          <a:p>
            <a:r>
              <a:rPr lang="it-IT" sz="2500" i="1" dirty="0" smtClean="0"/>
              <a:t>Oversampling</a:t>
            </a:r>
            <a:endParaRPr lang="it-IT" sz="2500" i="1" dirty="0"/>
          </a:p>
          <a:p>
            <a:pPr marL="365760" lvl="1" indent="0" algn="just">
              <a:buNone/>
            </a:pPr>
            <a:r>
              <a:rPr lang="it-IT" sz="2300" dirty="0" smtClean="0"/>
              <a:t>Se l’evento a cui siamo interessati è molto raro e pochissimi dati lo rilevano, è necessaria una procedura di «sovracampionamento» tale da privilegiare tali dati</a:t>
            </a:r>
            <a:r>
              <a:rPr lang="it-IT" sz="2300" dirty="0"/>
              <a:t> </a:t>
            </a:r>
            <a:r>
              <a:rPr lang="it-IT" sz="2300" dirty="0" smtClean="0"/>
              <a:t>e rendere ben più efficace il modello.</a:t>
            </a:r>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Esplorazione del dataset</a:t>
            </a:r>
            <a:endParaRPr lang="it-IT" sz="3600" dirty="0"/>
          </a:p>
        </p:txBody>
      </p:sp>
    </p:spTree>
    <p:extLst>
      <p:ext uri="{BB962C8B-B14F-4D97-AF65-F5344CB8AC3E}">
        <p14:creationId xmlns:p14="http://schemas.microsoft.com/office/powerpoint/2010/main" val="38603979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656184"/>
            <a:ext cx="8229600" cy="5157192"/>
          </a:xfrm>
        </p:spPr>
        <p:txBody>
          <a:bodyPr>
            <a:normAutofit/>
          </a:bodyPr>
          <a:lstStyle/>
          <a:p>
            <a:r>
              <a:rPr lang="it-IT" sz="2500" dirty="0" smtClean="0"/>
              <a:t>Variabili categoriche</a:t>
            </a:r>
          </a:p>
          <a:p>
            <a:pPr marL="708660" lvl="1" indent="-342900" algn="just"/>
            <a:r>
              <a:rPr lang="it-IT" sz="2300" dirty="0" smtClean="0"/>
              <a:t>In caso di elevato numero di categorie, la variabile è spesso assimilabile a una variabile numerica e può essere utilizzata così com’è.</a:t>
            </a:r>
          </a:p>
          <a:p>
            <a:pPr marL="708660" lvl="1" indent="-342900" algn="just"/>
            <a:r>
              <a:rPr lang="it-IT" sz="2300" dirty="0" smtClean="0"/>
              <a:t>In caso di ridotto numero di categorie, alcuni metodi di data mining richiedono la creazione di variabili </a:t>
            </a:r>
            <a:r>
              <a:rPr lang="it-IT" sz="2300" i="1" dirty="0" smtClean="0"/>
              <a:t>dummy</a:t>
            </a:r>
            <a:r>
              <a:rPr lang="it-IT" sz="2300" dirty="0"/>
              <a:t>:</a:t>
            </a:r>
            <a:endParaRPr lang="it-IT" sz="2300" dirty="0" smtClean="0"/>
          </a:p>
          <a:p>
            <a:pPr marL="365760" lvl="1" indent="0">
              <a:buNone/>
            </a:pPr>
            <a:endParaRPr lang="it-IT" sz="400" dirty="0"/>
          </a:p>
          <a:p>
            <a:pPr marL="109728" indent="0">
              <a:buNone/>
            </a:pPr>
            <a:endParaRPr lang="it-IT" dirty="0" smtClean="0"/>
          </a:p>
          <a:p>
            <a:pPr marL="365760" lvl="1" indent="0">
              <a:buNone/>
            </a:pPr>
            <a:endParaRPr lang="it-IT" sz="400" dirty="0"/>
          </a:p>
        </p:txBody>
      </p:sp>
      <p:sp>
        <p:nvSpPr>
          <p:cNvPr id="4" name="TextBox 3"/>
          <p:cNvSpPr txBox="1"/>
          <p:nvPr/>
        </p:nvSpPr>
        <p:spPr>
          <a:xfrm>
            <a:off x="247005" y="4942909"/>
            <a:ext cx="1368152" cy="615553"/>
          </a:xfrm>
          <a:prstGeom prst="rect">
            <a:avLst/>
          </a:prstGeom>
          <a:noFill/>
          <a:ln>
            <a:noFill/>
          </a:ln>
        </p:spPr>
        <p:txBody>
          <a:bodyPr wrap="square" rtlCol="0">
            <a:spAutoFit/>
          </a:bodyPr>
          <a:lstStyle/>
          <a:p>
            <a:pPr algn="ctr"/>
            <a:r>
              <a:rPr lang="it-IT" sz="1700" dirty="0" smtClean="0"/>
              <a:t>Situazione lavorativa</a:t>
            </a:r>
            <a:endParaRPr lang="it-IT" sz="1700" dirty="0"/>
          </a:p>
        </p:txBody>
      </p:sp>
      <p:sp>
        <p:nvSpPr>
          <p:cNvPr id="5" name="TextBox 4"/>
          <p:cNvSpPr txBox="1"/>
          <p:nvPr/>
        </p:nvSpPr>
        <p:spPr>
          <a:xfrm>
            <a:off x="2008967" y="4139788"/>
            <a:ext cx="1982454" cy="353943"/>
          </a:xfrm>
          <a:prstGeom prst="rect">
            <a:avLst/>
          </a:prstGeom>
          <a:noFill/>
          <a:ln>
            <a:noFill/>
          </a:ln>
        </p:spPr>
        <p:txBody>
          <a:bodyPr wrap="square" rtlCol="0">
            <a:spAutoFit/>
          </a:bodyPr>
          <a:lstStyle/>
          <a:p>
            <a:r>
              <a:rPr lang="it-IT" sz="1700" dirty="0" smtClean="0"/>
              <a:t>1 se studente</a:t>
            </a:r>
            <a:endParaRPr lang="it-IT" sz="1700" dirty="0"/>
          </a:p>
        </p:txBody>
      </p:sp>
      <p:sp>
        <p:nvSpPr>
          <p:cNvPr id="6" name="TextBox 5"/>
          <p:cNvSpPr txBox="1"/>
          <p:nvPr/>
        </p:nvSpPr>
        <p:spPr>
          <a:xfrm>
            <a:off x="2008967" y="4787860"/>
            <a:ext cx="1982454" cy="353943"/>
          </a:xfrm>
          <a:prstGeom prst="rect">
            <a:avLst/>
          </a:prstGeom>
          <a:noFill/>
          <a:ln>
            <a:noFill/>
          </a:ln>
        </p:spPr>
        <p:txBody>
          <a:bodyPr wrap="square" rtlCol="0">
            <a:spAutoFit/>
          </a:bodyPr>
          <a:lstStyle/>
          <a:p>
            <a:r>
              <a:rPr lang="it-IT" sz="1700" dirty="0" smtClean="0"/>
              <a:t>2 se impiegato</a:t>
            </a:r>
            <a:endParaRPr lang="it-IT" sz="1700" dirty="0"/>
          </a:p>
        </p:txBody>
      </p:sp>
      <p:sp>
        <p:nvSpPr>
          <p:cNvPr id="7" name="TextBox 6"/>
          <p:cNvSpPr txBox="1"/>
          <p:nvPr/>
        </p:nvSpPr>
        <p:spPr>
          <a:xfrm>
            <a:off x="2008967" y="5435932"/>
            <a:ext cx="1982454" cy="353943"/>
          </a:xfrm>
          <a:prstGeom prst="rect">
            <a:avLst/>
          </a:prstGeom>
          <a:noFill/>
          <a:ln>
            <a:noFill/>
          </a:ln>
        </p:spPr>
        <p:txBody>
          <a:bodyPr wrap="square" rtlCol="0">
            <a:spAutoFit/>
          </a:bodyPr>
          <a:lstStyle/>
          <a:p>
            <a:r>
              <a:rPr lang="it-IT" sz="1700" dirty="0" smtClean="0"/>
              <a:t>3 se disoccupato</a:t>
            </a:r>
            <a:endParaRPr lang="it-IT" sz="1700" dirty="0"/>
          </a:p>
        </p:txBody>
      </p:sp>
      <p:sp>
        <p:nvSpPr>
          <p:cNvPr id="8" name="TextBox 7"/>
          <p:cNvSpPr txBox="1"/>
          <p:nvPr/>
        </p:nvSpPr>
        <p:spPr>
          <a:xfrm>
            <a:off x="2008967" y="6084004"/>
            <a:ext cx="1982454" cy="353943"/>
          </a:xfrm>
          <a:prstGeom prst="rect">
            <a:avLst/>
          </a:prstGeom>
          <a:noFill/>
          <a:ln>
            <a:noFill/>
          </a:ln>
        </p:spPr>
        <p:txBody>
          <a:bodyPr wrap="square" rtlCol="0">
            <a:spAutoFit/>
          </a:bodyPr>
          <a:lstStyle/>
          <a:p>
            <a:r>
              <a:rPr lang="it-IT" sz="1700" dirty="0" smtClean="0"/>
              <a:t>4 se pensionato</a:t>
            </a:r>
            <a:endParaRPr lang="it-IT" sz="1700" dirty="0"/>
          </a:p>
        </p:txBody>
      </p:sp>
      <p:sp>
        <p:nvSpPr>
          <p:cNvPr id="57" name="Left Brace 56"/>
          <p:cNvSpPr/>
          <p:nvPr/>
        </p:nvSpPr>
        <p:spPr>
          <a:xfrm>
            <a:off x="1880717" y="4077072"/>
            <a:ext cx="200258" cy="237626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sz="1700"/>
          </a:p>
        </p:txBody>
      </p:sp>
      <p:sp>
        <p:nvSpPr>
          <p:cNvPr id="14" name="TextBox 13"/>
          <p:cNvSpPr txBox="1"/>
          <p:nvPr/>
        </p:nvSpPr>
        <p:spPr>
          <a:xfrm>
            <a:off x="1500396" y="5079016"/>
            <a:ext cx="436563" cy="353943"/>
          </a:xfrm>
          <a:prstGeom prst="rect">
            <a:avLst/>
          </a:prstGeom>
          <a:noFill/>
          <a:ln>
            <a:noFill/>
          </a:ln>
        </p:spPr>
        <p:txBody>
          <a:bodyPr wrap="square" rtlCol="0">
            <a:spAutoFit/>
          </a:bodyPr>
          <a:lstStyle/>
          <a:p>
            <a:r>
              <a:rPr lang="it-IT" sz="1700" dirty="0" smtClean="0"/>
              <a:t>=</a:t>
            </a:r>
            <a:endParaRPr lang="it-IT" sz="1700" dirty="0"/>
          </a:p>
        </p:txBody>
      </p:sp>
      <p:sp>
        <p:nvSpPr>
          <p:cNvPr id="15" name="TextBox 14"/>
          <p:cNvSpPr txBox="1"/>
          <p:nvPr/>
        </p:nvSpPr>
        <p:spPr>
          <a:xfrm>
            <a:off x="4338018" y="4139788"/>
            <a:ext cx="2371749" cy="353943"/>
          </a:xfrm>
          <a:prstGeom prst="rect">
            <a:avLst/>
          </a:prstGeom>
          <a:noFill/>
          <a:ln>
            <a:noFill/>
          </a:ln>
        </p:spPr>
        <p:txBody>
          <a:bodyPr wrap="square" rtlCol="0">
            <a:spAutoFit/>
          </a:bodyPr>
          <a:lstStyle/>
          <a:p>
            <a:r>
              <a:rPr lang="it-IT" sz="1700" dirty="0" smtClean="0"/>
              <a:t>DummyStudente</a:t>
            </a:r>
          </a:p>
        </p:txBody>
      </p:sp>
      <p:sp>
        <p:nvSpPr>
          <p:cNvPr id="20" name="TextBox 19"/>
          <p:cNvSpPr txBox="1"/>
          <p:nvPr/>
        </p:nvSpPr>
        <p:spPr>
          <a:xfrm>
            <a:off x="6583709" y="4139788"/>
            <a:ext cx="436563" cy="353943"/>
          </a:xfrm>
          <a:prstGeom prst="rect">
            <a:avLst/>
          </a:prstGeom>
          <a:noFill/>
          <a:ln>
            <a:noFill/>
          </a:ln>
        </p:spPr>
        <p:txBody>
          <a:bodyPr wrap="square" rtlCol="0">
            <a:spAutoFit/>
          </a:bodyPr>
          <a:lstStyle/>
          <a:p>
            <a:r>
              <a:rPr lang="it-IT" sz="1700" dirty="0" smtClean="0"/>
              <a:t>=</a:t>
            </a:r>
            <a:endParaRPr lang="it-IT" sz="1700" dirty="0"/>
          </a:p>
        </p:txBody>
      </p:sp>
      <p:sp>
        <p:nvSpPr>
          <p:cNvPr id="21" name="Left Brace 20"/>
          <p:cNvSpPr/>
          <p:nvPr/>
        </p:nvSpPr>
        <p:spPr>
          <a:xfrm>
            <a:off x="6948264" y="4005064"/>
            <a:ext cx="216024" cy="64807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sz="1700"/>
          </a:p>
        </p:txBody>
      </p:sp>
      <p:sp>
        <p:nvSpPr>
          <p:cNvPr id="22" name="TextBox 21"/>
          <p:cNvSpPr txBox="1"/>
          <p:nvPr/>
        </p:nvSpPr>
        <p:spPr>
          <a:xfrm>
            <a:off x="4338018" y="4787860"/>
            <a:ext cx="2371749" cy="353943"/>
          </a:xfrm>
          <a:prstGeom prst="rect">
            <a:avLst/>
          </a:prstGeom>
          <a:noFill/>
          <a:ln>
            <a:noFill/>
          </a:ln>
        </p:spPr>
        <p:txBody>
          <a:bodyPr wrap="square" rtlCol="0">
            <a:spAutoFit/>
          </a:bodyPr>
          <a:lstStyle/>
          <a:p>
            <a:r>
              <a:rPr lang="it-IT" sz="1700" dirty="0" smtClean="0"/>
              <a:t>DummyImpiegato</a:t>
            </a:r>
          </a:p>
        </p:txBody>
      </p:sp>
      <p:sp>
        <p:nvSpPr>
          <p:cNvPr id="23" name="TextBox 22"/>
          <p:cNvSpPr txBox="1"/>
          <p:nvPr/>
        </p:nvSpPr>
        <p:spPr>
          <a:xfrm>
            <a:off x="6583709" y="4787860"/>
            <a:ext cx="436563" cy="353943"/>
          </a:xfrm>
          <a:prstGeom prst="rect">
            <a:avLst/>
          </a:prstGeom>
          <a:noFill/>
          <a:ln>
            <a:noFill/>
          </a:ln>
        </p:spPr>
        <p:txBody>
          <a:bodyPr wrap="square" rtlCol="0">
            <a:spAutoFit/>
          </a:bodyPr>
          <a:lstStyle/>
          <a:p>
            <a:r>
              <a:rPr lang="it-IT" sz="1700" dirty="0" smtClean="0"/>
              <a:t>=</a:t>
            </a:r>
            <a:endParaRPr lang="it-IT" sz="1700" dirty="0"/>
          </a:p>
        </p:txBody>
      </p:sp>
      <p:sp>
        <p:nvSpPr>
          <p:cNvPr id="24" name="Left Brace 23"/>
          <p:cNvSpPr/>
          <p:nvPr/>
        </p:nvSpPr>
        <p:spPr>
          <a:xfrm>
            <a:off x="6948264" y="4653136"/>
            <a:ext cx="216024" cy="64807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sz="1700"/>
          </a:p>
        </p:txBody>
      </p:sp>
      <p:sp>
        <p:nvSpPr>
          <p:cNvPr id="25" name="TextBox 24"/>
          <p:cNvSpPr txBox="1"/>
          <p:nvPr/>
        </p:nvSpPr>
        <p:spPr>
          <a:xfrm>
            <a:off x="4338019" y="5435932"/>
            <a:ext cx="2448272" cy="353943"/>
          </a:xfrm>
          <a:prstGeom prst="rect">
            <a:avLst/>
          </a:prstGeom>
          <a:noFill/>
          <a:ln>
            <a:noFill/>
          </a:ln>
        </p:spPr>
        <p:txBody>
          <a:bodyPr wrap="square" rtlCol="0">
            <a:spAutoFit/>
          </a:bodyPr>
          <a:lstStyle/>
          <a:p>
            <a:r>
              <a:rPr lang="it-IT" sz="1700" dirty="0" smtClean="0"/>
              <a:t>DummyDisoccupato</a:t>
            </a:r>
          </a:p>
        </p:txBody>
      </p:sp>
      <p:sp>
        <p:nvSpPr>
          <p:cNvPr id="26" name="TextBox 25"/>
          <p:cNvSpPr txBox="1"/>
          <p:nvPr/>
        </p:nvSpPr>
        <p:spPr>
          <a:xfrm>
            <a:off x="6583709" y="5435932"/>
            <a:ext cx="436563" cy="353943"/>
          </a:xfrm>
          <a:prstGeom prst="rect">
            <a:avLst/>
          </a:prstGeom>
          <a:noFill/>
          <a:ln>
            <a:noFill/>
          </a:ln>
        </p:spPr>
        <p:txBody>
          <a:bodyPr wrap="square" rtlCol="0">
            <a:spAutoFit/>
          </a:bodyPr>
          <a:lstStyle/>
          <a:p>
            <a:r>
              <a:rPr lang="it-IT" sz="1700" dirty="0" smtClean="0"/>
              <a:t>=</a:t>
            </a:r>
            <a:endParaRPr lang="it-IT" sz="1700" dirty="0"/>
          </a:p>
        </p:txBody>
      </p:sp>
      <p:sp>
        <p:nvSpPr>
          <p:cNvPr id="27" name="Left Brace 26"/>
          <p:cNvSpPr/>
          <p:nvPr/>
        </p:nvSpPr>
        <p:spPr>
          <a:xfrm>
            <a:off x="6948264" y="5301208"/>
            <a:ext cx="216024" cy="64807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sz="1700"/>
          </a:p>
        </p:txBody>
      </p:sp>
      <p:sp>
        <p:nvSpPr>
          <p:cNvPr id="28" name="TextBox 27"/>
          <p:cNvSpPr txBox="1"/>
          <p:nvPr/>
        </p:nvSpPr>
        <p:spPr>
          <a:xfrm>
            <a:off x="4338019" y="6084004"/>
            <a:ext cx="2371749" cy="353943"/>
          </a:xfrm>
          <a:prstGeom prst="rect">
            <a:avLst/>
          </a:prstGeom>
          <a:noFill/>
          <a:ln>
            <a:noFill/>
          </a:ln>
        </p:spPr>
        <p:txBody>
          <a:bodyPr wrap="square" rtlCol="0">
            <a:spAutoFit/>
          </a:bodyPr>
          <a:lstStyle/>
          <a:p>
            <a:r>
              <a:rPr lang="it-IT" sz="1700" dirty="0" smtClean="0"/>
              <a:t>DummyPensionato</a:t>
            </a:r>
          </a:p>
        </p:txBody>
      </p:sp>
      <p:sp>
        <p:nvSpPr>
          <p:cNvPr id="29" name="TextBox 28"/>
          <p:cNvSpPr txBox="1"/>
          <p:nvPr/>
        </p:nvSpPr>
        <p:spPr>
          <a:xfrm>
            <a:off x="6583709" y="6084004"/>
            <a:ext cx="436563" cy="353943"/>
          </a:xfrm>
          <a:prstGeom prst="rect">
            <a:avLst/>
          </a:prstGeom>
          <a:noFill/>
          <a:ln>
            <a:noFill/>
          </a:ln>
        </p:spPr>
        <p:txBody>
          <a:bodyPr wrap="square" rtlCol="0">
            <a:spAutoFit/>
          </a:bodyPr>
          <a:lstStyle/>
          <a:p>
            <a:r>
              <a:rPr lang="it-IT" sz="1700" dirty="0" smtClean="0"/>
              <a:t>=</a:t>
            </a:r>
            <a:endParaRPr lang="it-IT" sz="1700" dirty="0"/>
          </a:p>
        </p:txBody>
      </p:sp>
      <p:sp>
        <p:nvSpPr>
          <p:cNvPr id="30" name="Left Brace 29"/>
          <p:cNvSpPr/>
          <p:nvPr/>
        </p:nvSpPr>
        <p:spPr>
          <a:xfrm>
            <a:off x="6948264" y="5949280"/>
            <a:ext cx="216024" cy="64807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sz="1700"/>
          </a:p>
        </p:txBody>
      </p:sp>
      <p:sp>
        <p:nvSpPr>
          <p:cNvPr id="31" name="TextBox 30"/>
          <p:cNvSpPr txBox="1"/>
          <p:nvPr/>
        </p:nvSpPr>
        <p:spPr>
          <a:xfrm>
            <a:off x="7067484" y="4005064"/>
            <a:ext cx="2113028" cy="353943"/>
          </a:xfrm>
          <a:prstGeom prst="rect">
            <a:avLst/>
          </a:prstGeom>
          <a:noFill/>
          <a:ln>
            <a:noFill/>
          </a:ln>
        </p:spPr>
        <p:txBody>
          <a:bodyPr wrap="square" rtlCol="0">
            <a:spAutoFit/>
          </a:bodyPr>
          <a:lstStyle/>
          <a:p>
            <a:r>
              <a:rPr lang="it-IT" sz="1700" dirty="0" smtClean="0"/>
              <a:t>1 se studente</a:t>
            </a:r>
            <a:endParaRPr lang="it-IT" sz="1700" dirty="0"/>
          </a:p>
        </p:txBody>
      </p:sp>
      <p:sp>
        <p:nvSpPr>
          <p:cNvPr id="32" name="TextBox 31"/>
          <p:cNvSpPr txBox="1"/>
          <p:nvPr/>
        </p:nvSpPr>
        <p:spPr>
          <a:xfrm>
            <a:off x="7067484" y="4355812"/>
            <a:ext cx="2113028" cy="353943"/>
          </a:xfrm>
          <a:prstGeom prst="rect">
            <a:avLst/>
          </a:prstGeom>
          <a:noFill/>
          <a:ln>
            <a:noFill/>
          </a:ln>
        </p:spPr>
        <p:txBody>
          <a:bodyPr wrap="square" rtlCol="0">
            <a:spAutoFit/>
          </a:bodyPr>
          <a:lstStyle/>
          <a:p>
            <a:r>
              <a:rPr lang="it-IT" sz="1700" dirty="0" smtClean="0"/>
              <a:t>0 altrimenti</a:t>
            </a:r>
            <a:endParaRPr lang="it-IT" sz="1700" dirty="0"/>
          </a:p>
        </p:txBody>
      </p:sp>
      <p:sp>
        <p:nvSpPr>
          <p:cNvPr id="34" name="TextBox 33"/>
          <p:cNvSpPr txBox="1"/>
          <p:nvPr/>
        </p:nvSpPr>
        <p:spPr>
          <a:xfrm>
            <a:off x="7067484" y="4653136"/>
            <a:ext cx="2113028" cy="353943"/>
          </a:xfrm>
          <a:prstGeom prst="rect">
            <a:avLst/>
          </a:prstGeom>
          <a:noFill/>
          <a:ln>
            <a:noFill/>
          </a:ln>
        </p:spPr>
        <p:txBody>
          <a:bodyPr wrap="square" rtlCol="0">
            <a:spAutoFit/>
          </a:bodyPr>
          <a:lstStyle/>
          <a:p>
            <a:r>
              <a:rPr lang="it-IT" sz="1700" dirty="0" smtClean="0"/>
              <a:t>1 se impiegato</a:t>
            </a:r>
            <a:endParaRPr lang="it-IT" sz="1700" dirty="0"/>
          </a:p>
        </p:txBody>
      </p:sp>
      <p:sp>
        <p:nvSpPr>
          <p:cNvPr id="35" name="TextBox 34"/>
          <p:cNvSpPr txBox="1"/>
          <p:nvPr/>
        </p:nvSpPr>
        <p:spPr>
          <a:xfrm>
            <a:off x="7067484" y="5003884"/>
            <a:ext cx="2113028" cy="353943"/>
          </a:xfrm>
          <a:prstGeom prst="rect">
            <a:avLst/>
          </a:prstGeom>
          <a:noFill/>
          <a:ln>
            <a:noFill/>
          </a:ln>
        </p:spPr>
        <p:txBody>
          <a:bodyPr wrap="square" rtlCol="0">
            <a:spAutoFit/>
          </a:bodyPr>
          <a:lstStyle/>
          <a:p>
            <a:r>
              <a:rPr lang="it-IT" sz="1700" dirty="0" smtClean="0"/>
              <a:t>0 altrimenti</a:t>
            </a:r>
            <a:endParaRPr lang="it-IT" sz="1700" dirty="0"/>
          </a:p>
        </p:txBody>
      </p:sp>
      <p:sp>
        <p:nvSpPr>
          <p:cNvPr id="36" name="TextBox 35"/>
          <p:cNvSpPr txBox="1"/>
          <p:nvPr/>
        </p:nvSpPr>
        <p:spPr>
          <a:xfrm>
            <a:off x="7067484" y="5301208"/>
            <a:ext cx="2113028" cy="353943"/>
          </a:xfrm>
          <a:prstGeom prst="rect">
            <a:avLst/>
          </a:prstGeom>
          <a:noFill/>
          <a:ln>
            <a:noFill/>
          </a:ln>
        </p:spPr>
        <p:txBody>
          <a:bodyPr wrap="square" rtlCol="0">
            <a:spAutoFit/>
          </a:bodyPr>
          <a:lstStyle/>
          <a:p>
            <a:r>
              <a:rPr lang="it-IT" sz="1700" dirty="0" smtClean="0"/>
              <a:t>1 se disoccupato</a:t>
            </a:r>
            <a:endParaRPr lang="it-IT" sz="1700" dirty="0"/>
          </a:p>
        </p:txBody>
      </p:sp>
      <p:sp>
        <p:nvSpPr>
          <p:cNvPr id="37" name="TextBox 36"/>
          <p:cNvSpPr txBox="1"/>
          <p:nvPr/>
        </p:nvSpPr>
        <p:spPr>
          <a:xfrm>
            <a:off x="7067484" y="5651956"/>
            <a:ext cx="2113028" cy="353943"/>
          </a:xfrm>
          <a:prstGeom prst="rect">
            <a:avLst/>
          </a:prstGeom>
          <a:noFill/>
          <a:ln>
            <a:noFill/>
          </a:ln>
        </p:spPr>
        <p:txBody>
          <a:bodyPr wrap="square" rtlCol="0">
            <a:spAutoFit/>
          </a:bodyPr>
          <a:lstStyle/>
          <a:p>
            <a:r>
              <a:rPr lang="it-IT" sz="1700" dirty="0" smtClean="0"/>
              <a:t>0 altrimenti</a:t>
            </a:r>
            <a:endParaRPr lang="it-IT" sz="1700" dirty="0"/>
          </a:p>
        </p:txBody>
      </p:sp>
      <p:sp>
        <p:nvSpPr>
          <p:cNvPr id="38" name="TextBox 37"/>
          <p:cNvSpPr txBox="1"/>
          <p:nvPr/>
        </p:nvSpPr>
        <p:spPr>
          <a:xfrm>
            <a:off x="7067484" y="5949280"/>
            <a:ext cx="2113028" cy="353943"/>
          </a:xfrm>
          <a:prstGeom prst="rect">
            <a:avLst/>
          </a:prstGeom>
          <a:noFill/>
          <a:ln>
            <a:noFill/>
          </a:ln>
        </p:spPr>
        <p:txBody>
          <a:bodyPr wrap="square" rtlCol="0">
            <a:spAutoFit/>
          </a:bodyPr>
          <a:lstStyle/>
          <a:p>
            <a:r>
              <a:rPr lang="it-IT" sz="1700" dirty="0" smtClean="0"/>
              <a:t>1 se pensionato</a:t>
            </a:r>
            <a:endParaRPr lang="it-IT" sz="1700" dirty="0"/>
          </a:p>
        </p:txBody>
      </p:sp>
      <p:sp>
        <p:nvSpPr>
          <p:cNvPr id="39" name="TextBox 38"/>
          <p:cNvSpPr txBox="1"/>
          <p:nvPr/>
        </p:nvSpPr>
        <p:spPr>
          <a:xfrm>
            <a:off x="7067484" y="6300028"/>
            <a:ext cx="2113028" cy="353943"/>
          </a:xfrm>
          <a:prstGeom prst="rect">
            <a:avLst/>
          </a:prstGeom>
          <a:noFill/>
          <a:ln>
            <a:noFill/>
          </a:ln>
        </p:spPr>
        <p:txBody>
          <a:bodyPr wrap="square" rtlCol="0">
            <a:spAutoFit/>
          </a:bodyPr>
          <a:lstStyle/>
          <a:p>
            <a:r>
              <a:rPr lang="it-IT" sz="1700" dirty="0" smtClean="0"/>
              <a:t>0 altrimenti</a:t>
            </a:r>
            <a:endParaRPr lang="it-IT" sz="1700" dirty="0"/>
          </a:p>
        </p:txBody>
      </p:sp>
      <p:cxnSp>
        <p:nvCxnSpPr>
          <p:cNvPr id="12" name="Straight Arrow Connector 11"/>
          <p:cNvCxnSpPr>
            <a:stCxn id="5" idx="3"/>
            <a:endCxn id="15" idx="1"/>
          </p:cNvCxnSpPr>
          <p:nvPr/>
        </p:nvCxnSpPr>
        <p:spPr>
          <a:xfrm>
            <a:off x="3991421" y="4316760"/>
            <a:ext cx="346597"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6" idx="3"/>
            <a:endCxn id="22" idx="1"/>
          </p:cNvCxnSpPr>
          <p:nvPr/>
        </p:nvCxnSpPr>
        <p:spPr>
          <a:xfrm>
            <a:off x="3991421" y="4964832"/>
            <a:ext cx="346597"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7" idx="3"/>
            <a:endCxn id="25" idx="1"/>
          </p:cNvCxnSpPr>
          <p:nvPr/>
        </p:nvCxnSpPr>
        <p:spPr>
          <a:xfrm>
            <a:off x="3991421" y="5612904"/>
            <a:ext cx="346598"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8" idx="3"/>
            <a:endCxn id="28" idx="1"/>
          </p:cNvCxnSpPr>
          <p:nvPr/>
        </p:nvCxnSpPr>
        <p:spPr>
          <a:xfrm>
            <a:off x="3991421" y="6260976"/>
            <a:ext cx="346598"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V="1">
            <a:off x="4639493" y="5949280"/>
            <a:ext cx="3960440" cy="6480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639493" y="5949280"/>
            <a:ext cx="3960440" cy="70469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0"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Esplorazione del dataset</a:t>
            </a:r>
            <a:endParaRPr lang="it-IT" sz="3600" dirty="0"/>
          </a:p>
        </p:txBody>
      </p:sp>
    </p:spTree>
    <p:extLst>
      <p:ext uri="{BB962C8B-B14F-4D97-AF65-F5344CB8AC3E}">
        <p14:creationId xmlns:p14="http://schemas.microsoft.com/office/powerpoint/2010/main" val="3984222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par>
                                <p:cTn id="10" presetID="53" presetClass="entr" presetSubtype="16"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Effect transition="in" filter="fade">
                                      <p:cBhvr>
                                        <p:cTn id="1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628800"/>
            <a:ext cx="6347048" cy="5058000"/>
          </a:xfrm>
        </p:spPr>
        <p:txBody>
          <a:bodyPr>
            <a:normAutofit/>
          </a:bodyPr>
          <a:lstStyle/>
          <a:p>
            <a:r>
              <a:rPr lang="it-IT" sz="2500" dirty="0" smtClean="0"/>
              <a:t>Partizionare il dataset</a:t>
            </a:r>
          </a:p>
          <a:p>
            <a:pPr lvl="1" algn="just"/>
            <a:r>
              <a:rPr lang="it-IT" sz="2300" dirty="0" smtClean="0"/>
              <a:t>Il</a:t>
            </a:r>
            <a:r>
              <a:rPr lang="it-IT" sz="2300" i="1" dirty="0"/>
              <a:t> </a:t>
            </a:r>
            <a:r>
              <a:rPr lang="it-IT" sz="2300" i="1" dirty="0" smtClean="0"/>
              <a:t>training dataset </a:t>
            </a:r>
            <a:r>
              <a:rPr lang="it-IT" sz="2300" dirty="0" smtClean="0"/>
              <a:t>è costituito dai dati usati per costruire (ovvero fittare) i modelli predittivi che vogliamo esaminare.</a:t>
            </a:r>
          </a:p>
          <a:p>
            <a:pPr lvl="1" algn="just"/>
            <a:r>
              <a:rPr lang="it-IT" sz="2300" dirty="0" smtClean="0"/>
              <a:t>Il</a:t>
            </a:r>
            <a:r>
              <a:rPr lang="it-IT" sz="2300" dirty="0"/>
              <a:t> </a:t>
            </a:r>
            <a:r>
              <a:rPr lang="it-IT" sz="2300" i="1" dirty="0" smtClean="0"/>
              <a:t>validation dataset </a:t>
            </a:r>
            <a:r>
              <a:rPr lang="it-IT" sz="2300" dirty="0" smtClean="0"/>
              <a:t>è utilizzato per valutare la performance predittiva di ciascun modello, così da poter scegliere quello che riteniamo essere il migliore.</a:t>
            </a:r>
            <a:endParaRPr lang="it-IT" sz="2300" i="1" dirty="0" smtClean="0"/>
          </a:p>
          <a:p>
            <a:pPr lvl="1" algn="just"/>
            <a:r>
              <a:rPr lang="it-IT" sz="2300" dirty="0" smtClean="0"/>
              <a:t>Il</a:t>
            </a:r>
            <a:r>
              <a:rPr lang="it-IT" sz="2300" i="1" dirty="0"/>
              <a:t> </a:t>
            </a:r>
            <a:r>
              <a:rPr lang="it-IT" sz="2300" i="1" dirty="0" smtClean="0"/>
              <a:t>test dataset</a:t>
            </a:r>
            <a:r>
              <a:rPr lang="it-IT" sz="2300" dirty="0" smtClean="0"/>
              <a:t> (opzionale) è ottenuto da fonti esterne, così da poter valutare il potere predittivo del modello appena scelto su dati del tutto estranei.</a:t>
            </a:r>
          </a:p>
        </p:txBody>
      </p:sp>
      <p:sp>
        <p:nvSpPr>
          <p:cNvPr id="5" name="TextBox 4"/>
          <p:cNvSpPr txBox="1"/>
          <p:nvPr/>
        </p:nvSpPr>
        <p:spPr>
          <a:xfrm>
            <a:off x="7020272" y="2208346"/>
            <a:ext cx="1872208" cy="646331"/>
          </a:xfrm>
          <a:prstGeom prst="rect">
            <a:avLst/>
          </a:prstGeom>
          <a:noFill/>
          <a:ln>
            <a:solidFill>
              <a:schemeClr val="tx1"/>
            </a:solidFill>
          </a:ln>
        </p:spPr>
        <p:txBody>
          <a:bodyPr wrap="square" rtlCol="0">
            <a:spAutoFit/>
          </a:bodyPr>
          <a:lstStyle/>
          <a:p>
            <a:pPr algn="ctr"/>
            <a:r>
              <a:rPr lang="it-IT" dirty="0" smtClean="0"/>
              <a:t>Costruzione del modello</a:t>
            </a:r>
          </a:p>
        </p:txBody>
      </p:sp>
      <p:sp>
        <p:nvSpPr>
          <p:cNvPr id="6" name="TextBox 5"/>
          <p:cNvSpPr txBox="1"/>
          <p:nvPr/>
        </p:nvSpPr>
        <p:spPr>
          <a:xfrm>
            <a:off x="7020272" y="3445256"/>
            <a:ext cx="1872208" cy="646331"/>
          </a:xfrm>
          <a:prstGeom prst="rect">
            <a:avLst/>
          </a:prstGeom>
          <a:noFill/>
          <a:ln>
            <a:solidFill>
              <a:schemeClr val="tx1"/>
            </a:solidFill>
          </a:ln>
        </p:spPr>
        <p:txBody>
          <a:bodyPr wrap="square" rtlCol="0">
            <a:spAutoFit/>
          </a:bodyPr>
          <a:lstStyle/>
          <a:p>
            <a:pPr algn="ctr"/>
            <a:r>
              <a:rPr lang="it-IT" dirty="0" smtClean="0"/>
              <a:t>Valutazione del modello</a:t>
            </a:r>
          </a:p>
        </p:txBody>
      </p:sp>
      <p:sp>
        <p:nvSpPr>
          <p:cNvPr id="7" name="TextBox 6"/>
          <p:cNvSpPr txBox="1"/>
          <p:nvPr/>
        </p:nvSpPr>
        <p:spPr>
          <a:xfrm>
            <a:off x="7020272" y="4654877"/>
            <a:ext cx="1872208" cy="923330"/>
          </a:xfrm>
          <a:prstGeom prst="rect">
            <a:avLst/>
          </a:prstGeom>
          <a:noFill/>
          <a:ln>
            <a:solidFill>
              <a:schemeClr val="tx1"/>
            </a:solidFill>
            <a:prstDash val="dash"/>
          </a:ln>
        </p:spPr>
        <p:txBody>
          <a:bodyPr wrap="square" rtlCol="0">
            <a:spAutoFit/>
          </a:bodyPr>
          <a:lstStyle/>
          <a:p>
            <a:pPr algn="ctr"/>
            <a:r>
              <a:rPr lang="it-IT" dirty="0" smtClean="0"/>
              <a:t>Valutazione del modello su dati esterni</a:t>
            </a:r>
          </a:p>
        </p:txBody>
      </p:sp>
      <p:sp>
        <p:nvSpPr>
          <p:cNvPr id="8" name="TextBox 7"/>
          <p:cNvSpPr txBox="1"/>
          <p:nvPr/>
        </p:nvSpPr>
        <p:spPr>
          <a:xfrm>
            <a:off x="5364088" y="6023029"/>
            <a:ext cx="1872208" cy="646331"/>
          </a:xfrm>
          <a:prstGeom prst="rect">
            <a:avLst/>
          </a:prstGeom>
          <a:noFill/>
          <a:ln>
            <a:solidFill>
              <a:schemeClr val="tx1"/>
            </a:solidFill>
          </a:ln>
        </p:spPr>
        <p:txBody>
          <a:bodyPr wrap="square" rtlCol="0">
            <a:spAutoFit/>
          </a:bodyPr>
          <a:lstStyle/>
          <a:p>
            <a:pPr algn="ctr"/>
            <a:r>
              <a:rPr lang="it-IT" b="1" dirty="0" smtClean="0"/>
              <a:t>Predizione di nuovi dati</a:t>
            </a:r>
          </a:p>
        </p:txBody>
      </p:sp>
      <p:cxnSp>
        <p:nvCxnSpPr>
          <p:cNvPr id="10" name="Straight Arrow Connector 9"/>
          <p:cNvCxnSpPr>
            <a:stCxn id="5" idx="2"/>
            <a:endCxn id="6" idx="0"/>
          </p:cNvCxnSpPr>
          <p:nvPr/>
        </p:nvCxnSpPr>
        <p:spPr>
          <a:xfrm>
            <a:off x="7956376" y="2854677"/>
            <a:ext cx="0" cy="59057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6" idx="2"/>
            <a:endCxn id="7" idx="0"/>
          </p:cNvCxnSpPr>
          <p:nvPr/>
        </p:nvCxnSpPr>
        <p:spPr>
          <a:xfrm>
            <a:off x="7956376" y="4091587"/>
            <a:ext cx="0" cy="56329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7" idx="2"/>
            <a:endCxn id="8" idx="3"/>
          </p:cNvCxnSpPr>
          <p:nvPr/>
        </p:nvCxnSpPr>
        <p:spPr>
          <a:xfrm rot="5400000">
            <a:off x="7212342" y="5602161"/>
            <a:ext cx="767988" cy="720080"/>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Esplorazione del dataset</a:t>
            </a:r>
            <a:endParaRPr lang="it-IT" sz="3600" dirty="0"/>
          </a:p>
        </p:txBody>
      </p:sp>
    </p:spTree>
    <p:extLst>
      <p:ext uri="{BB962C8B-B14F-4D97-AF65-F5344CB8AC3E}">
        <p14:creationId xmlns:p14="http://schemas.microsoft.com/office/powerpoint/2010/main" val="21131097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628800"/>
            <a:ext cx="8229600" cy="4581328"/>
          </a:xfrm>
        </p:spPr>
        <p:txBody>
          <a:bodyPr>
            <a:normAutofit/>
          </a:bodyPr>
          <a:lstStyle/>
          <a:p>
            <a:pPr algn="just"/>
            <a:r>
              <a:rPr lang="it-IT" sz="2500" dirty="0" smtClean="0"/>
              <a:t>Selezione delle variabili</a:t>
            </a:r>
          </a:p>
          <a:p>
            <a:pPr marL="708660" lvl="1" indent="-342900" algn="just"/>
            <a:r>
              <a:rPr lang="it-IT" sz="2300" i="1" dirty="0" smtClean="0"/>
              <a:t>Principio di parsimonia</a:t>
            </a:r>
            <a:r>
              <a:rPr lang="it-IT" sz="2300" dirty="0" smtClean="0"/>
              <a:t>: a parità di potere predittivo, scegliere il minor numero di predittori.</a:t>
            </a:r>
          </a:p>
          <a:p>
            <a:pPr marL="708660" lvl="1" indent="-342900" algn="just"/>
            <a:r>
              <a:rPr lang="it-IT" sz="2300" i="1" dirty="0" smtClean="0"/>
              <a:t>Overfitting</a:t>
            </a:r>
            <a:r>
              <a:rPr lang="it-IT" sz="2300" dirty="0" smtClean="0"/>
              <a:t>: un buon fitting del training dataset non implica necessariamente un elevato potere predittivo; se il modello è eccessivamente dipendente dal particolare training dataset utilizzato, il potere predittivo sarà molto ridotto.</a:t>
            </a:r>
          </a:p>
          <a:p>
            <a:r>
              <a:rPr lang="it-IT" sz="2500" dirty="0" smtClean="0"/>
              <a:t>Normalizzazione</a:t>
            </a:r>
            <a:endParaRPr lang="it-IT" sz="2500" dirty="0"/>
          </a:p>
          <a:p>
            <a:pPr marL="365760" lvl="1" indent="0" algn="just">
              <a:buNone/>
            </a:pPr>
            <a:r>
              <a:rPr lang="it-IT" sz="2300" dirty="0" smtClean="0"/>
              <a:t>In molti algoritmi di data mining è necessario normalizzare i dati (ovvero sottrarre la media e dividere per la deviazione standard) per poter ottenere modelli utili e performanti.</a:t>
            </a:r>
            <a:endParaRPr lang="it-IT" sz="2300" dirty="0"/>
          </a:p>
          <a:p>
            <a:pPr marL="109728" indent="0" algn="just">
              <a:buNone/>
            </a:pPr>
            <a:endParaRPr lang="it-IT" dirty="0" smtClean="0"/>
          </a:p>
          <a:p>
            <a:pPr marL="365760" lvl="1" indent="0">
              <a:buNone/>
            </a:pPr>
            <a:endParaRPr lang="it-IT" sz="400" dirty="0"/>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Esplorazione del dataset</a:t>
            </a:r>
            <a:endParaRPr lang="it-IT" sz="3600" dirty="0"/>
          </a:p>
        </p:txBody>
      </p:sp>
    </p:spTree>
    <p:extLst>
      <p:ext uri="{BB962C8B-B14F-4D97-AF65-F5344CB8AC3E}">
        <p14:creationId xmlns:p14="http://schemas.microsoft.com/office/powerpoint/2010/main" val="38414420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468000" y="1683368"/>
                <a:ext cx="8219256" cy="5058000"/>
              </a:xfrm>
            </p:spPr>
            <p:txBody>
              <a:bodyPr>
                <a:normAutofit fontScale="92500" lnSpcReduction="10000"/>
              </a:bodyPr>
              <a:lstStyle/>
              <a:p>
                <a:pPr algn="just"/>
                <a:r>
                  <a:rPr lang="it-IT" sz="2700" dirty="0" smtClean="0"/>
                  <a:t>Errori nei dati</a:t>
                </a:r>
              </a:p>
              <a:p>
                <a:pPr lvl="1" algn="just"/>
                <a:r>
                  <a:rPr lang="it-IT" sz="2500" i="1" dirty="0" smtClean="0"/>
                  <a:t>Outliers</a:t>
                </a:r>
                <a:r>
                  <a:rPr lang="it-IT" sz="2500" dirty="0" smtClean="0"/>
                  <a:t>: sono </a:t>
                </a:r>
                <a:r>
                  <a:rPr lang="it-IT" sz="2500" dirty="0"/>
                  <a:t>determinati da errori nei dati o eventi </a:t>
                </a:r>
                <a:r>
                  <a:rPr lang="it-IT" sz="2500" dirty="0" smtClean="0"/>
                  <a:t>rari</a:t>
                </a:r>
                <a:r>
                  <a:rPr lang="it-IT" sz="2500" dirty="0"/>
                  <a:t>; una volta individuati (manualmente o mediante clustering) può essere conveniente eliminare del tutto i relativi record oppure correggerli opportunamente</a:t>
                </a:r>
                <a:r>
                  <a:rPr lang="it-IT" sz="2500" dirty="0" smtClean="0"/>
                  <a:t>.</a:t>
                </a:r>
              </a:p>
              <a:p>
                <a:pPr lvl="1" algn="just"/>
                <a:r>
                  <a:rPr lang="it-IT" sz="2500" i="1" dirty="0" smtClean="0"/>
                  <a:t>Missing values</a:t>
                </a:r>
                <a:r>
                  <a:rPr lang="it-IT" sz="2500" dirty="0" smtClean="0"/>
                  <a:t>: </a:t>
                </a:r>
                <a:r>
                  <a:rPr lang="it-IT" sz="2500" u="sng" dirty="0" smtClean="0"/>
                  <a:t>se un dataset è costituito da </a:t>
                </a:r>
                <a:r>
                  <a:rPr lang="it-IT" sz="2500" i="1" u="sng" dirty="0" smtClean="0"/>
                  <a:t>n</a:t>
                </a:r>
                <a:r>
                  <a:rPr lang="it-IT" sz="2500" u="sng" dirty="0" smtClean="0"/>
                  <a:t> variabili e la frequenza di valori mancanti è </a:t>
                </a:r>
                <a:r>
                  <a:rPr lang="it-IT" sz="2500" i="1" u="sng" dirty="0" smtClean="0"/>
                  <a:t>p</a:t>
                </a:r>
                <a:r>
                  <a:rPr lang="it-IT" sz="2500" u="sng" dirty="0" smtClean="0"/>
                  <a:t>, allora la percentuale di record che ne contengono è </a:t>
                </a:r>
                <a14:m>
                  <m:oMath xmlns:m="http://schemas.openxmlformats.org/officeDocument/2006/math">
                    <m:r>
                      <a:rPr lang="it-IT" sz="2500" b="0" i="1" u="sng" smtClean="0">
                        <a:latin typeface="Cambria Math"/>
                      </a:rPr>
                      <m:t>1−</m:t>
                    </m:r>
                    <m:sSup>
                      <m:sSupPr>
                        <m:ctrlPr>
                          <a:rPr lang="it-IT" sz="2500" i="1" u="sng" smtClean="0">
                            <a:latin typeface="Cambria Math"/>
                          </a:rPr>
                        </m:ctrlPr>
                      </m:sSupPr>
                      <m:e>
                        <m:r>
                          <a:rPr lang="it-IT" sz="2500" b="0" i="1" u="sng" smtClean="0">
                            <a:latin typeface="Cambria Math"/>
                          </a:rPr>
                          <m:t>𝑝</m:t>
                        </m:r>
                      </m:e>
                      <m:sup>
                        <m:r>
                          <a:rPr lang="it-IT" sz="2500" b="0" i="1" u="sng" smtClean="0">
                            <a:latin typeface="Cambria Math"/>
                          </a:rPr>
                          <m:t>𝑛</m:t>
                        </m:r>
                      </m:sup>
                    </m:sSup>
                  </m:oMath>
                </a14:m>
                <a:r>
                  <a:rPr lang="it-IT" sz="2500" dirty="0" smtClean="0"/>
                  <a:t>. Ad esempio, con sole 20 variabili e un 2% di valori mancanti, circa un record su 3 avrà un valore mancante!!! Quindi </a:t>
                </a:r>
              </a:p>
              <a:p>
                <a:pPr lvl="2" algn="just"/>
                <a:r>
                  <a:rPr lang="it-IT" sz="2300" dirty="0" smtClean="0"/>
                  <a:t>se il numero di valori mancanti è MOLTO ridotto, è possibile eliminare i relativi record senza perdita di informazione, </a:t>
                </a:r>
              </a:p>
              <a:p>
                <a:pPr lvl="2" algn="just"/>
                <a:r>
                  <a:rPr lang="it-IT" sz="2300" dirty="0" smtClean="0"/>
                  <a:t>altrimenti è necessario stimare i valori mancanti oppure eliminare quei predittori ritenuti poco significativi.</a:t>
                </a:r>
              </a:p>
              <a:p>
                <a:pPr marL="365760" lvl="1" indent="0">
                  <a:buNone/>
                </a:pPr>
                <a:endParaRPr lang="it-IT" sz="400" dirty="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468000" y="1683368"/>
                <a:ext cx="8219256" cy="5058000"/>
              </a:xfrm>
              <a:blipFill rotWithShape="1">
                <a:blip r:embed="rId3"/>
                <a:stretch>
                  <a:fillRect t="-1687" r="-1929"/>
                </a:stretch>
              </a:blipFill>
            </p:spPr>
            <p:txBody>
              <a:bodyPr/>
              <a:lstStyle/>
              <a:p>
                <a:r>
                  <a:rPr lang="it-IT">
                    <a:noFill/>
                  </a:rPr>
                  <a:t> </a:t>
                </a:r>
              </a:p>
            </p:txBody>
          </p:sp>
        </mc:Fallback>
      </mc:AlternateContent>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Esplorazione del dataset</a:t>
            </a:r>
            <a:endParaRPr lang="it-IT" sz="3600" dirty="0"/>
          </a:p>
        </p:txBody>
      </p:sp>
    </p:spTree>
    <p:extLst>
      <p:ext uri="{BB962C8B-B14F-4D97-AF65-F5344CB8AC3E}">
        <p14:creationId xmlns:p14="http://schemas.microsoft.com/office/powerpoint/2010/main" val="31544928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652728"/>
            <a:ext cx="8229600" cy="5376672"/>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566928" indent="-457200">
              <a:buFont typeface="+mj-lt"/>
              <a:buAutoNum type="arabicPeriod"/>
            </a:pPr>
            <a:r>
              <a:rPr lang="it-IT" sz="2500" dirty="0" smtClean="0">
                <a:solidFill>
                  <a:schemeClr val="bg1">
                    <a:lumMod val="75000"/>
                  </a:schemeClr>
                </a:solidFill>
              </a:rPr>
              <a:t>Introduzione al Data Mining</a:t>
            </a:r>
          </a:p>
          <a:p>
            <a:pPr marL="907542" lvl="1" indent="-514350">
              <a:buFont typeface="+mj-lt"/>
              <a:buAutoNum type="romanLcPeriod"/>
            </a:pPr>
            <a:r>
              <a:rPr lang="it-IT" sz="2100" dirty="0" smtClean="0">
                <a:solidFill>
                  <a:schemeClr val="bg1">
                    <a:lumMod val="75000"/>
                  </a:schemeClr>
                </a:solidFill>
              </a:rPr>
              <a:t>Cos’è il Data Mining?</a:t>
            </a:r>
          </a:p>
          <a:p>
            <a:pPr marL="907542" lvl="1" indent="-514350">
              <a:buFont typeface="+mj-lt"/>
              <a:buAutoNum type="romanLcPeriod"/>
            </a:pPr>
            <a:r>
              <a:rPr lang="it-IT" sz="2100" dirty="0" smtClean="0">
                <a:solidFill>
                  <a:schemeClr val="bg1">
                    <a:lumMod val="75000"/>
                  </a:schemeClr>
                </a:solidFill>
              </a:rPr>
              <a:t>Supervised e Unsupervised Learning</a:t>
            </a:r>
          </a:p>
          <a:p>
            <a:pPr marL="907542" lvl="1" indent="-514350">
              <a:buFont typeface="+mj-lt"/>
              <a:buAutoNum type="romanLcPeriod"/>
            </a:pPr>
            <a:r>
              <a:rPr lang="it-IT" sz="2100" dirty="0" smtClean="0">
                <a:solidFill>
                  <a:schemeClr val="bg1">
                    <a:lumMod val="75000"/>
                  </a:schemeClr>
                </a:solidFill>
              </a:rPr>
              <a:t>Esplorazione del dataset</a:t>
            </a:r>
            <a:endParaRPr lang="it-IT" sz="400" dirty="0" smtClean="0">
              <a:solidFill>
                <a:schemeClr val="bg1">
                  <a:lumMod val="75000"/>
                </a:schemeClr>
              </a:solidFill>
            </a:endParaRPr>
          </a:p>
          <a:p>
            <a:pPr marL="566928" indent="-457200">
              <a:buFont typeface="+mj-lt"/>
              <a:buAutoNum type="arabicPeriod"/>
            </a:pPr>
            <a:r>
              <a:rPr lang="it-IT" sz="2500" dirty="0" smtClean="0"/>
              <a:t>Supervised Learning</a:t>
            </a:r>
            <a:endParaRPr lang="it-IT" dirty="0" smtClean="0"/>
          </a:p>
          <a:p>
            <a:pPr marL="907542" lvl="1" indent="-514350">
              <a:buFont typeface="+mj-lt"/>
              <a:buAutoNum type="romanLcPeriod"/>
            </a:pPr>
            <a:r>
              <a:rPr lang="it-IT" sz="2100" dirty="0" smtClean="0"/>
              <a:t>Misurare il potere predittivo</a:t>
            </a:r>
          </a:p>
          <a:p>
            <a:pPr marL="907542" lvl="1" indent="-514350">
              <a:buFont typeface="+mj-lt"/>
              <a:buAutoNum type="romanLcPeriod"/>
            </a:pPr>
            <a:r>
              <a:rPr lang="it-IT" sz="2100" dirty="0" smtClean="0">
                <a:solidFill>
                  <a:schemeClr val="bg1">
                    <a:lumMod val="75000"/>
                  </a:schemeClr>
                </a:solidFill>
              </a:rPr>
              <a:t>K-Nearest Neighbors</a:t>
            </a:r>
          </a:p>
          <a:p>
            <a:pPr marL="907542" lvl="1" indent="-514350">
              <a:buFont typeface="+mj-lt"/>
              <a:buAutoNum type="romanLcPeriod"/>
            </a:pPr>
            <a:r>
              <a:rPr lang="it-IT" sz="2100" dirty="0" smtClean="0">
                <a:solidFill>
                  <a:schemeClr val="bg1">
                    <a:lumMod val="75000"/>
                  </a:schemeClr>
                </a:solidFill>
              </a:rPr>
              <a:t>Naive Bayes</a:t>
            </a:r>
          </a:p>
          <a:p>
            <a:pPr marL="907542" lvl="1" indent="-514350">
              <a:buFont typeface="+mj-lt"/>
              <a:buAutoNum type="romanLcPeriod"/>
            </a:pPr>
            <a:r>
              <a:rPr lang="it-IT" sz="2100" dirty="0" smtClean="0">
                <a:solidFill>
                  <a:schemeClr val="bg1">
                    <a:lumMod val="75000"/>
                  </a:schemeClr>
                </a:solidFill>
              </a:rPr>
              <a:t>Alberi</a:t>
            </a:r>
          </a:p>
          <a:p>
            <a:pPr marL="907542" lvl="1" indent="-514350">
              <a:buFont typeface="+mj-lt"/>
              <a:buAutoNum type="romanLcPeriod"/>
            </a:pPr>
            <a:r>
              <a:rPr lang="it-IT" sz="2100" dirty="0" smtClean="0">
                <a:solidFill>
                  <a:schemeClr val="bg1">
                    <a:lumMod val="75000"/>
                  </a:schemeClr>
                </a:solidFill>
              </a:rPr>
              <a:t>Reti neurali</a:t>
            </a:r>
            <a:endParaRPr lang="it-IT" sz="400" dirty="0" smtClean="0">
              <a:solidFill>
                <a:schemeClr val="bg1">
                  <a:lumMod val="75000"/>
                </a:schemeClr>
              </a:solidFill>
            </a:endParaRPr>
          </a:p>
          <a:p>
            <a:pPr marL="566928" indent="-457200">
              <a:buFont typeface="+mj-lt"/>
              <a:buAutoNum type="arabicPeriod"/>
            </a:pPr>
            <a:r>
              <a:rPr lang="it-IT" sz="2500" dirty="0" smtClean="0">
                <a:solidFill>
                  <a:schemeClr val="bg1">
                    <a:lumMod val="75000"/>
                  </a:schemeClr>
                </a:solidFill>
              </a:rPr>
              <a:t>Unsupervised Learning</a:t>
            </a:r>
          </a:p>
          <a:p>
            <a:pPr marL="907542" lvl="1" indent="-514350">
              <a:buFont typeface="+mj-lt"/>
              <a:buAutoNum type="romanLcPeriod"/>
            </a:pPr>
            <a:r>
              <a:rPr lang="it-IT" sz="2100" dirty="0" smtClean="0">
                <a:solidFill>
                  <a:schemeClr val="bg1">
                    <a:lumMod val="75000"/>
                  </a:schemeClr>
                </a:solidFill>
              </a:rPr>
              <a:t>Clustering gerarchico</a:t>
            </a:r>
          </a:p>
          <a:p>
            <a:pPr marL="907542" lvl="1" indent="-514350">
              <a:buFont typeface="+mj-lt"/>
              <a:buAutoNum type="romanLcPeriod"/>
            </a:pPr>
            <a:r>
              <a:rPr lang="it-IT" sz="2100" dirty="0" smtClean="0">
                <a:solidFill>
                  <a:schemeClr val="bg1">
                    <a:lumMod val="75000"/>
                  </a:schemeClr>
                </a:solidFill>
              </a:rPr>
              <a:t>Clustering non gerarchico</a:t>
            </a:r>
          </a:p>
        </p:txBody>
      </p:sp>
      <p:sp>
        <p:nvSpPr>
          <p:cNvPr id="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Indice</a:t>
            </a:r>
            <a:endParaRPr lang="it-IT" sz="3600" dirty="0"/>
          </a:p>
        </p:txBody>
      </p:sp>
    </p:spTree>
    <p:extLst>
      <p:ext uri="{BB962C8B-B14F-4D97-AF65-F5344CB8AC3E}">
        <p14:creationId xmlns:p14="http://schemas.microsoft.com/office/powerpoint/2010/main" val="34003508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625344"/>
            <a:ext cx="8219256" cy="5044016"/>
          </a:xfrm>
        </p:spPr>
        <p:txBody>
          <a:bodyPr>
            <a:normAutofit/>
          </a:bodyPr>
          <a:lstStyle/>
          <a:p>
            <a:pPr algn="just"/>
            <a:r>
              <a:rPr lang="it-IT" sz="2500" i="1" dirty="0" smtClean="0"/>
              <a:t>Naive Rule</a:t>
            </a:r>
            <a:endParaRPr lang="it-IT" sz="2500" dirty="0" smtClean="0"/>
          </a:p>
          <a:p>
            <a:pPr marL="365760" lvl="1" indent="0" algn="just">
              <a:buNone/>
            </a:pPr>
            <a:r>
              <a:rPr lang="it-IT" sz="2300" dirty="0" smtClean="0"/>
              <a:t>È ottenuta ignorando l’informazione spiegata dai predittori e assegnando ogni record alla classe più numerosa; si tratta di una sorta di modello predittivo </a:t>
            </a:r>
            <a:r>
              <a:rPr lang="it-IT" sz="2300" i="1" dirty="0" smtClean="0"/>
              <a:t>banale</a:t>
            </a:r>
            <a:r>
              <a:rPr lang="it-IT" sz="2300" dirty="0" smtClean="0"/>
              <a:t> utilizzato  come benchmark per predittori più complessi.</a:t>
            </a:r>
          </a:p>
          <a:p>
            <a:pPr algn="just"/>
            <a:r>
              <a:rPr lang="it-IT" sz="2500" dirty="0" smtClean="0"/>
              <a:t>Matrice di classificazione</a:t>
            </a:r>
            <a:endParaRPr lang="it-IT" sz="2500" dirty="0"/>
          </a:p>
          <a:p>
            <a:pPr marL="365760" lvl="1" indent="0" algn="just">
              <a:buNone/>
            </a:pPr>
            <a:r>
              <a:rPr lang="it-IT" sz="2300" dirty="0"/>
              <a:t>È </a:t>
            </a:r>
            <a:r>
              <a:rPr lang="it-IT" sz="2300" dirty="0" smtClean="0"/>
              <a:t>uno degli strumenti fondamentali per la valutazione immediata di un modello predittivo; per ottenere misure attendibili del potere predittivo, è necessario analizzare la matrice di classificazione del </a:t>
            </a:r>
            <a:r>
              <a:rPr lang="it-IT" sz="2300" b="1" dirty="0" smtClean="0"/>
              <a:t>validation (o test) dataset</a:t>
            </a:r>
            <a:r>
              <a:rPr lang="it-IT" sz="2300" dirty="0" smtClean="0"/>
              <a:t>.</a:t>
            </a:r>
            <a:endParaRPr lang="it-IT" sz="2300" dirty="0"/>
          </a:p>
          <a:p>
            <a:pPr marL="365760" lvl="1" indent="0" algn="just">
              <a:buNone/>
            </a:pPr>
            <a:endParaRPr lang="it-IT" sz="21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864" y="5529216"/>
            <a:ext cx="2673004" cy="1140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Misurare il potere predittivo</a:t>
            </a:r>
            <a:endParaRPr lang="it-IT" sz="3600" dirty="0"/>
          </a:p>
        </p:txBody>
      </p:sp>
    </p:spTree>
    <p:extLst>
      <p:ext uri="{BB962C8B-B14F-4D97-AF65-F5344CB8AC3E}">
        <p14:creationId xmlns:p14="http://schemas.microsoft.com/office/powerpoint/2010/main" val="34735931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04538" y="1780369"/>
            <a:ext cx="8219256" cy="5044016"/>
          </a:xfrm>
        </p:spPr>
        <p:txBody>
          <a:bodyPr>
            <a:normAutofit/>
          </a:bodyPr>
          <a:lstStyle/>
          <a:p>
            <a:pPr algn="just"/>
            <a:r>
              <a:rPr lang="it-IT" sz="2500" dirty="0" smtClean="0"/>
              <a:t>Probabilità </a:t>
            </a:r>
            <a:r>
              <a:rPr lang="it-IT" sz="2500" i="1" dirty="0" smtClean="0"/>
              <a:t>cutoff</a:t>
            </a:r>
            <a:endParaRPr lang="it-IT" sz="2500" dirty="0"/>
          </a:p>
          <a:p>
            <a:pPr marL="365760" lvl="1" indent="0" algn="just">
              <a:buNone/>
            </a:pPr>
            <a:r>
              <a:rPr lang="it-IT" sz="2300" dirty="0" smtClean="0"/>
              <a:t>Nella maggior parte degli algoritmi di classificazione viene stimata la probabilità </a:t>
            </a:r>
            <a:r>
              <a:rPr lang="it-IT" sz="2300" i="1" dirty="0" smtClean="0"/>
              <a:t>p</a:t>
            </a:r>
            <a:r>
              <a:rPr lang="it-IT" sz="2300" dirty="0" smtClean="0"/>
              <a:t> che ogni record appartenga a una delle due classi, in genere la classe «1», e conseguentemente viene assegnato il record:</a:t>
            </a:r>
          </a:p>
          <a:p>
            <a:pPr marL="365760" lvl="1" indent="0" algn="just">
              <a:buNone/>
            </a:pPr>
            <a:endParaRPr lang="it-IT" sz="2300" dirty="0"/>
          </a:p>
          <a:p>
            <a:pPr marL="365760" lvl="1" indent="0" algn="just">
              <a:buNone/>
            </a:pPr>
            <a:endParaRPr lang="it-IT" sz="2300" dirty="0" smtClean="0"/>
          </a:p>
          <a:p>
            <a:pPr marL="365760" lvl="1" indent="0" algn="just">
              <a:buNone/>
            </a:pPr>
            <a:endParaRPr lang="it-IT" sz="2300" dirty="0" smtClean="0"/>
          </a:p>
          <a:p>
            <a:pPr marL="365760" lvl="1" indent="0" algn="just">
              <a:buNone/>
            </a:pPr>
            <a:r>
              <a:rPr lang="it-IT" sz="2300" dirty="0" smtClean="0"/>
              <a:t>Il cutoff </a:t>
            </a:r>
            <a:r>
              <a:rPr lang="it-IT" sz="2300" i="1" dirty="0" smtClean="0"/>
              <a:t>c </a:t>
            </a:r>
            <a:r>
              <a:rPr lang="it-IT" sz="2300" dirty="0" smtClean="0"/>
              <a:t>può essere fissato simmetricamente a 0,5. </a:t>
            </a:r>
            <a:endParaRPr lang="it-IT" sz="2300" dirty="0"/>
          </a:p>
        </p:txBody>
      </p:sp>
      <mc:AlternateContent xmlns:mc="http://schemas.openxmlformats.org/markup-compatibility/2006" xmlns:a14="http://schemas.microsoft.com/office/drawing/2010/main">
        <mc:Choice Requires="a14">
          <p:sp>
            <p:nvSpPr>
              <p:cNvPr id="12" name="TextBox 11"/>
              <p:cNvSpPr txBox="1"/>
              <p:nvPr/>
            </p:nvSpPr>
            <p:spPr>
              <a:xfrm>
                <a:off x="2507041" y="3933056"/>
                <a:ext cx="1327095" cy="38472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it-IT" sz="1900" i="1" smtClean="0">
                              <a:latin typeface="Cambria Math"/>
                            </a:rPr>
                          </m:ctrlPr>
                        </m:accPr>
                        <m:e>
                          <m:r>
                            <a:rPr lang="it-IT" sz="1900" b="0" i="1" smtClean="0">
                              <a:latin typeface="Cambria Math"/>
                            </a:rPr>
                            <m:t>𝑝</m:t>
                          </m:r>
                        </m:e>
                      </m:acc>
                      <m:r>
                        <a:rPr lang="it-IT" sz="1900" b="0" i="1" smtClean="0">
                          <a:latin typeface="Cambria Math"/>
                        </a:rPr>
                        <m:t>(</m:t>
                      </m:r>
                      <m:r>
                        <a:rPr lang="it-IT" sz="1900" b="0" i="1" smtClean="0">
                          <a:latin typeface="Cambria Math"/>
                        </a:rPr>
                        <m:t>𝑟𝑒𝑐𝑜𝑟𝑑</m:t>
                      </m:r>
                      <m:r>
                        <a:rPr lang="it-IT" sz="1900" b="0" i="1" smtClean="0">
                          <a:latin typeface="Cambria Math"/>
                        </a:rPr>
                        <m:t>)</m:t>
                      </m:r>
                    </m:oMath>
                  </m:oMathPara>
                </a14:m>
                <a:endParaRPr lang="it-IT" sz="1900" dirty="0" smtClean="0"/>
              </a:p>
            </p:txBody>
          </p:sp>
        </mc:Choice>
        <mc:Fallback xmlns="">
          <p:sp>
            <p:nvSpPr>
              <p:cNvPr id="12" name="TextBox 11"/>
              <p:cNvSpPr txBox="1">
                <a:spLocks noRot="1" noChangeAspect="1" noMove="1" noResize="1" noEditPoints="1" noAdjustHandles="1" noChangeArrowheads="1" noChangeShapeType="1" noTextEdit="1"/>
              </p:cNvSpPr>
              <p:nvPr/>
            </p:nvSpPr>
            <p:spPr>
              <a:xfrm>
                <a:off x="2507041" y="3933056"/>
                <a:ext cx="1327095" cy="384721"/>
              </a:xfrm>
              <a:prstGeom prst="rect">
                <a:avLst/>
              </a:prstGeom>
              <a:blipFill rotWithShape="1">
                <a:blip r:embed="rId3"/>
                <a:stretch>
                  <a:fillRect t="-9524" r="-6422" b="-25397"/>
                </a:stretch>
              </a:blipFill>
            </p:spPr>
            <p:txBody>
              <a:bodyPr/>
              <a:lstStyle/>
              <a:p>
                <a:r>
                  <a:rPr lang="it-IT">
                    <a:noFill/>
                  </a:rPr>
                  <a:t> </a:t>
                </a:r>
              </a:p>
            </p:txBody>
          </p:sp>
        </mc:Fallback>
      </mc:AlternateContent>
      <p:sp>
        <p:nvSpPr>
          <p:cNvPr id="13" name="Left Brace 12"/>
          <p:cNvSpPr/>
          <p:nvPr/>
        </p:nvSpPr>
        <p:spPr>
          <a:xfrm>
            <a:off x="3934959" y="3699400"/>
            <a:ext cx="200258" cy="8097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sz="1900"/>
          </a:p>
        </p:txBody>
      </p:sp>
      <mc:AlternateContent xmlns:mc="http://schemas.openxmlformats.org/markup-compatibility/2006" xmlns:a14="http://schemas.microsoft.com/office/drawing/2010/main">
        <mc:Choice Requires="a14">
          <p:sp>
            <p:nvSpPr>
              <p:cNvPr id="14" name="TextBox 13"/>
              <p:cNvSpPr txBox="1"/>
              <p:nvPr/>
            </p:nvSpPr>
            <p:spPr>
              <a:xfrm>
                <a:off x="4006967" y="3645024"/>
                <a:ext cx="614399" cy="38472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i="1">
                          <a:latin typeface="Cambria Math"/>
                        </a:rPr>
                        <m:t>&gt;</m:t>
                      </m:r>
                      <m:r>
                        <a:rPr lang="it-IT" sz="1900" b="0" i="1" smtClean="0">
                          <a:latin typeface="Cambria Math"/>
                        </a:rPr>
                        <m:t>𝑐</m:t>
                      </m:r>
                    </m:oMath>
                  </m:oMathPara>
                </a14:m>
                <a:endParaRPr lang="it-IT" sz="1900" dirty="0" smtClean="0"/>
              </a:p>
            </p:txBody>
          </p:sp>
        </mc:Choice>
        <mc:Fallback xmlns="">
          <p:sp>
            <p:nvSpPr>
              <p:cNvPr id="14" name="TextBox 13"/>
              <p:cNvSpPr txBox="1">
                <a:spLocks noRot="1" noChangeAspect="1" noMove="1" noResize="1" noEditPoints="1" noAdjustHandles="1" noChangeArrowheads="1" noChangeShapeType="1" noTextEdit="1"/>
              </p:cNvSpPr>
              <p:nvPr/>
            </p:nvSpPr>
            <p:spPr>
              <a:xfrm>
                <a:off x="4006967" y="3645024"/>
                <a:ext cx="614399" cy="384721"/>
              </a:xfrm>
              <a:prstGeom prst="rect">
                <a:avLst/>
              </a:prstGeom>
              <a:blipFill rotWithShape="1">
                <a:blip r:embed="rId4"/>
                <a:stretch>
                  <a:fillRect t="-9524" r="-13861" b="-25397"/>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5" name="TextBox 14"/>
              <p:cNvSpPr txBox="1"/>
              <p:nvPr/>
            </p:nvSpPr>
            <p:spPr>
              <a:xfrm>
                <a:off x="4006967" y="4149080"/>
                <a:ext cx="614399" cy="38472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i="1">
                          <a:latin typeface="Cambria Math"/>
                        </a:rPr>
                        <m:t>&lt;</m:t>
                      </m:r>
                      <m:r>
                        <a:rPr lang="it-IT" sz="1900" b="0" i="1" smtClean="0">
                          <a:latin typeface="Cambria Math"/>
                        </a:rPr>
                        <m:t>𝑐</m:t>
                      </m:r>
                    </m:oMath>
                  </m:oMathPara>
                </a14:m>
                <a:endParaRPr lang="it-IT" sz="1900" dirty="0" smtClean="0"/>
              </a:p>
            </p:txBody>
          </p:sp>
        </mc:Choice>
        <mc:Fallback xmlns="">
          <p:sp>
            <p:nvSpPr>
              <p:cNvPr id="15" name="TextBox 14"/>
              <p:cNvSpPr txBox="1">
                <a:spLocks noRot="1" noChangeAspect="1" noMove="1" noResize="1" noEditPoints="1" noAdjustHandles="1" noChangeArrowheads="1" noChangeShapeType="1" noTextEdit="1"/>
              </p:cNvSpPr>
              <p:nvPr/>
            </p:nvSpPr>
            <p:spPr>
              <a:xfrm>
                <a:off x="4006967" y="4149080"/>
                <a:ext cx="614399" cy="384721"/>
              </a:xfrm>
              <a:prstGeom prst="rect">
                <a:avLst/>
              </a:prstGeom>
              <a:blipFill rotWithShape="1">
                <a:blip r:embed="rId5"/>
                <a:stretch>
                  <a:fillRect t="-9524" r="-13861" b="-25397"/>
                </a:stretch>
              </a:blipFill>
            </p:spPr>
            <p:txBody>
              <a:bodyPr/>
              <a:lstStyle/>
              <a:p>
                <a:r>
                  <a:rPr lang="it-IT">
                    <a:noFill/>
                  </a:rPr>
                  <a:t> </a:t>
                </a:r>
              </a:p>
            </p:txBody>
          </p:sp>
        </mc:Fallback>
      </mc:AlternateContent>
      <p:cxnSp>
        <p:nvCxnSpPr>
          <p:cNvPr id="17" name="Straight Arrow Connector 16"/>
          <p:cNvCxnSpPr/>
          <p:nvPr/>
        </p:nvCxnSpPr>
        <p:spPr>
          <a:xfrm>
            <a:off x="4884506" y="3861048"/>
            <a:ext cx="346597"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4884506" y="4365104"/>
            <a:ext cx="346597"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TextBox 18"/>
              <p:cNvSpPr txBox="1"/>
              <p:nvPr/>
            </p:nvSpPr>
            <p:spPr>
              <a:xfrm>
                <a:off x="5347633" y="3645024"/>
                <a:ext cx="1600631" cy="38472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b="0" i="1" smtClean="0">
                          <a:latin typeface="Cambria Math"/>
                        </a:rPr>
                        <m:t>𝑟𝑒𝑐𝑜𝑟𝑑</m:t>
                      </m:r>
                      <m:r>
                        <a:rPr lang="it-IT" sz="1900" i="1">
                          <a:latin typeface="Cambria Math"/>
                          <a:ea typeface="Cambria Math"/>
                        </a:rPr>
                        <m:t>∈</m:t>
                      </m:r>
                      <m:r>
                        <a:rPr lang="it-IT" sz="1900" b="0" i="0" smtClean="0">
                          <a:latin typeface="Cambria Math"/>
                          <a:ea typeface="Cambria Math"/>
                        </a:rPr>
                        <m:t>"1"</m:t>
                      </m:r>
                    </m:oMath>
                  </m:oMathPara>
                </a14:m>
                <a:endParaRPr lang="it-IT" sz="1900" dirty="0" smtClean="0"/>
              </a:p>
            </p:txBody>
          </p:sp>
        </mc:Choice>
        <mc:Fallback xmlns="">
          <p:sp>
            <p:nvSpPr>
              <p:cNvPr id="19" name="TextBox 18"/>
              <p:cNvSpPr txBox="1">
                <a:spLocks noRot="1" noChangeAspect="1" noMove="1" noResize="1" noEditPoints="1" noAdjustHandles="1" noChangeArrowheads="1" noChangeShapeType="1" noTextEdit="1"/>
              </p:cNvSpPr>
              <p:nvPr/>
            </p:nvSpPr>
            <p:spPr>
              <a:xfrm>
                <a:off x="5347633" y="3645024"/>
                <a:ext cx="1600631" cy="384721"/>
              </a:xfrm>
              <a:prstGeom prst="rect">
                <a:avLst/>
              </a:prstGeom>
              <a:blipFill rotWithShape="1">
                <a:blip r:embed="rId6"/>
                <a:stretch>
                  <a:fillRect t="-9524" r="-4943" b="-25397"/>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20" name="TextBox 19"/>
              <p:cNvSpPr txBox="1"/>
              <p:nvPr/>
            </p:nvSpPr>
            <p:spPr>
              <a:xfrm>
                <a:off x="5335391" y="4165630"/>
                <a:ext cx="1600631" cy="38472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b="0" i="1" smtClean="0">
                          <a:latin typeface="Cambria Math"/>
                        </a:rPr>
                        <m:t>𝑟𝑒𝑐𝑜𝑟𝑑</m:t>
                      </m:r>
                      <m:r>
                        <a:rPr lang="it-IT" sz="1900" i="1">
                          <a:latin typeface="Cambria Math"/>
                          <a:ea typeface="Cambria Math"/>
                        </a:rPr>
                        <m:t>∈</m:t>
                      </m:r>
                      <m:r>
                        <a:rPr lang="it-IT" sz="1900" b="0" i="0" smtClean="0">
                          <a:latin typeface="Cambria Math"/>
                          <a:ea typeface="Cambria Math"/>
                        </a:rPr>
                        <m:t>"0"</m:t>
                      </m:r>
                    </m:oMath>
                  </m:oMathPara>
                </a14:m>
                <a:endParaRPr lang="it-IT" sz="1900" dirty="0" smtClean="0"/>
              </a:p>
            </p:txBody>
          </p:sp>
        </mc:Choice>
        <mc:Fallback xmlns="">
          <p:sp>
            <p:nvSpPr>
              <p:cNvPr id="20" name="TextBox 19"/>
              <p:cNvSpPr txBox="1">
                <a:spLocks noRot="1" noChangeAspect="1" noMove="1" noResize="1" noEditPoints="1" noAdjustHandles="1" noChangeArrowheads="1" noChangeShapeType="1" noTextEdit="1"/>
              </p:cNvSpPr>
              <p:nvPr/>
            </p:nvSpPr>
            <p:spPr>
              <a:xfrm>
                <a:off x="5335391" y="4165630"/>
                <a:ext cx="1600631" cy="384721"/>
              </a:xfrm>
              <a:prstGeom prst="rect">
                <a:avLst/>
              </a:prstGeom>
              <a:blipFill rotWithShape="1">
                <a:blip r:embed="rId7"/>
                <a:stretch>
                  <a:fillRect t="-9524" r="-4943" b="-25397"/>
                </a:stretch>
              </a:blipFill>
            </p:spPr>
            <p:txBody>
              <a:bodyPr/>
              <a:lstStyle/>
              <a:p>
                <a:r>
                  <a:rPr lang="it-IT">
                    <a:noFill/>
                  </a:rPr>
                  <a:t> </a:t>
                </a:r>
              </a:p>
            </p:txBody>
          </p:sp>
        </mc:Fallback>
      </mc:AlternateContent>
      <p:sp>
        <p:nvSpPr>
          <p:cNvPr id="1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Misurare il potere predittivo</a:t>
            </a:r>
            <a:endParaRPr lang="it-IT" sz="3600" dirty="0"/>
          </a:p>
        </p:txBody>
      </p:sp>
      <p:sp>
        <p:nvSpPr>
          <p:cNvPr id="21" name="Content Placeholder 1"/>
          <p:cNvSpPr txBox="1">
            <a:spLocks/>
          </p:cNvSpPr>
          <p:nvPr/>
        </p:nvSpPr>
        <p:spPr>
          <a:xfrm>
            <a:off x="241176" y="5157192"/>
            <a:ext cx="8219256" cy="1736576"/>
          </a:xfrm>
          <a:prstGeom prst="rect">
            <a:avLst/>
          </a:prstGeom>
        </p:spPr>
        <p:txBody>
          <a:bodyPr vert="horz">
            <a:normAutofit/>
          </a:bodyPr>
          <a:lst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365760" lvl="1" indent="0" algn="just">
              <a:buFont typeface="Georgia"/>
              <a:buNone/>
            </a:pPr>
            <a:r>
              <a:rPr lang="it-IT" sz="2300" dirty="0" smtClean="0"/>
              <a:t>Tuttavia, </a:t>
            </a:r>
            <a:r>
              <a:rPr lang="it-IT" sz="2300" u="sng" dirty="0" smtClean="0"/>
              <a:t>considerando che la classe «1» è tipicamente più interessante e molto meno numerosa della classe «0», è utile settare un cutoff più basso, in modo da avere più chance di prevedere correttamente i record di tale classe</a:t>
            </a:r>
            <a:r>
              <a:rPr lang="it-IT" sz="2300" dirty="0" smtClean="0"/>
              <a:t>.   </a:t>
            </a:r>
            <a:endParaRPr lang="it-IT" sz="2300" dirty="0"/>
          </a:p>
        </p:txBody>
      </p:sp>
    </p:spTree>
    <p:extLst>
      <p:ext uri="{BB962C8B-B14F-4D97-AF65-F5344CB8AC3E}">
        <p14:creationId xmlns:p14="http://schemas.microsoft.com/office/powerpoint/2010/main" val="224469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25344"/>
            <a:ext cx="8219256" cy="5044016"/>
          </a:xfrm>
        </p:spPr>
        <p:txBody>
          <a:bodyPr>
            <a:normAutofit/>
          </a:bodyPr>
          <a:lstStyle/>
          <a:p>
            <a:pPr algn="just"/>
            <a:r>
              <a:rPr lang="it-IT" sz="2500" dirty="0" smtClean="0"/>
              <a:t>Misure classiche di accuratezza</a:t>
            </a:r>
            <a:endParaRPr lang="it-IT" sz="2500" dirty="0"/>
          </a:p>
          <a:p>
            <a:pPr marL="365760" lvl="1" indent="0" algn="just">
              <a:buNone/>
            </a:pPr>
            <a:r>
              <a:rPr lang="it-IT" sz="2300" dirty="0" smtClean="0"/>
              <a:t>L’accuratezza di un modello predittivo viene misurata innanzitutto a partire dalla matrice di classificazione:</a:t>
            </a:r>
          </a:p>
          <a:p>
            <a:pPr marL="365760" lvl="1" indent="0" algn="just">
              <a:buNone/>
            </a:pPr>
            <a:endParaRPr lang="it-IT" sz="2300" dirty="0"/>
          </a:p>
          <a:p>
            <a:pPr marL="365760" lvl="1" indent="0" algn="just">
              <a:buNone/>
            </a:pPr>
            <a:endParaRPr lang="it-IT" sz="2300" dirty="0" smtClean="0"/>
          </a:p>
          <a:p>
            <a:pPr marL="365760" lvl="1" indent="0" algn="just">
              <a:buNone/>
            </a:pPr>
            <a:endParaRPr lang="it-IT" sz="2300" dirty="0"/>
          </a:p>
          <a:p>
            <a:pPr marL="365760" lvl="1" indent="0" algn="just">
              <a:buNone/>
            </a:pPr>
            <a:endParaRPr lang="it-IT" sz="2300" dirty="0" smtClean="0"/>
          </a:p>
          <a:p>
            <a:pPr marL="365760" lvl="1" indent="0" algn="just">
              <a:buNone/>
            </a:pPr>
            <a:endParaRPr lang="it-IT" sz="2300" dirty="0"/>
          </a:p>
          <a:p>
            <a:pPr marL="365760" lvl="1" indent="0" algn="just">
              <a:buNone/>
            </a:pPr>
            <a:endParaRPr lang="it-IT" sz="2300" dirty="0" smtClean="0"/>
          </a:p>
          <a:p>
            <a:pPr marL="365760" lvl="1" indent="0" algn="just">
              <a:buNone/>
            </a:pPr>
            <a:endParaRPr lang="it-IT" sz="2300" dirty="0"/>
          </a:p>
          <a:p>
            <a:pPr marL="365760" lvl="1" indent="0" algn="just">
              <a:buNone/>
            </a:pPr>
            <a:r>
              <a:rPr lang="it-IT" sz="2300" dirty="0" smtClean="0"/>
              <a:t>Tali misure assumono rilevanza solo se dedotte dalla matrice di classificazione del </a:t>
            </a:r>
            <a:r>
              <a:rPr lang="it-IT" sz="2300" b="1" dirty="0" smtClean="0"/>
              <a:t>validation (o test) dataset</a:t>
            </a:r>
            <a:r>
              <a:rPr lang="it-IT" sz="2300" dirty="0" smtClean="0"/>
              <a:t>.</a:t>
            </a:r>
          </a:p>
        </p:txBody>
      </p:sp>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8630" y="3076970"/>
            <a:ext cx="3096344" cy="1320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6" name="TextBox 5"/>
              <p:cNvSpPr txBox="1"/>
              <p:nvPr/>
            </p:nvSpPr>
            <p:spPr>
              <a:xfrm>
                <a:off x="4788024" y="3076970"/>
                <a:ext cx="3798669" cy="64460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b="0" i="1" smtClean="0">
                          <a:latin typeface="Cambria Math"/>
                        </a:rPr>
                        <m:t>𝐴𝑐𝑐𝑢𝑟𝑎𝑐𝑦</m:t>
                      </m:r>
                      <m:r>
                        <a:rPr lang="it-IT" sz="1900" b="0" i="1" smtClean="0">
                          <a:latin typeface="Cambria Math"/>
                        </a:rPr>
                        <m:t> :=</m:t>
                      </m:r>
                      <m:f>
                        <m:fPr>
                          <m:ctrlPr>
                            <a:rPr lang="it-IT" sz="1900" i="1" smtClean="0">
                              <a:latin typeface="Cambria Math"/>
                            </a:rPr>
                          </m:ctrlPr>
                        </m:fPr>
                        <m:num>
                          <m:r>
                            <a:rPr lang="it-IT" sz="1900" b="0" i="1" smtClean="0">
                              <a:latin typeface="Cambria Math"/>
                            </a:rPr>
                            <m:t>𝑇𝑁</m:t>
                          </m:r>
                          <m:r>
                            <a:rPr lang="it-IT" sz="1900" b="0" i="1" smtClean="0">
                              <a:latin typeface="Cambria Math"/>
                            </a:rPr>
                            <m:t>+</m:t>
                          </m:r>
                          <m:r>
                            <a:rPr lang="it-IT" sz="1900" b="0" i="1" smtClean="0">
                              <a:latin typeface="Cambria Math"/>
                            </a:rPr>
                            <m:t>𝑇𝑃</m:t>
                          </m:r>
                        </m:num>
                        <m:den>
                          <m:r>
                            <a:rPr lang="it-IT" sz="1900" b="0" i="1" smtClean="0">
                              <a:latin typeface="Cambria Math"/>
                            </a:rPr>
                            <m:t>𝑇𝑁</m:t>
                          </m:r>
                          <m:r>
                            <a:rPr lang="it-IT" sz="1900" b="0" i="1" smtClean="0">
                              <a:latin typeface="Cambria Math"/>
                            </a:rPr>
                            <m:t>+</m:t>
                          </m:r>
                          <m:r>
                            <a:rPr lang="it-IT" sz="1900" b="0" i="1" smtClean="0">
                              <a:latin typeface="Cambria Math"/>
                            </a:rPr>
                            <m:t>𝐹𝑁</m:t>
                          </m:r>
                          <m:r>
                            <a:rPr lang="it-IT" sz="1900" b="0" i="1" smtClean="0">
                              <a:latin typeface="Cambria Math"/>
                            </a:rPr>
                            <m:t>+</m:t>
                          </m:r>
                          <m:r>
                            <a:rPr lang="it-IT" sz="1900" b="0" i="1" smtClean="0">
                              <a:latin typeface="Cambria Math"/>
                            </a:rPr>
                            <m:t>𝑇𝑃</m:t>
                          </m:r>
                          <m:r>
                            <a:rPr lang="it-IT" sz="1900" b="0" i="1" smtClean="0">
                              <a:latin typeface="Cambria Math"/>
                            </a:rPr>
                            <m:t>+</m:t>
                          </m:r>
                          <m:r>
                            <a:rPr lang="it-IT" sz="1900" b="0" i="1" smtClean="0">
                              <a:latin typeface="Cambria Math"/>
                            </a:rPr>
                            <m:t>𝐹𝑃</m:t>
                          </m:r>
                        </m:den>
                      </m:f>
                    </m:oMath>
                  </m:oMathPara>
                </a14:m>
                <a:endParaRPr lang="it-IT" sz="1900" dirty="0"/>
              </a:p>
            </p:txBody>
          </p:sp>
        </mc:Choice>
        <mc:Fallback xmlns="">
          <p:sp>
            <p:nvSpPr>
              <p:cNvPr id="6" name="TextBox 5"/>
              <p:cNvSpPr txBox="1">
                <a:spLocks noRot="1" noChangeAspect="1" noMove="1" noResize="1" noEditPoints="1" noAdjustHandles="1" noChangeArrowheads="1" noChangeShapeType="1" noTextEdit="1"/>
              </p:cNvSpPr>
              <p:nvPr/>
            </p:nvSpPr>
            <p:spPr>
              <a:xfrm>
                <a:off x="4788024" y="3076970"/>
                <a:ext cx="3798669" cy="644600"/>
              </a:xfrm>
              <a:prstGeom prst="rect">
                <a:avLst/>
              </a:prstGeom>
              <a:blipFill rotWithShape="1">
                <a:blip r:embed="rId4"/>
                <a:stretch>
                  <a:fillRect r="-1763"/>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22" name="TextBox 21"/>
              <p:cNvSpPr txBox="1"/>
              <p:nvPr/>
            </p:nvSpPr>
            <p:spPr>
              <a:xfrm>
                <a:off x="4788024" y="3893630"/>
                <a:ext cx="3410293" cy="64460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b="0" i="1" smtClean="0">
                          <a:latin typeface="Cambria Math"/>
                        </a:rPr>
                        <m:t>𝐸𝑟𝑟𝑜𝑟</m:t>
                      </m:r>
                      <m:r>
                        <a:rPr lang="it-IT" sz="1900" b="0" i="1" smtClean="0">
                          <a:latin typeface="Cambria Math"/>
                        </a:rPr>
                        <m:t> :=</m:t>
                      </m:r>
                      <m:f>
                        <m:fPr>
                          <m:ctrlPr>
                            <a:rPr lang="it-IT" sz="1900" i="1" smtClean="0">
                              <a:latin typeface="Cambria Math"/>
                            </a:rPr>
                          </m:ctrlPr>
                        </m:fPr>
                        <m:num>
                          <m:r>
                            <a:rPr lang="it-IT" sz="1900" b="0" i="1" smtClean="0">
                              <a:latin typeface="Cambria Math"/>
                            </a:rPr>
                            <m:t>𝐹𝑁</m:t>
                          </m:r>
                          <m:r>
                            <a:rPr lang="it-IT" sz="1900" b="0" i="1" smtClean="0">
                              <a:latin typeface="Cambria Math"/>
                            </a:rPr>
                            <m:t>+</m:t>
                          </m:r>
                          <m:r>
                            <a:rPr lang="it-IT" sz="1900" b="0" i="1" smtClean="0">
                              <a:latin typeface="Cambria Math"/>
                            </a:rPr>
                            <m:t>𝐹𝑃</m:t>
                          </m:r>
                        </m:num>
                        <m:den>
                          <m:r>
                            <a:rPr lang="it-IT" sz="1900" b="0" i="1" smtClean="0">
                              <a:latin typeface="Cambria Math"/>
                            </a:rPr>
                            <m:t>𝑇𝑁</m:t>
                          </m:r>
                          <m:r>
                            <a:rPr lang="it-IT" sz="1900" b="0" i="1" smtClean="0">
                              <a:latin typeface="Cambria Math"/>
                            </a:rPr>
                            <m:t>+</m:t>
                          </m:r>
                          <m:r>
                            <a:rPr lang="it-IT" sz="1900" b="0" i="1" smtClean="0">
                              <a:latin typeface="Cambria Math"/>
                            </a:rPr>
                            <m:t>𝐹𝑁</m:t>
                          </m:r>
                          <m:r>
                            <a:rPr lang="it-IT" sz="1900" b="0" i="1" smtClean="0">
                              <a:latin typeface="Cambria Math"/>
                            </a:rPr>
                            <m:t>+</m:t>
                          </m:r>
                          <m:r>
                            <a:rPr lang="it-IT" sz="1900" b="0" i="1" smtClean="0">
                              <a:latin typeface="Cambria Math"/>
                            </a:rPr>
                            <m:t>𝑇𝑃</m:t>
                          </m:r>
                          <m:r>
                            <a:rPr lang="it-IT" sz="1900" b="0" i="1" smtClean="0">
                              <a:latin typeface="Cambria Math"/>
                            </a:rPr>
                            <m:t>+</m:t>
                          </m:r>
                          <m:r>
                            <a:rPr lang="it-IT" sz="1900" b="0" i="1" smtClean="0">
                              <a:latin typeface="Cambria Math"/>
                            </a:rPr>
                            <m:t>𝐹𝑃</m:t>
                          </m:r>
                        </m:den>
                      </m:f>
                    </m:oMath>
                  </m:oMathPara>
                </a14:m>
                <a:endParaRPr lang="it-IT" sz="1900" dirty="0"/>
              </a:p>
            </p:txBody>
          </p:sp>
        </mc:Choice>
        <mc:Fallback xmlns="">
          <p:sp>
            <p:nvSpPr>
              <p:cNvPr id="22" name="TextBox 21"/>
              <p:cNvSpPr txBox="1">
                <a:spLocks noRot="1" noChangeAspect="1" noMove="1" noResize="1" noEditPoints="1" noAdjustHandles="1" noChangeArrowheads="1" noChangeShapeType="1" noTextEdit="1"/>
              </p:cNvSpPr>
              <p:nvPr/>
            </p:nvSpPr>
            <p:spPr>
              <a:xfrm>
                <a:off x="4788024" y="3893630"/>
                <a:ext cx="3410293" cy="644600"/>
              </a:xfrm>
              <a:prstGeom prst="rect">
                <a:avLst/>
              </a:prstGeom>
              <a:blipFill rotWithShape="1">
                <a:blip r:embed="rId5"/>
                <a:stretch>
                  <a:fillRect r="-2143"/>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23" name="TextBox 22"/>
              <p:cNvSpPr txBox="1"/>
              <p:nvPr/>
            </p:nvSpPr>
            <p:spPr>
              <a:xfrm>
                <a:off x="1200598" y="4685718"/>
                <a:ext cx="3450368" cy="64460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b="0" i="1" smtClean="0">
                          <a:latin typeface="Cambria Math"/>
                        </a:rPr>
                        <m:t>𝑆𝑒𝑛𝑠𝑖𝑡𝑖𝑣𝑖𝑡𝑦</m:t>
                      </m:r>
                      <m:r>
                        <a:rPr lang="it-IT" sz="1900" b="0" i="1" smtClean="0">
                          <a:latin typeface="Cambria Math"/>
                        </a:rPr>
                        <m:t> :=</m:t>
                      </m:r>
                      <m:f>
                        <m:fPr>
                          <m:ctrlPr>
                            <a:rPr lang="it-IT" sz="1900" i="1" smtClean="0">
                              <a:latin typeface="Cambria Math"/>
                            </a:rPr>
                          </m:ctrlPr>
                        </m:fPr>
                        <m:num>
                          <m:r>
                            <a:rPr lang="it-IT" sz="1900" b="0" i="1" smtClean="0">
                              <a:latin typeface="Cambria Math"/>
                            </a:rPr>
                            <m:t>𝑇𝑃</m:t>
                          </m:r>
                        </m:num>
                        <m:den>
                          <m:r>
                            <a:rPr lang="it-IT" sz="1900" b="0" i="1" smtClean="0">
                              <a:latin typeface="Cambria Math"/>
                            </a:rPr>
                            <m:t>𝑇𝑃</m:t>
                          </m:r>
                          <m:r>
                            <a:rPr lang="it-IT" sz="1900" b="0" i="1" smtClean="0">
                              <a:latin typeface="Cambria Math"/>
                            </a:rPr>
                            <m:t>+</m:t>
                          </m:r>
                          <m:r>
                            <a:rPr lang="it-IT" sz="1900" b="0" i="1" smtClean="0">
                              <a:latin typeface="Cambria Math"/>
                            </a:rPr>
                            <m:t>𝐹𝑁</m:t>
                          </m:r>
                        </m:den>
                      </m:f>
                      <m:r>
                        <a:rPr lang="it-IT" sz="1900" b="0" i="1" smtClean="0">
                          <a:latin typeface="Cambria Math"/>
                        </a:rPr>
                        <m:t> :=</m:t>
                      </m:r>
                      <m:f>
                        <m:fPr>
                          <m:ctrlPr>
                            <a:rPr lang="it-IT" sz="1900" i="1">
                              <a:latin typeface="Cambria Math"/>
                            </a:rPr>
                          </m:ctrlPr>
                        </m:fPr>
                        <m:num>
                          <m:r>
                            <a:rPr lang="it-IT" sz="1900" i="1">
                              <a:latin typeface="Cambria Math"/>
                            </a:rPr>
                            <m:t>𝑇𝑃</m:t>
                          </m:r>
                        </m:num>
                        <m:den>
                          <m:r>
                            <a:rPr lang="it-IT" sz="1900" b="0" i="1" smtClean="0">
                              <a:latin typeface="Cambria Math"/>
                            </a:rPr>
                            <m:t>𝑃</m:t>
                          </m:r>
                        </m:den>
                      </m:f>
                    </m:oMath>
                  </m:oMathPara>
                </a14:m>
                <a:endParaRPr lang="it-IT" sz="1900" dirty="0"/>
              </a:p>
            </p:txBody>
          </p:sp>
        </mc:Choice>
        <mc:Fallback xmlns="">
          <p:sp>
            <p:nvSpPr>
              <p:cNvPr id="23" name="TextBox 22"/>
              <p:cNvSpPr txBox="1">
                <a:spLocks noRot="1" noChangeAspect="1" noMove="1" noResize="1" noEditPoints="1" noAdjustHandles="1" noChangeArrowheads="1" noChangeShapeType="1" noTextEdit="1"/>
              </p:cNvSpPr>
              <p:nvPr/>
            </p:nvSpPr>
            <p:spPr>
              <a:xfrm>
                <a:off x="1200598" y="4685718"/>
                <a:ext cx="3450368" cy="644600"/>
              </a:xfrm>
              <a:prstGeom prst="rect">
                <a:avLst/>
              </a:prstGeom>
              <a:blipFill rotWithShape="1">
                <a:blip r:embed="rId6"/>
                <a:stretch>
                  <a:fillRect r="-2120"/>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24" name="TextBox 23"/>
              <p:cNvSpPr txBox="1"/>
              <p:nvPr/>
            </p:nvSpPr>
            <p:spPr>
              <a:xfrm>
                <a:off x="4737559" y="4646292"/>
                <a:ext cx="3492046" cy="64460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b="0" i="1" smtClean="0">
                          <a:latin typeface="Cambria Math"/>
                        </a:rPr>
                        <m:t>𝑆𝑝𝑒𝑐𝑖𝑓𝑖𝑐𝑖𝑡𝑦</m:t>
                      </m:r>
                      <m:r>
                        <a:rPr lang="it-IT" sz="1900" b="0" i="1" smtClean="0">
                          <a:latin typeface="Cambria Math"/>
                        </a:rPr>
                        <m:t> :=</m:t>
                      </m:r>
                      <m:f>
                        <m:fPr>
                          <m:ctrlPr>
                            <a:rPr lang="it-IT" sz="1900" i="1" smtClean="0">
                              <a:latin typeface="Cambria Math"/>
                            </a:rPr>
                          </m:ctrlPr>
                        </m:fPr>
                        <m:num>
                          <m:r>
                            <a:rPr lang="it-IT" sz="1900" b="0" i="1" smtClean="0">
                              <a:latin typeface="Cambria Math"/>
                            </a:rPr>
                            <m:t>𝑇𝑁</m:t>
                          </m:r>
                        </m:num>
                        <m:den>
                          <m:r>
                            <a:rPr lang="it-IT" sz="1900" b="0" i="1" smtClean="0">
                              <a:latin typeface="Cambria Math"/>
                            </a:rPr>
                            <m:t>𝑇𝑁</m:t>
                          </m:r>
                          <m:r>
                            <a:rPr lang="it-IT" sz="1900" b="0" i="1" smtClean="0">
                              <a:latin typeface="Cambria Math"/>
                            </a:rPr>
                            <m:t>+</m:t>
                          </m:r>
                          <m:r>
                            <a:rPr lang="it-IT" sz="1900" b="0" i="1" smtClean="0">
                              <a:latin typeface="Cambria Math"/>
                            </a:rPr>
                            <m:t>𝐹𝑃</m:t>
                          </m:r>
                        </m:den>
                      </m:f>
                      <m:r>
                        <a:rPr lang="it-IT" sz="1900" b="0" i="1" smtClean="0">
                          <a:latin typeface="Cambria Math"/>
                        </a:rPr>
                        <m:t> :=</m:t>
                      </m:r>
                      <m:f>
                        <m:fPr>
                          <m:ctrlPr>
                            <a:rPr lang="it-IT" sz="1900" i="1">
                              <a:latin typeface="Cambria Math"/>
                            </a:rPr>
                          </m:ctrlPr>
                        </m:fPr>
                        <m:num>
                          <m:r>
                            <a:rPr lang="it-IT" sz="1900" i="1">
                              <a:latin typeface="Cambria Math"/>
                            </a:rPr>
                            <m:t>𝑇</m:t>
                          </m:r>
                          <m:r>
                            <a:rPr lang="it-IT" sz="1900" b="0" i="1" smtClean="0">
                              <a:latin typeface="Cambria Math"/>
                            </a:rPr>
                            <m:t>𝑁</m:t>
                          </m:r>
                        </m:num>
                        <m:den>
                          <m:r>
                            <a:rPr lang="it-IT" sz="1900" b="0" i="1" smtClean="0">
                              <a:latin typeface="Cambria Math"/>
                            </a:rPr>
                            <m:t>𝑁</m:t>
                          </m:r>
                        </m:den>
                      </m:f>
                    </m:oMath>
                  </m:oMathPara>
                </a14:m>
                <a:endParaRPr lang="it-IT" sz="1900" dirty="0"/>
              </a:p>
            </p:txBody>
          </p:sp>
        </mc:Choice>
        <mc:Fallback xmlns="">
          <p:sp>
            <p:nvSpPr>
              <p:cNvPr id="24" name="TextBox 23"/>
              <p:cNvSpPr txBox="1">
                <a:spLocks noRot="1" noChangeAspect="1" noMove="1" noResize="1" noEditPoints="1" noAdjustHandles="1" noChangeArrowheads="1" noChangeShapeType="1" noTextEdit="1"/>
              </p:cNvSpPr>
              <p:nvPr/>
            </p:nvSpPr>
            <p:spPr>
              <a:xfrm>
                <a:off x="4737559" y="4646292"/>
                <a:ext cx="3492046" cy="644600"/>
              </a:xfrm>
              <a:prstGeom prst="rect">
                <a:avLst/>
              </a:prstGeom>
              <a:blipFill rotWithShape="1">
                <a:blip r:embed="rId7"/>
                <a:stretch>
                  <a:fillRect r="-2269"/>
                </a:stretch>
              </a:blipFill>
            </p:spPr>
            <p:txBody>
              <a:bodyPr/>
              <a:lstStyle/>
              <a:p>
                <a:r>
                  <a:rPr lang="it-IT">
                    <a:noFill/>
                  </a:rPr>
                  <a:t> </a:t>
                </a:r>
              </a:p>
            </p:txBody>
          </p:sp>
        </mc:Fallback>
      </mc:AlternateContent>
      <p:sp>
        <p:nvSpPr>
          <p:cNvPr id="10"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Misurare il potere predittivo</a:t>
            </a:r>
            <a:endParaRPr lang="it-IT" sz="3600" dirty="0"/>
          </a:p>
        </p:txBody>
      </p:sp>
    </p:spTree>
    <p:extLst>
      <p:ext uri="{BB962C8B-B14F-4D97-AF65-F5344CB8AC3E}">
        <p14:creationId xmlns:p14="http://schemas.microsoft.com/office/powerpoint/2010/main" val="5871958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25344"/>
            <a:ext cx="8219256" cy="5044016"/>
          </a:xfrm>
        </p:spPr>
        <p:txBody>
          <a:bodyPr>
            <a:normAutofit/>
          </a:bodyPr>
          <a:lstStyle/>
          <a:p>
            <a:pPr algn="just"/>
            <a:r>
              <a:rPr lang="it-IT" sz="2500" dirty="0" smtClean="0"/>
              <a:t>Misure asimmetriche – </a:t>
            </a:r>
            <a:r>
              <a:rPr lang="it-IT" sz="2500" i="1" dirty="0" smtClean="0"/>
              <a:t>oversampling</a:t>
            </a:r>
          </a:p>
          <a:p>
            <a:pPr marL="365760" lvl="1" indent="0" algn="just">
              <a:buNone/>
            </a:pPr>
            <a:r>
              <a:rPr lang="it-IT" sz="2300" dirty="0" smtClean="0"/>
              <a:t>Sia </a:t>
            </a:r>
            <a:r>
              <a:rPr lang="it-IT" sz="2300" i="1" dirty="0" smtClean="0"/>
              <a:t>p </a:t>
            </a:r>
            <a:r>
              <a:rPr lang="it-IT" sz="2300" dirty="0" smtClean="0"/>
              <a:t>(≃ 0)</a:t>
            </a:r>
            <a:r>
              <a:rPr lang="it-IT" sz="2300" i="1" dirty="0" smtClean="0"/>
              <a:t> </a:t>
            </a:r>
            <a:r>
              <a:rPr lang="it-IT" sz="2300" dirty="0" smtClean="0"/>
              <a:t>la frequenza originaria di record di classe «1» e sia </a:t>
            </a:r>
            <a:r>
              <a:rPr lang="it-IT" sz="2300" i="1" dirty="0" smtClean="0"/>
              <a:t>p* </a:t>
            </a:r>
            <a:r>
              <a:rPr lang="it-IT" sz="2300" dirty="0"/>
              <a:t>(≃ </a:t>
            </a:r>
            <a:r>
              <a:rPr lang="it-IT" sz="2300" dirty="0" smtClean="0"/>
              <a:t>0,5) la frequenza dopo l’oversampling. Utilizzando il dataset sovracampionato, la matrice di classificazione ottenuta deve essere ripesata per poter essere ricondotta al dataset originario. In particolare </a:t>
            </a:r>
          </a:p>
          <a:p>
            <a:pPr marL="365760" lvl="1" indent="0" algn="just">
              <a:buNone/>
            </a:pPr>
            <a:endParaRPr lang="it-IT" sz="2100" dirty="0"/>
          </a:p>
          <a:p>
            <a:pPr marL="365760" lvl="1" indent="0" algn="just">
              <a:buNone/>
            </a:pPr>
            <a:endParaRPr lang="it-IT" sz="2100" dirty="0" smtClean="0"/>
          </a:p>
          <a:p>
            <a:pPr marL="365760" lvl="1" indent="0" algn="just">
              <a:buNone/>
            </a:pPr>
            <a:endParaRPr lang="it-IT" sz="2100" dirty="0"/>
          </a:p>
        </p:txBody>
      </p:sp>
      <mc:AlternateContent xmlns:mc="http://schemas.openxmlformats.org/markup-compatibility/2006" xmlns:a14="http://schemas.microsoft.com/office/drawing/2010/main">
        <mc:Choice Requires="a14">
          <p:sp>
            <p:nvSpPr>
              <p:cNvPr id="9" name="TextBox 8"/>
              <p:cNvSpPr txBox="1"/>
              <p:nvPr/>
            </p:nvSpPr>
            <p:spPr>
              <a:xfrm>
                <a:off x="998902" y="4005064"/>
                <a:ext cx="7461530" cy="117166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b="0" i="1" smtClean="0">
                          <a:latin typeface="Cambria Math"/>
                        </a:rPr>
                        <m:t>𝐴𝑐𝑐𝑢𝑟𝑎𝑐𝑦</m:t>
                      </m:r>
                      <m:r>
                        <a:rPr lang="it-IT" sz="1900" b="0" i="1" smtClean="0">
                          <a:latin typeface="Cambria Math"/>
                        </a:rPr>
                        <m:t> </m:t>
                      </m:r>
                      <m:d>
                        <m:dPr>
                          <m:ctrlPr>
                            <a:rPr lang="it-IT" sz="1900" b="0" i="1" smtClean="0">
                              <a:latin typeface="Cambria Math"/>
                            </a:rPr>
                          </m:ctrlPr>
                        </m:dPr>
                        <m:e>
                          <m:r>
                            <a:rPr lang="it-IT" sz="1900" b="0" i="1" smtClean="0">
                              <a:latin typeface="Cambria Math"/>
                            </a:rPr>
                            <m:t>𝑝</m:t>
                          </m:r>
                          <m:r>
                            <a:rPr lang="it-IT" sz="1900" b="0" i="1" smtClean="0">
                              <a:latin typeface="Cambria Math"/>
                            </a:rPr>
                            <m:t>,</m:t>
                          </m:r>
                          <m:sSup>
                            <m:sSupPr>
                              <m:ctrlPr>
                                <a:rPr lang="it-IT" sz="1900" b="0" i="1" smtClean="0">
                                  <a:latin typeface="Cambria Math"/>
                                </a:rPr>
                              </m:ctrlPr>
                            </m:sSupPr>
                            <m:e>
                              <m:r>
                                <a:rPr lang="it-IT" sz="1900" b="0" i="1" smtClean="0">
                                  <a:latin typeface="Cambria Math"/>
                                </a:rPr>
                                <m:t>𝑝</m:t>
                              </m:r>
                            </m:e>
                            <m:sup>
                              <m:r>
                                <a:rPr lang="it-IT" sz="1900" b="0" i="1" smtClean="0">
                                  <a:latin typeface="Cambria Math"/>
                                </a:rPr>
                                <m:t>∗</m:t>
                              </m:r>
                            </m:sup>
                          </m:sSup>
                        </m:e>
                      </m:d>
                      <m:r>
                        <a:rPr lang="it-IT" sz="1900" b="0" i="1" smtClean="0">
                          <a:latin typeface="Cambria Math"/>
                        </a:rPr>
                        <m:t> :=</m:t>
                      </m:r>
                      <m:f>
                        <m:fPr>
                          <m:ctrlPr>
                            <a:rPr lang="it-IT" sz="1900" i="1" smtClean="0">
                              <a:latin typeface="Cambria Math"/>
                            </a:rPr>
                          </m:ctrlPr>
                        </m:fPr>
                        <m:num>
                          <m:f>
                            <m:fPr>
                              <m:ctrlPr>
                                <a:rPr lang="it-IT" sz="1900" i="1">
                                  <a:latin typeface="Cambria Math"/>
                                </a:rPr>
                              </m:ctrlPr>
                            </m:fPr>
                            <m:num>
                              <m:sSup>
                                <m:sSupPr>
                                  <m:ctrlPr>
                                    <a:rPr lang="it-IT" sz="1900" i="1">
                                      <a:latin typeface="Cambria Math"/>
                                    </a:rPr>
                                  </m:ctrlPr>
                                </m:sSupPr>
                                <m:e>
                                  <m:r>
                                    <a:rPr lang="it-IT" sz="1900" i="1">
                                      <a:latin typeface="Cambria Math"/>
                                    </a:rPr>
                                    <m:t>𝑝</m:t>
                                  </m:r>
                                </m:e>
                                <m:sup>
                                  <m:r>
                                    <a:rPr lang="it-IT" sz="1900" i="1">
                                      <a:latin typeface="Cambria Math"/>
                                    </a:rPr>
                                    <m:t>∗</m:t>
                                  </m:r>
                                </m:sup>
                              </m:sSup>
                            </m:num>
                            <m:den>
                              <m:r>
                                <a:rPr lang="it-IT" sz="1900" i="1">
                                  <a:latin typeface="Cambria Math"/>
                                </a:rPr>
                                <m:t>𝑝</m:t>
                              </m:r>
                            </m:den>
                          </m:f>
                          <m:r>
                            <a:rPr lang="it-IT" sz="1900" b="0" i="1" smtClean="0">
                              <a:latin typeface="Cambria Math"/>
                            </a:rPr>
                            <m:t>𝑇𝑁</m:t>
                          </m:r>
                          <m:r>
                            <a:rPr lang="it-IT" sz="1900" b="0" i="1" smtClean="0">
                              <a:latin typeface="Cambria Math"/>
                            </a:rPr>
                            <m:t>+</m:t>
                          </m:r>
                          <m:r>
                            <a:rPr lang="it-IT" sz="1900" b="0" i="1" smtClean="0">
                              <a:latin typeface="Cambria Math"/>
                            </a:rPr>
                            <m:t>𝑇𝑃</m:t>
                          </m:r>
                        </m:num>
                        <m:den>
                          <m:f>
                            <m:fPr>
                              <m:ctrlPr>
                                <a:rPr lang="it-IT" sz="1900" i="1" smtClean="0">
                                  <a:latin typeface="Cambria Math"/>
                                </a:rPr>
                              </m:ctrlPr>
                            </m:fPr>
                            <m:num>
                              <m:sSup>
                                <m:sSupPr>
                                  <m:ctrlPr>
                                    <a:rPr lang="it-IT" sz="1900" i="1" smtClean="0">
                                      <a:latin typeface="Cambria Math"/>
                                    </a:rPr>
                                  </m:ctrlPr>
                                </m:sSupPr>
                                <m:e>
                                  <m:r>
                                    <a:rPr lang="it-IT" sz="1900" b="0" i="1" smtClean="0">
                                      <a:latin typeface="Cambria Math"/>
                                    </a:rPr>
                                    <m:t>𝑝</m:t>
                                  </m:r>
                                </m:e>
                                <m:sup>
                                  <m:r>
                                    <a:rPr lang="it-IT" sz="1900" b="0" i="1" smtClean="0">
                                      <a:latin typeface="Cambria Math"/>
                                    </a:rPr>
                                    <m:t>∗</m:t>
                                  </m:r>
                                </m:sup>
                              </m:sSup>
                            </m:num>
                            <m:den>
                              <m:r>
                                <a:rPr lang="it-IT" sz="1900" b="0" i="1" smtClean="0">
                                  <a:latin typeface="Cambria Math"/>
                                </a:rPr>
                                <m:t>𝑝</m:t>
                              </m:r>
                            </m:den>
                          </m:f>
                          <m:d>
                            <m:dPr>
                              <m:ctrlPr>
                                <a:rPr lang="it-IT" sz="1900" i="1" smtClean="0">
                                  <a:latin typeface="Cambria Math"/>
                                </a:rPr>
                              </m:ctrlPr>
                            </m:dPr>
                            <m:e>
                              <m:r>
                                <a:rPr lang="it-IT" sz="1900" i="1">
                                  <a:latin typeface="Cambria Math"/>
                                </a:rPr>
                                <m:t>𝑇𝑁</m:t>
                              </m:r>
                              <m:r>
                                <a:rPr lang="it-IT" sz="1900" i="1">
                                  <a:latin typeface="Cambria Math"/>
                                </a:rPr>
                                <m:t>+</m:t>
                              </m:r>
                              <m:r>
                                <a:rPr lang="it-IT" sz="1900" i="1">
                                  <a:latin typeface="Cambria Math"/>
                                </a:rPr>
                                <m:t>𝐹𝑁</m:t>
                              </m:r>
                              <m:r>
                                <a:rPr lang="it-IT" sz="1900" i="1">
                                  <a:latin typeface="Cambria Math"/>
                                </a:rPr>
                                <m:t>+</m:t>
                              </m:r>
                              <m:r>
                                <a:rPr lang="it-IT" sz="1900" i="1">
                                  <a:latin typeface="Cambria Math"/>
                                </a:rPr>
                                <m:t>𝑇𝑃</m:t>
                              </m:r>
                              <m:r>
                                <a:rPr lang="it-IT" sz="1900" i="1">
                                  <a:latin typeface="Cambria Math"/>
                                </a:rPr>
                                <m:t>+</m:t>
                              </m:r>
                              <m:r>
                                <a:rPr lang="it-IT" sz="1900" i="1">
                                  <a:latin typeface="Cambria Math"/>
                                </a:rPr>
                                <m:t>𝐹𝑃</m:t>
                              </m:r>
                            </m:e>
                          </m:d>
                        </m:den>
                      </m:f>
                      <m:r>
                        <a:rPr lang="it-IT" sz="1900" b="0" i="1" smtClean="0">
                          <a:latin typeface="Cambria Math"/>
                        </a:rPr>
                        <m:t>=</m:t>
                      </m:r>
                      <m:f>
                        <m:fPr>
                          <m:ctrlPr>
                            <a:rPr lang="it-IT" sz="1900" i="1">
                              <a:latin typeface="Cambria Math"/>
                            </a:rPr>
                          </m:ctrlPr>
                        </m:fPr>
                        <m:num>
                          <m:r>
                            <a:rPr lang="it-IT" sz="1900" b="0" i="1" smtClean="0">
                              <a:latin typeface="Cambria Math"/>
                            </a:rPr>
                            <m:t>𝑇</m:t>
                          </m:r>
                          <m:r>
                            <a:rPr lang="it-IT" sz="1900" i="1">
                              <a:latin typeface="Cambria Math"/>
                            </a:rPr>
                            <m:t>𝑁</m:t>
                          </m:r>
                          <m:r>
                            <a:rPr lang="it-IT" sz="1900" i="1">
                              <a:latin typeface="Cambria Math"/>
                            </a:rPr>
                            <m:t>+</m:t>
                          </m:r>
                          <m:f>
                            <m:fPr>
                              <m:ctrlPr>
                                <a:rPr lang="it-IT" sz="1900" i="1">
                                  <a:latin typeface="Cambria Math"/>
                                </a:rPr>
                              </m:ctrlPr>
                            </m:fPr>
                            <m:num>
                              <m:r>
                                <a:rPr lang="it-IT" sz="1900" i="1">
                                  <a:latin typeface="Cambria Math"/>
                                </a:rPr>
                                <m:t>𝑝</m:t>
                              </m:r>
                            </m:num>
                            <m:den>
                              <m:sSup>
                                <m:sSupPr>
                                  <m:ctrlPr>
                                    <a:rPr lang="it-IT" sz="1900" i="1">
                                      <a:latin typeface="Cambria Math"/>
                                    </a:rPr>
                                  </m:ctrlPr>
                                </m:sSupPr>
                                <m:e>
                                  <m:r>
                                    <a:rPr lang="it-IT" sz="1900" i="1">
                                      <a:latin typeface="Cambria Math"/>
                                    </a:rPr>
                                    <m:t>𝑝</m:t>
                                  </m:r>
                                </m:e>
                                <m:sup>
                                  <m:r>
                                    <a:rPr lang="it-IT" sz="1900" i="1">
                                      <a:latin typeface="Cambria Math"/>
                                    </a:rPr>
                                    <m:t>∗</m:t>
                                  </m:r>
                                </m:sup>
                              </m:sSup>
                            </m:den>
                          </m:f>
                          <m:r>
                            <a:rPr lang="it-IT" sz="1900" b="0" i="1" smtClean="0">
                              <a:latin typeface="Cambria Math"/>
                            </a:rPr>
                            <m:t>𝑇</m:t>
                          </m:r>
                          <m:r>
                            <a:rPr lang="it-IT" sz="1900" i="1">
                              <a:latin typeface="Cambria Math"/>
                            </a:rPr>
                            <m:t>𝑃</m:t>
                          </m:r>
                        </m:num>
                        <m:den>
                          <m:r>
                            <a:rPr lang="it-IT" sz="1900" i="1">
                              <a:latin typeface="Cambria Math"/>
                            </a:rPr>
                            <m:t>𝑇𝑁</m:t>
                          </m:r>
                          <m:r>
                            <a:rPr lang="it-IT" sz="1900" i="1">
                              <a:latin typeface="Cambria Math"/>
                            </a:rPr>
                            <m:t>+</m:t>
                          </m:r>
                          <m:r>
                            <a:rPr lang="it-IT" sz="1900" i="1">
                              <a:latin typeface="Cambria Math"/>
                            </a:rPr>
                            <m:t>𝐹𝑁</m:t>
                          </m:r>
                          <m:r>
                            <a:rPr lang="it-IT" sz="1900" i="1">
                              <a:latin typeface="Cambria Math"/>
                            </a:rPr>
                            <m:t>+</m:t>
                          </m:r>
                          <m:r>
                            <a:rPr lang="it-IT" sz="1900" i="1">
                              <a:latin typeface="Cambria Math"/>
                            </a:rPr>
                            <m:t>𝑇𝑃</m:t>
                          </m:r>
                          <m:r>
                            <a:rPr lang="it-IT" sz="1900" i="1">
                              <a:latin typeface="Cambria Math"/>
                            </a:rPr>
                            <m:t>+</m:t>
                          </m:r>
                          <m:r>
                            <a:rPr lang="it-IT" sz="1900" i="1">
                              <a:latin typeface="Cambria Math"/>
                            </a:rPr>
                            <m:t>𝐹𝑃</m:t>
                          </m:r>
                        </m:den>
                      </m:f>
                    </m:oMath>
                  </m:oMathPara>
                </a14:m>
                <a:endParaRPr lang="it-IT" sz="1900" dirty="0"/>
              </a:p>
            </p:txBody>
          </p:sp>
        </mc:Choice>
        <mc:Fallback xmlns="">
          <p:sp>
            <p:nvSpPr>
              <p:cNvPr id="9" name="TextBox 8"/>
              <p:cNvSpPr txBox="1">
                <a:spLocks noRot="1" noChangeAspect="1" noMove="1" noResize="1" noEditPoints="1" noAdjustHandles="1" noChangeArrowheads="1" noChangeShapeType="1" noTextEdit="1"/>
              </p:cNvSpPr>
              <p:nvPr/>
            </p:nvSpPr>
            <p:spPr>
              <a:xfrm>
                <a:off x="998902" y="4005064"/>
                <a:ext cx="7461530" cy="1171667"/>
              </a:xfrm>
              <a:prstGeom prst="rect">
                <a:avLst/>
              </a:prstGeom>
              <a:blipFill rotWithShape="1">
                <a:blip r:embed="rId3"/>
                <a:stretch>
                  <a:fillRect r="-735"/>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1171254" y="5259467"/>
                <a:ext cx="7073154" cy="117166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b="0" i="1" smtClean="0">
                          <a:latin typeface="Cambria Math"/>
                        </a:rPr>
                        <m:t>𝐸𝑟𝑟𝑜𝑟</m:t>
                      </m:r>
                      <m:r>
                        <a:rPr lang="it-IT" sz="1900" b="0" i="1" smtClean="0">
                          <a:latin typeface="Cambria Math"/>
                        </a:rPr>
                        <m:t> </m:t>
                      </m:r>
                      <m:d>
                        <m:dPr>
                          <m:ctrlPr>
                            <a:rPr lang="it-IT" sz="1900" b="0" i="1" smtClean="0">
                              <a:latin typeface="Cambria Math"/>
                            </a:rPr>
                          </m:ctrlPr>
                        </m:dPr>
                        <m:e>
                          <m:r>
                            <a:rPr lang="it-IT" sz="1900" b="0" i="1" smtClean="0">
                              <a:latin typeface="Cambria Math"/>
                            </a:rPr>
                            <m:t>𝑝</m:t>
                          </m:r>
                          <m:r>
                            <a:rPr lang="it-IT" sz="1900" b="0" i="1" smtClean="0">
                              <a:latin typeface="Cambria Math"/>
                            </a:rPr>
                            <m:t>,</m:t>
                          </m:r>
                          <m:sSup>
                            <m:sSupPr>
                              <m:ctrlPr>
                                <a:rPr lang="it-IT" sz="1900" b="0" i="1" smtClean="0">
                                  <a:latin typeface="Cambria Math"/>
                                </a:rPr>
                              </m:ctrlPr>
                            </m:sSupPr>
                            <m:e>
                              <m:r>
                                <a:rPr lang="it-IT" sz="1900" b="0" i="1" smtClean="0">
                                  <a:latin typeface="Cambria Math"/>
                                </a:rPr>
                                <m:t>𝑝</m:t>
                              </m:r>
                            </m:e>
                            <m:sup>
                              <m:r>
                                <a:rPr lang="it-IT" sz="1900" b="0" i="1" smtClean="0">
                                  <a:latin typeface="Cambria Math"/>
                                </a:rPr>
                                <m:t>∗</m:t>
                              </m:r>
                            </m:sup>
                          </m:sSup>
                        </m:e>
                      </m:d>
                      <m:r>
                        <a:rPr lang="it-IT" sz="1900" b="0" i="1" smtClean="0">
                          <a:latin typeface="Cambria Math"/>
                        </a:rPr>
                        <m:t> :=</m:t>
                      </m:r>
                      <m:f>
                        <m:fPr>
                          <m:ctrlPr>
                            <a:rPr lang="it-IT" sz="1900" i="1" smtClean="0">
                              <a:latin typeface="Cambria Math"/>
                            </a:rPr>
                          </m:ctrlPr>
                        </m:fPr>
                        <m:num>
                          <m:r>
                            <a:rPr lang="it-IT" sz="1900" b="0" i="1" smtClean="0">
                              <a:latin typeface="Cambria Math"/>
                            </a:rPr>
                            <m:t>𝐹𝑁</m:t>
                          </m:r>
                          <m:r>
                            <a:rPr lang="it-IT" sz="1900" b="0" i="1" smtClean="0">
                              <a:latin typeface="Cambria Math"/>
                            </a:rPr>
                            <m:t>+</m:t>
                          </m:r>
                          <m:f>
                            <m:fPr>
                              <m:ctrlPr>
                                <a:rPr lang="it-IT" sz="1900" i="1">
                                  <a:latin typeface="Cambria Math"/>
                                </a:rPr>
                              </m:ctrlPr>
                            </m:fPr>
                            <m:num>
                              <m:sSup>
                                <m:sSupPr>
                                  <m:ctrlPr>
                                    <a:rPr lang="it-IT" sz="1900" i="1">
                                      <a:latin typeface="Cambria Math"/>
                                    </a:rPr>
                                  </m:ctrlPr>
                                </m:sSupPr>
                                <m:e>
                                  <m:r>
                                    <a:rPr lang="it-IT" sz="1900" i="1">
                                      <a:latin typeface="Cambria Math"/>
                                    </a:rPr>
                                    <m:t>𝑝</m:t>
                                  </m:r>
                                </m:e>
                                <m:sup>
                                  <m:r>
                                    <a:rPr lang="it-IT" sz="1900" i="1">
                                      <a:latin typeface="Cambria Math"/>
                                    </a:rPr>
                                    <m:t>∗</m:t>
                                  </m:r>
                                </m:sup>
                              </m:sSup>
                            </m:num>
                            <m:den>
                              <m:r>
                                <a:rPr lang="it-IT" sz="1900" i="1">
                                  <a:latin typeface="Cambria Math"/>
                                </a:rPr>
                                <m:t>𝑝</m:t>
                              </m:r>
                            </m:den>
                          </m:f>
                          <m:r>
                            <a:rPr lang="it-IT" sz="1900" b="0" i="1" smtClean="0">
                              <a:latin typeface="Cambria Math"/>
                            </a:rPr>
                            <m:t>𝐹𝑃</m:t>
                          </m:r>
                        </m:num>
                        <m:den>
                          <m:f>
                            <m:fPr>
                              <m:ctrlPr>
                                <a:rPr lang="it-IT" sz="1900" i="1" smtClean="0">
                                  <a:latin typeface="Cambria Math"/>
                                </a:rPr>
                              </m:ctrlPr>
                            </m:fPr>
                            <m:num>
                              <m:sSup>
                                <m:sSupPr>
                                  <m:ctrlPr>
                                    <a:rPr lang="it-IT" sz="1900" i="1" smtClean="0">
                                      <a:latin typeface="Cambria Math"/>
                                    </a:rPr>
                                  </m:ctrlPr>
                                </m:sSupPr>
                                <m:e>
                                  <m:r>
                                    <a:rPr lang="it-IT" sz="1900" b="0" i="1" smtClean="0">
                                      <a:latin typeface="Cambria Math"/>
                                    </a:rPr>
                                    <m:t>𝑝</m:t>
                                  </m:r>
                                </m:e>
                                <m:sup>
                                  <m:r>
                                    <a:rPr lang="it-IT" sz="1900" b="0" i="1" smtClean="0">
                                      <a:latin typeface="Cambria Math"/>
                                    </a:rPr>
                                    <m:t>∗</m:t>
                                  </m:r>
                                </m:sup>
                              </m:sSup>
                            </m:num>
                            <m:den>
                              <m:r>
                                <a:rPr lang="it-IT" sz="1900" b="0" i="1" smtClean="0">
                                  <a:latin typeface="Cambria Math"/>
                                </a:rPr>
                                <m:t>𝑝</m:t>
                              </m:r>
                            </m:den>
                          </m:f>
                          <m:d>
                            <m:dPr>
                              <m:ctrlPr>
                                <a:rPr lang="it-IT" sz="1900" i="1" smtClean="0">
                                  <a:latin typeface="Cambria Math"/>
                                </a:rPr>
                              </m:ctrlPr>
                            </m:dPr>
                            <m:e>
                              <m:r>
                                <a:rPr lang="it-IT" sz="1900" i="1">
                                  <a:latin typeface="Cambria Math"/>
                                </a:rPr>
                                <m:t>𝑇𝑁</m:t>
                              </m:r>
                              <m:r>
                                <a:rPr lang="it-IT" sz="1900" i="1">
                                  <a:latin typeface="Cambria Math"/>
                                </a:rPr>
                                <m:t>+</m:t>
                              </m:r>
                              <m:r>
                                <a:rPr lang="it-IT" sz="1900" i="1">
                                  <a:latin typeface="Cambria Math"/>
                                </a:rPr>
                                <m:t>𝐹𝑁</m:t>
                              </m:r>
                              <m:r>
                                <a:rPr lang="it-IT" sz="1900" i="1">
                                  <a:latin typeface="Cambria Math"/>
                                </a:rPr>
                                <m:t>+</m:t>
                              </m:r>
                              <m:r>
                                <a:rPr lang="it-IT" sz="1900" i="1">
                                  <a:latin typeface="Cambria Math"/>
                                </a:rPr>
                                <m:t>𝑇𝑃</m:t>
                              </m:r>
                              <m:r>
                                <a:rPr lang="it-IT" sz="1900" i="1">
                                  <a:latin typeface="Cambria Math"/>
                                </a:rPr>
                                <m:t>+</m:t>
                              </m:r>
                              <m:r>
                                <a:rPr lang="it-IT" sz="1900" i="1">
                                  <a:latin typeface="Cambria Math"/>
                                </a:rPr>
                                <m:t>𝐹𝑃</m:t>
                              </m:r>
                            </m:e>
                          </m:d>
                        </m:den>
                      </m:f>
                      <m:r>
                        <a:rPr lang="it-IT" sz="1900" b="0" i="1" smtClean="0">
                          <a:latin typeface="Cambria Math"/>
                        </a:rPr>
                        <m:t>=</m:t>
                      </m:r>
                      <m:f>
                        <m:fPr>
                          <m:ctrlPr>
                            <a:rPr lang="it-IT" sz="1900" i="1">
                              <a:latin typeface="Cambria Math"/>
                            </a:rPr>
                          </m:ctrlPr>
                        </m:fPr>
                        <m:num>
                          <m:f>
                            <m:fPr>
                              <m:ctrlPr>
                                <a:rPr lang="it-IT" sz="1900" i="1">
                                  <a:latin typeface="Cambria Math"/>
                                </a:rPr>
                              </m:ctrlPr>
                            </m:fPr>
                            <m:num>
                              <m:r>
                                <a:rPr lang="it-IT" sz="1900" b="0" i="1" smtClean="0">
                                  <a:latin typeface="Cambria Math"/>
                                </a:rPr>
                                <m:t>𝑝</m:t>
                              </m:r>
                            </m:num>
                            <m:den>
                              <m:sSup>
                                <m:sSupPr>
                                  <m:ctrlPr>
                                    <a:rPr lang="it-IT" sz="1900" i="1" smtClean="0">
                                      <a:latin typeface="Cambria Math"/>
                                    </a:rPr>
                                  </m:ctrlPr>
                                </m:sSupPr>
                                <m:e>
                                  <m:r>
                                    <a:rPr lang="it-IT" sz="1900" b="0" i="1" smtClean="0">
                                      <a:latin typeface="Cambria Math"/>
                                    </a:rPr>
                                    <m:t>𝑝</m:t>
                                  </m:r>
                                </m:e>
                                <m:sup>
                                  <m:r>
                                    <a:rPr lang="it-IT" sz="1900" b="0" i="1" smtClean="0">
                                      <a:latin typeface="Cambria Math"/>
                                    </a:rPr>
                                    <m:t>∗</m:t>
                                  </m:r>
                                </m:sup>
                              </m:sSup>
                            </m:den>
                          </m:f>
                          <m:r>
                            <a:rPr lang="it-IT" sz="1900" i="1">
                              <a:latin typeface="Cambria Math"/>
                            </a:rPr>
                            <m:t>𝐹𝑁</m:t>
                          </m:r>
                          <m:r>
                            <a:rPr lang="it-IT" sz="1900" i="1">
                              <a:latin typeface="Cambria Math"/>
                            </a:rPr>
                            <m:t>+</m:t>
                          </m:r>
                          <m:r>
                            <a:rPr lang="it-IT" sz="1900" i="1">
                              <a:latin typeface="Cambria Math"/>
                            </a:rPr>
                            <m:t>𝐹𝑃</m:t>
                          </m:r>
                        </m:num>
                        <m:den>
                          <m:r>
                            <a:rPr lang="it-IT" sz="1900" b="0" i="1" smtClean="0">
                              <a:latin typeface="Cambria Math"/>
                            </a:rPr>
                            <m:t>𝑇𝑁</m:t>
                          </m:r>
                          <m:r>
                            <a:rPr lang="it-IT" sz="1900" b="0" i="1" smtClean="0">
                              <a:latin typeface="Cambria Math"/>
                            </a:rPr>
                            <m:t>+</m:t>
                          </m:r>
                          <m:r>
                            <a:rPr lang="it-IT" sz="1900" b="0" i="1" smtClean="0">
                              <a:latin typeface="Cambria Math"/>
                            </a:rPr>
                            <m:t>𝐹𝑁</m:t>
                          </m:r>
                          <m:r>
                            <a:rPr lang="it-IT" sz="1900" b="0" i="1" smtClean="0">
                              <a:latin typeface="Cambria Math"/>
                            </a:rPr>
                            <m:t>+</m:t>
                          </m:r>
                          <m:r>
                            <a:rPr lang="it-IT" sz="1900" b="0" i="1" smtClean="0">
                              <a:latin typeface="Cambria Math"/>
                            </a:rPr>
                            <m:t>𝑇𝑃</m:t>
                          </m:r>
                          <m:r>
                            <a:rPr lang="it-IT" sz="1900" b="0" i="1" smtClean="0">
                              <a:latin typeface="Cambria Math"/>
                            </a:rPr>
                            <m:t>+</m:t>
                          </m:r>
                          <m:r>
                            <a:rPr lang="it-IT" sz="1900" b="0" i="1" smtClean="0">
                              <a:latin typeface="Cambria Math"/>
                            </a:rPr>
                            <m:t>𝐹𝑃</m:t>
                          </m:r>
                        </m:den>
                      </m:f>
                    </m:oMath>
                  </m:oMathPara>
                </a14:m>
                <a:endParaRPr lang="it-IT" sz="1900" dirty="0"/>
              </a:p>
            </p:txBody>
          </p:sp>
        </mc:Choice>
        <mc:Fallback xmlns="">
          <p:sp>
            <p:nvSpPr>
              <p:cNvPr id="5" name="TextBox 4"/>
              <p:cNvSpPr txBox="1">
                <a:spLocks noRot="1" noChangeAspect="1" noMove="1" noResize="1" noEditPoints="1" noAdjustHandles="1" noChangeArrowheads="1" noChangeShapeType="1" noTextEdit="1"/>
              </p:cNvSpPr>
              <p:nvPr/>
            </p:nvSpPr>
            <p:spPr>
              <a:xfrm>
                <a:off x="1171254" y="5259467"/>
                <a:ext cx="7073154" cy="1171667"/>
              </a:xfrm>
              <a:prstGeom prst="rect">
                <a:avLst/>
              </a:prstGeom>
              <a:blipFill rotWithShape="1">
                <a:blip r:embed="rId4"/>
                <a:stretch>
                  <a:fillRect r="-776"/>
                </a:stretch>
              </a:blipFill>
            </p:spPr>
            <p:txBody>
              <a:bodyPr/>
              <a:lstStyle/>
              <a:p>
                <a:r>
                  <a:rPr lang="it-IT">
                    <a:noFill/>
                  </a:rPr>
                  <a:t> </a:t>
                </a:r>
              </a:p>
            </p:txBody>
          </p:sp>
        </mc:Fallback>
      </mc:AlternateContent>
      <p:sp>
        <p:nvSpPr>
          <p:cNvPr id="7"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Misurare il potere predittivo</a:t>
            </a:r>
            <a:endParaRPr lang="it-IT" sz="3600" dirty="0"/>
          </a:p>
        </p:txBody>
      </p:sp>
    </p:spTree>
    <p:extLst>
      <p:ext uri="{BB962C8B-B14F-4D97-AF65-F5344CB8AC3E}">
        <p14:creationId xmlns:p14="http://schemas.microsoft.com/office/powerpoint/2010/main" val="2521193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34008"/>
            <a:ext cx="8229600" cy="1066800"/>
          </a:xfrm>
        </p:spPr>
        <p:txBody>
          <a:bodyPr>
            <a:normAutofit/>
          </a:bodyPr>
          <a:lstStyle/>
          <a:p>
            <a:r>
              <a:rPr lang="it-IT" sz="3600" dirty="0" smtClean="0"/>
              <a:t>Indice</a:t>
            </a:r>
            <a:endParaRPr lang="it-IT" sz="3600" dirty="0"/>
          </a:p>
        </p:txBody>
      </p:sp>
      <p:sp>
        <p:nvSpPr>
          <p:cNvPr id="5" name="Content Placeholder 2"/>
          <p:cNvSpPr txBox="1">
            <a:spLocks/>
          </p:cNvSpPr>
          <p:nvPr/>
        </p:nvSpPr>
        <p:spPr>
          <a:xfrm>
            <a:off x="457200" y="1652728"/>
            <a:ext cx="8229600" cy="5376672"/>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566928" indent="-457200">
              <a:buFont typeface="+mj-lt"/>
              <a:buAutoNum type="arabicPeriod"/>
            </a:pPr>
            <a:r>
              <a:rPr lang="it-IT" sz="2500" dirty="0" smtClean="0"/>
              <a:t>Introduzione al Data Mining</a:t>
            </a:r>
          </a:p>
          <a:p>
            <a:pPr marL="907542" lvl="1" indent="-514350">
              <a:buFont typeface="+mj-lt"/>
              <a:buAutoNum type="romanLcPeriod"/>
            </a:pPr>
            <a:r>
              <a:rPr lang="it-IT" sz="2100" dirty="0" smtClean="0"/>
              <a:t>Cos’è il Data Mining?</a:t>
            </a:r>
          </a:p>
          <a:p>
            <a:pPr marL="907542" lvl="1" indent="-514350">
              <a:buFont typeface="+mj-lt"/>
              <a:buAutoNum type="romanLcPeriod"/>
            </a:pPr>
            <a:r>
              <a:rPr lang="it-IT" sz="2100" dirty="0" smtClean="0"/>
              <a:t>Supervised e Unsupervised Learning</a:t>
            </a:r>
          </a:p>
          <a:p>
            <a:pPr marL="907542" lvl="1" indent="-514350">
              <a:buFont typeface="+mj-lt"/>
              <a:buAutoNum type="romanLcPeriod"/>
            </a:pPr>
            <a:r>
              <a:rPr lang="it-IT" sz="2100" dirty="0" smtClean="0"/>
              <a:t>Esplorazione del dataset</a:t>
            </a:r>
            <a:endParaRPr lang="it-IT" sz="400" dirty="0" smtClean="0"/>
          </a:p>
          <a:p>
            <a:pPr marL="566928" indent="-457200">
              <a:buFont typeface="+mj-lt"/>
              <a:buAutoNum type="arabicPeriod"/>
            </a:pPr>
            <a:r>
              <a:rPr lang="it-IT" sz="2500" dirty="0" smtClean="0"/>
              <a:t>Supervised Learning</a:t>
            </a:r>
            <a:endParaRPr lang="it-IT" dirty="0" smtClean="0"/>
          </a:p>
          <a:p>
            <a:pPr marL="907542" lvl="1" indent="-514350">
              <a:buFont typeface="+mj-lt"/>
              <a:buAutoNum type="romanLcPeriod"/>
            </a:pPr>
            <a:r>
              <a:rPr lang="it-IT" sz="2100" dirty="0" smtClean="0"/>
              <a:t>Misurare il potere predittivo</a:t>
            </a:r>
          </a:p>
          <a:p>
            <a:pPr marL="907542" lvl="1" indent="-514350">
              <a:buFont typeface="+mj-lt"/>
              <a:buAutoNum type="romanLcPeriod"/>
            </a:pPr>
            <a:r>
              <a:rPr lang="it-IT" sz="2100" dirty="0" smtClean="0"/>
              <a:t>K-Nearest Neighbors</a:t>
            </a:r>
          </a:p>
          <a:p>
            <a:pPr marL="907542" lvl="1" indent="-514350">
              <a:buFont typeface="+mj-lt"/>
              <a:buAutoNum type="romanLcPeriod"/>
            </a:pPr>
            <a:r>
              <a:rPr lang="it-IT" sz="2100" dirty="0" smtClean="0"/>
              <a:t>Naive Bayes</a:t>
            </a:r>
          </a:p>
          <a:p>
            <a:pPr marL="907542" lvl="1" indent="-514350">
              <a:buFont typeface="+mj-lt"/>
              <a:buAutoNum type="romanLcPeriod"/>
            </a:pPr>
            <a:r>
              <a:rPr lang="it-IT" sz="2100" dirty="0" smtClean="0"/>
              <a:t>Alberi</a:t>
            </a:r>
          </a:p>
          <a:p>
            <a:pPr marL="907542" lvl="1" indent="-514350">
              <a:buFont typeface="+mj-lt"/>
              <a:buAutoNum type="romanLcPeriod"/>
            </a:pPr>
            <a:r>
              <a:rPr lang="it-IT" sz="2100" dirty="0" smtClean="0"/>
              <a:t>Reti neurali</a:t>
            </a:r>
            <a:endParaRPr lang="it-IT" sz="400" dirty="0" smtClean="0"/>
          </a:p>
          <a:p>
            <a:pPr marL="566928" indent="-457200">
              <a:buFont typeface="+mj-lt"/>
              <a:buAutoNum type="arabicPeriod"/>
            </a:pPr>
            <a:r>
              <a:rPr lang="it-IT" sz="2500" dirty="0" smtClean="0"/>
              <a:t>Unsupervised Learning</a:t>
            </a:r>
          </a:p>
          <a:p>
            <a:pPr marL="907542" lvl="1" indent="-514350">
              <a:buFont typeface="+mj-lt"/>
              <a:buAutoNum type="romanLcPeriod"/>
            </a:pPr>
            <a:r>
              <a:rPr lang="it-IT" sz="2100" dirty="0" smtClean="0"/>
              <a:t>Clustering gerarchico</a:t>
            </a:r>
          </a:p>
          <a:p>
            <a:pPr marL="907542" lvl="1" indent="-514350">
              <a:buFont typeface="+mj-lt"/>
              <a:buAutoNum type="romanLcPeriod"/>
            </a:pPr>
            <a:r>
              <a:rPr lang="it-IT" sz="2100" dirty="0" smtClean="0"/>
              <a:t>Clustering non gerarchico</a:t>
            </a:r>
          </a:p>
        </p:txBody>
      </p:sp>
    </p:spTree>
    <p:extLst>
      <p:ext uri="{BB962C8B-B14F-4D97-AF65-F5344CB8AC3E}">
        <p14:creationId xmlns:p14="http://schemas.microsoft.com/office/powerpoint/2010/main" val="40598285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25344"/>
            <a:ext cx="8219256" cy="5044016"/>
          </a:xfrm>
        </p:spPr>
        <p:txBody>
          <a:bodyPr>
            <a:normAutofit/>
          </a:bodyPr>
          <a:lstStyle/>
          <a:p>
            <a:pPr algn="just"/>
            <a:r>
              <a:rPr lang="it-IT" sz="2500" dirty="0" smtClean="0"/>
              <a:t>Misure asimmetriche </a:t>
            </a:r>
            <a:r>
              <a:rPr lang="it-IT" sz="2500" dirty="0"/>
              <a:t>– </a:t>
            </a:r>
            <a:r>
              <a:rPr lang="it-IT" sz="2500" dirty="0" smtClean="0"/>
              <a:t>costi</a:t>
            </a:r>
            <a:endParaRPr lang="it-IT" sz="2500" dirty="0"/>
          </a:p>
          <a:p>
            <a:pPr marL="365760" lvl="1" indent="0" algn="just">
              <a:buNone/>
            </a:pPr>
            <a:r>
              <a:rPr lang="it-IT" sz="2300" dirty="0" smtClean="0"/>
              <a:t>In molte situazioni prevedere erroneamente un record della classe «1» (ovvero un falso negativo) è ben più costoso che prevedere erroneamente un record della classe «0» (ovvero un falso positivo). Se </a:t>
            </a:r>
            <a:r>
              <a:rPr lang="it-IT" sz="2300" i="1" dirty="0"/>
              <a:t>c</a:t>
            </a:r>
            <a:r>
              <a:rPr lang="it-IT" sz="2300" i="1" dirty="0" smtClean="0"/>
              <a:t>(FN) </a:t>
            </a:r>
            <a:r>
              <a:rPr lang="it-IT" sz="2300" dirty="0" smtClean="0"/>
              <a:t>e </a:t>
            </a:r>
            <a:r>
              <a:rPr lang="it-IT" sz="2300" i="1" dirty="0" smtClean="0"/>
              <a:t>c(FP)</a:t>
            </a:r>
            <a:r>
              <a:rPr lang="it-IT" sz="2300" dirty="0" smtClean="0"/>
              <a:t> indicano rispettivamente i suddetti costi, l’errore è</a:t>
            </a:r>
            <a:r>
              <a:rPr lang="it-IT" sz="2300" i="1" dirty="0" smtClean="0"/>
              <a:t> </a:t>
            </a:r>
            <a:r>
              <a:rPr lang="it-IT" sz="2300" dirty="0" smtClean="0"/>
              <a:t> </a:t>
            </a:r>
          </a:p>
          <a:p>
            <a:pPr marL="365760" lvl="1" indent="0" algn="just">
              <a:buNone/>
            </a:pPr>
            <a:endParaRPr lang="it-IT" sz="2100" dirty="0" smtClean="0"/>
          </a:p>
          <a:p>
            <a:pPr marL="365760" lvl="1" indent="0" algn="just">
              <a:buNone/>
            </a:pPr>
            <a:endParaRPr lang="it-IT" sz="2100" dirty="0" smtClean="0"/>
          </a:p>
          <a:p>
            <a:pPr algn="just"/>
            <a:r>
              <a:rPr lang="it-IT" sz="2500" dirty="0" smtClean="0"/>
              <a:t>Misure asimmetriche – </a:t>
            </a:r>
            <a:r>
              <a:rPr lang="it-IT" sz="2500" i="1" dirty="0" smtClean="0"/>
              <a:t>oversampling </a:t>
            </a:r>
            <a:r>
              <a:rPr lang="it-IT" sz="2500" dirty="0" smtClean="0"/>
              <a:t>e costi</a:t>
            </a:r>
          </a:p>
          <a:p>
            <a:pPr marL="365760" lvl="1" indent="0" algn="just">
              <a:buNone/>
            </a:pPr>
            <a:r>
              <a:rPr lang="it-IT" sz="2300" dirty="0" smtClean="0"/>
              <a:t>Le due misure di errore appena descritte possono essere combinate come segue:</a:t>
            </a:r>
            <a:endParaRPr lang="it-IT" sz="2300" dirty="0"/>
          </a:p>
        </p:txBody>
      </p:sp>
      <mc:AlternateContent xmlns:mc="http://schemas.openxmlformats.org/markup-compatibility/2006" xmlns:a14="http://schemas.microsoft.com/office/drawing/2010/main">
        <mc:Choice Requires="a14">
          <p:sp>
            <p:nvSpPr>
              <p:cNvPr id="9" name="TextBox 8"/>
              <p:cNvSpPr txBox="1"/>
              <p:nvPr/>
            </p:nvSpPr>
            <p:spPr>
              <a:xfrm>
                <a:off x="2686391" y="3861048"/>
                <a:ext cx="3804054" cy="65409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b="0" i="1" smtClean="0">
                          <a:latin typeface="Cambria Math"/>
                        </a:rPr>
                        <m:t>𝐸𝑟𝑟𝑜𝑟</m:t>
                      </m:r>
                      <m:d>
                        <m:dPr>
                          <m:ctrlPr>
                            <a:rPr lang="it-IT" sz="1900" b="0" i="1" smtClean="0">
                              <a:latin typeface="Cambria Math"/>
                            </a:rPr>
                          </m:ctrlPr>
                        </m:dPr>
                        <m:e>
                          <m:r>
                            <a:rPr lang="it-IT" sz="1900" b="0" i="1" smtClean="0">
                              <a:latin typeface="Cambria Math"/>
                            </a:rPr>
                            <m:t>𝑐</m:t>
                          </m:r>
                        </m:e>
                      </m:d>
                      <m:r>
                        <a:rPr lang="it-IT" sz="1900" b="0" i="1" smtClean="0">
                          <a:latin typeface="Cambria Math"/>
                        </a:rPr>
                        <m:t> :=</m:t>
                      </m:r>
                      <m:f>
                        <m:fPr>
                          <m:ctrlPr>
                            <a:rPr lang="it-IT" sz="1900" i="1" smtClean="0">
                              <a:latin typeface="Cambria Math"/>
                            </a:rPr>
                          </m:ctrlPr>
                        </m:fPr>
                        <m:num>
                          <m:r>
                            <a:rPr lang="it-IT" sz="1900" b="0" i="1" smtClean="0">
                              <a:latin typeface="Cambria Math"/>
                            </a:rPr>
                            <m:t>𝑐</m:t>
                          </m:r>
                          <m:r>
                            <a:rPr lang="it-IT" sz="1900" b="0" i="1" smtClean="0">
                              <a:latin typeface="Cambria Math"/>
                            </a:rPr>
                            <m:t>(</m:t>
                          </m:r>
                          <m:r>
                            <a:rPr lang="it-IT" sz="1900" b="0" i="1" smtClean="0">
                              <a:latin typeface="Cambria Math"/>
                            </a:rPr>
                            <m:t>𝐹𝑁</m:t>
                          </m:r>
                          <m:r>
                            <a:rPr lang="it-IT" sz="1900" b="0" i="1" smtClean="0">
                              <a:latin typeface="Cambria Math"/>
                            </a:rPr>
                            <m:t>)</m:t>
                          </m:r>
                          <m:r>
                            <a:rPr lang="it-IT" sz="1900" b="0" i="1" smtClean="0">
                              <a:latin typeface="Cambria Math"/>
                            </a:rPr>
                            <m:t>𝐹𝑁</m:t>
                          </m:r>
                          <m:r>
                            <a:rPr lang="it-IT" sz="1900" b="0" i="1" smtClean="0">
                              <a:latin typeface="Cambria Math"/>
                            </a:rPr>
                            <m:t>+</m:t>
                          </m:r>
                          <m:r>
                            <a:rPr lang="it-IT" sz="1900" b="0" i="1" smtClean="0">
                              <a:latin typeface="Cambria Math"/>
                            </a:rPr>
                            <m:t>𝑐</m:t>
                          </m:r>
                          <m:r>
                            <a:rPr lang="it-IT" sz="1900" b="0" i="1" smtClean="0">
                              <a:latin typeface="Cambria Math"/>
                            </a:rPr>
                            <m:t>(</m:t>
                          </m:r>
                          <m:r>
                            <a:rPr lang="it-IT" sz="1900" b="0" i="1" smtClean="0">
                              <a:latin typeface="Cambria Math"/>
                            </a:rPr>
                            <m:t>𝐹𝑃</m:t>
                          </m:r>
                          <m:r>
                            <a:rPr lang="it-IT" sz="1900" b="0" i="1" smtClean="0">
                              <a:latin typeface="Cambria Math"/>
                            </a:rPr>
                            <m:t>)</m:t>
                          </m:r>
                          <m:r>
                            <a:rPr lang="it-IT" sz="1900" b="0" i="1" smtClean="0">
                              <a:latin typeface="Cambria Math"/>
                            </a:rPr>
                            <m:t>𝐹𝑃</m:t>
                          </m:r>
                        </m:num>
                        <m:den>
                          <m:r>
                            <a:rPr lang="it-IT" sz="1900" b="0" i="1" smtClean="0">
                              <a:latin typeface="Cambria Math"/>
                            </a:rPr>
                            <m:t>𝑇𝑁</m:t>
                          </m:r>
                          <m:r>
                            <a:rPr lang="it-IT" sz="1900" b="0" i="1" smtClean="0">
                              <a:latin typeface="Cambria Math"/>
                            </a:rPr>
                            <m:t>+</m:t>
                          </m:r>
                          <m:r>
                            <a:rPr lang="it-IT" sz="1900" b="0" i="1" smtClean="0">
                              <a:latin typeface="Cambria Math"/>
                            </a:rPr>
                            <m:t>𝐹𝑁</m:t>
                          </m:r>
                          <m:r>
                            <a:rPr lang="it-IT" sz="1900" b="0" i="1" smtClean="0">
                              <a:latin typeface="Cambria Math"/>
                            </a:rPr>
                            <m:t>+</m:t>
                          </m:r>
                          <m:r>
                            <a:rPr lang="it-IT" sz="1900" b="0" i="1" smtClean="0">
                              <a:latin typeface="Cambria Math"/>
                            </a:rPr>
                            <m:t>𝑇𝑃</m:t>
                          </m:r>
                          <m:r>
                            <a:rPr lang="it-IT" sz="1900" b="0" i="1" smtClean="0">
                              <a:latin typeface="Cambria Math"/>
                            </a:rPr>
                            <m:t>+</m:t>
                          </m:r>
                          <m:r>
                            <a:rPr lang="it-IT" sz="1900" b="0" i="1" smtClean="0">
                              <a:latin typeface="Cambria Math"/>
                            </a:rPr>
                            <m:t>𝐹𝑃</m:t>
                          </m:r>
                        </m:den>
                      </m:f>
                    </m:oMath>
                  </m:oMathPara>
                </a14:m>
                <a:endParaRPr lang="it-IT" sz="1900" dirty="0"/>
              </a:p>
            </p:txBody>
          </p:sp>
        </mc:Choice>
        <mc:Fallback xmlns="">
          <p:sp>
            <p:nvSpPr>
              <p:cNvPr id="9" name="TextBox 8"/>
              <p:cNvSpPr txBox="1">
                <a:spLocks noRot="1" noChangeAspect="1" noMove="1" noResize="1" noEditPoints="1" noAdjustHandles="1" noChangeArrowheads="1" noChangeShapeType="1" noTextEdit="1"/>
              </p:cNvSpPr>
              <p:nvPr/>
            </p:nvSpPr>
            <p:spPr>
              <a:xfrm>
                <a:off x="2686391" y="3861048"/>
                <a:ext cx="3804054" cy="654090"/>
              </a:xfrm>
              <a:prstGeom prst="rect">
                <a:avLst/>
              </a:prstGeom>
              <a:blipFill rotWithShape="1">
                <a:blip r:embed="rId3"/>
                <a:stretch>
                  <a:fillRect r="-1763"/>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2267744" y="5750454"/>
                <a:ext cx="4640949" cy="84003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b="0" i="1" smtClean="0">
                          <a:latin typeface="Cambria Math"/>
                        </a:rPr>
                        <m:t>𝐸𝑟𝑟𝑜𝑟</m:t>
                      </m:r>
                      <m:d>
                        <m:dPr>
                          <m:ctrlPr>
                            <a:rPr lang="it-IT" sz="1900" b="0" i="1" smtClean="0">
                              <a:latin typeface="Cambria Math"/>
                            </a:rPr>
                          </m:ctrlPr>
                        </m:dPr>
                        <m:e>
                          <m:r>
                            <a:rPr lang="it-IT" sz="1900" b="0" i="1" smtClean="0">
                              <a:latin typeface="Cambria Math"/>
                            </a:rPr>
                            <m:t>𝑝</m:t>
                          </m:r>
                          <m:r>
                            <a:rPr lang="it-IT" sz="1900" b="0" i="1" smtClean="0">
                              <a:latin typeface="Cambria Math"/>
                            </a:rPr>
                            <m:t>,</m:t>
                          </m:r>
                          <m:sSup>
                            <m:sSupPr>
                              <m:ctrlPr>
                                <a:rPr lang="it-IT" sz="1900" b="0" i="1" smtClean="0">
                                  <a:latin typeface="Cambria Math"/>
                                </a:rPr>
                              </m:ctrlPr>
                            </m:sSupPr>
                            <m:e>
                              <m:r>
                                <a:rPr lang="it-IT" sz="1900" b="0" i="1" smtClean="0">
                                  <a:latin typeface="Cambria Math"/>
                                </a:rPr>
                                <m:t>𝑝</m:t>
                              </m:r>
                            </m:e>
                            <m:sup>
                              <m:r>
                                <a:rPr lang="it-IT" sz="1900" b="0" i="1" smtClean="0">
                                  <a:latin typeface="Cambria Math"/>
                                </a:rPr>
                                <m:t>∗</m:t>
                              </m:r>
                            </m:sup>
                          </m:sSup>
                          <m:r>
                            <a:rPr lang="it-IT" sz="1900" b="0" i="1" smtClean="0">
                              <a:latin typeface="Cambria Math"/>
                            </a:rPr>
                            <m:t>,</m:t>
                          </m:r>
                          <m:r>
                            <a:rPr lang="it-IT" sz="1900" b="0" i="1" smtClean="0">
                              <a:latin typeface="Cambria Math"/>
                            </a:rPr>
                            <m:t>𝑐</m:t>
                          </m:r>
                        </m:e>
                      </m:d>
                      <m:r>
                        <a:rPr lang="it-IT" sz="1900" b="0" i="1" smtClean="0">
                          <a:latin typeface="Cambria Math"/>
                        </a:rPr>
                        <m:t> :=</m:t>
                      </m:r>
                      <m:f>
                        <m:fPr>
                          <m:ctrlPr>
                            <a:rPr lang="it-IT" sz="1900" i="1" smtClean="0">
                              <a:latin typeface="Cambria Math"/>
                            </a:rPr>
                          </m:ctrlPr>
                        </m:fPr>
                        <m:num>
                          <m:f>
                            <m:fPr>
                              <m:ctrlPr>
                                <a:rPr lang="it-IT" sz="1900" i="1">
                                  <a:latin typeface="Cambria Math"/>
                                </a:rPr>
                              </m:ctrlPr>
                            </m:fPr>
                            <m:num>
                              <m:r>
                                <a:rPr lang="it-IT" sz="1900" i="1">
                                  <a:latin typeface="Cambria Math"/>
                                </a:rPr>
                                <m:t>𝑝</m:t>
                              </m:r>
                            </m:num>
                            <m:den>
                              <m:sSup>
                                <m:sSupPr>
                                  <m:ctrlPr>
                                    <a:rPr lang="it-IT" sz="1900" i="1">
                                      <a:latin typeface="Cambria Math"/>
                                    </a:rPr>
                                  </m:ctrlPr>
                                </m:sSupPr>
                                <m:e>
                                  <m:r>
                                    <a:rPr lang="it-IT" sz="1900" i="1">
                                      <a:latin typeface="Cambria Math"/>
                                    </a:rPr>
                                    <m:t>𝑝</m:t>
                                  </m:r>
                                </m:e>
                                <m:sup>
                                  <m:r>
                                    <a:rPr lang="it-IT" sz="1900" i="1">
                                      <a:latin typeface="Cambria Math"/>
                                    </a:rPr>
                                    <m:t>∗</m:t>
                                  </m:r>
                                </m:sup>
                              </m:sSup>
                            </m:den>
                          </m:f>
                          <m:r>
                            <a:rPr lang="it-IT" sz="1900" b="0" i="1" smtClean="0">
                              <a:latin typeface="Cambria Math"/>
                            </a:rPr>
                            <m:t>𝑐</m:t>
                          </m:r>
                          <m:r>
                            <a:rPr lang="it-IT" sz="1900" b="0" i="1" smtClean="0">
                              <a:latin typeface="Cambria Math"/>
                            </a:rPr>
                            <m:t>(</m:t>
                          </m:r>
                          <m:r>
                            <a:rPr lang="it-IT" sz="1900" b="0" i="1" smtClean="0">
                              <a:latin typeface="Cambria Math"/>
                            </a:rPr>
                            <m:t>𝐹𝑁</m:t>
                          </m:r>
                          <m:r>
                            <a:rPr lang="it-IT" sz="1900" b="0" i="1" smtClean="0">
                              <a:latin typeface="Cambria Math"/>
                            </a:rPr>
                            <m:t>)</m:t>
                          </m:r>
                          <m:r>
                            <a:rPr lang="it-IT" sz="1900" b="0" i="1" smtClean="0">
                              <a:latin typeface="Cambria Math"/>
                            </a:rPr>
                            <m:t>𝐹𝑁</m:t>
                          </m:r>
                          <m:r>
                            <a:rPr lang="it-IT" sz="1900" b="0" i="1" smtClean="0">
                              <a:latin typeface="Cambria Math"/>
                            </a:rPr>
                            <m:t>+</m:t>
                          </m:r>
                          <m:r>
                            <a:rPr lang="it-IT" sz="1900" b="0" i="1" smtClean="0">
                              <a:latin typeface="Cambria Math"/>
                            </a:rPr>
                            <m:t>𝑐</m:t>
                          </m:r>
                          <m:r>
                            <a:rPr lang="it-IT" sz="1900" b="0" i="1" smtClean="0">
                              <a:latin typeface="Cambria Math"/>
                            </a:rPr>
                            <m:t>(</m:t>
                          </m:r>
                          <m:r>
                            <a:rPr lang="it-IT" sz="1900" b="0" i="1" smtClean="0">
                              <a:latin typeface="Cambria Math"/>
                            </a:rPr>
                            <m:t>𝐹𝑃</m:t>
                          </m:r>
                          <m:r>
                            <a:rPr lang="it-IT" sz="1900" b="0" i="1" smtClean="0">
                              <a:latin typeface="Cambria Math"/>
                            </a:rPr>
                            <m:t>)</m:t>
                          </m:r>
                          <m:r>
                            <a:rPr lang="it-IT" sz="1900" b="0" i="1" smtClean="0">
                              <a:latin typeface="Cambria Math"/>
                            </a:rPr>
                            <m:t>𝐹𝑃</m:t>
                          </m:r>
                        </m:num>
                        <m:den>
                          <m:r>
                            <a:rPr lang="it-IT" sz="1900" b="0" i="1" smtClean="0">
                              <a:latin typeface="Cambria Math"/>
                            </a:rPr>
                            <m:t>𝑇𝑁</m:t>
                          </m:r>
                          <m:r>
                            <a:rPr lang="it-IT" sz="1900" b="0" i="1" smtClean="0">
                              <a:latin typeface="Cambria Math"/>
                            </a:rPr>
                            <m:t>+</m:t>
                          </m:r>
                          <m:r>
                            <a:rPr lang="it-IT" sz="1900" b="0" i="1" smtClean="0">
                              <a:latin typeface="Cambria Math"/>
                            </a:rPr>
                            <m:t>𝐹𝑁</m:t>
                          </m:r>
                          <m:r>
                            <a:rPr lang="it-IT" sz="1900" b="0" i="1" smtClean="0">
                              <a:latin typeface="Cambria Math"/>
                            </a:rPr>
                            <m:t>+</m:t>
                          </m:r>
                          <m:r>
                            <a:rPr lang="it-IT" sz="1900" b="0" i="1" smtClean="0">
                              <a:latin typeface="Cambria Math"/>
                            </a:rPr>
                            <m:t>𝑇𝑃</m:t>
                          </m:r>
                          <m:r>
                            <a:rPr lang="it-IT" sz="1900" b="0" i="1" smtClean="0">
                              <a:latin typeface="Cambria Math"/>
                            </a:rPr>
                            <m:t>+</m:t>
                          </m:r>
                          <m:r>
                            <a:rPr lang="it-IT" sz="1900" b="0" i="1" smtClean="0">
                              <a:latin typeface="Cambria Math"/>
                            </a:rPr>
                            <m:t>𝐹𝑃</m:t>
                          </m:r>
                        </m:den>
                      </m:f>
                    </m:oMath>
                  </m:oMathPara>
                </a14:m>
                <a:endParaRPr lang="it-IT" sz="1900" dirty="0"/>
              </a:p>
            </p:txBody>
          </p:sp>
        </mc:Choice>
        <mc:Fallback xmlns="">
          <p:sp>
            <p:nvSpPr>
              <p:cNvPr id="12" name="TextBox 11"/>
              <p:cNvSpPr txBox="1">
                <a:spLocks noRot="1" noChangeAspect="1" noMove="1" noResize="1" noEditPoints="1" noAdjustHandles="1" noChangeArrowheads="1" noChangeShapeType="1" noTextEdit="1"/>
              </p:cNvSpPr>
              <p:nvPr/>
            </p:nvSpPr>
            <p:spPr>
              <a:xfrm>
                <a:off x="2267744" y="5750454"/>
                <a:ext cx="4640949" cy="840038"/>
              </a:xfrm>
              <a:prstGeom prst="rect">
                <a:avLst/>
              </a:prstGeom>
              <a:blipFill rotWithShape="1">
                <a:blip r:embed="rId4"/>
                <a:stretch>
                  <a:fillRect r="-1445"/>
                </a:stretch>
              </a:blipFill>
            </p:spPr>
            <p:txBody>
              <a:bodyPr/>
              <a:lstStyle/>
              <a:p>
                <a:r>
                  <a:rPr lang="it-IT">
                    <a:noFill/>
                  </a:rPr>
                  <a:t> </a:t>
                </a:r>
              </a:p>
            </p:txBody>
          </p:sp>
        </mc:Fallback>
      </mc:AlternateContent>
      <p:sp>
        <p:nvSpPr>
          <p:cNvPr id="7"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Misurare il potere predittivo</a:t>
            </a:r>
            <a:endParaRPr lang="it-IT" sz="3600" dirty="0"/>
          </a:p>
        </p:txBody>
      </p:sp>
    </p:spTree>
    <p:extLst>
      <p:ext uri="{BB962C8B-B14F-4D97-AF65-F5344CB8AC3E}">
        <p14:creationId xmlns:p14="http://schemas.microsoft.com/office/powerpoint/2010/main" val="13743779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25344"/>
            <a:ext cx="4258816" cy="3315824"/>
          </a:xfrm>
        </p:spPr>
        <p:txBody>
          <a:bodyPr>
            <a:normAutofit/>
          </a:bodyPr>
          <a:lstStyle/>
          <a:p>
            <a:pPr algn="just"/>
            <a:r>
              <a:rPr lang="it-IT" sz="2500" dirty="0" smtClean="0"/>
              <a:t>Il </a:t>
            </a:r>
            <a:r>
              <a:rPr lang="it-IT" sz="2500" i="1" dirty="0" smtClean="0"/>
              <a:t>lift chart</a:t>
            </a:r>
            <a:endParaRPr lang="it-IT" sz="2500" dirty="0"/>
          </a:p>
          <a:p>
            <a:pPr marL="365760" lvl="1" indent="0" algn="just">
              <a:buNone/>
            </a:pPr>
            <a:r>
              <a:rPr lang="it-IT" sz="2300" dirty="0" smtClean="0"/>
              <a:t>Si ottiene ordinando i record in base alla probabilità predetta che appartengano alla classe «1» (in ordine crescente) e graficando il numero cumulato di record </a:t>
            </a:r>
            <a:r>
              <a:rPr lang="it-IT" sz="2300" b="1" dirty="0" smtClean="0"/>
              <a:t>effettivamente</a:t>
            </a:r>
            <a:r>
              <a:rPr lang="it-IT" sz="2300" dirty="0" smtClean="0"/>
              <a:t> appartenenti alla classe </a:t>
            </a:r>
            <a:r>
              <a:rPr lang="it-IT" sz="2300" dirty="0"/>
              <a:t>«1</a:t>
            </a:r>
            <a:r>
              <a:rPr lang="it-IT" sz="2300" dirty="0" smtClean="0"/>
              <a:t>».   </a:t>
            </a:r>
            <a:endParaRPr lang="it-IT" sz="2300" dirty="0"/>
          </a:p>
          <a:p>
            <a:pPr algn="just"/>
            <a:endParaRPr lang="it-IT" sz="2500" i="1" dirty="0" smtClean="0"/>
          </a:p>
          <a:p>
            <a:pPr marL="109728" indent="0" algn="just">
              <a:buNone/>
            </a:pPr>
            <a:endParaRPr lang="it-IT" sz="2500" dirty="0" smtClean="0"/>
          </a:p>
          <a:p>
            <a:pPr marL="365760" lvl="1" indent="0" algn="just">
              <a:buNone/>
            </a:pPr>
            <a:endParaRPr lang="it-IT" sz="2100" dirty="0"/>
          </a:p>
          <a:p>
            <a:pPr marL="365760" lvl="1" indent="0" algn="ctr">
              <a:buNone/>
            </a:pPr>
            <a:endParaRPr lang="it-IT" sz="2100" dirty="0" smtClean="0"/>
          </a:p>
          <a:p>
            <a:pPr marL="365760" lvl="1" indent="0" algn="just">
              <a:buNone/>
            </a:pPr>
            <a:endParaRPr lang="it-IT" sz="2100" dirty="0"/>
          </a:p>
          <a:p>
            <a:pPr marL="365760" lvl="1" indent="0" algn="just">
              <a:buNone/>
            </a:pPr>
            <a:endParaRPr lang="it-IT" sz="2100" dirty="0" smtClean="0"/>
          </a:p>
          <a:p>
            <a:pPr marL="365760" lvl="1" indent="0" algn="just">
              <a:buNone/>
            </a:pPr>
            <a:endParaRPr lang="it-IT" sz="2100" dirty="0"/>
          </a:p>
          <a:p>
            <a:pPr marL="365760" lvl="1" indent="0" algn="just">
              <a:buNone/>
            </a:pPr>
            <a:endParaRPr lang="it-IT" sz="2100" dirty="0" smtClean="0"/>
          </a:p>
          <a:p>
            <a:pPr marL="365760" lvl="1" indent="0" algn="just">
              <a:buNone/>
            </a:pPr>
            <a:endParaRPr lang="it-IT" sz="2100" dirty="0"/>
          </a:p>
          <a:p>
            <a:pPr marL="365760" lvl="1" indent="0" algn="just">
              <a:buNone/>
            </a:pPr>
            <a:endParaRPr lang="it-IT" sz="2100" dirty="0" smtClean="0"/>
          </a:p>
          <a:p>
            <a:pPr marL="365760" lvl="1" indent="0" algn="just">
              <a:buNone/>
            </a:pPr>
            <a:endParaRPr lang="it-IT" sz="21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1988840"/>
            <a:ext cx="3937241"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ontent Placeholder 1"/>
          <p:cNvSpPr txBox="1">
            <a:spLocks/>
          </p:cNvSpPr>
          <p:nvPr/>
        </p:nvSpPr>
        <p:spPr>
          <a:xfrm>
            <a:off x="467544" y="4869160"/>
            <a:ext cx="8280920" cy="1549900"/>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65760" lvl="1" indent="0" algn="just">
              <a:buFont typeface="Verdana"/>
              <a:buNone/>
            </a:pPr>
            <a:r>
              <a:rPr lang="it-IT" dirty="0">
                <a:solidFill>
                  <a:schemeClr val="accent2"/>
                </a:solidFill>
              </a:rPr>
              <a:t>La bisettrice rappresenta la selezione random in cui ogni record viene assegnato alla classe «1» con </a:t>
            </a:r>
            <a:r>
              <a:rPr lang="it-IT">
                <a:solidFill>
                  <a:schemeClr val="accent2"/>
                </a:solidFill>
              </a:rPr>
              <a:t>probabilità </a:t>
            </a:r>
            <a:r>
              <a:rPr lang="it-IT" smtClean="0">
                <a:solidFill>
                  <a:schemeClr val="accent2"/>
                </a:solidFill>
              </a:rPr>
              <a:t>a priori</a:t>
            </a:r>
            <a:r>
              <a:rPr lang="it-IT" smtClean="0">
                <a:solidFill>
                  <a:schemeClr val="accent2"/>
                </a:solidFill>
              </a:rPr>
              <a:t>. </a:t>
            </a:r>
            <a:r>
              <a:rPr lang="it-IT" dirty="0">
                <a:solidFill>
                  <a:schemeClr val="accent2"/>
                </a:solidFill>
              </a:rPr>
              <a:t>Quindi un lift chart «bombato» riferito al validation dataset indica generalmente un buon modello.   </a:t>
            </a:r>
          </a:p>
          <a:p>
            <a:pPr algn="just"/>
            <a:endParaRPr lang="it-IT" sz="2300" i="1" dirty="0" smtClean="0"/>
          </a:p>
          <a:p>
            <a:pPr marL="109728" indent="0" algn="just">
              <a:buFont typeface="Wingdings 3"/>
              <a:buNone/>
            </a:pPr>
            <a:endParaRPr lang="it-IT" sz="2300" dirty="0" smtClean="0"/>
          </a:p>
          <a:p>
            <a:pPr marL="365760" lvl="1" indent="0" algn="just">
              <a:buFont typeface="Verdana"/>
              <a:buNone/>
            </a:pPr>
            <a:endParaRPr lang="it-IT" dirty="0" smtClean="0"/>
          </a:p>
          <a:p>
            <a:pPr marL="365760" lvl="1" indent="0" algn="ctr">
              <a:buFont typeface="Verdana"/>
              <a:buNone/>
            </a:pPr>
            <a:endParaRPr lang="it-IT" dirty="0" smtClean="0"/>
          </a:p>
          <a:p>
            <a:pPr marL="365760" lvl="1" indent="0" algn="just">
              <a:buFont typeface="Verdana"/>
              <a:buNone/>
            </a:pPr>
            <a:endParaRPr lang="it-IT" dirty="0" smtClean="0"/>
          </a:p>
          <a:p>
            <a:pPr marL="365760" lvl="1" indent="0" algn="just">
              <a:buFont typeface="Verdana"/>
              <a:buNone/>
            </a:pPr>
            <a:endParaRPr lang="it-IT" dirty="0" smtClean="0"/>
          </a:p>
          <a:p>
            <a:pPr marL="365760" lvl="1" indent="0" algn="just">
              <a:buFont typeface="Verdana"/>
              <a:buNone/>
            </a:pPr>
            <a:endParaRPr lang="it-IT" dirty="0" smtClean="0"/>
          </a:p>
          <a:p>
            <a:pPr marL="365760" lvl="1" indent="0" algn="just">
              <a:buFont typeface="Verdana"/>
              <a:buNone/>
            </a:pPr>
            <a:endParaRPr lang="it-IT" dirty="0" smtClean="0"/>
          </a:p>
          <a:p>
            <a:pPr marL="365760" lvl="1" indent="0" algn="just">
              <a:buFont typeface="Verdana"/>
              <a:buNone/>
            </a:pPr>
            <a:endParaRPr lang="it-IT" dirty="0" smtClean="0"/>
          </a:p>
          <a:p>
            <a:pPr marL="365760" lvl="1" indent="0" algn="just">
              <a:buFont typeface="Verdana"/>
              <a:buNone/>
            </a:pPr>
            <a:endParaRPr lang="it-IT" dirty="0" smtClean="0"/>
          </a:p>
          <a:p>
            <a:pPr marL="365760" lvl="1" indent="0" algn="just">
              <a:buFont typeface="Verdana"/>
              <a:buNone/>
            </a:pPr>
            <a:endParaRPr lang="it-IT" dirty="0"/>
          </a:p>
        </p:txBody>
      </p:sp>
      <p:sp>
        <p:nvSpPr>
          <p:cNvPr id="8"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Misurare il potere predittivo</a:t>
            </a:r>
            <a:endParaRPr lang="it-IT" sz="3600" dirty="0"/>
          </a:p>
        </p:txBody>
      </p:sp>
    </p:spTree>
    <p:extLst>
      <p:ext uri="{BB962C8B-B14F-4D97-AF65-F5344CB8AC3E}">
        <p14:creationId xmlns:p14="http://schemas.microsoft.com/office/powerpoint/2010/main" val="10916938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28800"/>
            <a:ext cx="4258816" cy="3099800"/>
          </a:xfrm>
        </p:spPr>
        <p:txBody>
          <a:bodyPr>
            <a:normAutofit lnSpcReduction="10000"/>
          </a:bodyPr>
          <a:lstStyle/>
          <a:p>
            <a:pPr algn="just"/>
            <a:r>
              <a:rPr lang="it-IT" sz="2500" dirty="0" smtClean="0"/>
              <a:t>Il </a:t>
            </a:r>
            <a:r>
              <a:rPr lang="it-IT" sz="2500" i="1" dirty="0" smtClean="0"/>
              <a:t>decile chart</a:t>
            </a:r>
            <a:endParaRPr lang="it-IT" sz="2500" dirty="0"/>
          </a:p>
          <a:p>
            <a:pPr marL="365760" lvl="1" indent="0" algn="just">
              <a:buNone/>
            </a:pPr>
            <a:r>
              <a:rPr lang="it-IT" sz="2300" dirty="0"/>
              <a:t>L</a:t>
            </a:r>
            <a:r>
              <a:rPr lang="it-IT" sz="2300" dirty="0" smtClean="0"/>
              <a:t>’istogramma confronta la selezione random con il nostro modello. Ogni barra rappresenta un fattore in base al quale il nostro modello ha una miglior perfomance rispetto alla selezione random.</a:t>
            </a:r>
            <a:endParaRPr lang="it-IT" sz="2300" dirty="0"/>
          </a:p>
          <a:p>
            <a:pPr algn="just"/>
            <a:endParaRPr lang="it-IT" sz="2500" i="1" dirty="0" smtClean="0"/>
          </a:p>
          <a:p>
            <a:pPr marL="109728" indent="0" algn="just">
              <a:buNone/>
            </a:pPr>
            <a:endParaRPr lang="it-IT" sz="2500" dirty="0" smtClean="0"/>
          </a:p>
          <a:p>
            <a:pPr marL="365760" lvl="1" indent="0" algn="just">
              <a:buNone/>
            </a:pPr>
            <a:endParaRPr lang="it-IT" sz="2100" dirty="0"/>
          </a:p>
          <a:p>
            <a:pPr marL="365760" lvl="1" indent="0" algn="ctr">
              <a:buNone/>
            </a:pPr>
            <a:endParaRPr lang="it-IT" sz="2100" dirty="0" smtClean="0"/>
          </a:p>
          <a:p>
            <a:pPr marL="365760" lvl="1" indent="0" algn="just">
              <a:buNone/>
            </a:pPr>
            <a:endParaRPr lang="it-IT" sz="2100" dirty="0"/>
          </a:p>
          <a:p>
            <a:pPr marL="365760" lvl="1" indent="0" algn="just">
              <a:buNone/>
            </a:pPr>
            <a:endParaRPr lang="it-IT" sz="2100" dirty="0" smtClean="0"/>
          </a:p>
          <a:p>
            <a:pPr marL="365760" lvl="1" indent="0" algn="just">
              <a:buNone/>
            </a:pPr>
            <a:endParaRPr lang="it-IT" sz="2100" dirty="0"/>
          </a:p>
          <a:p>
            <a:pPr marL="365760" lvl="1" indent="0" algn="just">
              <a:buNone/>
            </a:pPr>
            <a:endParaRPr lang="it-IT" sz="2100" dirty="0" smtClean="0"/>
          </a:p>
          <a:p>
            <a:pPr marL="365760" lvl="1" indent="0" algn="just">
              <a:buNone/>
            </a:pPr>
            <a:endParaRPr lang="it-IT" sz="2100" dirty="0"/>
          </a:p>
          <a:p>
            <a:pPr marL="365760" lvl="1" indent="0" algn="just">
              <a:buNone/>
            </a:pPr>
            <a:endParaRPr lang="it-IT" sz="2100" dirty="0" smtClean="0"/>
          </a:p>
          <a:p>
            <a:pPr marL="365760" lvl="1" indent="0" algn="just">
              <a:buNone/>
            </a:pPr>
            <a:endParaRPr lang="it-IT" sz="2100" dirty="0"/>
          </a:p>
        </p:txBody>
      </p:sp>
      <p:sp>
        <p:nvSpPr>
          <p:cNvPr id="11" name="Content Placeholder 1"/>
          <p:cNvSpPr txBox="1">
            <a:spLocks/>
          </p:cNvSpPr>
          <p:nvPr/>
        </p:nvSpPr>
        <p:spPr>
          <a:xfrm>
            <a:off x="467544" y="4581128"/>
            <a:ext cx="8280920" cy="1728192"/>
          </a:xfrm>
          <a:prstGeom prst="rect">
            <a:avLst/>
          </a:prstGeom>
        </p:spPr>
        <p:txBody>
          <a:bodyPr vert="horz">
            <a:normAutofit lnSpcReduction="10000"/>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65760" lvl="1" indent="0" algn="just">
              <a:buFont typeface="Verdana"/>
              <a:buNone/>
            </a:pPr>
            <a:r>
              <a:rPr lang="it-IT" dirty="0">
                <a:solidFill>
                  <a:schemeClr val="accent2"/>
                </a:solidFill>
              </a:rPr>
              <a:t>Ad esempio, la prima barra nel grafico in alto suggerisce che, osservando il 10% dei record che il modello indica come i più probabili nella classe «1», il numero di effettivi «1» è circa 7 volte maggiore del numero di «1» previsti dalla selezione random.  </a:t>
            </a:r>
          </a:p>
          <a:p>
            <a:pPr algn="just"/>
            <a:endParaRPr lang="it-IT" sz="2500" i="1" dirty="0" smtClean="0"/>
          </a:p>
          <a:p>
            <a:pPr marL="109728" indent="0" algn="just">
              <a:buFont typeface="Wingdings 3"/>
              <a:buNone/>
            </a:pPr>
            <a:endParaRPr lang="it-IT" sz="2500" dirty="0" smtClean="0"/>
          </a:p>
          <a:p>
            <a:pPr marL="365760" lvl="1" indent="0" algn="just">
              <a:buFont typeface="Verdana"/>
              <a:buNone/>
            </a:pPr>
            <a:endParaRPr lang="it-IT" sz="2100" dirty="0" smtClean="0"/>
          </a:p>
          <a:p>
            <a:pPr marL="365760" lvl="1" indent="0" algn="ctr">
              <a:buFont typeface="Verdana"/>
              <a:buNone/>
            </a:pPr>
            <a:endParaRPr lang="it-IT" sz="2100" dirty="0" smtClean="0"/>
          </a:p>
          <a:p>
            <a:pPr marL="365760" lvl="1" indent="0" algn="just">
              <a:buFont typeface="Verdana"/>
              <a:buNone/>
            </a:pPr>
            <a:endParaRPr lang="it-IT" sz="2100" dirty="0" smtClean="0"/>
          </a:p>
          <a:p>
            <a:pPr marL="365760" lvl="1" indent="0" algn="just">
              <a:buFont typeface="Verdana"/>
              <a:buNone/>
            </a:pPr>
            <a:endParaRPr lang="it-IT" sz="2100" dirty="0" smtClean="0"/>
          </a:p>
          <a:p>
            <a:pPr marL="365760" lvl="1" indent="0" algn="just">
              <a:buFont typeface="Verdana"/>
              <a:buNone/>
            </a:pPr>
            <a:endParaRPr lang="it-IT" sz="2100" dirty="0" smtClean="0"/>
          </a:p>
          <a:p>
            <a:pPr marL="365760" lvl="1" indent="0" algn="just">
              <a:buFont typeface="Verdana"/>
              <a:buNone/>
            </a:pPr>
            <a:endParaRPr lang="it-IT" sz="2100" dirty="0" smtClean="0"/>
          </a:p>
          <a:p>
            <a:pPr marL="365760" lvl="1" indent="0" algn="just">
              <a:buFont typeface="Verdana"/>
              <a:buNone/>
            </a:pPr>
            <a:endParaRPr lang="it-IT" sz="2100" dirty="0" smtClean="0"/>
          </a:p>
          <a:p>
            <a:pPr marL="365760" lvl="1" indent="0" algn="just">
              <a:buFont typeface="Verdana"/>
              <a:buNone/>
            </a:pPr>
            <a:endParaRPr lang="it-IT" sz="2100" dirty="0" smtClean="0"/>
          </a:p>
          <a:p>
            <a:pPr marL="365760" lvl="1" indent="0" algn="just">
              <a:buFont typeface="Verdana"/>
              <a:buNone/>
            </a:pPr>
            <a:endParaRPr lang="it-IT" sz="21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2783" y="1686223"/>
            <a:ext cx="3957689" cy="2822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Misurare il potere predittivo</a:t>
            </a:r>
            <a:endParaRPr lang="it-IT" sz="3600" dirty="0"/>
          </a:p>
        </p:txBody>
      </p:sp>
    </p:spTree>
    <p:extLst>
      <p:ext uri="{BB962C8B-B14F-4D97-AF65-F5344CB8AC3E}">
        <p14:creationId xmlns:p14="http://schemas.microsoft.com/office/powerpoint/2010/main" val="5597549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457200" y="1625344"/>
                <a:ext cx="8686800" cy="5044016"/>
              </a:xfrm>
            </p:spPr>
            <p:txBody>
              <a:bodyPr>
                <a:normAutofit/>
              </a:bodyPr>
              <a:lstStyle/>
              <a:p>
                <a:pPr algn="just"/>
                <a:r>
                  <a:rPr lang="it-IT" sz="2500" dirty="0" smtClean="0"/>
                  <a:t>Misure di predizione</a:t>
                </a:r>
                <a:endParaRPr lang="it-IT" sz="400" dirty="0"/>
              </a:p>
              <a:p>
                <a:pPr marL="708660" lvl="1" indent="-342900" algn="just"/>
                <a14:m>
                  <m:oMath xmlns:m="http://schemas.openxmlformats.org/officeDocument/2006/math">
                    <m:r>
                      <a:rPr lang="it-IT" sz="2300" b="0" i="1" smtClean="0">
                        <a:latin typeface="Cambria Math"/>
                      </a:rPr>
                      <m:t>𝐴𝑣𝑒𝑟𝑎𝑔𝑒</m:t>
                    </m:r>
                    <m:r>
                      <a:rPr lang="it-IT" sz="2300" b="0" i="1" smtClean="0">
                        <a:latin typeface="Cambria Math"/>
                      </a:rPr>
                      <m:t> </m:t>
                    </m:r>
                    <m:r>
                      <a:rPr lang="it-IT" sz="2300" i="1">
                        <a:latin typeface="Cambria Math"/>
                      </a:rPr>
                      <m:t>𝐸𝑟𝑟𝑜𝑟</m:t>
                    </m:r>
                    <m:r>
                      <a:rPr lang="it-IT" sz="2300" i="1">
                        <a:latin typeface="Cambria Math"/>
                      </a:rPr>
                      <m:t> </m:t>
                    </m:r>
                    <m:d>
                      <m:dPr>
                        <m:ctrlPr>
                          <a:rPr lang="it-IT" sz="2300" i="1">
                            <a:latin typeface="Cambria Math"/>
                          </a:rPr>
                        </m:ctrlPr>
                      </m:dPr>
                      <m:e>
                        <m:r>
                          <a:rPr lang="it-IT" sz="2300" i="1">
                            <a:latin typeface="Cambria Math"/>
                          </a:rPr>
                          <m:t>𝐴𝐸</m:t>
                        </m:r>
                      </m:e>
                    </m:d>
                    <m:r>
                      <a:rPr lang="it-IT" sz="2300" i="1">
                        <a:latin typeface="Cambria Math"/>
                      </a:rPr>
                      <m:t> :=</m:t>
                    </m:r>
                    <m:f>
                      <m:fPr>
                        <m:ctrlPr>
                          <a:rPr lang="it-IT" sz="2300" i="1">
                            <a:latin typeface="Cambria Math"/>
                          </a:rPr>
                        </m:ctrlPr>
                      </m:fPr>
                      <m:num>
                        <m:r>
                          <a:rPr lang="it-IT" sz="2300" i="1">
                            <a:latin typeface="Cambria Math"/>
                          </a:rPr>
                          <m:t>1</m:t>
                        </m:r>
                      </m:num>
                      <m:den>
                        <m:r>
                          <a:rPr lang="it-IT" sz="2300" i="1">
                            <a:latin typeface="Cambria Math"/>
                          </a:rPr>
                          <m:t>𝑛</m:t>
                        </m:r>
                      </m:den>
                    </m:f>
                    <m:nary>
                      <m:naryPr>
                        <m:chr m:val="∑"/>
                        <m:ctrlPr>
                          <a:rPr lang="it-IT" sz="2300" i="1">
                            <a:latin typeface="Cambria Math"/>
                          </a:rPr>
                        </m:ctrlPr>
                      </m:naryPr>
                      <m:sub>
                        <m:r>
                          <m:rPr>
                            <m:brk m:alnAt="23"/>
                          </m:rPr>
                          <a:rPr lang="it-IT" sz="2300" i="1">
                            <a:latin typeface="Cambria Math"/>
                          </a:rPr>
                          <m:t>𝑖</m:t>
                        </m:r>
                        <m:r>
                          <a:rPr lang="it-IT" sz="2300" i="1">
                            <a:latin typeface="Cambria Math"/>
                          </a:rPr>
                          <m:t>=1</m:t>
                        </m:r>
                      </m:sub>
                      <m:sup>
                        <m:r>
                          <a:rPr lang="it-IT" sz="2300" i="1">
                            <a:latin typeface="Cambria Math"/>
                          </a:rPr>
                          <m:t>𝑛</m:t>
                        </m:r>
                      </m:sup>
                      <m:e>
                        <m:sSub>
                          <m:sSubPr>
                            <m:ctrlPr>
                              <a:rPr lang="it-IT" sz="2300" i="1">
                                <a:latin typeface="Cambria Math"/>
                              </a:rPr>
                            </m:ctrlPr>
                          </m:sSubPr>
                          <m:e>
                            <m:r>
                              <a:rPr lang="it-IT" sz="2300" i="1">
                                <a:latin typeface="Cambria Math"/>
                              </a:rPr>
                              <m:t>𝑒</m:t>
                            </m:r>
                          </m:e>
                          <m:sub>
                            <m:r>
                              <a:rPr lang="it-IT" sz="2300" i="1">
                                <a:latin typeface="Cambria Math"/>
                              </a:rPr>
                              <m:t>𝑖</m:t>
                            </m:r>
                          </m:sub>
                        </m:sSub>
                      </m:e>
                    </m:nary>
                  </m:oMath>
                </a14:m>
                <a:endParaRPr lang="it-IT" sz="2300" b="0" i="1" dirty="0" smtClean="0">
                  <a:latin typeface="Cambria Math"/>
                </a:endParaRPr>
              </a:p>
              <a:p>
                <a:pPr marL="708660" lvl="1" indent="-342900" algn="just"/>
                <a14:m>
                  <m:oMath xmlns:m="http://schemas.openxmlformats.org/officeDocument/2006/math">
                    <m:r>
                      <a:rPr lang="it-IT" sz="2300" b="0" i="1" smtClean="0">
                        <a:latin typeface="Cambria Math"/>
                      </a:rPr>
                      <m:t>𝑀𝑒𝑎𝑛</m:t>
                    </m:r>
                    <m:r>
                      <a:rPr lang="it-IT" sz="2300" b="0" i="1" smtClean="0">
                        <a:latin typeface="Cambria Math"/>
                      </a:rPr>
                      <m:t> </m:t>
                    </m:r>
                    <m:r>
                      <a:rPr lang="it-IT" sz="2300" b="0" i="1" smtClean="0">
                        <a:latin typeface="Cambria Math"/>
                      </a:rPr>
                      <m:t>𝐴𝑏𝑠𝑜𝑙𝑢𝑡𝑒</m:t>
                    </m:r>
                    <m:r>
                      <a:rPr lang="it-IT" sz="2300" b="0" i="1" smtClean="0">
                        <a:latin typeface="Cambria Math"/>
                      </a:rPr>
                      <m:t> </m:t>
                    </m:r>
                    <m:r>
                      <a:rPr lang="it-IT" sz="2300" b="0" i="1" smtClean="0">
                        <a:latin typeface="Cambria Math"/>
                      </a:rPr>
                      <m:t>𝐸𝑟𝑟𝑜𝑟</m:t>
                    </m:r>
                    <m:r>
                      <a:rPr lang="it-IT" sz="2300" b="0" i="1" smtClean="0">
                        <a:latin typeface="Cambria Math"/>
                      </a:rPr>
                      <m:t> </m:t>
                    </m:r>
                    <m:d>
                      <m:dPr>
                        <m:ctrlPr>
                          <a:rPr lang="it-IT" sz="2300" b="0" i="1" smtClean="0">
                            <a:latin typeface="Cambria Math"/>
                          </a:rPr>
                        </m:ctrlPr>
                      </m:dPr>
                      <m:e>
                        <m:r>
                          <a:rPr lang="it-IT" sz="2300" b="0" i="1" smtClean="0">
                            <a:latin typeface="Cambria Math"/>
                          </a:rPr>
                          <m:t>𝑀𝐴𝐸</m:t>
                        </m:r>
                      </m:e>
                    </m:d>
                    <m:r>
                      <a:rPr lang="it-IT" sz="2300" b="0" i="1" smtClean="0">
                        <a:latin typeface="Cambria Math"/>
                      </a:rPr>
                      <m:t> </m:t>
                    </m:r>
                    <m:r>
                      <a:rPr lang="it-IT" sz="2300" i="1">
                        <a:latin typeface="Cambria Math"/>
                      </a:rPr>
                      <m:t>:=</m:t>
                    </m:r>
                    <m:f>
                      <m:fPr>
                        <m:ctrlPr>
                          <a:rPr lang="it-IT" sz="2300" i="1">
                            <a:latin typeface="Cambria Math"/>
                          </a:rPr>
                        </m:ctrlPr>
                      </m:fPr>
                      <m:num>
                        <m:r>
                          <a:rPr lang="it-IT" sz="2300" b="0" i="1" smtClean="0">
                            <a:latin typeface="Cambria Math"/>
                          </a:rPr>
                          <m:t>1</m:t>
                        </m:r>
                      </m:num>
                      <m:den>
                        <m:r>
                          <a:rPr lang="it-IT" sz="2300" b="0" i="1" smtClean="0">
                            <a:latin typeface="Cambria Math"/>
                          </a:rPr>
                          <m:t>𝑛</m:t>
                        </m:r>
                      </m:den>
                    </m:f>
                    <m:nary>
                      <m:naryPr>
                        <m:chr m:val="∑"/>
                        <m:ctrlPr>
                          <a:rPr lang="it-IT" sz="2300" i="1" smtClean="0">
                            <a:latin typeface="Cambria Math"/>
                          </a:rPr>
                        </m:ctrlPr>
                      </m:naryPr>
                      <m:sub>
                        <m:r>
                          <m:rPr>
                            <m:brk m:alnAt="23"/>
                          </m:rPr>
                          <a:rPr lang="it-IT" sz="2300" b="0" i="1" smtClean="0">
                            <a:latin typeface="Cambria Math"/>
                          </a:rPr>
                          <m:t>𝑖</m:t>
                        </m:r>
                        <m:r>
                          <a:rPr lang="it-IT" sz="2300" b="0" i="1" smtClean="0">
                            <a:latin typeface="Cambria Math"/>
                          </a:rPr>
                          <m:t>=1</m:t>
                        </m:r>
                      </m:sub>
                      <m:sup>
                        <m:r>
                          <a:rPr lang="it-IT" sz="2300" b="0" i="1" smtClean="0">
                            <a:latin typeface="Cambria Math"/>
                          </a:rPr>
                          <m:t>𝑛</m:t>
                        </m:r>
                      </m:sup>
                      <m:e>
                        <m:r>
                          <a:rPr lang="it-IT" sz="2300" b="0" i="1" smtClean="0">
                            <a:latin typeface="Cambria Math"/>
                          </a:rPr>
                          <m:t>|</m:t>
                        </m:r>
                        <m:sSub>
                          <m:sSubPr>
                            <m:ctrlPr>
                              <a:rPr lang="it-IT" sz="2300" b="0" i="1" smtClean="0">
                                <a:latin typeface="Cambria Math"/>
                              </a:rPr>
                            </m:ctrlPr>
                          </m:sSubPr>
                          <m:e>
                            <m:r>
                              <a:rPr lang="it-IT" sz="2300" b="0" i="1" smtClean="0">
                                <a:latin typeface="Cambria Math"/>
                              </a:rPr>
                              <m:t>𝑒</m:t>
                            </m:r>
                          </m:e>
                          <m:sub>
                            <m:r>
                              <a:rPr lang="it-IT" sz="2300" b="0" i="1" smtClean="0">
                                <a:latin typeface="Cambria Math"/>
                              </a:rPr>
                              <m:t>𝑖</m:t>
                            </m:r>
                          </m:sub>
                        </m:sSub>
                        <m:r>
                          <a:rPr lang="it-IT" sz="2300" b="0" i="1" smtClean="0">
                            <a:latin typeface="Cambria Math"/>
                          </a:rPr>
                          <m:t>|</m:t>
                        </m:r>
                      </m:e>
                    </m:nary>
                  </m:oMath>
                </a14:m>
                <a:endParaRPr lang="it-IT" sz="2300" i="1" dirty="0" smtClean="0"/>
              </a:p>
              <a:p>
                <a:pPr marL="708660" lvl="1" indent="-342900" algn="just"/>
                <a14:m>
                  <m:oMath xmlns:m="http://schemas.openxmlformats.org/officeDocument/2006/math">
                    <m:r>
                      <a:rPr lang="it-IT" sz="2300" i="1">
                        <a:latin typeface="Cambria Math"/>
                      </a:rPr>
                      <m:t>𝑀𝑒𝑎𝑛</m:t>
                    </m:r>
                    <m:r>
                      <a:rPr lang="it-IT" sz="2300" i="1">
                        <a:latin typeface="Cambria Math"/>
                      </a:rPr>
                      <m:t> </m:t>
                    </m:r>
                    <m:r>
                      <a:rPr lang="it-IT" sz="2300" i="1">
                        <a:latin typeface="Cambria Math"/>
                      </a:rPr>
                      <m:t>𝐴𝑏𝑠𝑜𝑙𝑢𝑡𝑒</m:t>
                    </m:r>
                    <m:r>
                      <a:rPr lang="it-IT" sz="2300" i="1">
                        <a:latin typeface="Cambria Math"/>
                      </a:rPr>
                      <m:t> </m:t>
                    </m:r>
                    <m:r>
                      <a:rPr lang="it-IT" sz="2300" b="0" i="1" smtClean="0">
                        <a:latin typeface="Cambria Math"/>
                      </a:rPr>
                      <m:t>𝑃𝑒𝑟𝑐𝑒𝑛𝑡𝑎𝑔𝑒</m:t>
                    </m:r>
                    <m:r>
                      <a:rPr lang="it-IT" sz="2300" b="0" i="1" smtClean="0">
                        <a:latin typeface="Cambria Math"/>
                      </a:rPr>
                      <m:t> </m:t>
                    </m:r>
                    <m:r>
                      <a:rPr lang="it-IT" sz="2300" i="1">
                        <a:latin typeface="Cambria Math"/>
                      </a:rPr>
                      <m:t>𝐸𝑟𝑟𝑜𝑟</m:t>
                    </m:r>
                    <m:r>
                      <a:rPr lang="it-IT" sz="2300" i="1">
                        <a:latin typeface="Cambria Math"/>
                      </a:rPr>
                      <m:t> </m:t>
                    </m:r>
                    <m:d>
                      <m:dPr>
                        <m:ctrlPr>
                          <a:rPr lang="it-IT" sz="2300" i="1">
                            <a:latin typeface="Cambria Math"/>
                          </a:rPr>
                        </m:ctrlPr>
                      </m:dPr>
                      <m:e>
                        <m:r>
                          <a:rPr lang="it-IT" sz="2300" i="1">
                            <a:latin typeface="Cambria Math"/>
                          </a:rPr>
                          <m:t>𝑀𝐴</m:t>
                        </m:r>
                        <m:r>
                          <a:rPr lang="it-IT" sz="2300" b="0" i="1" smtClean="0">
                            <a:latin typeface="Cambria Math"/>
                          </a:rPr>
                          <m:t>𝑃</m:t>
                        </m:r>
                        <m:r>
                          <a:rPr lang="it-IT" sz="2300" i="1">
                            <a:latin typeface="Cambria Math"/>
                          </a:rPr>
                          <m:t>𝐸</m:t>
                        </m:r>
                      </m:e>
                    </m:d>
                    <m:r>
                      <a:rPr lang="it-IT" sz="2300" i="1">
                        <a:latin typeface="Cambria Math"/>
                      </a:rPr>
                      <m:t> :=</m:t>
                    </m:r>
                    <m:f>
                      <m:fPr>
                        <m:ctrlPr>
                          <a:rPr lang="it-IT" sz="2300" i="1">
                            <a:latin typeface="Cambria Math"/>
                          </a:rPr>
                        </m:ctrlPr>
                      </m:fPr>
                      <m:num>
                        <m:r>
                          <a:rPr lang="it-IT" sz="2300" b="0" i="1" smtClean="0">
                            <a:latin typeface="Cambria Math"/>
                          </a:rPr>
                          <m:t>100%</m:t>
                        </m:r>
                      </m:num>
                      <m:den>
                        <m:r>
                          <a:rPr lang="it-IT" sz="2300" i="1">
                            <a:latin typeface="Cambria Math"/>
                          </a:rPr>
                          <m:t>𝑛</m:t>
                        </m:r>
                      </m:den>
                    </m:f>
                    <m:nary>
                      <m:naryPr>
                        <m:chr m:val="∑"/>
                        <m:ctrlPr>
                          <a:rPr lang="it-IT" sz="2300" i="1">
                            <a:latin typeface="Cambria Math"/>
                          </a:rPr>
                        </m:ctrlPr>
                      </m:naryPr>
                      <m:sub>
                        <m:r>
                          <m:rPr>
                            <m:brk m:alnAt="23"/>
                          </m:rPr>
                          <a:rPr lang="it-IT" sz="2300" i="1">
                            <a:latin typeface="Cambria Math"/>
                          </a:rPr>
                          <m:t>𝑖</m:t>
                        </m:r>
                        <m:r>
                          <a:rPr lang="it-IT" sz="2300" i="1">
                            <a:latin typeface="Cambria Math"/>
                          </a:rPr>
                          <m:t>=1</m:t>
                        </m:r>
                      </m:sub>
                      <m:sup>
                        <m:r>
                          <a:rPr lang="it-IT" sz="2300" i="1">
                            <a:latin typeface="Cambria Math"/>
                          </a:rPr>
                          <m:t>𝑛</m:t>
                        </m:r>
                      </m:sup>
                      <m:e>
                        <m:d>
                          <m:dPr>
                            <m:begChr m:val="|"/>
                            <m:endChr m:val="|"/>
                            <m:ctrlPr>
                              <a:rPr lang="it-IT" sz="2300" i="1" smtClean="0">
                                <a:latin typeface="Cambria Math"/>
                              </a:rPr>
                            </m:ctrlPr>
                          </m:dPr>
                          <m:e>
                            <m:f>
                              <m:fPr>
                                <m:ctrlPr>
                                  <a:rPr lang="it-IT" sz="2300" i="1">
                                    <a:latin typeface="Cambria Math"/>
                                  </a:rPr>
                                </m:ctrlPr>
                              </m:fPr>
                              <m:num>
                                <m:sSub>
                                  <m:sSubPr>
                                    <m:ctrlPr>
                                      <a:rPr lang="it-IT" sz="2300" i="1">
                                        <a:latin typeface="Cambria Math"/>
                                      </a:rPr>
                                    </m:ctrlPr>
                                  </m:sSubPr>
                                  <m:e>
                                    <m:r>
                                      <a:rPr lang="it-IT" sz="2300" i="1">
                                        <a:latin typeface="Cambria Math"/>
                                      </a:rPr>
                                      <m:t>𝑒</m:t>
                                    </m:r>
                                  </m:e>
                                  <m:sub>
                                    <m:r>
                                      <a:rPr lang="it-IT" sz="2300" i="1">
                                        <a:latin typeface="Cambria Math"/>
                                      </a:rPr>
                                      <m:t>𝑖</m:t>
                                    </m:r>
                                  </m:sub>
                                </m:sSub>
                              </m:num>
                              <m:den>
                                <m:sSub>
                                  <m:sSubPr>
                                    <m:ctrlPr>
                                      <a:rPr lang="it-IT" sz="2300" i="1">
                                        <a:latin typeface="Cambria Math"/>
                                      </a:rPr>
                                    </m:ctrlPr>
                                  </m:sSubPr>
                                  <m:e>
                                    <m:r>
                                      <a:rPr lang="it-IT" sz="2300" i="1">
                                        <a:latin typeface="Cambria Math"/>
                                      </a:rPr>
                                      <m:t>𝑦</m:t>
                                    </m:r>
                                  </m:e>
                                  <m:sub>
                                    <m:r>
                                      <a:rPr lang="it-IT" sz="2300" i="1">
                                        <a:latin typeface="Cambria Math"/>
                                      </a:rPr>
                                      <m:t>𝑖</m:t>
                                    </m:r>
                                  </m:sub>
                                </m:sSub>
                              </m:den>
                            </m:f>
                          </m:e>
                        </m:d>
                      </m:e>
                    </m:nary>
                  </m:oMath>
                </a14:m>
                <a:endParaRPr lang="it-IT" sz="2300" i="1" dirty="0" smtClean="0"/>
              </a:p>
              <a:p>
                <a:pPr marL="708660" lvl="1" indent="-342900" algn="just"/>
                <a14:m>
                  <m:oMath xmlns:m="http://schemas.openxmlformats.org/officeDocument/2006/math">
                    <m:r>
                      <a:rPr lang="it-IT" sz="2300" b="0" i="1" smtClean="0">
                        <a:latin typeface="Cambria Math"/>
                      </a:rPr>
                      <m:t>𝑆𝑢𝑚</m:t>
                    </m:r>
                    <m:r>
                      <a:rPr lang="it-IT" sz="2300" b="0" i="1" smtClean="0">
                        <a:latin typeface="Cambria Math"/>
                      </a:rPr>
                      <m:t> </m:t>
                    </m:r>
                    <m:r>
                      <a:rPr lang="it-IT" sz="2300" b="0" i="1" smtClean="0">
                        <a:latin typeface="Cambria Math"/>
                      </a:rPr>
                      <m:t>𝑜𝑓</m:t>
                    </m:r>
                    <m:r>
                      <a:rPr lang="it-IT" sz="2300" b="0" i="1" smtClean="0">
                        <a:latin typeface="Cambria Math"/>
                      </a:rPr>
                      <m:t> </m:t>
                    </m:r>
                    <m:r>
                      <a:rPr lang="it-IT" sz="2300" b="0" i="1" smtClean="0">
                        <a:latin typeface="Cambria Math"/>
                      </a:rPr>
                      <m:t>𝑆𝑞𝑢𝑎𝑟𝑒𝑑</m:t>
                    </m:r>
                    <m:r>
                      <a:rPr lang="it-IT" sz="2300" b="0" i="1" smtClean="0">
                        <a:latin typeface="Cambria Math"/>
                      </a:rPr>
                      <m:t> </m:t>
                    </m:r>
                    <m:r>
                      <a:rPr lang="it-IT" sz="2300" b="0" i="1" smtClean="0">
                        <a:latin typeface="Cambria Math"/>
                      </a:rPr>
                      <m:t>𝐸𝑟𝑟𝑜𝑟𝑠</m:t>
                    </m:r>
                    <m:r>
                      <a:rPr lang="it-IT" sz="2300" i="1">
                        <a:latin typeface="Cambria Math"/>
                      </a:rPr>
                      <m:t> </m:t>
                    </m:r>
                    <m:d>
                      <m:dPr>
                        <m:ctrlPr>
                          <a:rPr lang="it-IT" sz="2300" i="1">
                            <a:latin typeface="Cambria Math"/>
                          </a:rPr>
                        </m:ctrlPr>
                      </m:dPr>
                      <m:e>
                        <m:r>
                          <a:rPr lang="it-IT" sz="2300" b="0" i="1" smtClean="0">
                            <a:latin typeface="Cambria Math"/>
                          </a:rPr>
                          <m:t>𝑆𝑆𝐸</m:t>
                        </m:r>
                      </m:e>
                    </m:d>
                    <m:r>
                      <a:rPr lang="it-IT" sz="2300" i="1">
                        <a:latin typeface="Cambria Math"/>
                      </a:rPr>
                      <m:t> :=</m:t>
                    </m:r>
                    <m:nary>
                      <m:naryPr>
                        <m:chr m:val="∑"/>
                        <m:ctrlPr>
                          <a:rPr lang="it-IT" sz="2300" i="1">
                            <a:latin typeface="Cambria Math"/>
                          </a:rPr>
                        </m:ctrlPr>
                      </m:naryPr>
                      <m:sub>
                        <m:r>
                          <m:rPr>
                            <m:brk m:alnAt="23"/>
                          </m:rPr>
                          <a:rPr lang="it-IT" sz="2300" i="1">
                            <a:latin typeface="Cambria Math"/>
                          </a:rPr>
                          <m:t>𝑖</m:t>
                        </m:r>
                        <m:r>
                          <a:rPr lang="it-IT" sz="2300" i="1">
                            <a:latin typeface="Cambria Math"/>
                          </a:rPr>
                          <m:t>=1</m:t>
                        </m:r>
                      </m:sub>
                      <m:sup>
                        <m:r>
                          <a:rPr lang="it-IT" sz="2300" i="1">
                            <a:latin typeface="Cambria Math"/>
                          </a:rPr>
                          <m:t>𝑛</m:t>
                        </m:r>
                      </m:sup>
                      <m:e>
                        <m:sSup>
                          <m:sSupPr>
                            <m:ctrlPr>
                              <a:rPr lang="it-IT" sz="2300" i="1" smtClean="0">
                                <a:latin typeface="Cambria Math"/>
                              </a:rPr>
                            </m:ctrlPr>
                          </m:sSupPr>
                          <m:e>
                            <m:sSubSup>
                              <m:sSubSupPr>
                                <m:ctrlPr>
                                  <a:rPr lang="it-IT" sz="2300" i="1">
                                    <a:latin typeface="Cambria Math"/>
                                  </a:rPr>
                                </m:ctrlPr>
                              </m:sSubSupPr>
                              <m:e>
                                <m:r>
                                  <a:rPr lang="it-IT" sz="2300" i="1">
                                    <a:latin typeface="Cambria Math"/>
                                  </a:rPr>
                                  <m:t>𝑒</m:t>
                                </m:r>
                              </m:e>
                              <m:sub>
                                <m:r>
                                  <a:rPr lang="it-IT" sz="2300" i="1">
                                    <a:latin typeface="Cambria Math"/>
                                  </a:rPr>
                                  <m:t>𝑖</m:t>
                                </m:r>
                              </m:sub>
                              <m:sup/>
                            </m:sSubSup>
                          </m:e>
                          <m:sup>
                            <m:r>
                              <a:rPr lang="it-IT" sz="2300" b="0" i="1" smtClean="0">
                                <a:latin typeface="Cambria Math"/>
                              </a:rPr>
                              <m:t>2</m:t>
                            </m:r>
                          </m:sup>
                        </m:sSup>
                      </m:e>
                    </m:nary>
                  </m:oMath>
                </a14:m>
                <a:endParaRPr lang="it-IT" sz="2300" i="1" dirty="0" smtClean="0"/>
              </a:p>
              <a:p>
                <a:pPr marL="708660" lvl="1" indent="-342900" algn="just"/>
                <a14:m>
                  <m:oMath xmlns:m="http://schemas.openxmlformats.org/officeDocument/2006/math">
                    <m:r>
                      <a:rPr lang="it-IT" sz="2300" b="0" i="1" smtClean="0">
                        <a:latin typeface="Cambria Math"/>
                      </a:rPr>
                      <m:t>𝑅𝑜𝑜𝑡</m:t>
                    </m:r>
                    <m:r>
                      <a:rPr lang="it-IT" sz="2300" b="0" i="1" smtClean="0">
                        <a:latin typeface="Cambria Math"/>
                      </a:rPr>
                      <m:t> </m:t>
                    </m:r>
                    <m:r>
                      <a:rPr lang="it-IT" sz="2300" b="0" i="1" smtClean="0">
                        <a:latin typeface="Cambria Math"/>
                      </a:rPr>
                      <m:t>𝑀𝑒𝑎𝑛</m:t>
                    </m:r>
                    <m:r>
                      <a:rPr lang="it-IT" sz="2300" i="1">
                        <a:latin typeface="Cambria Math"/>
                      </a:rPr>
                      <m:t> </m:t>
                    </m:r>
                    <m:r>
                      <a:rPr lang="it-IT" sz="2300" i="1">
                        <a:latin typeface="Cambria Math"/>
                      </a:rPr>
                      <m:t>𝑆𝑞𝑢𝑎𝑟𝑒𝑑</m:t>
                    </m:r>
                    <m:r>
                      <a:rPr lang="it-IT" sz="2300" i="1">
                        <a:latin typeface="Cambria Math"/>
                      </a:rPr>
                      <m:t> </m:t>
                    </m:r>
                    <m:r>
                      <a:rPr lang="it-IT" sz="2300" i="1">
                        <a:latin typeface="Cambria Math"/>
                      </a:rPr>
                      <m:t>𝐸𝑟𝑟𝑜𝑟</m:t>
                    </m:r>
                    <m:r>
                      <a:rPr lang="it-IT" sz="2300" i="1">
                        <a:latin typeface="Cambria Math"/>
                      </a:rPr>
                      <m:t> </m:t>
                    </m:r>
                    <m:d>
                      <m:dPr>
                        <m:ctrlPr>
                          <a:rPr lang="it-IT" sz="2300" i="1">
                            <a:latin typeface="Cambria Math"/>
                          </a:rPr>
                        </m:ctrlPr>
                      </m:dPr>
                      <m:e>
                        <m:r>
                          <a:rPr lang="it-IT" sz="2300" b="0" i="1" smtClean="0">
                            <a:latin typeface="Cambria Math"/>
                          </a:rPr>
                          <m:t>𝑅𝑀</m:t>
                        </m:r>
                        <m:r>
                          <a:rPr lang="it-IT" sz="2300" i="1">
                            <a:latin typeface="Cambria Math"/>
                          </a:rPr>
                          <m:t>𝑆𝐸</m:t>
                        </m:r>
                      </m:e>
                    </m:d>
                    <m:r>
                      <a:rPr lang="it-IT" sz="2300" i="1">
                        <a:latin typeface="Cambria Math"/>
                      </a:rPr>
                      <m:t> :=</m:t>
                    </m:r>
                    <m:rad>
                      <m:radPr>
                        <m:degHide m:val="on"/>
                        <m:ctrlPr>
                          <a:rPr lang="it-IT" sz="2300" i="1" smtClean="0">
                            <a:latin typeface="Cambria Math"/>
                          </a:rPr>
                        </m:ctrlPr>
                      </m:radPr>
                      <m:deg/>
                      <m:e>
                        <m:f>
                          <m:fPr>
                            <m:ctrlPr>
                              <a:rPr lang="it-IT" sz="2300" i="1">
                                <a:latin typeface="Cambria Math"/>
                              </a:rPr>
                            </m:ctrlPr>
                          </m:fPr>
                          <m:num>
                            <m:r>
                              <a:rPr lang="it-IT" sz="2300" i="1">
                                <a:latin typeface="Cambria Math"/>
                              </a:rPr>
                              <m:t>1</m:t>
                            </m:r>
                          </m:num>
                          <m:den>
                            <m:r>
                              <a:rPr lang="it-IT" sz="2300" i="1">
                                <a:latin typeface="Cambria Math"/>
                              </a:rPr>
                              <m:t>𝑛</m:t>
                            </m:r>
                          </m:den>
                        </m:f>
                        <m:nary>
                          <m:naryPr>
                            <m:chr m:val="∑"/>
                            <m:ctrlPr>
                              <a:rPr lang="it-IT" sz="2300" i="1">
                                <a:latin typeface="Cambria Math"/>
                              </a:rPr>
                            </m:ctrlPr>
                          </m:naryPr>
                          <m:sub>
                            <m:r>
                              <m:rPr>
                                <m:brk m:alnAt="23"/>
                              </m:rPr>
                              <a:rPr lang="it-IT" sz="2300" i="1">
                                <a:latin typeface="Cambria Math"/>
                              </a:rPr>
                              <m:t>𝑖</m:t>
                            </m:r>
                            <m:r>
                              <a:rPr lang="it-IT" sz="2300" i="1">
                                <a:latin typeface="Cambria Math"/>
                              </a:rPr>
                              <m:t>=1</m:t>
                            </m:r>
                          </m:sub>
                          <m:sup>
                            <m:r>
                              <a:rPr lang="it-IT" sz="2300" i="1">
                                <a:latin typeface="Cambria Math"/>
                              </a:rPr>
                              <m:t>𝑛</m:t>
                            </m:r>
                          </m:sup>
                          <m:e>
                            <m:sSup>
                              <m:sSupPr>
                                <m:ctrlPr>
                                  <a:rPr lang="it-IT" sz="2300" i="1">
                                    <a:latin typeface="Cambria Math"/>
                                  </a:rPr>
                                </m:ctrlPr>
                              </m:sSupPr>
                              <m:e>
                                <m:sSubSup>
                                  <m:sSubSupPr>
                                    <m:ctrlPr>
                                      <a:rPr lang="it-IT" sz="2300" i="1">
                                        <a:latin typeface="Cambria Math"/>
                                      </a:rPr>
                                    </m:ctrlPr>
                                  </m:sSubSupPr>
                                  <m:e>
                                    <m:r>
                                      <a:rPr lang="it-IT" sz="2300" i="1">
                                        <a:latin typeface="Cambria Math"/>
                                      </a:rPr>
                                      <m:t>𝑒</m:t>
                                    </m:r>
                                  </m:e>
                                  <m:sub>
                                    <m:r>
                                      <a:rPr lang="it-IT" sz="2300" i="1">
                                        <a:latin typeface="Cambria Math"/>
                                      </a:rPr>
                                      <m:t>𝑖</m:t>
                                    </m:r>
                                  </m:sub>
                                  <m:sup/>
                                </m:sSubSup>
                              </m:e>
                              <m:sup>
                                <m:r>
                                  <a:rPr lang="it-IT" sz="2300" i="1">
                                    <a:latin typeface="Cambria Math"/>
                                  </a:rPr>
                                  <m:t>2</m:t>
                                </m:r>
                              </m:sup>
                            </m:sSup>
                          </m:e>
                        </m:nary>
                      </m:e>
                    </m:rad>
                  </m:oMath>
                </a14:m>
                <a:endParaRPr lang="it-IT" sz="2300" i="1" dirty="0"/>
              </a:p>
              <a:p>
                <a:pPr marL="708660" lvl="1" indent="-342900" algn="just"/>
                <a:endParaRPr lang="it-IT" sz="2100" i="1" dirty="0" smtClean="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457200" y="1625344"/>
                <a:ext cx="8686800" cy="5044016"/>
              </a:xfrm>
              <a:blipFill rotWithShape="1">
                <a:blip r:embed="rId3"/>
                <a:stretch>
                  <a:fillRect t="-967"/>
                </a:stretch>
              </a:blipFill>
            </p:spPr>
            <p:txBody>
              <a:bodyPr/>
              <a:lstStyle/>
              <a:p>
                <a:r>
                  <a:rPr lang="it-IT">
                    <a:noFill/>
                  </a:rPr>
                  <a:t> </a:t>
                </a:r>
              </a:p>
            </p:txBody>
          </p:sp>
        </mc:Fallback>
      </mc:AlternateContent>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Misurare il potere predittivo</a:t>
            </a:r>
            <a:endParaRPr lang="it-IT" sz="3600" dirty="0"/>
          </a:p>
        </p:txBody>
      </p:sp>
    </p:spTree>
    <p:extLst>
      <p:ext uri="{BB962C8B-B14F-4D97-AF65-F5344CB8AC3E}">
        <p14:creationId xmlns:p14="http://schemas.microsoft.com/office/powerpoint/2010/main" val="14045799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652728"/>
            <a:ext cx="8229600" cy="5376672"/>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566928" indent="-457200">
              <a:buFont typeface="+mj-lt"/>
              <a:buAutoNum type="arabicPeriod"/>
            </a:pPr>
            <a:r>
              <a:rPr lang="it-IT" sz="2500" dirty="0" smtClean="0">
                <a:solidFill>
                  <a:schemeClr val="bg1">
                    <a:lumMod val="75000"/>
                  </a:schemeClr>
                </a:solidFill>
              </a:rPr>
              <a:t>Introduzione al Data Mining</a:t>
            </a:r>
          </a:p>
          <a:p>
            <a:pPr marL="907542" lvl="1" indent="-514350">
              <a:buFont typeface="+mj-lt"/>
              <a:buAutoNum type="romanLcPeriod"/>
            </a:pPr>
            <a:r>
              <a:rPr lang="it-IT" sz="2100" dirty="0" smtClean="0">
                <a:solidFill>
                  <a:schemeClr val="bg1">
                    <a:lumMod val="75000"/>
                  </a:schemeClr>
                </a:solidFill>
              </a:rPr>
              <a:t>Cos’è il Data Mining?</a:t>
            </a:r>
          </a:p>
          <a:p>
            <a:pPr marL="907542" lvl="1" indent="-514350">
              <a:buFont typeface="+mj-lt"/>
              <a:buAutoNum type="romanLcPeriod"/>
            </a:pPr>
            <a:r>
              <a:rPr lang="it-IT" sz="2100" dirty="0" smtClean="0">
                <a:solidFill>
                  <a:schemeClr val="bg1">
                    <a:lumMod val="75000"/>
                  </a:schemeClr>
                </a:solidFill>
              </a:rPr>
              <a:t>Supervised e Unsupervised Learning</a:t>
            </a:r>
          </a:p>
          <a:p>
            <a:pPr marL="907542" lvl="1" indent="-514350">
              <a:buFont typeface="+mj-lt"/>
              <a:buAutoNum type="romanLcPeriod"/>
            </a:pPr>
            <a:r>
              <a:rPr lang="it-IT" sz="2100" dirty="0" smtClean="0">
                <a:solidFill>
                  <a:schemeClr val="bg1">
                    <a:lumMod val="75000"/>
                  </a:schemeClr>
                </a:solidFill>
              </a:rPr>
              <a:t>Esplorazione del dataset</a:t>
            </a:r>
            <a:endParaRPr lang="it-IT" sz="400" dirty="0" smtClean="0">
              <a:solidFill>
                <a:schemeClr val="bg1">
                  <a:lumMod val="75000"/>
                </a:schemeClr>
              </a:solidFill>
            </a:endParaRPr>
          </a:p>
          <a:p>
            <a:pPr marL="566928" indent="-457200">
              <a:buFont typeface="+mj-lt"/>
              <a:buAutoNum type="arabicPeriod"/>
            </a:pPr>
            <a:r>
              <a:rPr lang="it-IT" sz="2500" dirty="0" smtClean="0"/>
              <a:t>Supervised Learning</a:t>
            </a:r>
            <a:endParaRPr lang="it-IT" dirty="0" smtClean="0"/>
          </a:p>
          <a:p>
            <a:pPr marL="907542" lvl="1" indent="-514350">
              <a:buFont typeface="+mj-lt"/>
              <a:buAutoNum type="romanLcPeriod"/>
            </a:pPr>
            <a:r>
              <a:rPr lang="it-IT" sz="2100" dirty="0" smtClean="0">
                <a:solidFill>
                  <a:schemeClr val="bg1">
                    <a:lumMod val="75000"/>
                  </a:schemeClr>
                </a:solidFill>
              </a:rPr>
              <a:t>Misurare il potere predittivo</a:t>
            </a:r>
          </a:p>
          <a:p>
            <a:pPr marL="907542" lvl="1" indent="-514350">
              <a:buFont typeface="+mj-lt"/>
              <a:buAutoNum type="romanLcPeriod"/>
            </a:pPr>
            <a:r>
              <a:rPr lang="it-IT" sz="2100" dirty="0" smtClean="0"/>
              <a:t>K-Nearest Neighbors</a:t>
            </a:r>
          </a:p>
          <a:p>
            <a:pPr marL="907542" lvl="1" indent="-514350">
              <a:buFont typeface="+mj-lt"/>
              <a:buAutoNum type="romanLcPeriod"/>
            </a:pPr>
            <a:r>
              <a:rPr lang="it-IT" sz="2100" dirty="0" smtClean="0">
                <a:solidFill>
                  <a:schemeClr val="bg1">
                    <a:lumMod val="75000"/>
                  </a:schemeClr>
                </a:solidFill>
              </a:rPr>
              <a:t>Naive Bayes</a:t>
            </a:r>
          </a:p>
          <a:p>
            <a:pPr marL="907542" lvl="1" indent="-514350">
              <a:buFont typeface="+mj-lt"/>
              <a:buAutoNum type="romanLcPeriod"/>
            </a:pPr>
            <a:r>
              <a:rPr lang="it-IT" sz="2100" dirty="0" smtClean="0">
                <a:solidFill>
                  <a:schemeClr val="bg1">
                    <a:lumMod val="75000"/>
                  </a:schemeClr>
                </a:solidFill>
              </a:rPr>
              <a:t>Alberi</a:t>
            </a:r>
          </a:p>
          <a:p>
            <a:pPr marL="907542" lvl="1" indent="-514350">
              <a:buFont typeface="+mj-lt"/>
              <a:buAutoNum type="romanLcPeriod"/>
            </a:pPr>
            <a:r>
              <a:rPr lang="it-IT" sz="2100" dirty="0" smtClean="0">
                <a:solidFill>
                  <a:schemeClr val="bg1">
                    <a:lumMod val="75000"/>
                  </a:schemeClr>
                </a:solidFill>
              </a:rPr>
              <a:t>Reti neurali</a:t>
            </a:r>
            <a:endParaRPr lang="it-IT" sz="400" dirty="0" smtClean="0">
              <a:solidFill>
                <a:schemeClr val="bg1">
                  <a:lumMod val="75000"/>
                </a:schemeClr>
              </a:solidFill>
            </a:endParaRPr>
          </a:p>
          <a:p>
            <a:pPr marL="566928" indent="-457200">
              <a:buFont typeface="+mj-lt"/>
              <a:buAutoNum type="arabicPeriod"/>
            </a:pPr>
            <a:r>
              <a:rPr lang="it-IT" sz="2500" dirty="0" smtClean="0">
                <a:solidFill>
                  <a:schemeClr val="bg1">
                    <a:lumMod val="75000"/>
                  </a:schemeClr>
                </a:solidFill>
              </a:rPr>
              <a:t>Unsupervised Learning</a:t>
            </a:r>
          </a:p>
          <a:p>
            <a:pPr marL="907542" lvl="1" indent="-514350">
              <a:buFont typeface="+mj-lt"/>
              <a:buAutoNum type="romanLcPeriod"/>
            </a:pPr>
            <a:r>
              <a:rPr lang="it-IT" sz="2100" dirty="0" smtClean="0">
                <a:solidFill>
                  <a:schemeClr val="bg1">
                    <a:lumMod val="75000"/>
                  </a:schemeClr>
                </a:solidFill>
              </a:rPr>
              <a:t>Clustering gerarchico</a:t>
            </a:r>
          </a:p>
          <a:p>
            <a:pPr marL="907542" lvl="1" indent="-514350">
              <a:buFont typeface="+mj-lt"/>
              <a:buAutoNum type="romanLcPeriod"/>
            </a:pPr>
            <a:r>
              <a:rPr lang="it-IT" sz="2100" dirty="0" smtClean="0">
                <a:solidFill>
                  <a:schemeClr val="bg1">
                    <a:lumMod val="75000"/>
                  </a:schemeClr>
                </a:solidFill>
              </a:rPr>
              <a:t>Clustering non gerarchico</a:t>
            </a:r>
          </a:p>
        </p:txBody>
      </p:sp>
      <p:sp>
        <p:nvSpPr>
          <p:cNvPr id="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Indice</a:t>
            </a:r>
            <a:endParaRPr lang="it-IT" sz="3600" dirty="0"/>
          </a:p>
        </p:txBody>
      </p:sp>
    </p:spTree>
    <p:extLst>
      <p:ext uri="{BB962C8B-B14F-4D97-AF65-F5344CB8AC3E}">
        <p14:creationId xmlns:p14="http://schemas.microsoft.com/office/powerpoint/2010/main" val="7842058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5044016"/>
          </a:xfrm>
        </p:spPr>
        <p:txBody>
          <a:bodyPr>
            <a:normAutofit/>
          </a:bodyPr>
          <a:lstStyle/>
          <a:p>
            <a:pPr algn="just"/>
            <a:r>
              <a:rPr lang="it-IT" sz="2500" i="1" dirty="0" smtClean="0"/>
              <a:t>Step 1</a:t>
            </a:r>
            <a:r>
              <a:rPr lang="it-IT" sz="2500" dirty="0" smtClean="0"/>
              <a:t>: la distanza fra record</a:t>
            </a:r>
            <a:endParaRPr lang="it-IT" sz="2500" dirty="0"/>
          </a:p>
          <a:p>
            <a:pPr marL="365760" lvl="1" indent="0" algn="just">
              <a:buNone/>
            </a:pPr>
            <a:r>
              <a:rPr lang="it-IT" sz="2300" dirty="0" smtClean="0"/>
              <a:t>Innanzitutto è necessario scegliere una funzione distanza da applicare a coppie di record. La scelta più naturale è la distanza euclidea (usata in XLMiner):</a:t>
            </a:r>
          </a:p>
          <a:p>
            <a:pPr marL="365760" lvl="1" indent="0" algn="just">
              <a:buNone/>
            </a:pPr>
            <a:endParaRPr lang="it-IT" sz="2100" dirty="0"/>
          </a:p>
          <a:p>
            <a:pPr marL="365760" lvl="1" indent="0" algn="just">
              <a:buNone/>
            </a:pPr>
            <a:endParaRPr lang="it-IT" sz="2100" dirty="0" smtClean="0"/>
          </a:p>
          <a:p>
            <a:pPr marL="365760" lvl="1" indent="0" algn="just">
              <a:buNone/>
            </a:pPr>
            <a:endParaRPr lang="it-IT" sz="2100" dirty="0"/>
          </a:p>
          <a:p>
            <a:pPr marL="365760" lvl="1" indent="0" algn="just">
              <a:buNone/>
            </a:pPr>
            <a:endParaRPr lang="it-IT" sz="2100" dirty="0" smtClean="0"/>
          </a:p>
          <a:p>
            <a:pPr marL="365760" lvl="1" indent="0" algn="just">
              <a:buNone/>
            </a:pPr>
            <a:r>
              <a:rPr lang="it-IT" sz="2300" dirty="0" smtClean="0"/>
              <a:t>dove </a:t>
            </a:r>
            <a:r>
              <a:rPr lang="it-IT" sz="2300" i="1" dirty="0" smtClean="0"/>
              <a:t>x </a:t>
            </a:r>
            <a:r>
              <a:rPr lang="it-IT" sz="2300" dirty="0" smtClean="0"/>
              <a:t>e </a:t>
            </a:r>
            <a:r>
              <a:rPr lang="it-IT" sz="2300" i="1" dirty="0" smtClean="0"/>
              <a:t>y</a:t>
            </a:r>
            <a:r>
              <a:rPr lang="it-IT" sz="2300" dirty="0" smtClean="0"/>
              <a:t> indicano i vettori </a:t>
            </a:r>
            <a:r>
              <a:rPr lang="it-IT" sz="2300" b="1" dirty="0" smtClean="0"/>
              <a:t>normalizzati </a:t>
            </a:r>
            <a:r>
              <a:rPr lang="it-IT" sz="2300" dirty="0" smtClean="0"/>
              <a:t>dei due record.</a:t>
            </a:r>
            <a:endParaRPr lang="it-IT" sz="2300" b="1" dirty="0" smtClean="0"/>
          </a:p>
          <a:p>
            <a:pPr algn="just"/>
            <a:r>
              <a:rPr lang="it-IT" sz="2500" i="1" dirty="0"/>
              <a:t>Step </a:t>
            </a:r>
            <a:r>
              <a:rPr lang="it-IT" sz="2500" i="1" dirty="0" smtClean="0"/>
              <a:t>2</a:t>
            </a:r>
            <a:r>
              <a:rPr lang="it-IT" sz="2500" dirty="0" smtClean="0"/>
              <a:t>: 1-Nearest Neighbors</a:t>
            </a:r>
            <a:endParaRPr lang="it-IT" sz="2500" dirty="0"/>
          </a:p>
          <a:p>
            <a:pPr marL="365760" lvl="1" indent="0" algn="just">
              <a:buNone/>
            </a:pPr>
            <a:r>
              <a:rPr lang="it-IT" sz="2300" dirty="0" smtClean="0"/>
              <a:t>Sia nel training dataset che nel validation dataset ogni record è assegnato alla classe a cui appartiene anche il record più vicino tra quelli del </a:t>
            </a:r>
            <a:r>
              <a:rPr lang="it-IT" sz="2300" b="1" dirty="0" smtClean="0"/>
              <a:t>training dataset</a:t>
            </a:r>
            <a:r>
              <a:rPr lang="it-IT" sz="2300" dirty="0" smtClean="0"/>
              <a:t>.</a:t>
            </a:r>
            <a:endParaRPr lang="it-IT" sz="2300" dirty="0"/>
          </a:p>
        </p:txBody>
      </p:sp>
      <mc:AlternateContent xmlns:mc="http://schemas.openxmlformats.org/markup-compatibility/2006" xmlns:a14="http://schemas.microsoft.com/office/drawing/2010/main">
        <mc:Choice Requires="a14">
          <p:sp>
            <p:nvSpPr>
              <p:cNvPr id="9" name="TextBox 8"/>
              <p:cNvSpPr txBox="1"/>
              <p:nvPr/>
            </p:nvSpPr>
            <p:spPr>
              <a:xfrm>
                <a:off x="3055708" y="3207224"/>
                <a:ext cx="2884444" cy="122988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b="0" i="1" smtClean="0">
                          <a:latin typeface="Cambria Math"/>
                        </a:rPr>
                        <m:t>𝑑</m:t>
                      </m:r>
                      <m:d>
                        <m:dPr>
                          <m:ctrlPr>
                            <a:rPr lang="it-IT" sz="1900" b="0" i="1" smtClean="0">
                              <a:latin typeface="Cambria Math"/>
                            </a:rPr>
                          </m:ctrlPr>
                        </m:dPr>
                        <m:e>
                          <m:r>
                            <a:rPr lang="it-IT" sz="1900" b="0" i="1" smtClean="0">
                              <a:latin typeface="Cambria Math"/>
                            </a:rPr>
                            <m:t>𝑥</m:t>
                          </m:r>
                          <m:r>
                            <a:rPr lang="it-IT" sz="1900" b="0" i="1" smtClean="0">
                              <a:latin typeface="Cambria Math"/>
                            </a:rPr>
                            <m:t>,</m:t>
                          </m:r>
                          <m:r>
                            <a:rPr lang="it-IT" sz="1900" b="0" i="1" smtClean="0">
                              <a:latin typeface="Cambria Math"/>
                            </a:rPr>
                            <m:t>𝑦</m:t>
                          </m:r>
                        </m:e>
                      </m:d>
                      <m:r>
                        <a:rPr lang="it-IT" sz="1900" b="0" i="1" smtClean="0">
                          <a:latin typeface="Cambria Math"/>
                        </a:rPr>
                        <m:t> :=</m:t>
                      </m:r>
                      <m:rad>
                        <m:radPr>
                          <m:degHide m:val="on"/>
                          <m:ctrlPr>
                            <a:rPr lang="it-IT" sz="1900" b="0" i="1" smtClean="0">
                              <a:latin typeface="Cambria Math"/>
                            </a:rPr>
                          </m:ctrlPr>
                        </m:radPr>
                        <m:deg/>
                        <m:e>
                          <m:nary>
                            <m:naryPr>
                              <m:chr m:val="∑"/>
                              <m:ctrlPr>
                                <a:rPr lang="it-IT" sz="1900" b="0" i="1" smtClean="0">
                                  <a:latin typeface="Cambria Math"/>
                                </a:rPr>
                              </m:ctrlPr>
                            </m:naryPr>
                            <m:sub>
                              <m:r>
                                <m:rPr>
                                  <m:brk m:alnAt="23"/>
                                </m:rPr>
                                <a:rPr lang="it-IT" sz="1900" b="0" i="1" smtClean="0">
                                  <a:latin typeface="Cambria Math"/>
                                </a:rPr>
                                <m:t>𝑖</m:t>
                              </m:r>
                              <m:r>
                                <a:rPr lang="it-IT" sz="1900" b="0" i="1" smtClean="0">
                                  <a:latin typeface="Cambria Math"/>
                                </a:rPr>
                                <m:t>=1</m:t>
                              </m:r>
                            </m:sub>
                            <m:sup>
                              <m:r>
                                <a:rPr lang="it-IT" sz="1900" b="0" i="1" smtClean="0">
                                  <a:latin typeface="Cambria Math"/>
                                </a:rPr>
                                <m:t>𝑛</m:t>
                              </m:r>
                            </m:sup>
                            <m:e>
                              <m:sSup>
                                <m:sSupPr>
                                  <m:ctrlPr>
                                    <a:rPr lang="it-IT" sz="1900" b="0" i="1" smtClean="0">
                                      <a:latin typeface="Cambria Math"/>
                                    </a:rPr>
                                  </m:ctrlPr>
                                </m:sSupPr>
                                <m:e>
                                  <m:r>
                                    <a:rPr lang="it-IT" sz="1900" i="1">
                                      <a:latin typeface="Cambria Math"/>
                                    </a:rPr>
                                    <m:t>(</m:t>
                                  </m:r>
                                  <m:sSub>
                                    <m:sSubPr>
                                      <m:ctrlPr>
                                        <a:rPr lang="it-IT" sz="1900" i="1">
                                          <a:latin typeface="Cambria Math"/>
                                        </a:rPr>
                                      </m:ctrlPr>
                                    </m:sSubPr>
                                    <m:e>
                                      <m:r>
                                        <a:rPr lang="it-IT" sz="1900" i="1">
                                          <a:latin typeface="Cambria Math"/>
                                        </a:rPr>
                                        <m:t>𝑥</m:t>
                                      </m:r>
                                    </m:e>
                                    <m:sub>
                                      <m:r>
                                        <a:rPr lang="it-IT" sz="1900" i="1">
                                          <a:latin typeface="Cambria Math"/>
                                        </a:rPr>
                                        <m:t>𝑖</m:t>
                                      </m:r>
                                    </m:sub>
                                  </m:sSub>
                                  <m:r>
                                    <a:rPr lang="it-IT" sz="1900" i="1">
                                      <a:latin typeface="Cambria Math"/>
                                    </a:rPr>
                                    <m:t>−</m:t>
                                  </m:r>
                                  <m:sSub>
                                    <m:sSubPr>
                                      <m:ctrlPr>
                                        <a:rPr lang="it-IT" sz="1900" i="1">
                                          <a:latin typeface="Cambria Math"/>
                                        </a:rPr>
                                      </m:ctrlPr>
                                    </m:sSubPr>
                                    <m:e>
                                      <m:r>
                                        <a:rPr lang="it-IT" sz="1900" i="1">
                                          <a:latin typeface="Cambria Math"/>
                                        </a:rPr>
                                        <m:t>𝑦</m:t>
                                      </m:r>
                                    </m:e>
                                    <m:sub>
                                      <m:r>
                                        <a:rPr lang="it-IT" sz="1900" i="1">
                                          <a:latin typeface="Cambria Math"/>
                                        </a:rPr>
                                        <m:t>𝑖</m:t>
                                      </m:r>
                                    </m:sub>
                                  </m:sSub>
                                  <m:r>
                                    <a:rPr lang="it-IT" sz="1900" i="1">
                                      <a:latin typeface="Cambria Math"/>
                                    </a:rPr>
                                    <m:t>)</m:t>
                                  </m:r>
                                </m:e>
                                <m:sup>
                                  <m:r>
                                    <a:rPr lang="it-IT" sz="1900" b="0" i="1" smtClean="0">
                                      <a:latin typeface="Cambria Math"/>
                                    </a:rPr>
                                    <m:t>2</m:t>
                                  </m:r>
                                </m:sup>
                              </m:sSup>
                            </m:e>
                          </m:nary>
                        </m:e>
                      </m:rad>
                    </m:oMath>
                  </m:oMathPara>
                </a14:m>
                <a:endParaRPr lang="it-IT" sz="1900" dirty="0"/>
              </a:p>
            </p:txBody>
          </p:sp>
        </mc:Choice>
        <mc:Fallback xmlns="">
          <p:sp>
            <p:nvSpPr>
              <p:cNvPr id="9" name="TextBox 8"/>
              <p:cNvSpPr txBox="1">
                <a:spLocks noRot="1" noChangeAspect="1" noMove="1" noResize="1" noEditPoints="1" noAdjustHandles="1" noChangeArrowheads="1" noChangeShapeType="1" noTextEdit="1"/>
              </p:cNvSpPr>
              <p:nvPr/>
            </p:nvSpPr>
            <p:spPr>
              <a:xfrm>
                <a:off x="3055708" y="3207224"/>
                <a:ext cx="2884444" cy="1229888"/>
              </a:xfrm>
              <a:prstGeom prst="rect">
                <a:avLst/>
              </a:prstGeom>
              <a:blipFill rotWithShape="1">
                <a:blip r:embed="rId3"/>
                <a:stretch>
                  <a:fillRect r="-2748"/>
                </a:stretch>
              </a:blipFill>
            </p:spPr>
            <p:txBody>
              <a:bodyPr/>
              <a:lstStyle/>
              <a:p>
                <a:r>
                  <a:rPr lang="it-IT">
                    <a:noFill/>
                  </a:rPr>
                  <a:t> </a:t>
                </a:r>
              </a:p>
            </p:txBody>
          </p:sp>
        </mc:Fallback>
      </mc:AlternateContent>
      <p:sp>
        <p:nvSpPr>
          <p:cNvPr id="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K-Nearest Neighbors</a:t>
            </a:r>
            <a:endParaRPr lang="it-IT" sz="3600" dirty="0"/>
          </a:p>
        </p:txBody>
      </p:sp>
    </p:spTree>
    <p:extLst>
      <p:ext uri="{BB962C8B-B14F-4D97-AF65-F5344CB8AC3E}">
        <p14:creationId xmlns:p14="http://schemas.microsoft.com/office/powerpoint/2010/main" val="21336038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4827992"/>
          </a:xfrm>
        </p:spPr>
        <p:txBody>
          <a:bodyPr>
            <a:normAutofit/>
          </a:bodyPr>
          <a:lstStyle/>
          <a:p>
            <a:pPr algn="just"/>
            <a:r>
              <a:rPr lang="it-IT" sz="2500" i="1" dirty="0" smtClean="0"/>
              <a:t>Step 3</a:t>
            </a:r>
            <a:r>
              <a:rPr lang="it-IT" sz="2500" dirty="0" smtClean="0"/>
              <a:t>: K-Nearest Neighbors, per K=2,...,N</a:t>
            </a:r>
            <a:endParaRPr lang="it-IT" sz="2500" dirty="0"/>
          </a:p>
          <a:p>
            <a:pPr marL="365760" lvl="1" indent="0" algn="just">
              <a:buNone/>
            </a:pPr>
            <a:r>
              <a:rPr lang="it-IT" sz="2300" dirty="0"/>
              <a:t>Sia nel training </a:t>
            </a:r>
            <a:r>
              <a:rPr lang="it-IT" sz="2300" dirty="0" smtClean="0"/>
              <a:t>che </a:t>
            </a:r>
            <a:r>
              <a:rPr lang="it-IT" sz="2300" dirty="0"/>
              <a:t>nel validation dataset ogni record è assegnato alla classe a cui </a:t>
            </a:r>
            <a:r>
              <a:rPr lang="it-IT" sz="2300" dirty="0" smtClean="0"/>
              <a:t>appartiene la maggioranza dei K record più vicini tra </a:t>
            </a:r>
            <a:r>
              <a:rPr lang="it-IT" sz="2300" dirty="0"/>
              <a:t>quelli del </a:t>
            </a:r>
            <a:r>
              <a:rPr lang="it-IT" sz="2300" b="1" dirty="0"/>
              <a:t>training dataset</a:t>
            </a:r>
            <a:r>
              <a:rPr lang="it-IT" sz="2300" dirty="0" smtClean="0"/>
              <a:t>. L’intero N non è mai troppo elevato (&lt; 20 in genere), altrimenti si rischierebbere di scegliere un modello «overfittante».</a:t>
            </a:r>
            <a:endParaRPr lang="it-IT" sz="2300" dirty="0"/>
          </a:p>
          <a:p>
            <a:pPr algn="just"/>
            <a:r>
              <a:rPr lang="it-IT" sz="2500" i="1" dirty="0" smtClean="0"/>
              <a:t>Step 4</a:t>
            </a:r>
            <a:r>
              <a:rPr lang="it-IT" sz="2500" dirty="0" smtClean="0"/>
              <a:t>: scelta del K</a:t>
            </a:r>
            <a:endParaRPr lang="it-IT" sz="2500" dirty="0"/>
          </a:p>
          <a:p>
            <a:pPr marL="365760" lvl="1" indent="0" algn="just">
              <a:buNone/>
            </a:pPr>
            <a:r>
              <a:rPr lang="it-IT" sz="2300" dirty="0" smtClean="0"/>
              <a:t>Il K finale viene scelto in corrispondenza del più piccolo errore nel </a:t>
            </a:r>
            <a:r>
              <a:rPr lang="it-IT" sz="2300" b="1" dirty="0" smtClean="0"/>
              <a:t>validation dataset</a:t>
            </a:r>
            <a:r>
              <a:rPr lang="it-IT" sz="2300" dirty="0" smtClean="0"/>
              <a:t>, e d’altra parte non potrebbe essere altrimenti, visto che per definizione il più piccolo errore nel training dataset corrisponde a K=1. In tal caso, infatti, ogni record è confrontato con se stesso e l’errore è sempre 0.</a:t>
            </a:r>
            <a:endParaRPr lang="it-IT" sz="2300" dirty="0"/>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K-Nearest Neighbors</a:t>
            </a:r>
            <a:endParaRPr lang="it-IT" sz="3600" dirty="0"/>
          </a:p>
        </p:txBody>
      </p:sp>
    </p:spTree>
    <p:extLst>
      <p:ext uri="{BB962C8B-B14F-4D97-AF65-F5344CB8AC3E}">
        <p14:creationId xmlns:p14="http://schemas.microsoft.com/office/powerpoint/2010/main" val="17694313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4900000"/>
          </a:xfrm>
        </p:spPr>
        <p:txBody>
          <a:bodyPr>
            <a:normAutofit/>
          </a:bodyPr>
          <a:lstStyle/>
          <a:p>
            <a:pPr algn="just"/>
            <a:r>
              <a:rPr lang="it-IT" sz="2500" dirty="0" smtClean="0"/>
              <a:t>Osservazioni</a:t>
            </a:r>
          </a:p>
          <a:p>
            <a:pPr lvl="1" algn="just"/>
            <a:r>
              <a:rPr lang="it-IT" sz="2300" dirty="0" smtClean="0"/>
              <a:t>Come molti algoritmi di data mining, K-NN è non parametrico, nel senso che si adatta esattamente al dataset su cui è costruito. Questo consente un’elevatissima sensibilità alle correlazioni e agli </a:t>
            </a:r>
            <a:r>
              <a:rPr lang="it-IT" sz="2300" i="1" dirty="0" smtClean="0"/>
              <a:t>outliers</a:t>
            </a:r>
            <a:r>
              <a:rPr lang="it-IT" sz="2300" dirty="0" smtClean="0"/>
              <a:t>, ma anche un notevole rischio di overfitting, comunque attenuato scegliendo un K non troppo piccolo.</a:t>
            </a:r>
          </a:p>
          <a:p>
            <a:pPr lvl="1" algn="just"/>
            <a:r>
              <a:rPr lang="it-IT" sz="2300" dirty="0" smtClean="0"/>
              <a:t>Di fatto, K-NN stima una probabilità di appartenenza alla classe «1»; il procedimento descritto è basato su una probabilità cutoff 0,5.</a:t>
            </a:r>
          </a:p>
          <a:p>
            <a:pPr lvl="1" algn="just"/>
            <a:r>
              <a:rPr lang="it-IT" sz="2300" dirty="0" smtClean="0"/>
              <a:t>K-NN può essere facilmente esteso a variabili continue scegliendo come previsione una funzione continua (ad esempio, la media) dei K record più vicini.</a:t>
            </a:r>
          </a:p>
          <a:p>
            <a:pPr lvl="1" algn="just"/>
            <a:endParaRPr lang="it-IT" sz="2100" dirty="0" smtClean="0"/>
          </a:p>
          <a:p>
            <a:pPr lvl="1" algn="just"/>
            <a:endParaRPr lang="it-IT" sz="2100" dirty="0" smtClean="0"/>
          </a:p>
          <a:p>
            <a:pPr lvl="1" algn="just"/>
            <a:endParaRPr lang="it-IT" sz="2100" dirty="0"/>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K-Nearest Neighbors</a:t>
            </a:r>
            <a:endParaRPr lang="it-IT" sz="3600" dirty="0"/>
          </a:p>
        </p:txBody>
      </p:sp>
    </p:spTree>
    <p:extLst>
      <p:ext uri="{BB962C8B-B14F-4D97-AF65-F5344CB8AC3E}">
        <p14:creationId xmlns:p14="http://schemas.microsoft.com/office/powerpoint/2010/main" val="7783224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652728"/>
            <a:ext cx="8229600" cy="5376672"/>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566928" indent="-457200">
              <a:buFont typeface="+mj-lt"/>
              <a:buAutoNum type="arabicPeriod"/>
            </a:pPr>
            <a:r>
              <a:rPr lang="it-IT" sz="2500" dirty="0" smtClean="0">
                <a:solidFill>
                  <a:schemeClr val="bg1">
                    <a:lumMod val="75000"/>
                  </a:schemeClr>
                </a:solidFill>
              </a:rPr>
              <a:t>Introduzione al Data Mining</a:t>
            </a:r>
          </a:p>
          <a:p>
            <a:pPr marL="907542" lvl="1" indent="-514350">
              <a:buFont typeface="+mj-lt"/>
              <a:buAutoNum type="romanLcPeriod"/>
            </a:pPr>
            <a:r>
              <a:rPr lang="it-IT" sz="2100" dirty="0" smtClean="0">
                <a:solidFill>
                  <a:schemeClr val="bg1">
                    <a:lumMod val="75000"/>
                  </a:schemeClr>
                </a:solidFill>
              </a:rPr>
              <a:t>Cos’è il Data Mining?</a:t>
            </a:r>
          </a:p>
          <a:p>
            <a:pPr marL="907542" lvl="1" indent="-514350">
              <a:buFont typeface="+mj-lt"/>
              <a:buAutoNum type="romanLcPeriod"/>
            </a:pPr>
            <a:r>
              <a:rPr lang="it-IT" sz="2100" dirty="0" smtClean="0">
                <a:solidFill>
                  <a:schemeClr val="bg1">
                    <a:lumMod val="75000"/>
                  </a:schemeClr>
                </a:solidFill>
              </a:rPr>
              <a:t>Supervised e Unsupervised Learning</a:t>
            </a:r>
          </a:p>
          <a:p>
            <a:pPr marL="907542" lvl="1" indent="-514350">
              <a:buFont typeface="+mj-lt"/>
              <a:buAutoNum type="romanLcPeriod"/>
            </a:pPr>
            <a:r>
              <a:rPr lang="it-IT" sz="2100" dirty="0" smtClean="0">
                <a:solidFill>
                  <a:schemeClr val="bg1">
                    <a:lumMod val="75000"/>
                  </a:schemeClr>
                </a:solidFill>
              </a:rPr>
              <a:t>Esplorazione del dataset</a:t>
            </a:r>
            <a:endParaRPr lang="it-IT" sz="400" dirty="0" smtClean="0">
              <a:solidFill>
                <a:schemeClr val="bg1">
                  <a:lumMod val="75000"/>
                </a:schemeClr>
              </a:solidFill>
            </a:endParaRPr>
          </a:p>
          <a:p>
            <a:pPr marL="566928" indent="-457200">
              <a:buFont typeface="+mj-lt"/>
              <a:buAutoNum type="arabicPeriod"/>
            </a:pPr>
            <a:r>
              <a:rPr lang="it-IT" sz="2500" dirty="0" smtClean="0"/>
              <a:t>Supervised Learning</a:t>
            </a:r>
            <a:endParaRPr lang="it-IT" dirty="0" smtClean="0"/>
          </a:p>
          <a:p>
            <a:pPr marL="907542" lvl="1" indent="-514350">
              <a:buFont typeface="+mj-lt"/>
              <a:buAutoNum type="romanLcPeriod"/>
            </a:pPr>
            <a:r>
              <a:rPr lang="it-IT" sz="2100" dirty="0" smtClean="0">
                <a:solidFill>
                  <a:schemeClr val="bg1">
                    <a:lumMod val="75000"/>
                  </a:schemeClr>
                </a:solidFill>
              </a:rPr>
              <a:t>Misurare il potere predittivo</a:t>
            </a:r>
          </a:p>
          <a:p>
            <a:pPr marL="907542" lvl="1" indent="-514350">
              <a:buFont typeface="+mj-lt"/>
              <a:buAutoNum type="romanLcPeriod"/>
            </a:pPr>
            <a:r>
              <a:rPr lang="it-IT" sz="2100" dirty="0" smtClean="0">
                <a:solidFill>
                  <a:schemeClr val="bg1">
                    <a:lumMod val="75000"/>
                  </a:schemeClr>
                </a:solidFill>
              </a:rPr>
              <a:t>K-Nearest Neighbors</a:t>
            </a:r>
          </a:p>
          <a:p>
            <a:pPr marL="907542" lvl="1" indent="-514350">
              <a:buFont typeface="+mj-lt"/>
              <a:buAutoNum type="romanLcPeriod"/>
            </a:pPr>
            <a:r>
              <a:rPr lang="it-IT" sz="2100" dirty="0" smtClean="0"/>
              <a:t>Naive Bayes</a:t>
            </a:r>
          </a:p>
          <a:p>
            <a:pPr marL="907542" lvl="1" indent="-514350">
              <a:buFont typeface="+mj-lt"/>
              <a:buAutoNum type="romanLcPeriod"/>
            </a:pPr>
            <a:r>
              <a:rPr lang="it-IT" sz="2100" dirty="0" smtClean="0">
                <a:solidFill>
                  <a:schemeClr val="bg1">
                    <a:lumMod val="75000"/>
                  </a:schemeClr>
                </a:solidFill>
              </a:rPr>
              <a:t>Alberi</a:t>
            </a:r>
          </a:p>
          <a:p>
            <a:pPr marL="907542" lvl="1" indent="-514350">
              <a:buFont typeface="+mj-lt"/>
              <a:buAutoNum type="romanLcPeriod"/>
            </a:pPr>
            <a:r>
              <a:rPr lang="it-IT" sz="2100" dirty="0" smtClean="0">
                <a:solidFill>
                  <a:schemeClr val="bg1">
                    <a:lumMod val="75000"/>
                  </a:schemeClr>
                </a:solidFill>
              </a:rPr>
              <a:t>Reti neurali</a:t>
            </a:r>
            <a:endParaRPr lang="it-IT" sz="400" dirty="0" smtClean="0">
              <a:solidFill>
                <a:schemeClr val="bg1">
                  <a:lumMod val="75000"/>
                </a:schemeClr>
              </a:solidFill>
            </a:endParaRPr>
          </a:p>
          <a:p>
            <a:pPr marL="566928" indent="-457200">
              <a:buFont typeface="+mj-lt"/>
              <a:buAutoNum type="arabicPeriod"/>
            </a:pPr>
            <a:r>
              <a:rPr lang="it-IT" sz="2500" dirty="0" smtClean="0">
                <a:solidFill>
                  <a:schemeClr val="bg1">
                    <a:lumMod val="75000"/>
                  </a:schemeClr>
                </a:solidFill>
              </a:rPr>
              <a:t>Unsupervised Learning</a:t>
            </a:r>
          </a:p>
          <a:p>
            <a:pPr marL="907542" lvl="1" indent="-514350">
              <a:buFont typeface="+mj-lt"/>
              <a:buAutoNum type="romanLcPeriod"/>
            </a:pPr>
            <a:r>
              <a:rPr lang="it-IT" sz="2100" dirty="0" smtClean="0">
                <a:solidFill>
                  <a:schemeClr val="bg1">
                    <a:lumMod val="75000"/>
                  </a:schemeClr>
                </a:solidFill>
              </a:rPr>
              <a:t>Clustering gerarchico</a:t>
            </a:r>
          </a:p>
          <a:p>
            <a:pPr marL="907542" lvl="1" indent="-514350">
              <a:buFont typeface="+mj-lt"/>
              <a:buAutoNum type="romanLcPeriod"/>
            </a:pPr>
            <a:r>
              <a:rPr lang="it-IT" sz="2100" dirty="0" smtClean="0">
                <a:solidFill>
                  <a:schemeClr val="bg1">
                    <a:lumMod val="75000"/>
                  </a:schemeClr>
                </a:solidFill>
              </a:rPr>
              <a:t>Clustering non gerarchico</a:t>
            </a:r>
          </a:p>
        </p:txBody>
      </p:sp>
      <p:sp>
        <p:nvSpPr>
          <p:cNvPr id="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Indice</a:t>
            </a:r>
            <a:endParaRPr lang="it-IT" sz="3600" dirty="0"/>
          </a:p>
        </p:txBody>
      </p:sp>
    </p:spTree>
    <p:extLst>
      <p:ext uri="{BB962C8B-B14F-4D97-AF65-F5344CB8AC3E}">
        <p14:creationId xmlns:p14="http://schemas.microsoft.com/office/powerpoint/2010/main" val="2257325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457200" y="1553336"/>
                <a:ext cx="8219256" cy="4900000"/>
              </a:xfrm>
            </p:spPr>
            <p:txBody>
              <a:bodyPr>
                <a:normAutofit/>
              </a:bodyPr>
              <a:lstStyle/>
              <a:p>
                <a:pPr algn="just"/>
                <a:r>
                  <a:rPr lang="it-IT" sz="2500" dirty="0" smtClean="0"/>
                  <a:t>Classificatore bayesiano esatto</a:t>
                </a:r>
              </a:p>
              <a:p>
                <a:pPr marL="393192" lvl="1" indent="0" algn="just">
                  <a:buNone/>
                </a:pPr>
                <a:r>
                  <a:rPr lang="it-IT" sz="2300" dirty="0" smtClean="0"/>
                  <a:t>Consideriamo </a:t>
                </a:r>
                <a:r>
                  <a:rPr lang="it-IT" sz="2300" i="1" dirty="0" smtClean="0"/>
                  <a:t>n </a:t>
                </a:r>
                <a:r>
                  <a:rPr lang="it-IT" sz="2300" dirty="0" smtClean="0"/>
                  <a:t>predittori </a:t>
                </a:r>
                <a14:m>
                  <m:oMath xmlns:m="http://schemas.openxmlformats.org/officeDocument/2006/math">
                    <m:sSub>
                      <m:sSubPr>
                        <m:ctrlPr>
                          <a:rPr lang="it-IT" sz="2300" i="1" smtClean="0">
                            <a:latin typeface="Cambria Math"/>
                          </a:rPr>
                        </m:ctrlPr>
                      </m:sSubPr>
                      <m:e>
                        <m:r>
                          <a:rPr lang="it-IT" sz="2300" b="0" i="1" smtClean="0">
                            <a:latin typeface="Cambria Math"/>
                          </a:rPr>
                          <m:t>𝑋</m:t>
                        </m:r>
                      </m:e>
                      <m:sub>
                        <m:r>
                          <a:rPr lang="it-IT" sz="2300" b="0" i="1" smtClean="0">
                            <a:latin typeface="Cambria Math"/>
                          </a:rPr>
                          <m:t>1</m:t>
                        </m:r>
                      </m:sub>
                    </m:sSub>
                    <m:r>
                      <a:rPr lang="it-IT" sz="2300" b="0" i="1" smtClean="0">
                        <a:latin typeface="Cambria Math"/>
                      </a:rPr>
                      <m:t>…</m:t>
                    </m:r>
                    <m:sSub>
                      <m:sSubPr>
                        <m:ctrlPr>
                          <a:rPr lang="it-IT" sz="2300" b="0" i="1" smtClean="0">
                            <a:latin typeface="Cambria Math"/>
                          </a:rPr>
                        </m:ctrlPr>
                      </m:sSubPr>
                      <m:e>
                        <m:r>
                          <a:rPr lang="it-IT" sz="2300" b="0" i="1" smtClean="0">
                            <a:latin typeface="Cambria Math"/>
                          </a:rPr>
                          <m:t>𝑋</m:t>
                        </m:r>
                      </m:e>
                      <m:sub>
                        <m:r>
                          <a:rPr lang="it-IT" sz="2300" b="0" i="1" smtClean="0">
                            <a:latin typeface="Cambria Math"/>
                          </a:rPr>
                          <m:t>𝑛</m:t>
                        </m:r>
                      </m:sub>
                    </m:sSub>
                  </m:oMath>
                </a14:m>
                <a:r>
                  <a:rPr lang="it-IT" sz="2300" dirty="0" smtClean="0"/>
                  <a:t> e una variabile risposta con </a:t>
                </a:r>
                <a:r>
                  <a:rPr lang="it-IT" sz="2300" i="1" dirty="0" smtClean="0"/>
                  <a:t>m</a:t>
                </a:r>
                <a:r>
                  <a:rPr lang="it-IT" sz="2300" dirty="0" smtClean="0"/>
                  <a:t> modalità </a:t>
                </a:r>
                <a14:m>
                  <m:oMath xmlns:m="http://schemas.openxmlformats.org/officeDocument/2006/math">
                    <m:sSub>
                      <m:sSubPr>
                        <m:ctrlPr>
                          <a:rPr lang="it-IT" sz="2300" i="1">
                            <a:latin typeface="Cambria Math"/>
                          </a:rPr>
                        </m:ctrlPr>
                      </m:sSubPr>
                      <m:e>
                        <m:r>
                          <a:rPr lang="it-IT" sz="2300" b="0" i="1" smtClean="0">
                            <a:latin typeface="Cambria Math"/>
                          </a:rPr>
                          <m:t>𝐶</m:t>
                        </m:r>
                      </m:e>
                      <m:sub>
                        <m:r>
                          <a:rPr lang="it-IT" sz="2300" b="0" i="1" smtClean="0">
                            <a:latin typeface="Cambria Math"/>
                          </a:rPr>
                          <m:t>1</m:t>
                        </m:r>
                      </m:sub>
                    </m:sSub>
                    <m:r>
                      <a:rPr lang="it-IT" sz="2300" i="1">
                        <a:latin typeface="Cambria Math"/>
                      </a:rPr>
                      <m:t>…</m:t>
                    </m:r>
                    <m:sSub>
                      <m:sSubPr>
                        <m:ctrlPr>
                          <a:rPr lang="it-IT" sz="2300" i="1">
                            <a:latin typeface="Cambria Math"/>
                          </a:rPr>
                        </m:ctrlPr>
                      </m:sSubPr>
                      <m:e>
                        <m:r>
                          <a:rPr lang="it-IT" sz="2300" b="0" i="1" smtClean="0">
                            <a:latin typeface="Cambria Math"/>
                          </a:rPr>
                          <m:t>𝐶</m:t>
                        </m:r>
                      </m:e>
                      <m:sub>
                        <m:r>
                          <a:rPr lang="it-IT" sz="2300" b="0" i="1" smtClean="0">
                            <a:latin typeface="Cambria Math"/>
                          </a:rPr>
                          <m:t>𝑚</m:t>
                        </m:r>
                      </m:sub>
                    </m:sSub>
                  </m:oMath>
                </a14:m>
                <a:r>
                  <a:rPr lang="it-IT" sz="2300" dirty="0" smtClean="0"/>
                  <a:t>. Dati i valori </a:t>
                </a:r>
                <a14:m>
                  <m:oMath xmlns:m="http://schemas.openxmlformats.org/officeDocument/2006/math">
                    <m:sSub>
                      <m:sSubPr>
                        <m:ctrlPr>
                          <a:rPr lang="it-IT" sz="2300" i="1">
                            <a:latin typeface="Cambria Math"/>
                          </a:rPr>
                        </m:ctrlPr>
                      </m:sSubPr>
                      <m:e>
                        <m:r>
                          <a:rPr lang="it-IT" sz="2300" b="0" i="1" smtClean="0">
                            <a:latin typeface="Cambria Math"/>
                          </a:rPr>
                          <m:t>𝑥</m:t>
                        </m:r>
                      </m:e>
                      <m:sub>
                        <m:r>
                          <a:rPr lang="it-IT" sz="2300" b="0" i="1" smtClean="0">
                            <a:latin typeface="Cambria Math"/>
                          </a:rPr>
                          <m:t>1</m:t>
                        </m:r>
                      </m:sub>
                    </m:sSub>
                    <m:r>
                      <a:rPr lang="it-IT" sz="2300" i="1">
                        <a:latin typeface="Cambria Math"/>
                      </a:rPr>
                      <m:t>…</m:t>
                    </m:r>
                    <m:sSub>
                      <m:sSubPr>
                        <m:ctrlPr>
                          <a:rPr lang="it-IT" sz="2300" i="1">
                            <a:latin typeface="Cambria Math"/>
                          </a:rPr>
                        </m:ctrlPr>
                      </m:sSubPr>
                      <m:e>
                        <m:r>
                          <a:rPr lang="it-IT" sz="2300" b="0" i="1" smtClean="0">
                            <a:latin typeface="Cambria Math"/>
                          </a:rPr>
                          <m:t>𝑥</m:t>
                        </m:r>
                      </m:e>
                      <m:sub>
                        <m:r>
                          <a:rPr lang="it-IT" sz="2300" i="1">
                            <a:latin typeface="Cambria Math"/>
                          </a:rPr>
                          <m:t>𝑛</m:t>
                        </m:r>
                      </m:sub>
                    </m:sSub>
                  </m:oMath>
                </a14:m>
                <a:r>
                  <a:rPr lang="it-IT" sz="2300" dirty="0" smtClean="0"/>
                  <a:t> dei predittori, la probabilità ESATTA che la variabile risposta abbia modalità </a:t>
                </a:r>
                <a14:m>
                  <m:oMath xmlns:m="http://schemas.openxmlformats.org/officeDocument/2006/math">
                    <m:sSub>
                      <m:sSubPr>
                        <m:ctrlPr>
                          <a:rPr lang="it-IT" sz="2300" i="1">
                            <a:latin typeface="Cambria Math"/>
                          </a:rPr>
                        </m:ctrlPr>
                      </m:sSubPr>
                      <m:e>
                        <m:r>
                          <a:rPr lang="it-IT" sz="2300" i="1">
                            <a:latin typeface="Cambria Math"/>
                          </a:rPr>
                          <m:t>𝐶</m:t>
                        </m:r>
                      </m:e>
                      <m:sub>
                        <m:r>
                          <a:rPr lang="it-IT" sz="2300" b="0" i="1" smtClean="0">
                            <a:latin typeface="Cambria Math"/>
                          </a:rPr>
                          <m:t>𝑖</m:t>
                        </m:r>
                      </m:sub>
                    </m:sSub>
                  </m:oMath>
                </a14:m>
                <a:r>
                  <a:rPr lang="it-IT" sz="2300" dirty="0" smtClean="0"/>
                  <a:t>è data dalla definizione di probabilità condizionata, nonché dal teorema di Bayes:</a:t>
                </a:r>
              </a:p>
              <a:p>
                <a:pPr marL="393192" lvl="1" indent="0" algn="just">
                  <a:buNone/>
                </a:pPr>
                <a:endParaRPr lang="it-IT" sz="2300" dirty="0" smtClean="0"/>
              </a:p>
              <a:p>
                <a:pPr lvl="1" algn="just"/>
                <a:endParaRPr lang="it-IT" sz="2300" dirty="0" smtClean="0"/>
              </a:p>
              <a:p>
                <a:pPr lvl="1" algn="just"/>
                <a:endParaRPr lang="it-IT" sz="2300" dirty="0" smtClean="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457200" y="1553336"/>
                <a:ext cx="8219256" cy="4900000"/>
              </a:xfrm>
              <a:blipFill rotWithShape="1">
                <a:blip r:embed="rId3"/>
                <a:stretch>
                  <a:fillRect t="-995" r="-1855"/>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2367973" y="4004884"/>
                <a:ext cx="4652299" cy="72564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b="0" i="1" smtClean="0">
                          <a:latin typeface="Cambria Math"/>
                        </a:rPr>
                        <m:t>𝑃</m:t>
                      </m:r>
                      <m:d>
                        <m:dPr>
                          <m:ctrlPr>
                            <a:rPr lang="it-IT" sz="1900" b="0" i="1" smtClean="0">
                              <a:latin typeface="Cambria Math"/>
                            </a:rPr>
                          </m:ctrlPr>
                        </m:dPr>
                        <m:e>
                          <m:sSub>
                            <m:sSubPr>
                              <m:ctrlPr>
                                <a:rPr lang="it-IT" sz="1900" b="0" i="1" smtClean="0">
                                  <a:latin typeface="Cambria Math"/>
                                </a:rPr>
                              </m:ctrlPr>
                            </m:sSubPr>
                            <m:e>
                              <m:r>
                                <a:rPr lang="it-IT" sz="1900" b="0" i="1" smtClean="0">
                                  <a:latin typeface="Cambria Math"/>
                                </a:rPr>
                                <m:t>𝐶</m:t>
                              </m:r>
                            </m:e>
                            <m:sub>
                              <m:r>
                                <a:rPr lang="it-IT" sz="1900" b="0" i="1" smtClean="0">
                                  <a:latin typeface="Cambria Math"/>
                                </a:rPr>
                                <m:t>𝑖</m:t>
                              </m:r>
                            </m:sub>
                          </m:sSub>
                          <m:r>
                            <a:rPr lang="it-IT" sz="1900" b="0" i="1" smtClean="0">
                              <a:latin typeface="Cambria Math"/>
                            </a:rPr>
                            <m:t>|</m:t>
                          </m:r>
                          <m:sSub>
                            <m:sSubPr>
                              <m:ctrlPr>
                                <a:rPr lang="it-IT" sz="1900" i="1">
                                  <a:latin typeface="Cambria Math"/>
                                </a:rPr>
                              </m:ctrlPr>
                            </m:sSubPr>
                            <m:e>
                              <m:r>
                                <a:rPr lang="it-IT" sz="1900" i="1">
                                  <a:latin typeface="Cambria Math"/>
                                </a:rPr>
                                <m:t>𝑥</m:t>
                              </m:r>
                            </m:e>
                            <m:sub>
                              <m:r>
                                <a:rPr lang="it-IT" sz="1900" b="0" i="1" smtClean="0">
                                  <a:latin typeface="Cambria Math"/>
                                </a:rPr>
                                <m:t>1</m:t>
                              </m:r>
                            </m:sub>
                          </m:sSub>
                          <m:r>
                            <a:rPr lang="it-IT" sz="1900" i="1">
                              <a:latin typeface="Cambria Math"/>
                            </a:rPr>
                            <m:t>…</m:t>
                          </m:r>
                          <m:sSub>
                            <m:sSubPr>
                              <m:ctrlPr>
                                <a:rPr lang="it-IT" sz="1900" i="1">
                                  <a:latin typeface="Cambria Math"/>
                                </a:rPr>
                              </m:ctrlPr>
                            </m:sSubPr>
                            <m:e>
                              <m:r>
                                <a:rPr lang="it-IT" sz="1900" i="1">
                                  <a:latin typeface="Cambria Math"/>
                                </a:rPr>
                                <m:t>𝑥</m:t>
                              </m:r>
                            </m:e>
                            <m:sub>
                              <m:r>
                                <a:rPr lang="it-IT" sz="1900" i="1">
                                  <a:latin typeface="Cambria Math"/>
                                </a:rPr>
                                <m:t>𝑛</m:t>
                              </m:r>
                            </m:sub>
                          </m:sSub>
                        </m:e>
                      </m:d>
                      <m:r>
                        <a:rPr lang="it-IT" sz="1900" b="0" i="1" smtClean="0">
                          <a:latin typeface="Cambria Math"/>
                        </a:rPr>
                        <m:t> :=</m:t>
                      </m:r>
                      <m:f>
                        <m:fPr>
                          <m:ctrlPr>
                            <a:rPr lang="it-IT" sz="1900" b="0" i="1" smtClean="0">
                              <a:latin typeface="Cambria Math"/>
                            </a:rPr>
                          </m:ctrlPr>
                        </m:fPr>
                        <m:num>
                          <m:r>
                            <a:rPr lang="it-IT" sz="1900" i="1">
                              <a:latin typeface="Cambria Math"/>
                            </a:rPr>
                            <m:t>𝑃</m:t>
                          </m:r>
                          <m:r>
                            <a:rPr lang="it-IT" sz="1900" i="1">
                              <a:latin typeface="Cambria Math"/>
                            </a:rPr>
                            <m:t>(</m:t>
                          </m:r>
                          <m:sSub>
                            <m:sSubPr>
                              <m:ctrlPr>
                                <a:rPr lang="it-IT" sz="1900" i="1">
                                  <a:latin typeface="Cambria Math"/>
                                </a:rPr>
                              </m:ctrlPr>
                            </m:sSubPr>
                            <m:e>
                              <m:r>
                                <a:rPr lang="it-IT" sz="1900" i="1">
                                  <a:latin typeface="Cambria Math"/>
                                </a:rPr>
                                <m:t>𝐶</m:t>
                              </m:r>
                            </m:e>
                            <m:sub>
                              <m:r>
                                <a:rPr lang="it-IT" sz="1900" i="1">
                                  <a:latin typeface="Cambria Math"/>
                                </a:rPr>
                                <m:t>𝑖</m:t>
                              </m:r>
                            </m:sub>
                          </m:sSub>
                          <m:r>
                            <a:rPr lang="it-IT" sz="1900" i="1">
                              <a:latin typeface="Cambria Math"/>
                            </a:rPr>
                            <m:t>)</m:t>
                          </m:r>
                          <m:r>
                            <a:rPr lang="it-IT" sz="1900" i="1" smtClean="0">
                              <a:latin typeface="Cambria Math"/>
                            </a:rPr>
                            <m:t>𝑃</m:t>
                          </m:r>
                          <m:d>
                            <m:dPr>
                              <m:ctrlPr>
                                <a:rPr lang="it-IT" sz="1900" i="1">
                                  <a:latin typeface="Cambria Math"/>
                                </a:rPr>
                              </m:ctrlPr>
                            </m:dPr>
                            <m:e>
                              <m:sSub>
                                <m:sSubPr>
                                  <m:ctrlPr>
                                    <a:rPr lang="it-IT" sz="1900" i="1">
                                      <a:latin typeface="Cambria Math"/>
                                    </a:rPr>
                                  </m:ctrlPr>
                                </m:sSubPr>
                                <m:e>
                                  <m:r>
                                    <a:rPr lang="it-IT" sz="1900" i="1">
                                      <a:latin typeface="Cambria Math"/>
                                    </a:rPr>
                                    <m:t>𝑥</m:t>
                                  </m:r>
                                </m:e>
                                <m:sub>
                                  <m:r>
                                    <a:rPr lang="it-IT" sz="1900" b="0" i="1" smtClean="0">
                                      <a:latin typeface="Cambria Math"/>
                                    </a:rPr>
                                    <m:t>1</m:t>
                                  </m:r>
                                </m:sub>
                              </m:sSub>
                              <m:r>
                                <a:rPr lang="it-IT" sz="1900" i="1">
                                  <a:latin typeface="Cambria Math"/>
                                </a:rPr>
                                <m:t>…</m:t>
                              </m:r>
                              <m:sSub>
                                <m:sSubPr>
                                  <m:ctrlPr>
                                    <a:rPr lang="it-IT" sz="1900" i="1">
                                      <a:latin typeface="Cambria Math"/>
                                    </a:rPr>
                                  </m:ctrlPr>
                                </m:sSubPr>
                                <m:e>
                                  <m:r>
                                    <a:rPr lang="it-IT" sz="1900" i="1">
                                      <a:latin typeface="Cambria Math"/>
                                    </a:rPr>
                                    <m:t>𝑥</m:t>
                                  </m:r>
                                </m:e>
                                <m:sub>
                                  <m:r>
                                    <a:rPr lang="it-IT" sz="1900" i="1">
                                      <a:latin typeface="Cambria Math"/>
                                    </a:rPr>
                                    <m:t>𝑛</m:t>
                                  </m:r>
                                </m:sub>
                              </m:sSub>
                              <m:r>
                                <a:rPr lang="it-IT" sz="1900" b="0" i="1" smtClean="0">
                                  <a:latin typeface="Cambria Math"/>
                                </a:rPr>
                                <m:t>|</m:t>
                              </m:r>
                              <m:sSub>
                                <m:sSubPr>
                                  <m:ctrlPr>
                                    <a:rPr lang="it-IT" sz="1900" b="0" i="1" smtClean="0">
                                      <a:latin typeface="Cambria Math"/>
                                    </a:rPr>
                                  </m:ctrlPr>
                                </m:sSubPr>
                                <m:e>
                                  <m:r>
                                    <a:rPr lang="it-IT" sz="1900" b="0" i="1" smtClean="0">
                                      <a:latin typeface="Cambria Math"/>
                                    </a:rPr>
                                    <m:t>𝐶</m:t>
                                  </m:r>
                                </m:e>
                                <m:sub>
                                  <m:r>
                                    <a:rPr lang="it-IT" sz="1900" b="0" i="1" smtClean="0">
                                      <a:latin typeface="Cambria Math"/>
                                    </a:rPr>
                                    <m:t>𝑖</m:t>
                                  </m:r>
                                </m:sub>
                              </m:sSub>
                            </m:e>
                          </m:d>
                        </m:num>
                        <m:den>
                          <m:nary>
                            <m:naryPr>
                              <m:chr m:val="∑"/>
                              <m:ctrlPr>
                                <a:rPr lang="it-IT" sz="1900" b="0" i="1" smtClean="0">
                                  <a:latin typeface="Cambria Math"/>
                                </a:rPr>
                              </m:ctrlPr>
                            </m:naryPr>
                            <m:sub>
                              <m:r>
                                <m:rPr>
                                  <m:brk m:alnAt="23"/>
                                </m:rPr>
                                <a:rPr lang="it-IT" sz="1900" b="0" i="1" smtClean="0">
                                  <a:latin typeface="Cambria Math"/>
                                </a:rPr>
                                <m:t>𝑘</m:t>
                              </m:r>
                              <m:r>
                                <a:rPr lang="it-IT" sz="1900" b="0" i="1" smtClean="0">
                                  <a:latin typeface="Cambria Math"/>
                                </a:rPr>
                                <m:t>=1</m:t>
                              </m:r>
                            </m:sub>
                            <m:sup>
                              <m:r>
                                <a:rPr lang="it-IT" sz="1900" b="0" i="1" smtClean="0">
                                  <a:latin typeface="Cambria Math"/>
                                </a:rPr>
                                <m:t>𝑚</m:t>
                              </m:r>
                            </m:sup>
                            <m:e>
                              <m:r>
                                <a:rPr lang="it-IT" sz="1900" i="1">
                                  <a:latin typeface="Cambria Math"/>
                                </a:rPr>
                                <m:t>𝑃</m:t>
                              </m:r>
                              <m:r>
                                <a:rPr lang="it-IT" sz="1900" i="1">
                                  <a:latin typeface="Cambria Math"/>
                                </a:rPr>
                                <m:t>(</m:t>
                              </m:r>
                              <m:sSub>
                                <m:sSubPr>
                                  <m:ctrlPr>
                                    <a:rPr lang="it-IT" sz="1900" i="1">
                                      <a:latin typeface="Cambria Math"/>
                                    </a:rPr>
                                  </m:ctrlPr>
                                </m:sSubPr>
                                <m:e>
                                  <m:r>
                                    <a:rPr lang="it-IT" sz="1900" i="1">
                                      <a:latin typeface="Cambria Math"/>
                                    </a:rPr>
                                    <m:t>𝐶</m:t>
                                  </m:r>
                                </m:e>
                                <m:sub>
                                  <m:r>
                                    <a:rPr lang="it-IT" sz="1900" i="1">
                                      <a:latin typeface="Cambria Math"/>
                                    </a:rPr>
                                    <m:t>𝑘</m:t>
                                  </m:r>
                                </m:sub>
                              </m:sSub>
                              <m:r>
                                <a:rPr lang="it-IT" sz="1900" i="1">
                                  <a:latin typeface="Cambria Math"/>
                                </a:rPr>
                                <m:t>)</m:t>
                              </m:r>
                              <m:r>
                                <a:rPr lang="it-IT" sz="1900" i="1">
                                  <a:latin typeface="Cambria Math"/>
                                </a:rPr>
                                <m:t>𝑃</m:t>
                              </m:r>
                              <m:d>
                                <m:dPr>
                                  <m:ctrlPr>
                                    <a:rPr lang="it-IT" sz="1900" i="1">
                                      <a:latin typeface="Cambria Math"/>
                                    </a:rPr>
                                  </m:ctrlPr>
                                </m:dPr>
                                <m:e>
                                  <m:sSub>
                                    <m:sSubPr>
                                      <m:ctrlPr>
                                        <a:rPr lang="it-IT" sz="1900" i="1">
                                          <a:latin typeface="Cambria Math"/>
                                        </a:rPr>
                                      </m:ctrlPr>
                                    </m:sSubPr>
                                    <m:e>
                                      <m:r>
                                        <a:rPr lang="it-IT" sz="1900" i="1">
                                          <a:latin typeface="Cambria Math"/>
                                        </a:rPr>
                                        <m:t>𝑥</m:t>
                                      </m:r>
                                    </m:e>
                                    <m:sub>
                                      <m:r>
                                        <a:rPr lang="it-IT" sz="1900" i="1">
                                          <a:latin typeface="Cambria Math"/>
                                        </a:rPr>
                                        <m:t>1</m:t>
                                      </m:r>
                                    </m:sub>
                                  </m:sSub>
                                  <m:r>
                                    <a:rPr lang="it-IT" sz="1900" i="1">
                                      <a:latin typeface="Cambria Math"/>
                                    </a:rPr>
                                    <m:t>…</m:t>
                                  </m:r>
                                  <m:sSub>
                                    <m:sSubPr>
                                      <m:ctrlPr>
                                        <a:rPr lang="it-IT" sz="1900" i="1">
                                          <a:latin typeface="Cambria Math"/>
                                        </a:rPr>
                                      </m:ctrlPr>
                                    </m:sSubPr>
                                    <m:e>
                                      <m:r>
                                        <a:rPr lang="it-IT" sz="1900" i="1">
                                          <a:latin typeface="Cambria Math"/>
                                        </a:rPr>
                                        <m:t>𝑥</m:t>
                                      </m:r>
                                    </m:e>
                                    <m:sub>
                                      <m:r>
                                        <a:rPr lang="it-IT" sz="1900" i="1">
                                          <a:latin typeface="Cambria Math"/>
                                        </a:rPr>
                                        <m:t>𝑛</m:t>
                                      </m:r>
                                    </m:sub>
                                  </m:sSub>
                                  <m:r>
                                    <a:rPr lang="it-IT" sz="1900" i="1">
                                      <a:latin typeface="Cambria Math"/>
                                    </a:rPr>
                                    <m:t>|</m:t>
                                  </m:r>
                                  <m:sSub>
                                    <m:sSubPr>
                                      <m:ctrlPr>
                                        <a:rPr lang="it-IT" sz="1900" i="1">
                                          <a:latin typeface="Cambria Math"/>
                                        </a:rPr>
                                      </m:ctrlPr>
                                    </m:sSubPr>
                                    <m:e>
                                      <m:r>
                                        <a:rPr lang="it-IT" sz="1900" i="1">
                                          <a:latin typeface="Cambria Math"/>
                                        </a:rPr>
                                        <m:t>𝐶</m:t>
                                      </m:r>
                                    </m:e>
                                    <m:sub>
                                      <m:r>
                                        <a:rPr lang="it-IT" sz="1900" b="0" i="1" smtClean="0">
                                          <a:latin typeface="Cambria Math"/>
                                        </a:rPr>
                                        <m:t>𝑘</m:t>
                                      </m:r>
                                    </m:sub>
                                  </m:sSub>
                                </m:e>
                              </m:d>
                            </m:e>
                          </m:nary>
                        </m:den>
                      </m:f>
                    </m:oMath>
                  </m:oMathPara>
                </a14:m>
                <a:endParaRPr lang="it-IT" sz="1900" dirty="0"/>
              </a:p>
            </p:txBody>
          </p:sp>
        </mc:Choice>
        <mc:Fallback xmlns="">
          <p:sp>
            <p:nvSpPr>
              <p:cNvPr id="4" name="TextBox 3"/>
              <p:cNvSpPr txBox="1">
                <a:spLocks noRot="1" noChangeAspect="1" noMove="1" noResize="1" noEditPoints="1" noAdjustHandles="1" noChangeArrowheads="1" noChangeShapeType="1" noTextEdit="1"/>
              </p:cNvSpPr>
              <p:nvPr/>
            </p:nvSpPr>
            <p:spPr>
              <a:xfrm>
                <a:off x="2367973" y="4004884"/>
                <a:ext cx="4652299" cy="725648"/>
              </a:xfrm>
              <a:prstGeom prst="rect">
                <a:avLst/>
              </a:prstGeom>
              <a:blipFill rotWithShape="1">
                <a:blip r:embed="rId4"/>
                <a:stretch>
                  <a:fillRect r="-1309"/>
                </a:stretch>
              </a:blipFill>
            </p:spPr>
            <p:txBody>
              <a:bodyPr/>
              <a:lstStyle/>
              <a:p>
                <a:r>
                  <a:rPr lang="it-IT">
                    <a:noFill/>
                  </a:rPr>
                  <a:t> </a:t>
                </a:r>
              </a:p>
            </p:txBody>
          </p:sp>
        </mc:Fallback>
      </mc:AlternateContent>
      <p:sp>
        <p:nvSpPr>
          <p:cNvPr id="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Naive Bayes</a:t>
            </a:r>
            <a:endParaRPr lang="it-IT" sz="3600" dirty="0"/>
          </a:p>
        </p:txBody>
      </p:sp>
      <mc:AlternateContent xmlns:mc="http://schemas.openxmlformats.org/markup-compatibility/2006" xmlns:a14="http://schemas.microsoft.com/office/drawing/2010/main">
        <mc:Choice Requires="a14">
          <p:sp>
            <p:nvSpPr>
              <p:cNvPr id="5" name="Content Placeholder 1"/>
              <p:cNvSpPr txBox="1">
                <a:spLocks/>
              </p:cNvSpPr>
              <p:nvPr/>
            </p:nvSpPr>
            <p:spPr>
              <a:xfrm>
                <a:off x="395536" y="4941168"/>
                <a:ext cx="8219256" cy="1872208"/>
              </a:xfrm>
              <a:prstGeom prst="rect">
                <a:avLst/>
              </a:prstGeom>
            </p:spPr>
            <p:txBody>
              <a:bodyPr vert="horz">
                <a:noAutofit/>
              </a:bodyPr>
              <a:lst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393192" lvl="1" indent="0" algn="just">
                  <a:buFont typeface="Georgia"/>
                  <a:buNone/>
                </a:pPr>
                <a:r>
                  <a:rPr lang="it-IT" sz="2300" dirty="0" smtClean="0"/>
                  <a:t>Purtroppo questo classificatore non può essere utilizzato. In effetti, per classificare nuovi record con valori </a:t>
                </a:r>
                <a14:m>
                  <m:oMath xmlns:m="http://schemas.openxmlformats.org/officeDocument/2006/math">
                    <m:sSub>
                      <m:sSubPr>
                        <m:ctrlPr>
                          <a:rPr lang="it-IT" sz="2300" i="1">
                            <a:latin typeface="Cambria Math"/>
                          </a:rPr>
                        </m:ctrlPr>
                      </m:sSubPr>
                      <m:e>
                        <m:r>
                          <a:rPr lang="it-IT" sz="2300" i="1">
                            <a:latin typeface="Cambria Math"/>
                          </a:rPr>
                          <m:t>𝑥</m:t>
                        </m:r>
                      </m:e>
                      <m:sub>
                        <m:r>
                          <a:rPr lang="it-IT" sz="2300" i="1">
                            <a:latin typeface="Cambria Math"/>
                          </a:rPr>
                          <m:t>1</m:t>
                        </m:r>
                      </m:sub>
                    </m:sSub>
                    <m:r>
                      <a:rPr lang="it-IT" sz="2300" i="1">
                        <a:latin typeface="Cambria Math"/>
                      </a:rPr>
                      <m:t>…</m:t>
                    </m:r>
                    <m:sSub>
                      <m:sSubPr>
                        <m:ctrlPr>
                          <a:rPr lang="it-IT" sz="2300" i="1">
                            <a:latin typeface="Cambria Math"/>
                          </a:rPr>
                        </m:ctrlPr>
                      </m:sSubPr>
                      <m:e>
                        <m:r>
                          <a:rPr lang="it-IT" sz="2300" i="1">
                            <a:latin typeface="Cambria Math"/>
                          </a:rPr>
                          <m:t>𝑥</m:t>
                        </m:r>
                      </m:e>
                      <m:sub>
                        <m:r>
                          <a:rPr lang="it-IT" sz="2300" i="1">
                            <a:latin typeface="Cambria Math"/>
                          </a:rPr>
                          <m:t>𝑛</m:t>
                        </m:r>
                      </m:sub>
                    </m:sSub>
                  </m:oMath>
                </a14:m>
                <a:r>
                  <a:rPr lang="it-IT" sz="2300" dirty="0" smtClean="0"/>
                  <a:t>, stiamo utilizzando tutti e soli i record del dataset con valori </a:t>
                </a:r>
                <a14:m>
                  <m:oMath xmlns:m="http://schemas.openxmlformats.org/officeDocument/2006/math">
                    <m:sSub>
                      <m:sSubPr>
                        <m:ctrlPr>
                          <a:rPr lang="it-IT" sz="2300" i="1">
                            <a:latin typeface="Cambria Math"/>
                          </a:rPr>
                        </m:ctrlPr>
                      </m:sSubPr>
                      <m:e>
                        <m:r>
                          <a:rPr lang="it-IT" sz="2300" i="1">
                            <a:latin typeface="Cambria Math"/>
                          </a:rPr>
                          <m:t>𝑥</m:t>
                        </m:r>
                      </m:e>
                      <m:sub>
                        <m:r>
                          <a:rPr lang="it-IT" sz="2300" i="1">
                            <a:latin typeface="Cambria Math"/>
                          </a:rPr>
                          <m:t>1</m:t>
                        </m:r>
                      </m:sub>
                    </m:sSub>
                    <m:r>
                      <a:rPr lang="it-IT" sz="2300" i="1">
                        <a:latin typeface="Cambria Math"/>
                      </a:rPr>
                      <m:t>…</m:t>
                    </m:r>
                    <m:sSub>
                      <m:sSubPr>
                        <m:ctrlPr>
                          <a:rPr lang="it-IT" sz="2300" i="1">
                            <a:latin typeface="Cambria Math"/>
                          </a:rPr>
                        </m:ctrlPr>
                      </m:sSubPr>
                      <m:e>
                        <m:r>
                          <a:rPr lang="it-IT" sz="2300" i="1">
                            <a:latin typeface="Cambria Math"/>
                          </a:rPr>
                          <m:t>𝑥</m:t>
                        </m:r>
                      </m:e>
                      <m:sub>
                        <m:r>
                          <a:rPr lang="it-IT" sz="2300" i="1">
                            <a:latin typeface="Cambria Math"/>
                          </a:rPr>
                          <m:t>𝑛</m:t>
                        </m:r>
                      </m:sub>
                    </m:sSub>
                  </m:oMath>
                </a14:m>
                <a:r>
                  <a:rPr lang="it-IT" sz="2300" dirty="0" smtClean="0"/>
                  <a:t>. Ma quanti sono? Pochissimi. Forse nessuno. </a:t>
                </a:r>
                <a:endParaRPr lang="it-IT" sz="2300" dirty="0"/>
              </a:p>
            </p:txBody>
          </p:sp>
        </mc:Choice>
        <mc:Fallback xmlns="">
          <p:sp>
            <p:nvSpPr>
              <p:cNvPr id="5" name="Content Placeholder 1"/>
              <p:cNvSpPr txBox="1">
                <a:spLocks noRot="1" noChangeAspect="1" noMove="1" noResize="1" noEditPoints="1" noAdjustHandles="1" noChangeArrowheads="1" noChangeShapeType="1" noTextEdit="1"/>
              </p:cNvSpPr>
              <p:nvPr/>
            </p:nvSpPr>
            <p:spPr>
              <a:xfrm>
                <a:off x="395536" y="4941168"/>
                <a:ext cx="8219256" cy="1872208"/>
              </a:xfrm>
              <a:prstGeom prst="rect">
                <a:avLst/>
              </a:prstGeom>
              <a:blipFill rotWithShape="1">
                <a:blip r:embed="rId5"/>
                <a:stretch>
                  <a:fillRect t="-2280" r="-1855"/>
                </a:stretch>
              </a:blipFill>
            </p:spPr>
            <p:txBody>
              <a:bodyPr/>
              <a:lstStyle/>
              <a:p>
                <a:r>
                  <a:rPr lang="it-IT">
                    <a:noFill/>
                  </a:rPr>
                  <a:t> </a:t>
                </a:r>
              </a:p>
            </p:txBody>
          </p:sp>
        </mc:Fallback>
      </mc:AlternateContent>
    </p:spTree>
    <p:extLst>
      <p:ext uri="{BB962C8B-B14F-4D97-AF65-F5344CB8AC3E}">
        <p14:creationId xmlns:p14="http://schemas.microsoft.com/office/powerpoint/2010/main" val="1634865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652728"/>
            <a:ext cx="8229600" cy="5376672"/>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566928" indent="-457200">
              <a:buFont typeface="+mj-lt"/>
              <a:buAutoNum type="arabicPeriod"/>
            </a:pPr>
            <a:r>
              <a:rPr lang="it-IT" sz="2500" dirty="0" smtClean="0"/>
              <a:t>Introduzione al Data Mining</a:t>
            </a:r>
          </a:p>
          <a:p>
            <a:pPr marL="907542" lvl="1" indent="-514350">
              <a:buFont typeface="+mj-lt"/>
              <a:buAutoNum type="romanLcPeriod"/>
            </a:pPr>
            <a:r>
              <a:rPr lang="it-IT" sz="2100" dirty="0" smtClean="0"/>
              <a:t>Cos’è il Data Mining?</a:t>
            </a:r>
          </a:p>
          <a:p>
            <a:pPr marL="907542" lvl="1" indent="-514350">
              <a:buFont typeface="+mj-lt"/>
              <a:buAutoNum type="romanLcPeriod"/>
            </a:pPr>
            <a:r>
              <a:rPr lang="it-IT" sz="2100" dirty="0" smtClean="0">
                <a:solidFill>
                  <a:schemeClr val="bg1">
                    <a:lumMod val="75000"/>
                  </a:schemeClr>
                </a:solidFill>
              </a:rPr>
              <a:t>Supervised e Unsupervised Learning</a:t>
            </a:r>
          </a:p>
          <a:p>
            <a:pPr marL="907542" lvl="1" indent="-514350">
              <a:buFont typeface="+mj-lt"/>
              <a:buAutoNum type="romanLcPeriod"/>
            </a:pPr>
            <a:r>
              <a:rPr lang="it-IT" sz="2100" dirty="0" smtClean="0">
                <a:solidFill>
                  <a:schemeClr val="bg1">
                    <a:lumMod val="75000"/>
                  </a:schemeClr>
                </a:solidFill>
              </a:rPr>
              <a:t>Esplorazione del dataset</a:t>
            </a:r>
            <a:endParaRPr lang="it-IT" sz="400" dirty="0" smtClean="0">
              <a:solidFill>
                <a:schemeClr val="bg1">
                  <a:lumMod val="75000"/>
                </a:schemeClr>
              </a:solidFill>
            </a:endParaRPr>
          </a:p>
          <a:p>
            <a:pPr marL="566928" indent="-457200">
              <a:buFont typeface="+mj-lt"/>
              <a:buAutoNum type="arabicPeriod"/>
            </a:pPr>
            <a:r>
              <a:rPr lang="it-IT" sz="2500" dirty="0" smtClean="0">
                <a:solidFill>
                  <a:schemeClr val="bg1">
                    <a:lumMod val="75000"/>
                  </a:schemeClr>
                </a:solidFill>
              </a:rPr>
              <a:t>Supervised Learning</a:t>
            </a:r>
            <a:endParaRPr lang="it-IT" dirty="0" smtClean="0">
              <a:solidFill>
                <a:schemeClr val="bg1">
                  <a:lumMod val="75000"/>
                </a:schemeClr>
              </a:solidFill>
            </a:endParaRPr>
          </a:p>
          <a:p>
            <a:pPr marL="907542" lvl="1" indent="-514350">
              <a:buFont typeface="+mj-lt"/>
              <a:buAutoNum type="romanLcPeriod"/>
            </a:pPr>
            <a:r>
              <a:rPr lang="it-IT" sz="2100" dirty="0" smtClean="0">
                <a:solidFill>
                  <a:schemeClr val="bg1">
                    <a:lumMod val="75000"/>
                  </a:schemeClr>
                </a:solidFill>
              </a:rPr>
              <a:t>Misurare il potere predittivo</a:t>
            </a:r>
          </a:p>
          <a:p>
            <a:pPr marL="907542" lvl="1" indent="-514350">
              <a:buFont typeface="+mj-lt"/>
              <a:buAutoNum type="romanLcPeriod"/>
            </a:pPr>
            <a:r>
              <a:rPr lang="it-IT" sz="2100" dirty="0" smtClean="0">
                <a:solidFill>
                  <a:schemeClr val="bg1">
                    <a:lumMod val="75000"/>
                  </a:schemeClr>
                </a:solidFill>
              </a:rPr>
              <a:t>K-Nearest Neighbors</a:t>
            </a:r>
          </a:p>
          <a:p>
            <a:pPr marL="907542" lvl="1" indent="-514350">
              <a:buFont typeface="+mj-lt"/>
              <a:buAutoNum type="romanLcPeriod"/>
            </a:pPr>
            <a:r>
              <a:rPr lang="it-IT" sz="2100" dirty="0" smtClean="0">
                <a:solidFill>
                  <a:schemeClr val="bg1">
                    <a:lumMod val="75000"/>
                  </a:schemeClr>
                </a:solidFill>
              </a:rPr>
              <a:t>Naive Bayes</a:t>
            </a:r>
          </a:p>
          <a:p>
            <a:pPr marL="907542" lvl="1" indent="-514350">
              <a:buFont typeface="+mj-lt"/>
              <a:buAutoNum type="romanLcPeriod"/>
            </a:pPr>
            <a:r>
              <a:rPr lang="it-IT" sz="2100" dirty="0" smtClean="0">
                <a:solidFill>
                  <a:schemeClr val="bg1">
                    <a:lumMod val="75000"/>
                  </a:schemeClr>
                </a:solidFill>
              </a:rPr>
              <a:t>Alberi</a:t>
            </a:r>
          </a:p>
          <a:p>
            <a:pPr marL="907542" lvl="1" indent="-514350">
              <a:buFont typeface="+mj-lt"/>
              <a:buAutoNum type="romanLcPeriod"/>
            </a:pPr>
            <a:r>
              <a:rPr lang="it-IT" sz="2100" dirty="0" smtClean="0">
                <a:solidFill>
                  <a:schemeClr val="bg1">
                    <a:lumMod val="75000"/>
                  </a:schemeClr>
                </a:solidFill>
              </a:rPr>
              <a:t>Reti neurali</a:t>
            </a:r>
            <a:endParaRPr lang="it-IT" sz="400" dirty="0" smtClean="0">
              <a:solidFill>
                <a:schemeClr val="bg1">
                  <a:lumMod val="75000"/>
                </a:schemeClr>
              </a:solidFill>
            </a:endParaRPr>
          </a:p>
          <a:p>
            <a:pPr marL="566928" indent="-457200">
              <a:buFont typeface="+mj-lt"/>
              <a:buAutoNum type="arabicPeriod"/>
            </a:pPr>
            <a:r>
              <a:rPr lang="it-IT" sz="2500" dirty="0" smtClean="0">
                <a:solidFill>
                  <a:schemeClr val="bg1">
                    <a:lumMod val="75000"/>
                  </a:schemeClr>
                </a:solidFill>
              </a:rPr>
              <a:t>Unsupervised Learning</a:t>
            </a:r>
          </a:p>
          <a:p>
            <a:pPr marL="907542" lvl="1" indent="-514350">
              <a:buFont typeface="+mj-lt"/>
              <a:buAutoNum type="romanLcPeriod"/>
            </a:pPr>
            <a:r>
              <a:rPr lang="it-IT" sz="2100" dirty="0" smtClean="0">
                <a:solidFill>
                  <a:schemeClr val="bg1">
                    <a:lumMod val="75000"/>
                  </a:schemeClr>
                </a:solidFill>
              </a:rPr>
              <a:t>Clustering gerarchico</a:t>
            </a:r>
          </a:p>
          <a:p>
            <a:pPr marL="907542" lvl="1" indent="-514350">
              <a:buFont typeface="+mj-lt"/>
              <a:buAutoNum type="romanLcPeriod"/>
            </a:pPr>
            <a:r>
              <a:rPr lang="it-IT" sz="2100" dirty="0" smtClean="0">
                <a:solidFill>
                  <a:schemeClr val="bg1">
                    <a:lumMod val="75000"/>
                  </a:schemeClr>
                </a:solidFill>
              </a:rPr>
              <a:t>Clustering non gerarchico</a:t>
            </a:r>
          </a:p>
        </p:txBody>
      </p:sp>
      <p:sp>
        <p:nvSpPr>
          <p:cNvPr id="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Indice</a:t>
            </a:r>
            <a:endParaRPr lang="it-IT" sz="3600" dirty="0"/>
          </a:p>
        </p:txBody>
      </p:sp>
    </p:spTree>
    <p:extLst>
      <p:ext uri="{BB962C8B-B14F-4D97-AF65-F5344CB8AC3E}">
        <p14:creationId xmlns:p14="http://schemas.microsoft.com/office/powerpoint/2010/main" val="693673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6792"/>
            <a:ext cx="8219256" cy="4900000"/>
          </a:xfrm>
        </p:spPr>
        <p:txBody>
          <a:bodyPr>
            <a:normAutofit/>
          </a:bodyPr>
          <a:lstStyle/>
          <a:p>
            <a:pPr algn="just"/>
            <a:r>
              <a:rPr lang="it-IT" sz="2500" dirty="0" smtClean="0"/>
              <a:t>Classificatore bayesiano </a:t>
            </a:r>
            <a:r>
              <a:rPr lang="it-IT" sz="2500" i="1" dirty="0" smtClean="0"/>
              <a:t>naive</a:t>
            </a:r>
          </a:p>
          <a:p>
            <a:pPr marL="393192" lvl="1" indent="0" algn="just">
              <a:buNone/>
            </a:pPr>
            <a:r>
              <a:rPr lang="it-IT" sz="2300" u="sng" dirty="0" smtClean="0"/>
              <a:t>La soluzione è ipotizzare che i predittori siano condizionatamente indipendenti</a:t>
            </a:r>
            <a:r>
              <a:rPr lang="it-IT" sz="2300" dirty="0" smtClean="0"/>
              <a:t>:</a:t>
            </a:r>
          </a:p>
          <a:p>
            <a:pPr marL="393192" lvl="1" indent="0" algn="just">
              <a:buNone/>
            </a:pPr>
            <a:endParaRPr lang="it-IT" sz="2300" dirty="0" smtClean="0"/>
          </a:p>
          <a:p>
            <a:pPr lvl="1" algn="just"/>
            <a:endParaRPr lang="it-IT" sz="2300" dirty="0" smtClean="0"/>
          </a:p>
          <a:p>
            <a:pPr marL="393192" lvl="1" indent="0" algn="just">
              <a:buNone/>
            </a:pPr>
            <a:endParaRPr lang="it-IT" sz="2300" dirty="0" smtClean="0"/>
          </a:p>
          <a:p>
            <a:pPr marL="393192" lvl="1" indent="0" algn="just">
              <a:buNone/>
            </a:pPr>
            <a:r>
              <a:rPr lang="it-IT" sz="2300" dirty="0" smtClean="0"/>
              <a:t>Il record viene quindi assegnato alla classe con probabilità condizionata STIMATA più elevata. Tipicamente viene però fissata una probabilità cutoff riferita alla classe di maggior interesse: il record è assegnato a quella classe solo se la probabilità condizionata supera il cutoff. </a:t>
            </a:r>
            <a:endParaRPr lang="it-IT" sz="2300" dirty="0"/>
          </a:p>
        </p:txBody>
      </p:sp>
      <mc:AlternateContent xmlns:mc="http://schemas.openxmlformats.org/markup-compatibility/2006" xmlns:a14="http://schemas.microsoft.com/office/drawing/2010/main">
        <mc:Choice Requires="a14">
          <p:sp>
            <p:nvSpPr>
              <p:cNvPr id="4" name="TextBox 3"/>
              <p:cNvSpPr txBox="1"/>
              <p:nvPr/>
            </p:nvSpPr>
            <p:spPr>
              <a:xfrm>
                <a:off x="1452034" y="2873533"/>
                <a:ext cx="6648358" cy="83715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it-IT" sz="1900" b="0" i="1" smtClean="0">
                              <a:latin typeface="Cambria Math"/>
                            </a:rPr>
                          </m:ctrlPr>
                        </m:sSubPr>
                        <m:e>
                          <m:r>
                            <a:rPr lang="it-IT" sz="1900" b="0" i="1" smtClean="0">
                              <a:latin typeface="Cambria Math"/>
                            </a:rPr>
                            <m:t>𝑃</m:t>
                          </m:r>
                        </m:e>
                        <m:sub>
                          <m:r>
                            <a:rPr lang="it-IT" sz="1900" b="0" i="1" smtClean="0">
                              <a:latin typeface="Cambria Math"/>
                            </a:rPr>
                            <m:t>𝑁𝐵</m:t>
                          </m:r>
                        </m:sub>
                      </m:sSub>
                      <m:d>
                        <m:dPr>
                          <m:ctrlPr>
                            <a:rPr lang="it-IT" sz="1900" b="0" i="1" smtClean="0">
                              <a:latin typeface="Cambria Math"/>
                            </a:rPr>
                          </m:ctrlPr>
                        </m:dPr>
                        <m:e>
                          <m:sSub>
                            <m:sSubPr>
                              <m:ctrlPr>
                                <a:rPr lang="it-IT" sz="1900" b="0" i="1" smtClean="0">
                                  <a:latin typeface="Cambria Math"/>
                                </a:rPr>
                              </m:ctrlPr>
                            </m:sSubPr>
                            <m:e>
                              <m:r>
                                <a:rPr lang="it-IT" sz="1900" b="0" i="1" smtClean="0">
                                  <a:latin typeface="Cambria Math"/>
                                </a:rPr>
                                <m:t>𝐶</m:t>
                              </m:r>
                            </m:e>
                            <m:sub>
                              <m:r>
                                <a:rPr lang="it-IT" sz="1900" b="0" i="1" smtClean="0">
                                  <a:latin typeface="Cambria Math"/>
                                </a:rPr>
                                <m:t>𝑖</m:t>
                              </m:r>
                            </m:sub>
                          </m:sSub>
                          <m:r>
                            <a:rPr lang="it-IT" sz="1900" b="0" i="1" smtClean="0">
                              <a:latin typeface="Cambria Math"/>
                            </a:rPr>
                            <m:t>|</m:t>
                          </m:r>
                          <m:sSub>
                            <m:sSubPr>
                              <m:ctrlPr>
                                <a:rPr lang="it-IT" sz="1900" i="1">
                                  <a:latin typeface="Cambria Math"/>
                                </a:rPr>
                              </m:ctrlPr>
                            </m:sSubPr>
                            <m:e>
                              <m:r>
                                <a:rPr lang="it-IT" sz="1900" i="1">
                                  <a:latin typeface="Cambria Math"/>
                                </a:rPr>
                                <m:t>𝑥</m:t>
                              </m:r>
                            </m:e>
                            <m:sub>
                              <m:r>
                                <a:rPr lang="it-IT" sz="1900" b="0" i="1" smtClean="0">
                                  <a:latin typeface="Cambria Math"/>
                                </a:rPr>
                                <m:t>1</m:t>
                              </m:r>
                            </m:sub>
                          </m:sSub>
                          <m:r>
                            <a:rPr lang="it-IT" sz="1900" i="1">
                              <a:latin typeface="Cambria Math"/>
                            </a:rPr>
                            <m:t>…</m:t>
                          </m:r>
                          <m:sSub>
                            <m:sSubPr>
                              <m:ctrlPr>
                                <a:rPr lang="it-IT" sz="1900" i="1">
                                  <a:latin typeface="Cambria Math"/>
                                </a:rPr>
                              </m:ctrlPr>
                            </m:sSubPr>
                            <m:e>
                              <m:r>
                                <a:rPr lang="it-IT" sz="1900" i="1">
                                  <a:latin typeface="Cambria Math"/>
                                </a:rPr>
                                <m:t>𝑥</m:t>
                              </m:r>
                            </m:e>
                            <m:sub>
                              <m:r>
                                <a:rPr lang="it-IT" sz="1900" i="1">
                                  <a:latin typeface="Cambria Math"/>
                                </a:rPr>
                                <m:t>𝑛</m:t>
                              </m:r>
                            </m:sub>
                          </m:sSub>
                        </m:e>
                      </m:d>
                      <m:r>
                        <a:rPr lang="it-IT" sz="1900" b="0" i="1" smtClean="0">
                          <a:latin typeface="Cambria Math"/>
                        </a:rPr>
                        <m:t>≔</m:t>
                      </m:r>
                      <m:f>
                        <m:fPr>
                          <m:ctrlPr>
                            <a:rPr lang="it-IT" sz="1900" b="0" i="1" smtClean="0">
                              <a:latin typeface="Cambria Math"/>
                            </a:rPr>
                          </m:ctrlPr>
                        </m:fPr>
                        <m:num>
                          <m:r>
                            <a:rPr lang="it-IT" sz="1900" i="1">
                              <a:latin typeface="Cambria Math"/>
                            </a:rPr>
                            <m:t>𝑃</m:t>
                          </m:r>
                          <m:r>
                            <a:rPr lang="it-IT" sz="1900" i="1">
                              <a:latin typeface="Cambria Math"/>
                            </a:rPr>
                            <m:t>(</m:t>
                          </m:r>
                          <m:sSub>
                            <m:sSubPr>
                              <m:ctrlPr>
                                <a:rPr lang="it-IT" sz="1900" i="1">
                                  <a:latin typeface="Cambria Math"/>
                                </a:rPr>
                              </m:ctrlPr>
                            </m:sSubPr>
                            <m:e>
                              <m:r>
                                <a:rPr lang="it-IT" sz="1900" i="1">
                                  <a:latin typeface="Cambria Math"/>
                                </a:rPr>
                                <m:t>𝐶</m:t>
                              </m:r>
                            </m:e>
                            <m:sub>
                              <m:r>
                                <a:rPr lang="it-IT" sz="1900" i="1">
                                  <a:latin typeface="Cambria Math"/>
                                </a:rPr>
                                <m:t>𝑖</m:t>
                              </m:r>
                            </m:sub>
                          </m:sSub>
                          <m:r>
                            <a:rPr lang="it-IT" sz="1900" i="1">
                              <a:latin typeface="Cambria Math"/>
                            </a:rPr>
                            <m:t>)</m:t>
                          </m:r>
                          <m:nary>
                            <m:naryPr>
                              <m:chr m:val="∏"/>
                              <m:ctrlPr>
                                <a:rPr lang="it-IT" sz="1900" i="1" smtClean="0">
                                  <a:latin typeface="Cambria Math"/>
                                </a:rPr>
                              </m:ctrlPr>
                            </m:naryPr>
                            <m:sub>
                              <m:r>
                                <m:rPr>
                                  <m:brk m:alnAt="23"/>
                                </m:rPr>
                                <a:rPr lang="it-IT" sz="1900" b="0" i="1" smtClean="0">
                                  <a:latin typeface="Cambria Math"/>
                                </a:rPr>
                                <m:t>𝑗</m:t>
                              </m:r>
                              <m:r>
                                <a:rPr lang="it-IT" sz="1900" b="0" i="1" smtClean="0">
                                  <a:latin typeface="Cambria Math"/>
                                </a:rPr>
                                <m:t>=1</m:t>
                              </m:r>
                            </m:sub>
                            <m:sup>
                              <m:r>
                                <a:rPr lang="it-IT" sz="1900" b="0" i="1" smtClean="0">
                                  <a:latin typeface="Cambria Math"/>
                                </a:rPr>
                                <m:t>𝑛</m:t>
                              </m:r>
                            </m:sup>
                            <m:e>
                              <m:r>
                                <a:rPr lang="it-IT" sz="1900" i="1">
                                  <a:latin typeface="Cambria Math"/>
                                </a:rPr>
                                <m:t>𝑃</m:t>
                              </m:r>
                              <m:d>
                                <m:dPr>
                                  <m:ctrlPr>
                                    <a:rPr lang="it-IT" sz="1900" i="1">
                                      <a:latin typeface="Cambria Math"/>
                                    </a:rPr>
                                  </m:ctrlPr>
                                </m:dPr>
                                <m:e>
                                  <m:sSub>
                                    <m:sSubPr>
                                      <m:ctrlPr>
                                        <a:rPr lang="it-IT" sz="1900" i="1">
                                          <a:latin typeface="Cambria Math"/>
                                        </a:rPr>
                                      </m:ctrlPr>
                                    </m:sSubPr>
                                    <m:e>
                                      <m:r>
                                        <a:rPr lang="it-IT" sz="1900" i="1">
                                          <a:latin typeface="Cambria Math"/>
                                        </a:rPr>
                                        <m:t>𝑥</m:t>
                                      </m:r>
                                    </m:e>
                                    <m:sub>
                                      <m:r>
                                        <a:rPr lang="it-IT" sz="1900" i="1">
                                          <a:latin typeface="Cambria Math"/>
                                        </a:rPr>
                                        <m:t>𝑗</m:t>
                                      </m:r>
                                    </m:sub>
                                  </m:sSub>
                                  <m:r>
                                    <a:rPr lang="it-IT" sz="1900" i="1">
                                      <a:latin typeface="Cambria Math"/>
                                    </a:rPr>
                                    <m:t>|</m:t>
                                  </m:r>
                                  <m:sSub>
                                    <m:sSubPr>
                                      <m:ctrlPr>
                                        <a:rPr lang="it-IT" sz="1900" i="1">
                                          <a:latin typeface="Cambria Math"/>
                                        </a:rPr>
                                      </m:ctrlPr>
                                    </m:sSubPr>
                                    <m:e>
                                      <m:r>
                                        <a:rPr lang="it-IT" sz="1900" i="1">
                                          <a:latin typeface="Cambria Math"/>
                                        </a:rPr>
                                        <m:t>𝐶</m:t>
                                      </m:r>
                                    </m:e>
                                    <m:sub>
                                      <m:r>
                                        <a:rPr lang="it-IT" sz="1900" i="1">
                                          <a:latin typeface="Cambria Math"/>
                                        </a:rPr>
                                        <m:t>𝑖</m:t>
                                      </m:r>
                                    </m:sub>
                                  </m:sSub>
                                </m:e>
                              </m:d>
                            </m:e>
                          </m:nary>
                        </m:num>
                        <m:den>
                          <m:nary>
                            <m:naryPr>
                              <m:chr m:val="∑"/>
                              <m:ctrlPr>
                                <a:rPr lang="it-IT" sz="1900" b="0" i="1" smtClean="0">
                                  <a:latin typeface="Cambria Math"/>
                                </a:rPr>
                              </m:ctrlPr>
                            </m:naryPr>
                            <m:sub>
                              <m:r>
                                <m:rPr>
                                  <m:brk m:alnAt="23"/>
                                </m:rPr>
                                <a:rPr lang="it-IT" sz="1900" b="0" i="1" smtClean="0">
                                  <a:latin typeface="Cambria Math"/>
                                </a:rPr>
                                <m:t>𝑘</m:t>
                              </m:r>
                              <m:r>
                                <a:rPr lang="it-IT" sz="1900" b="0" i="1" smtClean="0">
                                  <a:latin typeface="Cambria Math"/>
                                </a:rPr>
                                <m:t>=1</m:t>
                              </m:r>
                            </m:sub>
                            <m:sup>
                              <m:r>
                                <a:rPr lang="it-IT" sz="1900" b="0" i="1" smtClean="0">
                                  <a:latin typeface="Cambria Math"/>
                                </a:rPr>
                                <m:t>𝑚</m:t>
                              </m:r>
                            </m:sup>
                            <m:e>
                              <m:r>
                                <a:rPr lang="it-IT" sz="1900" i="1">
                                  <a:latin typeface="Cambria Math"/>
                                </a:rPr>
                                <m:t>𝑃</m:t>
                              </m:r>
                              <m:r>
                                <a:rPr lang="it-IT" sz="1900" i="1">
                                  <a:latin typeface="Cambria Math"/>
                                </a:rPr>
                                <m:t>(</m:t>
                              </m:r>
                              <m:sSub>
                                <m:sSubPr>
                                  <m:ctrlPr>
                                    <a:rPr lang="it-IT" sz="1900" i="1">
                                      <a:latin typeface="Cambria Math"/>
                                    </a:rPr>
                                  </m:ctrlPr>
                                </m:sSubPr>
                                <m:e>
                                  <m:r>
                                    <a:rPr lang="it-IT" sz="1900" i="1">
                                      <a:latin typeface="Cambria Math"/>
                                    </a:rPr>
                                    <m:t>𝐶</m:t>
                                  </m:r>
                                </m:e>
                                <m:sub>
                                  <m:r>
                                    <a:rPr lang="it-IT" sz="1900" i="1">
                                      <a:latin typeface="Cambria Math"/>
                                    </a:rPr>
                                    <m:t>𝑘</m:t>
                                  </m:r>
                                </m:sub>
                              </m:sSub>
                              <m:r>
                                <a:rPr lang="it-IT" sz="1900" i="1">
                                  <a:latin typeface="Cambria Math"/>
                                </a:rPr>
                                <m:t>)</m:t>
                              </m:r>
                              <m:nary>
                                <m:naryPr>
                                  <m:chr m:val="∏"/>
                                  <m:ctrlPr>
                                    <a:rPr lang="it-IT" sz="1900" i="1">
                                      <a:latin typeface="Cambria Math"/>
                                    </a:rPr>
                                  </m:ctrlPr>
                                </m:naryPr>
                                <m:sub>
                                  <m:r>
                                    <m:rPr>
                                      <m:brk m:alnAt="23"/>
                                    </m:rPr>
                                    <a:rPr lang="it-IT" sz="1900" i="1">
                                      <a:latin typeface="Cambria Math"/>
                                    </a:rPr>
                                    <m:t>𝑗</m:t>
                                  </m:r>
                                  <m:r>
                                    <a:rPr lang="it-IT" sz="1900" i="1">
                                      <a:latin typeface="Cambria Math"/>
                                    </a:rPr>
                                    <m:t>=1</m:t>
                                  </m:r>
                                </m:sub>
                                <m:sup>
                                  <m:r>
                                    <a:rPr lang="it-IT" sz="1900" i="1">
                                      <a:latin typeface="Cambria Math"/>
                                    </a:rPr>
                                    <m:t>𝑛</m:t>
                                  </m:r>
                                </m:sup>
                                <m:e>
                                  <m:r>
                                    <a:rPr lang="it-IT" sz="1900" i="1">
                                      <a:latin typeface="Cambria Math"/>
                                    </a:rPr>
                                    <m:t>𝑃</m:t>
                                  </m:r>
                                  <m:d>
                                    <m:dPr>
                                      <m:ctrlPr>
                                        <a:rPr lang="it-IT" sz="1900" i="1">
                                          <a:latin typeface="Cambria Math"/>
                                        </a:rPr>
                                      </m:ctrlPr>
                                    </m:dPr>
                                    <m:e>
                                      <m:sSub>
                                        <m:sSubPr>
                                          <m:ctrlPr>
                                            <a:rPr lang="it-IT" sz="1900" i="1">
                                              <a:latin typeface="Cambria Math"/>
                                            </a:rPr>
                                          </m:ctrlPr>
                                        </m:sSubPr>
                                        <m:e>
                                          <m:r>
                                            <a:rPr lang="it-IT" sz="1900" i="1">
                                              <a:latin typeface="Cambria Math"/>
                                            </a:rPr>
                                            <m:t>𝑥</m:t>
                                          </m:r>
                                        </m:e>
                                        <m:sub>
                                          <m:r>
                                            <a:rPr lang="it-IT" sz="1900" b="0" i="1" smtClean="0">
                                              <a:latin typeface="Cambria Math"/>
                                            </a:rPr>
                                            <m:t>𝑗</m:t>
                                          </m:r>
                                        </m:sub>
                                      </m:sSub>
                                      <m:r>
                                        <a:rPr lang="it-IT" sz="1900" i="1">
                                          <a:latin typeface="Cambria Math"/>
                                        </a:rPr>
                                        <m:t>|</m:t>
                                      </m:r>
                                      <m:sSub>
                                        <m:sSubPr>
                                          <m:ctrlPr>
                                            <a:rPr lang="it-IT" sz="1900" i="1">
                                              <a:latin typeface="Cambria Math"/>
                                            </a:rPr>
                                          </m:ctrlPr>
                                        </m:sSubPr>
                                        <m:e>
                                          <m:r>
                                            <a:rPr lang="it-IT" sz="1900" i="1">
                                              <a:latin typeface="Cambria Math"/>
                                            </a:rPr>
                                            <m:t>𝐶</m:t>
                                          </m:r>
                                        </m:e>
                                        <m:sub>
                                          <m:r>
                                            <a:rPr lang="it-IT" sz="1900" b="0" i="1" smtClean="0">
                                              <a:latin typeface="Cambria Math"/>
                                            </a:rPr>
                                            <m:t>𝑘</m:t>
                                          </m:r>
                                        </m:sub>
                                      </m:sSub>
                                    </m:e>
                                  </m:d>
                                </m:e>
                              </m:nary>
                            </m:e>
                          </m:nary>
                        </m:den>
                      </m:f>
                      <m:r>
                        <a:rPr lang="it-IT" sz="1900" b="0" i="1" smtClean="0">
                          <a:latin typeface="Cambria Math"/>
                          <a:ea typeface="Cambria Math"/>
                        </a:rPr>
                        <m:t>≅</m:t>
                      </m:r>
                      <m:r>
                        <a:rPr lang="it-IT" sz="1900" i="1">
                          <a:latin typeface="Cambria Math"/>
                        </a:rPr>
                        <m:t>𝑃</m:t>
                      </m:r>
                      <m:d>
                        <m:dPr>
                          <m:ctrlPr>
                            <a:rPr lang="it-IT" sz="1900" i="1">
                              <a:latin typeface="Cambria Math"/>
                            </a:rPr>
                          </m:ctrlPr>
                        </m:dPr>
                        <m:e>
                          <m:sSub>
                            <m:sSubPr>
                              <m:ctrlPr>
                                <a:rPr lang="it-IT" sz="1900" i="1">
                                  <a:latin typeface="Cambria Math"/>
                                </a:rPr>
                              </m:ctrlPr>
                            </m:sSubPr>
                            <m:e>
                              <m:r>
                                <a:rPr lang="it-IT" sz="1900" i="1">
                                  <a:latin typeface="Cambria Math"/>
                                </a:rPr>
                                <m:t>𝐶</m:t>
                              </m:r>
                            </m:e>
                            <m:sub>
                              <m:r>
                                <a:rPr lang="it-IT" sz="1900" i="1">
                                  <a:latin typeface="Cambria Math"/>
                                </a:rPr>
                                <m:t>𝑖</m:t>
                              </m:r>
                            </m:sub>
                          </m:sSub>
                          <m:r>
                            <a:rPr lang="it-IT" sz="1900" i="1">
                              <a:latin typeface="Cambria Math"/>
                            </a:rPr>
                            <m:t>|</m:t>
                          </m:r>
                          <m:sSub>
                            <m:sSubPr>
                              <m:ctrlPr>
                                <a:rPr lang="it-IT" sz="1900" i="1">
                                  <a:latin typeface="Cambria Math"/>
                                </a:rPr>
                              </m:ctrlPr>
                            </m:sSubPr>
                            <m:e>
                              <m:r>
                                <a:rPr lang="it-IT" sz="1900" i="1">
                                  <a:latin typeface="Cambria Math"/>
                                </a:rPr>
                                <m:t>𝑥</m:t>
                              </m:r>
                            </m:e>
                            <m:sub>
                              <m:r>
                                <a:rPr lang="it-IT" sz="1900" i="1">
                                  <a:latin typeface="Cambria Math"/>
                                </a:rPr>
                                <m:t>1</m:t>
                              </m:r>
                            </m:sub>
                          </m:sSub>
                          <m:r>
                            <a:rPr lang="it-IT" sz="1900" i="1">
                              <a:latin typeface="Cambria Math"/>
                            </a:rPr>
                            <m:t>…</m:t>
                          </m:r>
                          <m:sSub>
                            <m:sSubPr>
                              <m:ctrlPr>
                                <a:rPr lang="it-IT" sz="1900" i="1">
                                  <a:latin typeface="Cambria Math"/>
                                </a:rPr>
                              </m:ctrlPr>
                            </m:sSubPr>
                            <m:e>
                              <m:r>
                                <a:rPr lang="it-IT" sz="1900" i="1">
                                  <a:latin typeface="Cambria Math"/>
                                </a:rPr>
                                <m:t>𝑥</m:t>
                              </m:r>
                            </m:e>
                            <m:sub>
                              <m:r>
                                <a:rPr lang="it-IT" sz="1900" i="1">
                                  <a:latin typeface="Cambria Math"/>
                                </a:rPr>
                                <m:t>𝑛</m:t>
                              </m:r>
                            </m:sub>
                          </m:sSub>
                        </m:e>
                      </m:d>
                    </m:oMath>
                  </m:oMathPara>
                </a14:m>
                <a:endParaRPr lang="it-IT" sz="1900" dirty="0"/>
              </a:p>
            </p:txBody>
          </p:sp>
        </mc:Choice>
        <mc:Fallback xmlns="">
          <p:sp>
            <p:nvSpPr>
              <p:cNvPr id="4" name="TextBox 3"/>
              <p:cNvSpPr txBox="1">
                <a:spLocks noRot="1" noChangeAspect="1" noMove="1" noResize="1" noEditPoints="1" noAdjustHandles="1" noChangeArrowheads="1" noChangeShapeType="1" noTextEdit="1"/>
              </p:cNvSpPr>
              <p:nvPr/>
            </p:nvSpPr>
            <p:spPr>
              <a:xfrm>
                <a:off x="1452034" y="2873533"/>
                <a:ext cx="6648358" cy="837152"/>
              </a:xfrm>
              <a:prstGeom prst="rect">
                <a:avLst/>
              </a:prstGeom>
              <a:blipFill rotWithShape="1">
                <a:blip r:embed="rId3"/>
                <a:stretch>
                  <a:fillRect r="-825"/>
                </a:stretch>
              </a:blipFill>
            </p:spPr>
            <p:txBody>
              <a:bodyPr/>
              <a:lstStyle/>
              <a:p>
                <a:r>
                  <a:rPr lang="it-IT">
                    <a:noFill/>
                  </a:rPr>
                  <a:t> </a:t>
                </a:r>
              </a:p>
            </p:txBody>
          </p:sp>
        </mc:Fallback>
      </mc:AlternateContent>
      <p:sp>
        <p:nvSpPr>
          <p:cNvPr id="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Naive Bayes</a:t>
            </a:r>
            <a:endParaRPr lang="it-IT" sz="3600" dirty="0"/>
          </a:p>
        </p:txBody>
      </p:sp>
    </p:spTree>
    <p:extLst>
      <p:ext uri="{BB962C8B-B14F-4D97-AF65-F5344CB8AC3E}">
        <p14:creationId xmlns:p14="http://schemas.microsoft.com/office/powerpoint/2010/main" val="35450144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4900000"/>
          </a:xfrm>
        </p:spPr>
        <p:txBody>
          <a:bodyPr>
            <a:normAutofit/>
          </a:bodyPr>
          <a:lstStyle/>
          <a:p>
            <a:pPr algn="just"/>
            <a:r>
              <a:rPr lang="it-IT" sz="2500" dirty="0" smtClean="0"/>
              <a:t>Osservazioni (1)</a:t>
            </a:r>
            <a:endParaRPr lang="it-IT" sz="2100" dirty="0"/>
          </a:p>
          <a:p>
            <a:pPr lvl="1" algn="just"/>
            <a:r>
              <a:rPr lang="it-IT" sz="2300" dirty="0" smtClean="0"/>
              <a:t>La stima </a:t>
            </a:r>
            <a:r>
              <a:rPr lang="it-IT" sz="2300" i="1" dirty="0" smtClean="0"/>
              <a:t>naive</a:t>
            </a:r>
            <a:r>
              <a:rPr lang="it-IT" sz="2300" dirty="0" smtClean="0"/>
              <a:t> della probabilità condizionata può essere anche MOLTO lontana dalla probabilità condizionata esatta. Tuttavia questo non è un grosso problema per i nostri scopi. Infatti per noi è sufficiente che le probabilità ottenute siano ugualmente confrontabili, ovvero</a:t>
            </a:r>
            <a:endParaRPr lang="it-IT" sz="2300" dirty="0"/>
          </a:p>
          <a:p>
            <a:pPr marL="393192" lvl="1" indent="0" algn="just">
              <a:buNone/>
            </a:pPr>
            <a:endParaRPr lang="it-IT" sz="2100" dirty="0"/>
          </a:p>
          <a:p>
            <a:pPr marL="393192" lvl="1" indent="0" algn="just">
              <a:buNone/>
            </a:pPr>
            <a:endParaRPr lang="it-IT" sz="2100" dirty="0"/>
          </a:p>
          <a:p>
            <a:pPr marL="630936" lvl="2" indent="0" algn="just">
              <a:buNone/>
            </a:pPr>
            <a:r>
              <a:rPr lang="it-IT" sz="2300" dirty="0">
                <a:solidFill>
                  <a:schemeClr val="accent2"/>
                </a:solidFill>
              </a:rPr>
              <a:t>In tal caso possiamo ragionevolmente aspettarci la stessa classificazione sia con il Bayes esatto che con il Naive Bayes.</a:t>
            </a:r>
          </a:p>
        </p:txBody>
      </p:sp>
      <mc:AlternateContent xmlns:mc="http://schemas.openxmlformats.org/markup-compatibility/2006" xmlns:a14="http://schemas.microsoft.com/office/drawing/2010/main">
        <mc:Choice Requires="a14">
          <p:sp>
            <p:nvSpPr>
              <p:cNvPr id="5" name="TextBox 4"/>
              <p:cNvSpPr txBox="1"/>
              <p:nvPr/>
            </p:nvSpPr>
            <p:spPr>
              <a:xfrm>
                <a:off x="1187624" y="4295924"/>
                <a:ext cx="7319311" cy="429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i="1" smtClean="0">
                          <a:latin typeface="Cambria Math"/>
                        </a:rPr>
                        <m:t>𝑃</m:t>
                      </m:r>
                      <m:d>
                        <m:dPr>
                          <m:ctrlPr>
                            <a:rPr lang="it-IT" sz="1900" i="1">
                              <a:latin typeface="Cambria Math"/>
                            </a:rPr>
                          </m:ctrlPr>
                        </m:dPr>
                        <m:e>
                          <m:sSub>
                            <m:sSubPr>
                              <m:ctrlPr>
                                <a:rPr lang="it-IT" sz="1900" i="1">
                                  <a:latin typeface="Cambria Math"/>
                                </a:rPr>
                              </m:ctrlPr>
                            </m:sSubPr>
                            <m:e>
                              <m:r>
                                <a:rPr lang="it-IT" sz="1900" i="1">
                                  <a:latin typeface="Cambria Math"/>
                                </a:rPr>
                                <m:t>𝐶</m:t>
                              </m:r>
                            </m:e>
                            <m:sub>
                              <m:r>
                                <a:rPr lang="it-IT" sz="1900" i="1">
                                  <a:latin typeface="Cambria Math"/>
                                </a:rPr>
                                <m:t>𝑖</m:t>
                              </m:r>
                            </m:sub>
                          </m:sSub>
                          <m:r>
                            <a:rPr lang="it-IT" sz="1900" i="1">
                              <a:latin typeface="Cambria Math"/>
                            </a:rPr>
                            <m:t>|</m:t>
                          </m:r>
                          <m:sSub>
                            <m:sSubPr>
                              <m:ctrlPr>
                                <a:rPr lang="it-IT" sz="1900" i="1">
                                  <a:latin typeface="Cambria Math"/>
                                </a:rPr>
                              </m:ctrlPr>
                            </m:sSubPr>
                            <m:e>
                              <m:r>
                                <a:rPr lang="it-IT" sz="1900" i="1">
                                  <a:latin typeface="Cambria Math"/>
                                </a:rPr>
                                <m:t>𝑥</m:t>
                              </m:r>
                            </m:e>
                            <m:sub>
                              <m:r>
                                <a:rPr lang="it-IT" sz="1900" i="1">
                                  <a:latin typeface="Cambria Math"/>
                                </a:rPr>
                                <m:t>1</m:t>
                              </m:r>
                            </m:sub>
                          </m:sSub>
                          <m:r>
                            <a:rPr lang="it-IT" sz="1900" i="1">
                              <a:latin typeface="Cambria Math"/>
                            </a:rPr>
                            <m:t>…</m:t>
                          </m:r>
                          <m:sSub>
                            <m:sSubPr>
                              <m:ctrlPr>
                                <a:rPr lang="it-IT" sz="1900" i="1">
                                  <a:latin typeface="Cambria Math"/>
                                </a:rPr>
                              </m:ctrlPr>
                            </m:sSubPr>
                            <m:e>
                              <m:r>
                                <a:rPr lang="it-IT" sz="1900" i="1">
                                  <a:latin typeface="Cambria Math"/>
                                </a:rPr>
                                <m:t>𝑥</m:t>
                              </m:r>
                            </m:e>
                            <m:sub>
                              <m:r>
                                <a:rPr lang="it-IT" sz="1900" i="1">
                                  <a:latin typeface="Cambria Math"/>
                                </a:rPr>
                                <m:t>𝑛</m:t>
                              </m:r>
                            </m:sub>
                          </m:sSub>
                        </m:e>
                      </m:d>
                      <m:r>
                        <a:rPr lang="it-IT" sz="1900" i="1">
                          <a:latin typeface="Cambria Math"/>
                        </a:rPr>
                        <m:t>−</m:t>
                      </m:r>
                      <m:r>
                        <a:rPr lang="it-IT" sz="1900" i="1">
                          <a:latin typeface="Cambria Math"/>
                        </a:rPr>
                        <m:t>𝑃</m:t>
                      </m:r>
                      <m:d>
                        <m:dPr>
                          <m:ctrlPr>
                            <a:rPr lang="it-IT" sz="1900" i="1">
                              <a:latin typeface="Cambria Math"/>
                            </a:rPr>
                          </m:ctrlPr>
                        </m:dPr>
                        <m:e>
                          <m:sSub>
                            <m:sSubPr>
                              <m:ctrlPr>
                                <a:rPr lang="it-IT" sz="1900" i="1">
                                  <a:latin typeface="Cambria Math"/>
                                </a:rPr>
                              </m:ctrlPr>
                            </m:sSubPr>
                            <m:e>
                              <m:r>
                                <a:rPr lang="it-IT" sz="1900" i="1">
                                  <a:latin typeface="Cambria Math"/>
                                </a:rPr>
                                <m:t>𝐶</m:t>
                              </m:r>
                            </m:e>
                            <m:sub>
                              <m:r>
                                <a:rPr lang="it-IT" sz="1900" i="1">
                                  <a:latin typeface="Cambria Math"/>
                                </a:rPr>
                                <m:t>𝑗</m:t>
                              </m:r>
                            </m:sub>
                          </m:sSub>
                          <m:r>
                            <a:rPr lang="it-IT" sz="1900" i="1">
                              <a:latin typeface="Cambria Math"/>
                            </a:rPr>
                            <m:t>|</m:t>
                          </m:r>
                          <m:sSub>
                            <m:sSubPr>
                              <m:ctrlPr>
                                <a:rPr lang="it-IT" sz="1900" i="1">
                                  <a:latin typeface="Cambria Math"/>
                                </a:rPr>
                              </m:ctrlPr>
                            </m:sSubPr>
                            <m:e>
                              <m:r>
                                <a:rPr lang="it-IT" sz="1900" i="1">
                                  <a:latin typeface="Cambria Math"/>
                                </a:rPr>
                                <m:t>𝑥</m:t>
                              </m:r>
                            </m:e>
                            <m:sub>
                              <m:r>
                                <a:rPr lang="it-IT" sz="1900" i="1">
                                  <a:latin typeface="Cambria Math"/>
                                </a:rPr>
                                <m:t>1</m:t>
                              </m:r>
                            </m:sub>
                          </m:sSub>
                          <m:r>
                            <a:rPr lang="it-IT" sz="1900" i="1">
                              <a:latin typeface="Cambria Math"/>
                            </a:rPr>
                            <m:t>…</m:t>
                          </m:r>
                          <m:sSub>
                            <m:sSubPr>
                              <m:ctrlPr>
                                <a:rPr lang="it-IT" sz="1900" i="1">
                                  <a:latin typeface="Cambria Math"/>
                                </a:rPr>
                              </m:ctrlPr>
                            </m:sSubPr>
                            <m:e>
                              <m:r>
                                <a:rPr lang="it-IT" sz="1900" i="1">
                                  <a:latin typeface="Cambria Math"/>
                                </a:rPr>
                                <m:t>𝑥</m:t>
                              </m:r>
                            </m:e>
                            <m:sub>
                              <m:r>
                                <a:rPr lang="it-IT" sz="1900" i="1">
                                  <a:latin typeface="Cambria Math"/>
                                </a:rPr>
                                <m:t>𝑛</m:t>
                              </m:r>
                            </m:sub>
                          </m:sSub>
                        </m:e>
                      </m:d>
                      <m:r>
                        <a:rPr lang="it-IT" sz="1900" i="1">
                          <a:latin typeface="Cambria Math"/>
                          <a:ea typeface="Cambria Math"/>
                        </a:rPr>
                        <m:t>≅</m:t>
                      </m:r>
                      <m:sSub>
                        <m:sSubPr>
                          <m:ctrlPr>
                            <a:rPr lang="it-IT" sz="1900" i="1" smtClean="0">
                              <a:latin typeface="Cambria Math"/>
                              <a:ea typeface="Cambria Math"/>
                            </a:rPr>
                          </m:ctrlPr>
                        </m:sSubPr>
                        <m:e>
                          <m:r>
                            <a:rPr lang="it-IT" sz="1900" b="0" i="1" smtClean="0">
                              <a:latin typeface="Cambria Math"/>
                              <a:ea typeface="Cambria Math"/>
                            </a:rPr>
                            <m:t>𝑃</m:t>
                          </m:r>
                        </m:e>
                        <m:sub>
                          <m:r>
                            <a:rPr lang="it-IT" sz="1900" b="0" i="1" smtClean="0">
                              <a:latin typeface="Cambria Math"/>
                              <a:ea typeface="Cambria Math"/>
                            </a:rPr>
                            <m:t>𝑁𝐵</m:t>
                          </m:r>
                        </m:sub>
                      </m:sSub>
                      <m:d>
                        <m:dPr>
                          <m:ctrlPr>
                            <a:rPr lang="it-IT" sz="1900" i="1">
                              <a:latin typeface="Cambria Math"/>
                            </a:rPr>
                          </m:ctrlPr>
                        </m:dPr>
                        <m:e>
                          <m:sSub>
                            <m:sSubPr>
                              <m:ctrlPr>
                                <a:rPr lang="it-IT" sz="1900" i="1">
                                  <a:latin typeface="Cambria Math"/>
                                </a:rPr>
                              </m:ctrlPr>
                            </m:sSubPr>
                            <m:e>
                              <m:r>
                                <a:rPr lang="it-IT" sz="1900" i="1">
                                  <a:latin typeface="Cambria Math"/>
                                </a:rPr>
                                <m:t>𝐶</m:t>
                              </m:r>
                            </m:e>
                            <m:sub>
                              <m:r>
                                <a:rPr lang="it-IT" sz="1900" i="1">
                                  <a:latin typeface="Cambria Math"/>
                                </a:rPr>
                                <m:t>𝑖</m:t>
                              </m:r>
                            </m:sub>
                          </m:sSub>
                          <m:r>
                            <a:rPr lang="it-IT" sz="1900" i="1">
                              <a:latin typeface="Cambria Math"/>
                            </a:rPr>
                            <m:t>|</m:t>
                          </m:r>
                          <m:sSub>
                            <m:sSubPr>
                              <m:ctrlPr>
                                <a:rPr lang="it-IT" sz="1900" i="1">
                                  <a:latin typeface="Cambria Math"/>
                                </a:rPr>
                              </m:ctrlPr>
                            </m:sSubPr>
                            <m:e>
                              <m:r>
                                <a:rPr lang="it-IT" sz="1900" i="1">
                                  <a:latin typeface="Cambria Math"/>
                                </a:rPr>
                                <m:t>𝑥</m:t>
                              </m:r>
                            </m:e>
                            <m:sub>
                              <m:r>
                                <a:rPr lang="it-IT" sz="1900" i="1">
                                  <a:latin typeface="Cambria Math"/>
                                </a:rPr>
                                <m:t>1</m:t>
                              </m:r>
                            </m:sub>
                          </m:sSub>
                          <m:r>
                            <a:rPr lang="it-IT" sz="1900" i="1">
                              <a:latin typeface="Cambria Math"/>
                            </a:rPr>
                            <m:t>…</m:t>
                          </m:r>
                          <m:sSub>
                            <m:sSubPr>
                              <m:ctrlPr>
                                <a:rPr lang="it-IT" sz="1900" i="1">
                                  <a:latin typeface="Cambria Math"/>
                                </a:rPr>
                              </m:ctrlPr>
                            </m:sSubPr>
                            <m:e>
                              <m:r>
                                <a:rPr lang="it-IT" sz="1900" i="1">
                                  <a:latin typeface="Cambria Math"/>
                                </a:rPr>
                                <m:t>𝑥</m:t>
                              </m:r>
                            </m:e>
                            <m:sub>
                              <m:r>
                                <a:rPr lang="it-IT" sz="1900" i="1">
                                  <a:latin typeface="Cambria Math"/>
                                </a:rPr>
                                <m:t>𝑛</m:t>
                              </m:r>
                            </m:sub>
                          </m:sSub>
                        </m:e>
                      </m:d>
                      <m:r>
                        <a:rPr lang="it-IT" sz="1900" i="1">
                          <a:latin typeface="Cambria Math"/>
                        </a:rPr>
                        <m:t>−</m:t>
                      </m:r>
                      <m:sSub>
                        <m:sSubPr>
                          <m:ctrlPr>
                            <a:rPr lang="it-IT" sz="1900" i="1">
                              <a:latin typeface="Cambria Math"/>
                              <a:ea typeface="Cambria Math"/>
                            </a:rPr>
                          </m:ctrlPr>
                        </m:sSubPr>
                        <m:e>
                          <m:r>
                            <a:rPr lang="it-IT" sz="1900" i="1">
                              <a:latin typeface="Cambria Math"/>
                              <a:ea typeface="Cambria Math"/>
                            </a:rPr>
                            <m:t>𝑃</m:t>
                          </m:r>
                        </m:e>
                        <m:sub>
                          <m:r>
                            <a:rPr lang="it-IT" sz="1900" i="1">
                              <a:latin typeface="Cambria Math"/>
                              <a:ea typeface="Cambria Math"/>
                            </a:rPr>
                            <m:t>𝑁𝐵</m:t>
                          </m:r>
                        </m:sub>
                      </m:sSub>
                      <m:d>
                        <m:dPr>
                          <m:ctrlPr>
                            <a:rPr lang="it-IT" sz="1900" i="1">
                              <a:latin typeface="Cambria Math"/>
                            </a:rPr>
                          </m:ctrlPr>
                        </m:dPr>
                        <m:e>
                          <m:sSub>
                            <m:sSubPr>
                              <m:ctrlPr>
                                <a:rPr lang="it-IT" sz="1900" i="1">
                                  <a:latin typeface="Cambria Math"/>
                                </a:rPr>
                              </m:ctrlPr>
                            </m:sSubPr>
                            <m:e>
                              <m:r>
                                <a:rPr lang="it-IT" sz="1900" i="1">
                                  <a:latin typeface="Cambria Math"/>
                                </a:rPr>
                                <m:t>𝐶</m:t>
                              </m:r>
                            </m:e>
                            <m:sub>
                              <m:r>
                                <a:rPr lang="it-IT" sz="1900" i="1">
                                  <a:latin typeface="Cambria Math"/>
                                </a:rPr>
                                <m:t>𝑗</m:t>
                              </m:r>
                            </m:sub>
                          </m:sSub>
                          <m:r>
                            <a:rPr lang="it-IT" sz="1900" i="1">
                              <a:latin typeface="Cambria Math"/>
                            </a:rPr>
                            <m:t>|</m:t>
                          </m:r>
                          <m:sSub>
                            <m:sSubPr>
                              <m:ctrlPr>
                                <a:rPr lang="it-IT" sz="1900" i="1">
                                  <a:latin typeface="Cambria Math"/>
                                </a:rPr>
                              </m:ctrlPr>
                            </m:sSubPr>
                            <m:e>
                              <m:r>
                                <a:rPr lang="it-IT" sz="1900" i="1">
                                  <a:latin typeface="Cambria Math"/>
                                </a:rPr>
                                <m:t>𝑥</m:t>
                              </m:r>
                            </m:e>
                            <m:sub>
                              <m:r>
                                <a:rPr lang="it-IT" sz="1900" i="1">
                                  <a:latin typeface="Cambria Math"/>
                                </a:rPr>
                                <m:t>1</m:t>
                              </m:r>
                            </m:sub>
                          </m:sSub>
                          <m:r>
                            <a:rPr lang="it-IT" sz="1900" i="1">
                              <a:latin typeface="Cambria Math"/>
                            </a:rPr>
                            <m:t>…</m:t>
                          </m:r>
                          <m:sSub>
                            <m:sSubPr>
                              <m:ctrlPr>
                                <a:rPr lang="it-IT" sz="1900" i="1">
                                  <a:latin typeface="Cambria Math"/>
                                </a:rPr>
                              </m:ctrlPr>
                            </m:sSubPr>
                            <m:e>
                              <m:r>
                                <a:rPr lang="it-IT" sz="1900" i="1">
                                  <a:latin typeface="Cambria Math"/>
                                </a:rPr>
                                <m:t>𝑥</m:t>
                              </m:r>
                            </m:e>
                            <m:sub>
                              <m:r>
                                <a:rPr lang="it-IT" sz="1900" i="1">
                                  <a:latin typeface="Cambria Math"/>
                                </a:rPr>
                                <m:t>𝑛</m:t>
                              </m:r>
                            </m:sub>
                          </m:sSub>
                        </m:e>
                      </m:d>
                      <m:r>
                        <m:rPr>
                          <m:nor/>
                        </m:rPr>
                        <a:rPr lang="it-IT" sz="1900" dirty="0"/>
                        <m:t>.</m:t>
                      </m:r>
                    </m:oMath>
                  </m:oMathPara>
                </a14:m>
                <a:endParaRPr lang="it-IT" sz="1900" dirty="0"/>
              </a:p>
            </p:txBody>
          </p:sp>
        </mc:Choice>
        <mc:Fallback xmlns="">
          <p:sp>
            <p:nvSpPr>
              <p:cNvPr id="5" name="TextBox 4"/>
              <p:cNvSpPr txBox="1">
                <a:spLocks noRot="1" noChangeAspect="1" noMove="1" noResize="1" noEditPoints="1" noAdjustHandles="1" noChangeArrowheads="1" noChangeShapeType="1" noTextEdit="1"/>
              </p:cNvSpPr>
              <p:nvPr/>
            </p:nvSpPr>
            <p:spPr>
              <a:xfrm>
                <a:off x="1187624" y="4295924"/>
                <a:ext cx="7319311" cy="429220"/>
              </a:xfrm>
              <a:prstGeom prst="rect">
                <a:avLst/>
              </a:prstGeom>
              <a:blipFill rotWithShape="1">
                <a:blip r:embed="rId3"/>
                <a:stretch>
                  <a:fillRect t="-4286" r="-750" b="-17143"/>
                </a:stretch>
              </a:blipFill>
            </p:spPr>
            <p:txBody>
              <a:bodyPr/>
              <a:lstStyle/>
              <a:p>
                <a:r>
                  <a:rPr lang="it-IT">
                    <a:noFill/>
                  </a:rPr>
                  <a:t> </a:t>
                </a:r>
              </a:p>
            </p:txBody>
          </p:sp>
        </mc:Fallback>
      </mc:AlternateContent>
      <p:sp>
        <p:nvSpPr>
          <p:cNvPr id="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Naive Bayes</a:t>
            </a:r>
            <a:endParaRPr lang="it-IT" sz="3600" dirty="0"/>
          </a:p>
        </p:txBody>
      </p:sp>
    </p:spTree>
    <p:extLst>
      <p:ext uri="{BB962C8B-B14F-4D97-AF65-F5344CB8AC3E}">
        <p14:creationId xmlns:p14="http://schemas.microsoft.com/office/powerpoint/2010/main" val="34444536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4900000"/>
          </a:xfrm>
        </p:spPr>
        <p:txBody>
          <a:bodyPr>
            <a:normAutofit/>
          </a:bodyPr>
          <a:lstStyle/>
          <a:p>
            <a:pPr algn="just"/>
            <a:r>
              <a:rPr lang="it-IT" sz="2500" dirty="0" smtClean="0"/>
              <a:t>Osservazioni (2)</a:t>
            </a:r>
            <a:endParaRPr lang="it-IT" sz="2100" dirty="0"/>
          </a:p>
          <a:p>
            <a:pPr lvl="1" algn="just"/>
            <a:r>
              <a:rPr lang="it-IT" sz="2300" dirty="0" smtClean="0"/>
              <a:t>La principale limitazione di questo metodo è la necessità di avere un training dataset che includa tutte le categorie possibili dei diversi predittori. Altrimenti  qualunque nuovo record che presenti una categoria diversa da quelle incluse nel dataset non potrebbe essere classificato. Una possibilità è evitare variabili con molte categorie, cercando di «categorizzare» ulteriormente perdendo meno informazione possibile. Una seconda (ovvia) possibilità è ampliare il training dataset, per ridurre al minimo la probabilità di categorie mancanti.   </a:t>
            </a:r>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Naive Bayes</a:t>
            </a:r>
            <a:endParaRPr lang="it-IT" sz="3600" dirty="0"/>
          </a:p>
        </p:txBody>
      </p:sp>
    </p:spTree>
    <p:extLst>
      <p:ext uri="{BB962C8B-B14F-4D97-AF65-F5344CB8AC3E}">
        <p14:creationId xmlns:p14="http://schemas.microsoft.com/office/powerpoint/2010/main" val="19422639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652728"/>
            <a:ext cx="8229600" cy="5376672"/>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566928" indent="-457200">
              <a:buFont typeface="+mj-lt"/>
              <a:buAutoNum type="arabicPeriod"/>
            </a:pPr>
            <a:r>
              <a:rPr lang="it-IT" sz="2500" dirty="0" smtClean="0">
                <a:solidFill>
                  <a:schemeClr val="bg1">
                    <a:lumMod val="75000"/>
                  </a:schemeClr>
                </a:solidFill>
              </a:rPr>
              <a:t>Introduzione al Data Mining</a:t>
            </a:r>
          </a:p>
          <a:p>
            <a:pPr marL="907542" lvl="1" indent="-514350">
              <a:buFont typeface="+mj-lt"/>
              <a:buAutoNum type="romanLcPeriod"/>
            </a:pPr>
            <a:r>
              <a:rPr lang="it-IT" sz="2100" dirty="0" smtClean="0">
                <a:solidFill>
                  <a:schemeClr val="bg1">
                    <a:lumMod val="75000"/>
                  </a:schemeClr>
                </a:solidFill>
              </a:rPr>
              <a:t>Cos’è il Data Mining?</a:t>
            </a:r>
          </a:p>
          <a:p>
            <a:pPr marL="907542" lvl="1" indent="-514350">
              <a:buFont typeface="+mj-lt"/>
              <a:buAutoNum type="romanLcPeriod"/>
            </a:pPr>
            <a:r>
              <a:rPr lang="it-IT" sz="2100" dirty="0" smtClean="0">
                <a:solidFill>
                  <a:schemeClr val="bg1">
                    <a:lumMod val="75000"/>
                  </a:schemeClr>
                </a:solidFill>
              </a:rPr>
              <a:t>Supervised e Unsupervised Learning</a:t>
            </a:r>
          </a:p>
          <a:p>
            <a:pPr marL="907542" lvl="1" indent="-514350">
              <a:buFont typeface="+mj-lt"/>
              <a:buAutoNum type="romanLcPeriod"/>
            </a:pPr>
            <a:r>
              <a:rPr lang="it-IT" sz="2100" dirty="0" smtClean="0">
                <a:solidFill>
                  <a:schemeClr val="bg1">
                    <a:lumMod val="75000"/>
                  </a:schemeClr>
                </a:solidFill>
              </a:rPr>
              <a:t>Esplorazione del dataset</a:t>
            </a:r>
            <a:endParaRPr lang="it-IT" sz="400" dirty="0" smtClean="0">
              <a:solidFill>
                <a:schemeClr val="bg1">
                  <a:lumMod val="75000"/>
                </a:schemeClr>
              </a:solidFill>
            </a:endParaRPr>
          </a:p>
          <a:p>
            <a:pPr marL="566928" indent="-457200">
              <a:buFont typeface="+mj-lt"/>
              <a:buAutoNum type="arabicPeriod"/>
            </a:pPr>
            <a:r>
              <a:rPr lang="it-IT" sz="2500" dirty="0" smtClean="0"/>
              <a:t>Supervised Learning</a:t>
            </a:r>
            <a:endParaRPr lang="it-IT" dirty="0" smtClean="0"/>
          </a:p>
          <a:p>
            <a:pPr marL="907542" lvl="1" indent="-514350">
              <a:buFont typeface="+mj-lt"/>
              <a:buAutoNum type="romanLcPeriod"/>
            </a:pPr>
            <a:r>
              <a:rPr lang="it-IT" sz="2100" dirty="0" smtClean="0">
                <a:solidFill>
                  <a:schemeClr val="bg1">
                    <a:lumMod val="75000"/>
                  </a:schemeClr>
                </a:solidFill>
              </a:rPr>
              <a:t>Misurare il potere predittivo</a:t>
            </a:r>
          </a:p>
          <a:p>
            <a:pPr marL="907542" lvl="1" indent="-514350">
              <a:buFont typeface="+mj-lt"/>
              <a:buAutoNum type="romanLcPeriod"/>
            </a:pPr>
            <a:r>
              <a:rPr lang="it-IT" sz="2100" dirty="0" smtClean="0">
                <a:solidFill>
                  <a:schemeClr val="bg1">
                    <a:lumMod val="75000"/>
                  </a:schemeClr>
                </a:solidFill>
              </a:rPr>
              <a:t>K-Nearest Neighbors</a:t>
            </a:r>
          </a:p>
          <a:p>
            <a:pPr marL="907542" lvl="1" indent="-514350">
              <a:buFont typeface="+mj-lt"/>
              <a:buAutoNum type="romanLcPeriod"/>
            </a:pPr>
            <a:r>
              <a:rPr lang="it-IT" sz="2100" dirty="0" smtClean="0">
                <a:solidFill>
                  <a:schemeClr val="bg1">
                    <a:lumMod val="75000"/>
                  </a:schemeClr>
                </a:solidFill>
              </a:rPr>
              <a:t>Naive Bayes</a:t>
            </a:r>
          </a:p>
          <a:p>
            <a:pPr marL="907542" lvl="1" indent="-514350">
              <a:buFont typeface="+mj-lt"/>
              <a:buAutoNum type="romanLcPeriod"/>
            </a:pPr>
            <a:r>
              <a:rPr lang="it-IT" sz="2100" dirty="0" smtClean="0"/>
              <a:t>Alberi</a:t>
            </a:r>
          </a:p>
          <a:p>
            <a:pPr marL="907542" lvl="1" indent="-514350">
              <a:buFont typeface="+mj-lt"/>
              <a:buAutoNum type="romanLcPeriod"/>
            </a:pPr>
            <a:r>
              <a:rPr lang="it-IT" sz="2100" dirty="0" smtClean="0">
                <a:solidFill>
                  <a:schemeClr val="bg1">
                    <a:lumMod val="75000"/>
                  </a:schemeClr>
                </a:solidFill>
              </a:rPr>
              <a:t>Reti neurali</a:t>
            </a:r>
            <a:endParaRPr lang="it-IT" sz="400" dirty="0" smtClean="0"/>
          </a:p>
          <a:p>
            <a:pPr marL="566928" indent="-457200">
              <a:buFont typeface="+mj-lt"/>
              <a:buAutoNum type="arabicPeriod"/>
            </a:pPr>
            <a:r>
              <a:rPr lang="it-IT" sz="2500" dirty="0" smtClean="0">
                <a:solidFill>
                  <a:schemeClr val="bg1">
                    <a:lumMod val="75000"/>
                  </a:schemeClr>
                </a:solidFill>
              </a:rPr>
              <a:t>Unsupervised Learning</a:t>
            </a:r>
          </a:p>
          <a:p>
            <a:pPr marL="907542" lvl="1" indent="-514350">
              <a:buFont typeface="+mj-lt"/>
              <a:buAutoNum type="romanLcPeriod"/>
            </a:pPr>
            <a:r>
              <a:rPr lang="it-IT" sz="2100" dirty="0" smtClean="0">
                <a:solidFill>
                  <a:schemeClr val="bg1">
                    <a:lumMod val="75000"/>
                  </a:schemeClr>
                </a:solidFill>
              </a:rPr>
              <a:t>Clustering gerarchico</a:t>
            </a:r>
          </a:p>
          <a:p>
            <a:pPr marL="907542" lvl="1" indent="-514350">
              <a:buFont typeface="+mj-lt"/>
              <a:buAutoNum type="romanLcPeriod"/>
            </a:pPr>
            <a:r>
              <a:rPr lang="it-IT" sz="2100" dirty="0" smtClean="0">
                <a:solidFill>
                  <a:schemeClr val="bg1">
                    <a:lumMod val="75000"/>
                  </a:schemeClr>
                </a:solidFill>
              </a:rPr>
              <a:t>Clustering non gerarchico</a:t>
            </a:r>
          </a:p>
        </p:txBody>
      </p:sp>
      <p:sp>
        <p:nvSpPr>
          <p:cNvPr id="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Indice</a:t>
            </a:r>
            <a:endParaRPr lang="it-IT" sz="3600" dirty="0"/>
          </a:p>
        </p:txBody>
      </p:sp>
    </p:spTree>
    <p:extLst>
      <p:ext uri="{BB962C8B-B14F-4D97-AF65-F5344CB8AC3E}">
        <p14:creationId xmlns:p14="http://schemas.microsoft.com/office/powerpoint/2010/main" val="209230820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5188032"/>
          </a:xfrm>
        </p:spPr>
        <p:txBody>
          <a:bodyPr>
            <a:normAutofit/>
          </a:bodyPr>
          <a:lstStyle/>
          <a:p>
            <a:pPr algn="just"/>
            <a:r>
              <a:rPr lang="it-IT" sz="2500" dirty="0" smtClean="0"/>
              <a:t>Partizionamento ricorsivo</a:t>
            </a:r>
          </a:p>
          <a:p>
            <a:pPr marL="880110" lvl="1" indent="-514350" algn="just">
              <a:buFont typeface="+mj-lt"/>
              <a:buAutoNum type="romanLcPeriod"/>
            </a:pPr>
            <a:r>
              <a:rPr lang="it-IT" sz="2300" dirty="0" smtClean="0"/>
              <a:t>Uno degli </a:t>
            </a:r>
            <a:r>
              <a:rPr lang="it-IT" sz="2300" i="1" dirty="0" smtClean="0"/>
              <a:t>n</a:t>
            </a:r>
            <a:r>
              <a:rPr lang="it-IT" sz="2300" dirty="0" smtClean="0"/>
              <a:t> predittori, diciamo </a:t>
            </a:r>
            <a:r>
              <a:rPr lang="it-IT" sz="2300" i="1" dirty="0"/>
              <a:t>X</a:t>
            </a:r>
            <a:r>
              <a:rPr lang="it-IT" sz="2300" dirty="0" smtClean="0"/>
              <a:t>, viene selezionato assieme ad uno dei suoi possibili valori </a:t>
            </a:r>
            <a:r>
              <a:rPr lang="it-IT" sz="2300" i="1" dirty="0" smtClean="0"/>
              <a:t>x</a:t>
            </a:r>
            <a:r>
              <a:rPr lang="it-IT" sz="2300" dirty="0" smtClean="0"/>
              <a:t>.</a:t>
            </a:r>
          </a:p>
          <a:p>
            <a:pPr marL="880110" lvl="1" indent="-514350" algn="just">
              <a:buFont typeface="+mj-lt"/>
              <a:buAutoNum type="romanLcPeriod"/>
            </a:pPr>
            <a:r>
              <a:rPr lang="it-IT" sz="2300" dirty="0" smtClean="0"/>
              <a:t>Lo spazio </a:t>
            </a:r>
            <a:r>
              <a:rPr lang="it-IT" sz="2300" i="1" dirty="0" smtClean="0"/>
              <a:t>n</a:t>
            </a:r>
            <a:r>
              <a:rPr lang="it-IT" sz="2300" dirty="0" smtClean="0"/>
              <a:t>-dimensionale dei record del dataset viene suddiviso in due regioni: una contenente tutti i record con </a:t>
            </a:r>
            <a:r>
              <a:rPr lang="it-IT" sz="2300" i="1" dirty="0" smtClean="0"/>
              <a:t>X&lt;x</a:t>
            </a:r>
            <a:r>
              <a:rPr lang="it-IT" sz="2300" dirty="0" smtClean="0"/>
              <a:t>, l’altra contentente tutti i record con </a:t>
            </a:r>
            <a:r>
              <a:rPr lang="it-IT" sz="2300" i="1" dirty="0" smtClean="0"/>
              <a:t>X&gt;x</a:t>
            </a:r>
            <a:r>
              <a:rPr lang="it-IT" sz="2300" dirty="0" smtClean="0"/>
              <a:t>.</a:t>
            </a:r>
          </a:p>
          <a:p>
            <a:pPr marL="880110" lvl="1" indent="-514350" algn="just">
              <a:buFont typeface="+mj-lt"/>
              <a:buAutoNum type="romanLcPeriod"/>
            </a:pPr>
            <a:r>
              <a:rPr lang="it-IT" sz="2300" dirty="0" smtClean="0"/>
              <a:t>Una delle regioni dello spazio viene scelta assieme a uno </a:t>
            </a:r>
            <a:r>
              <a:rPr lang="it-IT" sz="2300" dirty="0"/>
              <a:t>degli degli </a:t>
            </a:r>
            <a:r>
              <a:rPr lang="it-IT" sz="2300" i="1" dirty="0"/>
              <a:t>n</a:t>
            </a:r>
            <a:r>
              <a:rPr lang="it-IT" sz="2300" dirty="0"/>
              <a:t> </a:t>
            </a:r>
            <a:r>
              <a:rPr lang="it-IT" sz="2300" dirty="0" smtClean="0"/>
              <a:t>predittori (eventualmente ancora </a:t>
            </a:r>
            <a:r>
              <a:rPr lang="it-IT" sz="2300" i="1" dirty="0" smtClean="0"/>
              <a:t>X</a:t>
            </a:r>
            <a:r>
              <a:rPr lang="it-IT" sz="2300" dirty="0" smtClean="0"/>
              <a:t>) e ad uno dei suoi possibili valori.</a:t>
            </a:r>
          </a:p>
          <a:p>
            <a:pPr marL="880110" lvl="1" indent="-514350" algn="just">
              <a:buFont typeface="+mj-lt"/>
              <a:buAutoNum type="romanLcPeriod"/>
            </a:pPr>
            <a:r>
              <a:rPr lang="it-IT" sz="2300" dirty="0" smtClean="0"/>
              <a:t>La regione scelta viene a sua volta suddivisa in due sotto-regioni così come al passo ii.</a:t>
            </a:r>
          </a:p>
          <a:p>
            <a:pPr marL="880110" lvl="1" indent="-514350" algn="just">
              <a:buFont typeface="+mj-lt"/>
              <a:buAutoNum type="romanLcPeriod"/>
            </a:pPr>
            <a:r>
              <a:rPr lang="it-IT" sz="2300" dirty="0" smtClean="0"/>
              <a:t>Se ancora esistono regioni «impure», tornare al passo iii, altrimenti fine.</a:t>
            </a:r>
          </a:p>
          <a:p>
            <a:pPr lvl="1" algn="just"/>
            <a:endParaRPr lang="it-IT" sz="2100" dirty="0" smtClean="0"/>
          </a:p>
          <a:p>
            <a:pPr lvl="1" algn="just"/>
            <a:endParaRPr lang="it-IT" sz="2100" dirty="0"/>
          </a:p>
        </p:txBody>
      </p:sp>
      <p:cxnSp>
        <p:nvCxnSpPr>
          <p:cNvPr id="16" name="Elbow Connector 15"/>
          <p:cNvCxnSpPr/>
          <p:nvPr/>
        </p:nvCxnSpPr>
        <p:spPr>
          <a:xfrm rot="16200000" flipH="1">
            <a:off x="-468560" y="4725144"/>
            <a:ext cx="1944216" cy="504056"/>
          </a:xfrm>
          <a:prstGeom prst="bentConnector3">
            <a:avLst>
              <a:gd name="adj1" fmla="val 99138"/>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251520" y="4005064"/>
            <a:ext cx="504056" cy="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Alberi</a:t>
            </a:r>
            <a:endParaRPr lang="it-IT" sz="3600" dirty="0"/>
          </a:p>
        </p:txBody>
      </p:sp>
    </p:spTree>
    <p:extLst>
      <p:ext uri="{BB962C8B-B14F-4D97-AF65-F5344CB8AC3E}">
        <p14:creationId xmlns:p14="http://schemas.microsoft.com/office/powerpoint/2010/main" val="23420686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634584"/>
            <a:ext cx="7776864" cy="4674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1259632" y="3794824"/>
            <a:ext cx="6840760" cy="0"/>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V="1">
            <a:off x="5652120" y="3794824"/>
            <a:ext cx="0" cy="1944216"/>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5364088" y="1850608"/>
            <a:ext cx="0" cy="1944216"/>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V="1">
            <a:off x="3563888" y="3794824"/>
            <a:ext cx="0" cy="1944216"/>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1259632" y="3578800"/>
            <a:ext cx="4104456" cy="0"/>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V="1">
            <a:off x="6732240" y="1850608"/>
            <a:ext cx="0" cy="1944216"/>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flipV="1">
            <a:off x="3203848" y="3794824"/>
            <a:ext cx="0" cy="1944216"/>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H="1">
            <a:off x="5364088" y="3506792"/>
            <a:ext cx="1368152" cy="0"/>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H="1">
            <a:off x="5652120" y="4226872"/>
            <a:ext cx="2448272" cy="0"/>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Alberi</a:t>
            </a:r>
            <a:endParaRPr lang="it-IT" sz="3600" dirty="0"/>
          </a:p>
        </p:txBody>
      </p:sp>
    </p:spTree>
    <p:extLst>
      <p:ext uri="{BB962C8B-B14F-4D97-AF65-F5344CB8AC3E}">
        <p14:creationId xmlns:p14="http://schemas.microsoft.com/office/powerpoint/2010/main" val="4257914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fade">
                                      <p:cBhvr>
                                        <p:cTn id="12" dur="500"/>
                                        <p:tgtEl>
                                          <p:spTgt spid="9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fade">
                                      <p:cBhvr>
                                        <p:cTn id="17" dur="500"/>
                                        <p:tgtEl>
                                          <p:spTgt spid="9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6"/>
                                        </p:tgtEl>
                                        <p:attrNameLst>
                                          <p:attrName>style.visibility</p:attrName>
                                        </p:attrNameLst>
                                      </p:cBhvr>
                                      <p:to>
                                        <p:strVal val="visible"/>
                                      </p:to>
                                    </p:set>
                                    <p:animEffect transition="in" filter="fade">
                                      <p:cBhvr>
                                        <p:cTn id="22" dur="500"/>
                                        <p:tgtEl>
                                          <p:spTgt spid="9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fade">
                                      <p:cBhvr>
                                        <p:cTn id="27" dur="500"/>
                                        <p:tgtEl>
                                          <p:spTgt spid="9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1"/>
                                        </p:tgtEl>
                                        <p:attrNameLst>
                                          <p:attrName>style.visibility</p:attrName>
                                        </p:attrNameLst>
                                      </p:cBhvr>
                                      <p:to>
                                        <p:strVal val="visible"/>
                                      </p:to>
                                    </p:set>
                                    <p:animEffect transition="in" filter="fade">
                                      <p:cBhvr>
                                        <p:cTn id="32" dur="500"/>
                                        <p:tgtEl>
                                          <p:spTgt spid="10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fade">
                                      <p:cBhvr>
                                        <p:cTn id="42" dur="500"/>
                                        <p:tgtEl>
                                          <p:spTgt spid="10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9"/>
                                        </p:tgtEl>
                                        <p:attrNameLst>
                                          <p:attrName>style.visibility</p:attrName>
                                        </p:attrNameLst>
                                      </p:cBhvr>
                                      <p:to>
                                        <p:strVal val="visible"/>
                                      </p:to>
                                    </p:set>
                                    <p:animEffect transition="in" filter="fade">
                                      <p:cBhvr>
                                        <p:cTn id="4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Oval 3"/>
              <p:cNvSpPr/>
              <p:nvPr/>
            </p:nvSpPr>
            <p:spPr>
              <a:xfrm>
                <a:off x="3779912" y="1772816"/>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𝑋</m:t>
                          </m:r>
                        </m:e>
                        <m:sub>
                          <m:r>
                            <a:rPr lang="it-IT" b="0" i="1" smtClean="0">
                              <a:solidFill>
                                <a:schemeClr val="tx1"/>
                              </a:solidFill>
                              <a:latin typeface="Cambria Math"/>
                            </a:rPr>
                            <m:t>0</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𝑥</m:t>
                          </m:r>
                        </m:e>
                        <m:sub>
                          <m:r>
                            <a:rPr lang="it-IT" b="0" i="1" smtClean="0">
                              <a:solidFill>
                                <a:schemeClr val="tx1"/>
                              </a:solidFill>
                              <a:latin typeface="Cambria Math"/>
                            </a:rPr>
                            <m:t>0</m:t>
                          </m:r>
                        </m:sub>
                      </m:sSub>
                    </m:oMath>
                  </m:oMathPara>
                </a14:m>
                <a:endParaRPr lang="it-IT" dirty="0" smtClean="0">
                  <a:solidFill>
                    <a:schemeClr val="tx1"/>
                  </a:solidFill>
                </a:endParaRPr>
              </a:p>
            </p:txBody>
          </p:sp>
        </mc:Choice>
        <mc:Fallback xmlns="">
          <p:sp>
            <p:nvSpPr>
              <p:cNvPr id="4" name="Oval 3"/>
              <p:cNvSpPr>
                <a:spLocks noRot="1" noChangeAspect="1" noMove="1" noResize="1" noEditPoints="1" noAdjustHandles="1" noChangeArrowheads="1" noChangeShapeType="1" noTextEdit="1"/>
              </p:cNvSpPr>
              <p:nvPr/>
            </p:nvSpPr>
            <p:spPr>
              <a:xfrm>
                <a:off x="3779912" y="1772816"/>
                <a:ext cx="1368152" cy="504056"/>
              </a:xfrm>
              <a:prstGeom prst="ellipse">
                <a:avLst/>
              </a:prstGeom>
              <a:blipFill rotWithShape="1">
                <a:blip r:embed="rId3"/>
                <a:stretch>
                  <a:fillRect b="-2299"/>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5" name="Oval 4"/>
              <p:cNvSpPr/>
              <p:nvPr/>
            </p:nvSpPr>
            <p:spPr>
              <a:xfrm>
                <a:off x="1691680" y="2564904"/>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𝑋</m:t>
                          </m:r>
                        </m:e>
                        <m:sub>
                          <m:r>
                            <a:rPr lang="it-IT" b="0" i="1" smtClean="0">
                              <a:solidFill>
                                <a:schemeClr val="tx1"/>
                              </a:solidFill>
                              <a:latin typeface="Cambria Math"/>
                            </a:rPr>
                            <m:t>1</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𝑥</m:t>
                          </m:r>
                        </m:e>
                        <m:sub>
                          <m:r>
                            <a:rPr lang="it-IT" b="0" i="1" smtClean="0">
                              <a:solidFill>
                                <a:schemeClr val="tx1"/>
                              </a:solidFill>
                              <a:latin typeface="Cambria Math"/>
                            </a:rPr>
                            <m:t>1</m:t>
                          </m:r>
                        </m:sub>
                      </m:sSub>
                    </m:oMath>
                  </m:oMathPara>
                </a14:m>
                <a:endParaRPr lang="it-IT" dirty="0" smtClean="0">
                  <a:solidFill>
                    <a:schemeClr val="tx1"/>
                  </a:solidFill>
                </a:endParaRPr>
              </a:p>
            </p:txBody>
          </p:sp>
        </mc:Choice>
        <mc:Fallback xmlns="">
          <p:sp>
            <p:nvSpPr>
              <p:cNvPr id="5" name="Oval 4"/>
              <p:cNvSpPr>
                <a:spLocks noRot="1" noChangeAspect="1" noMove="1" noResize="1" noEditPoints="1" noAdjustHandles="1" noChangeArrowheads="1" noChangeShapeType="1" noTextEdit="1"/>
              </p:cNvSpPr>
              <p:nvPr/>
            </p:nvSpPr>
            <p:spPr>
              <a:xfrm>
                <a:off x="1691680" y="2564904"/>
                <a:ext cx="1368152" cy="504056"/>
              </a:xfrm>
              <a:prstGeom prst="ellipse">
                <a:avLst/>
              </a:prstGeom>
              <a:blipFill rotWithShape="1">
                <a:blip r:embed="rId4"/>
                <a:stretch>
                  <a:fillRect b="-3488"/>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6" name="Oval 5"/>
              <p:cNvSpPr/>
              <p:nvPr/>
            </p:nvSpPr>
            <p:spPr>
              <a:xfrm>
                <a:off x="6120172" y="2555612"/>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𝑌</m:t>
                          </m:r>
                        </m:e>
                        <m:sub>
                          <m:r>
                            <a:rPr lang="it-IT" b="0" i="1" smtClean="0">
                              <a:solidFill>
                                <a:schemeClr val="tx1"/>
                              </a:solidFill>
                              <a:latin typeface="Cambria Math"/>
                            </a:rPr>
                            <m:t>1</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𝑦</m:t>
                          </m:r>
                        </m:e>
                        <m:sub>
                          <m:r>
                            <a:rPr lang="it-IT" b="0" i="1" smtClean="0">
                              <a:solidFill>
                                <a:schemeClr val="tx1"/>
                              </a:solidFill>
                              <a:latin typeface="Cambria Math"/>
                            </a:rPr>
                            <m:t>1</m:t>
                          </m:r>
                        </m:sub>
                      </m:sSub>
                    </m:oMath>
                  </m:oMathPara>
                </a14:m>
                <a:endParaRPr lang="it-IT" dirty="0" smtClean="0">
                  <a:solidFill>
                    <a:schemeClr val="tx1"/>
                  </a:solidFill>
                </a:endParaRPr>
              </a:p>
            </p:txBody>
          </p:sp>
        </mc:Choice>
        <mc:Fallback xmlns="">
          <p:sp>
            <p:nvSpPr>
              <p:cNvPr id="6" name="Oval 5"/>
              <p:cNvSpPr>
                <a:spLocks noRot="1" noChangeAspect="1" noMove="1" noResize="1" noEditPoints="1" noAdjustHandles="1" noChangeArrowheads="1" noChangeShapeType="1" noTextEdit="1"/>
              </p:cNvSpPr>
              <p:nvPr/>
            </p:nvSpPr>
            <p:spPr>
              <a:xfrm>
                <a:off x="6120172" y="2555612"/>
                <a:ext cx="1368152" cy="504056"/>
              </a:xfrm>
              <a:prstGeom prst="ellipse">
                <a:avLst/>
              </a:prstGeom>
              <a:blipFill rotWithShape="1">
                <a:blip r:embed="rId5"/>
                <a:stretch>
                  <a:fillRect b="-3448"/>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7" name="Oval 6"/>
              <p:cNvSpPr/>
              <p:nvPr/>
            </p:nvSpPr>
            <p:spPr>
              <a:xfrm>
                <a:off x="503548" y="3501008"/>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𝑋</m:t>
                          </m:r>
                        </m:e>
                        <m:sub>
                          <m:r>
                            <a:rPr lang="it-IT" b="0" i="1" smtClean="0">
                              <a:solidFill>
                                <a:schemeClr val="tx1"/>
                              </a:solidFill>
                              <a:latin typeface="Cambria Math"/>
                            </a:rPr>
                            <m:t>2</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𝑥</m:t>
                          </m:r>
                        </m:e>
                        <m:sub>
                          <m:r>
                            <a:rPr lang="it-IT" b="0" i="1" smtClean="0">
                              <a:solidFill>
                                <a:schemeClr val="tx1"/>
                              </a:solidFill>
                              <a:latin typeface="Cambria Math"/>
                            </a:rPr>
                            <m:t>2</m:t>
                          </m:r>
                        </m:sub>
                      </m:sSub>
                    </m:oMath>
                  </m:oMathPara>
                </a14:m>
                <a:endParaRPr lang="it-IT" dirty="0" smtClean="0">
                  <a:solidFill>
                    <a:schemeClr val="tx1"/>
                  </a:solidFill>
                </a:endParaRPr>
              </a:p>
            </p:txBody>
          </p:sp>
        </mc:Choice>
        <mc:Fallback xmlns="">
          <p:sp>
            <p:nvSpPr>
              <p:cNvPr id="7" name="Oval 6"/>
              <p:cNvSpPr>
                <a:spLocks noRot="1" noChangeAspect="1" noMove="1" noResize="1" noEditPoints="1" noAdjustHandles="1" noChangeArrowheads="1" noChangeShapeType="1" noTextEdit="1"/>
              </p:cNvSpPr>
              <p:nvPr/>
            </p:nvSpPr>
            <p:spPr>
              <a:xfrm>
                <a:off x="503548" y="3501008"/>
                <a:ext cx="1368152" cy="504056"/>
              </a:xfrm>
              <a:prstGeom prst="ellipse">
                <a:avLst/>
              </a:prstGeom>
              <a:blipFill rotWithShape="1">
                <a:blip r:embed="rId6"/>
                <a:stretch>
                  <a:fillRect b="-3448"/>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8" name="Oval 7"/>
              <p:cNvSpPr/>
              <p:nvPr/>
            </p:nvSpPr>
            <p:spPr>
              <a:xfrm>
                <a:off x="2843808" y="3510300"/>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𝑌</m:t>
                          </m:r>
                        </m:e>
                        <m:sub>
                          <m:r>
                            <a:rPr lang="it-IT" b="0" i="1" smtClean="0">
                              <a:solidFill>
                                <a:schemeClr val="tx1"/>
                              </a:solidFill>
                              <a:latin typeface="Cambria Math"/>
                            </a:rPr>
                            <m:t>2</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𝑦</m:t>
                          </m:r>
                        </m:e>
                        <m:sub>
                          <m:r>
                            <a:rPr lang="it-IT" b="0" i="1" smtClean="0">
                              <a:solidFill>
                                <a:schemeClr val="tx1"/>
                              </a:solidFill>
                              <a:latin typeface="Cambria Math"/>
                            </a:rPr>
                            <m:t>2</m:t>
                          </m:r>
                        </m:sub>
                      </m:sSub>
                    </m:oMath>
                  </m:oMathPara>
                </a14:m>
                <a:endParaRPr lang="it-IT" dirty="0" smtClean="0">
                  <a:solidFill>
                    <a:schemeClr val="tx1"/>
                  </a:solidFill>
                </a:endParaRPr>
              </a:p>
            </p:txBody>
          </p:sp>
        </mc:Choice>
        <mc:Fallback xmlns="">
          <p:sp>
            <p:nvSpPr>
              <p:cNvPr id="8" name="Oval 7"/>
              <p:cNvSpPr>
                <a:spLocks noRot="1" noChangeAspect="1" noMove="1" noResize="1" noEditPoints="1" noAdjustHandles="1" noChangeArrowheads="1" noChangeShapeType="1" noTextEdit="1"/>
              </p:cNvSpPr>
              <p:nvPr/>
            </p:nvSpPr>
            <p:spPr>
              <a:xfrm>
                <a:off x="2843808" y="3510300"/>
                <a:ext cx="1368152" cy="504056"/>
              </a:xfrm>
              <a:prstGeom prst="ellipse">
                <a:avLst/>
              </a:prstGeom>
              <a:blipFill rotWithShape="1">
                <a:blip r:embed="rId7"/>
                <a:stretch>
                  <a:fillRect b="-2299"/>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9" name="Oval 8"/>
              <p:cNvSpPr/>
              <p:nvPr/>
            </p:nvSpPr>
            <p:spPr>
              <a:xfrm>
                <a:off x="5148064" y="3501008"/>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𝑍</m:t>
                          </m:r>
                        </m:e>
                        <m:sub>
                          <m:r>
                            <a:rPr lang="it-IT" b="0" i="1" smtClean="0">
                              <a:solidFill>
                                <a:schemeClr val="tx1"/>
                              </a:solidFill>
                              <a:latin typeface="Cambria Math"/>
                            </a:rPr>
                            <m:t>2</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𝑧</m:t>
                          </m:r>
                        </m:e>
                        <m:sub>
                          <m:r>
                            <a:rPr lang="it-IT" b="0" i="1" smtClean="0">
                              <a:solidFill>
                                <a:schemeClr val="tx1"/>
                              </a:solidFill>
                              <a:latin typeface="Cambria Math"/>
                            </a:rPr>
                            <m:t>2</m:t>
                          </m:r>
                        </m:sub>
                      </m:sSub>
                    </m:oMath>
                  </m:oMathPara>
                </a14:m>
                <a:endParaRPr lang="it-IT" dirty="0" smtClean="0">
                  <a:solidFill>
                    <a:schemeClr val="tx1"/>
                  </a:solidFill>
                </a:endParaRPr>
              </a:p>
            </p:txBody>
          </p:sp>
        </mc:Choice>
        <mc:Fallback xmlns="">
          <p:sp>
            <p:nvSpPr>
              <p:cNvPr id="9" name="Oval 8"/>
              <p:cNvSpPr>
                <a:spLocks noRot="1" noChangeAspect="1" noMove="1" noResize="1" noEditPoints="1" noAdjustHandles="1" noChangeArrowheads="1" noChangeShapeType="1" noTextEdit="1"/>
              </p:cNvSpPr>
              <p:nvPr/>
            </p:nvSpPr>
            <p:spPr>
              <a:xfrm>
                <a:off x="5148064" y="3501008"/>
                <a:ext cx="1368152" cy="504056"/>
              </a:xfrm>
              <a:prstGeom prst="ellipse">
                <a:avLst/>
              </a:prstGeom>
              <a:blipFill rotWithShape="1">
                <a:blip r:embed="rId8"/>
                <a:stretch>
                  <a:fillRect b="-3448"/>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0" name="Oval 9"/>
              <p:cNvSpPr/>
              <p:nvPr/>
            </p:nvSpPr>
            <p:spPr>
              <a:xfrm>
                <a:off x="7249641" y="3510300"/>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𝑉</m:t>
                          </m:r>
                        </m:e>
                        <m:sub>
                          <m:r>
                            <a:rPr lang="it-IT" b="0" i="1" smtClean="0">
                              <a:solidFill>
                                <a:schemeClr val="tx1"/>
                              </a:solidFill>
                              <a:latin typeface="Cambria Math"/>
                            </a:rPr>
                            <m:t>2</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𝑣</m:t>
                          </m:r>
                        </m:e>
                        <m:sub>
                          <m:r>
                            <a:rPr lang="it-IT" b="0" i="1" smtClean="0">
                              <a:solidFill>
                                <a:schemeClr val="tx1"/>
                              </a:solidFill>
                              <a:latin typeface="Cambria Math"/>
                            </a:rPr>
                            <m:t>2</m:t>
                          </m:r>
                        </m:sub>
                      </m:sSub>
                    </m:oMath>
                  </m:oMathPara>
                </a14:m>
                <a:endParaRPr lang="it-IT" dirty="0" smtClean="0">
                  <a:solidFill>
                    <a:schemeClr val="tx1"/>
                  </a:solidFill>
                </a:endParaRPr>
              </a:p>
            </p:txBody>
          </p:sp>
        </mc:Choice>
        <mc:Fallback xmlns="">
          <p:sp>
            <p:nvSpPr>
              <p:cNvPr id="10" name="Oval 9"/>
              <p:cNvSpPr>
                <a:spLocks noRot="1" noChangeAspect="1" noMove="1" noResize="1" noEditPoints="1" noAdjustHandles="1" noChangeArrowheads="1" noChangeShapeType="1" noTextEdit="1"/>
              </p:cNvSpPr>
              <p:nvPr/>
            </p:nvSpPr>
            <p:spPr>
              <a:xfrm>
                <a:off x="7249641" y="3510300"/>
                <a:ext cx="1368152" cy="504056"/>
              </a:xfrm>
              <a:prstGeom prst="ellipse">
                <a:avLst/>
              </a:prstGeom>
              <a:blipFill rotWithShape="1">
                <a:blip r:embed="rId9"/>
                <a:stretch>
                  <a:fillRect b="-2299"/>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1" name="Oval 10"/>
              <p:cNvSpPr/>
              <p:nvPr/>
            </p:nvSpPr>
            <p:spPr>
              <a:xfrm>
                <a:off x="4605993" y="4509120"/>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𝑌</m:t>
                          </m:r>
                        </m:e>
                        <m:sub>
                          <m:r>
                            <a:rPr lang="it-IT" b="0" i="1" smtClean="0">
                              <a:solidFill>
                                <a:schemeClr val="tx1"/>
                              </a:solidFill>
                              <a:latin typeface="Cambria Math"/>
                            </a:rPr>
                            <m:t>3</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𝑦</m:t>
                          </m:r>
                        </m:e>
                        <m:sub>
                          <m:r>
                            <a:rPr lang="it-IT" b="0" i="1" smtClean="0">
                              <a:solidFill>
                                <a:schemeClr val="tx1"/>
                              </a:solidFill>
                              <a:latin typeface="Cambria Math"/>
                            </a:rPr>
                            <m:t>3</m:t>
                          </m:r>
                        </m:sub>
                      </m:sSub>
                    </m:oMath>
                  </m:oMathPara>
                </a14:m>
                <a:endParaRPr lang="it-IT" dirty="0" smtClean="0">
                  <a:solidFill>
                    <a:schemeClr val="tx1"/>
                  </a:solidFill>
                </a:endParaRPr>
              </a:p>
            </p:txBody>
          </p:sp>
        </mc:Choice>
        <mc:Fallback xmlns="">
          <p:sp>
            <p:nvSpPr>
              <p:cNvPr id="11" name="Oval 10"/>
              <p:cNvSpPr>
                <a:spLocks noRot="1" noChangeAspect="1" noMove="1" noResize="1" noEditPoints="1" noAdjustHandles="1" noChangeArrowheads="1" noChangeShapeType="1" noTextEdit="1"/>
              </p:cNvSpPr>
              <p:nvPr/>
            </p:nvSpPr>
            <p:spPr>
              <a:xfrm>
                <a:off x="4605993" y="4509120"/>
                <a:ext cx="1368152" cy="504056"/>
              </a:xfrm>
              <a:prstGeom prst="ellipse">
                <a:avLst/>
              </a:prstGeom>
              <a:blipFill rotWithShape="1">
                <a:blip r:embed="rId10"/>
                <a:stretch>
                  <a:fillRect b="-3488"/>
                </a:stretch>
              </a:blipFill>
              <a:ln w="25400">
                <a:solidFill>
                  <a:schemeClr val="tx1"/>
                </a:solidFill>
              </a:ln>
            </p:spPr>
            <p:txBody>
              <a:bodyPr/>
              <a:lstStyle/>
              <a:p>
                <a:r>
                  <a:rPr lang="it-IT">
                    <a:noFill/>
                  </a:rPr>
                  <a:t> </a:t>
                </a:r>
              </a:p>
            </p:txBody>
          </p:sp>
        </mc:Fallback>
      </mc:AlternateContent>
      <p:cxnSp>
        <p:nvCxnSpPr>
          <p:cNvPr id="13" name="Straight Connector 12"/>
          <p:cNvCxnSpPr>
            <a:stCxn id="4" idx="2"/>
            <a:endCxn id="5" idx="0"/>
          </p:cNvCxnSpPr>
          <p:nvPr/>
        </p:nvCxnSpPr>
        <p:spPr>
          <a:xfrm flipH="1">
            <a:off x="2375756" y="2024844"/>
            <a:ext cx="1404156" cy="5400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4" idx="6"/>
            <a:endCxn id="6" idx="0"/>
          </p:cNvCxnSpPr>
          <p:nvPr/>
        </p:nvCxnSpPr>
        <p:spPr>
          <a:xfrm>
            <a:off x="5148064" y="2024844"/>
            <a:ext cx="1656184" cy="5307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5" idx="3"/>
            <a:endCxn id="7" idx="0"/>
          </p:cNvCxnSpPr>
          <p:nvPr/>
        </p:nvCxnSpPr>
        <p:spPr>
          <a:xfrm flipH="1">
            <a:off x="1187624" y="2995143"/>
            <a:ext cx="704417" cy="505865"/>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5" idx="5"/>
            <a:endCxn id="8" idx="0"/>
          </p:cNvCxnSpPr>
          <p:nvPr/>
        </p:nvCxnSpPr>
        <p:spPr>
          <a:xfrm>
            <a:off x="2859471" y="2995143"/>
            <a:ext cx="668413" cy="515157"/>
          </a:xfrm>
          <a:prstGeom prst="line">
            <a:avLst/>
          </a:prstGeom>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467544" y="4509120"/>
            <a:ext cx="576064" cy="479782"/>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cxnSp>
        <p:nvCxnSpPr>
          <p:cNvPr id="24" name="Straight Connector 23"/>
          <p:cNvCxnSpPr>
            <a:stCxn id="7" idx="4"/>
            <a:endCxn id="22" idx="0"/>
          </p:cNvCxnSpPr>
          <p:nvPr/>
        </p:nvCxnSpPr>
        <p:spPr>
          <a:xfrm flipH="1">
            <a:off x="755576" y="4005064"/>
            <a:ext cx="432048"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6" idx="3"/>
            <a:endCxn id="9" idx="0"/>
          </p:cNvCxnSpPr>
          <p:nvPr/>
        </p:nvCxnSpPr>
        <p:spPr>
          <a:xfrm flipH="1">
            <a:off x="5832140" y="2985851"/>
            <a:ext cx="488393" cy="51515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6" idx="5"/>
            <a:endCxn id="10" idx="0"/>
          </p:cNvCxnSpPr>
          <p:nvPr/>
        </p:nvCxnSpPr>
        <p:spPr>
          <a:xfrm>
            <a:off x="7287963" y="2985851"/>
            <a:ext cx="645754" cy="524449"/>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8" idx="4"/>
            <a:endCxn id="108" idx="0"/>
          </p:cNvCxnSpPr>
          <p:nvPr/>
        </p:nvCxnSpPr>
        <p:spPr>
          <a:xfrm>
            <a:off x="3527884" y="4014356"/>
            <a:ext cx="473971" cy="519038"/>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8" idx="4"/>
          </p:cNvCxnSpPr>
          <p:nvPr/>
        </p:nvCxnSpPr>
        <p:spPr>
          <a:xfrm flipH="1">
            <a:off x="3059832" y="4014356"/>
            <a:ext cx="468052"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9" idx="4"/>
            <a:endCxn id="11" idx="0"/>
          </p:cNvCxnSpPr>
          <p:nvPr/>
        </p:nvCxnSpPr>
        <p:spPr>
          <a:xfrm flipH="1">
            <a:off x="5290069" y="4005064"/>
            <a:ext cx="542071"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p:cNvCxnSpPr>
            <a:stCxn id="9" idx="4"/>
            <a:endCxn id="120" idx="0"/>
          </p:cNvCxnSpPr>
          <p:nvPr/>
        </p:nvCxnSpPr>
        <p:spPr>
          <a:xfrm>
            <a:off x="5832140" y="4005064"/>
            <a:ext cx="612068" cy="504056"/>
          </a:xfrm>
          <a:prstGeom prst="line">
            <a:avLst/>
          </a:prstGeom>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2823467" y="1979548"/>
            <a:ext cx="596405" cy="369332"/>
          </a:xfrm>
          <a:prstGeom prst="rect">
            <a:avLst/>
          </a:prstGeom>
          <a:noFill/>
        </p:spPr>
        <p:txBody>
          <a:bodyPr wrap="square" rtlCol="0">
            <a:spAutoFit/>
          </a:bodyPr>
          <a:lstStyle/>
          <a:p>
            <a:r>
              <a:rPr lang="it-IT" dirty="0" smtClean="0"/>
              <a:t>12</a:t>
            </a:r>
            <a:endParaRPr lang="it-IT" dirty="0"/>
          </a:p>
        </p:txBody>
      </p:sp>
      <p:sp>
        <p:nvSpPr>
          <p:cNvPr id="55" name="TextBox 54"/>
          <p:cNvSpPr txBox="1"/>
          <p:nvPr/>
        </p:nvSpPr>
        <p:spPr>
          <a:xfrm>
            <a:off x="5631779" y="1979548"/>
            <a:ext cx="596405" cy="369332"/>
          </a:xfrm>
          <a:prstGeom prst="rect">
            <a:avLst/>
          </a:prstGeom>
          <a:noFill/>
        </p:spPr>
        <p:txBody>
          <a:bodyPr wrap="square" rtlCol="0">
            <a:spAutoFit/>
          </a:bodyPr>
          <a:lstStyle/>
          <a:p>
            <a:r>
              <a:rPr lang="it-IT" dirty="0" smtClean="0"/>
              <a:t>16</a:t>
            </a:r>
            <a:endParaRPr lang="it-IT" dirty="0"/>
          </a:p>
        </p:txBody>
      </p:sp>
      <p:sp>
        <p:nvSpPr>
          <p:cNvPr id="57" name="TextBox 56"/>
          <p:cNvSpPr txBox="1"/>
          <p:nvPr/>
        </p:nvSpPr>
        <p:spPr>
          <a:xfrm>
            <a:off x="5631779" y="2987660"/>
            <a:ext cx="596405" cy="369332"/>
          </a:xfrm>
          <a:prstGeom prst="rect">
            <a:avLst/>
          </a:prstGeom>
          <a:noFill/>
        </p:spPr>
        <p:txBody>
          <a:bodyPr wrap="square" rtlCol="0">
            <a:spAutoFit/>
          </a:bodyPr>
          <a:lstStyle/>
          <a:p>
            <a:r>
              <a:rPr lang="it-IT" dirty="0" smtClean="0"/>
              <a:t>11</a:t>
            </a:r>
            <a:endParaRPr lang="it-IT" dirty="0"/>
          </a:p>
        </p:txBody>
      </p:sp>
      <p:sp>
        <p:nvSpPr>
          <p:cNvPr id="59" name="TextBox 58"/>
          <p:cNvSpPr txBox="1"/>
          <p:nvPr/>
        </p:nvSpPr>
        <p:spPr>
          <a:xfrm>
            <a:off x="7503987" y="2996952"/>
            <a:ext cx="596405" cy="369332"/>
          </a:xfrm>
          <a:prstGeom prst="rect">
            <a:avLst/>
          </a:prstGeom>
          <a:noFill/>
        </p:spPr>
        <p:txBody>
          <a:bodyPr wrap="square" rtlCol="0">
            <a:spAutoFit/>
          </a:bodyPr>
          <a:lstStyle/>
          <a:p>
            <a:r>
              <a:rPr lang="it-IT" dirty="0"/>
              <a:t>5</a:t>
            </a:r>
          </a:p>
        </p:txBody>
      </p:sp>
      <p:sp>
        <p:nvSpPr>
          <p:cNvPr id="76" name="TextBox 75"/>
          <p:cNvSpPr txBox="1"/>
          <p:nvPr/>
        </p:nvSpPr>
        <p:spPr>
          <a:xfrm>
            <a:off x="1259633" y="3059668"/>
            <a:ext cx="298202" cy="369332"/>
          </a:xfrm>
          <a:prstGeom prst="rect">
            <a:avLst/>
          </a:prstGeom>
          <a:noFill/>
        </p:spPr>
        <p:txBody>
          <a:bodyPr wrap="square" rtlCol="0">
            <a:spAutoFit/>
          </a:bodyPr>
          <a:lstStyle/>
          <a:p>
            <a:r>
              <a:rPr lang="it-IT" dirty="0"/>
              <a:t>7</a:t>
            </a:r>
          </a:p>
        </p:txBody>
      </p:sp>
      <p:sp>
        <p:nvSpPr>
          <p:cNvPr id="77" name="TextBox 76"/>
          <p:cNvSpPr txBox="1"/>
          <p:nvPr/>
        </p:nvSpPr>
        <p:spPr>
          <a:xfrm>
            <a:off x="3183507" y="3059668"/>
            <a:ext cx="596405" cy="369332"/>
          </a:xfrm>
          <a:prstGeom prst="rect">
            <a:avLst/>
          </a:prstGeom>
          <a:noFill/>
        </p:spPr>
        <p:txBody>
          <a:bodyPr wrap="square" rtlCol="0">
            <a:spAutoFit/>
          </a:bodyPr>
          <a:lstStyle/>
          <a:p>
            <a:r>
              <a:rPr lang="it-IT" dirty="0" smtClean="0"/>
              <a:t>5</a:t>
            </a:r>
            <a:endParaRPr lang="it-IT" dirty="0"/>
          </a:p>
        </p:txBody>
      </p:sp>
      <p:sp>
        <p:nvSpPr>
          <p:cNvPr id="78" name="TextBox 77"/>
          <p:cNvSpPr txBox="1"/>
          <p:nvPr/>
        </p:nvSpPr>
        <p:spPr>
          <a:xfrm>
            <a:off x="5263908" y="4005064"/>
            <a:ext cx="316204" cy="369332"/>
          </a:xfrm>
          <a:prstGeom prst="rect">
            <a:avLst/>
          </a:prstGeom>
          <a:noFill/>
        </p:spPr>
        <p:txBody>
          <a:bodyPr wrap="square" rtlCol="0">
            <a:spAutoFit/>
          </a:bodyPr>
          <a:lstStyle/>
          <a:p>
            <a:r>
              <a:rPr lang="it-IT" dirty="0"/>
              <a:t>5</a:t>
            </a:r>
          </a:p>
        </p:txBody>
      </p:sp>
      <p:sp>
        <p:nvSpPr>
          <p:cNvPr id="79" name="TextBox 78"/>
          <p:cNvSpPr txBox="1"/>
          <p:nvPr/>
        </p:nvSpPr>
        <p:spPr>
          <a:xfrm>
            <a:off x="6071987" y="4005064"/>
            <a:ext cx="596405" cy="369332"/>
          </a:xfrm>
          <a:prstGeom prst="rect">
            <a:avLst/>
          </a:prstGeom>
          <a:noFill/>
        </p:spPr>
        <p:txBody>
          <a:bodyPr wrap="square" rtlCol="0">
            <a:spAutoFit/>
          </a:bodyPr>
          <a:lstStyle/>
          <a:p>
            <a:r>
              <a:rPr lang="it-IT" dirty="0" smtClean="0"/>
              <a:t>6</a:t>
            </a:r>
            <a:endParaRPr lang="it-IT" dirty="0"/>
          </a:p>
        </p:txBody>
      </p:sp>
      <p:cxnSp>
        <p:nvCxnSpPr>
          <p:cNvPr id="81" name="Straight Connector 80"/>
          <p:cNvCxnSpPr>
            <a:stCxn id="7" idx="4"/>
            <a:endCxn id="102" idx="0"/>
          </p:cNvCxnSpPr>
          <p:nvPr/>
        </p:nvCxnSpPr>
        <p:spPr>
          <a:xfrm>
            <a:off x="1187624" y="4005064"/>
            <a:ext cx="442218" cy="504056"/>
          </a:xfrm>
          <a:prstGeom prst="line">
            <a:avLst/>
          </a:prstGeom>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657837" y="4067780"/>
            <a:ext cx="313763" cy="369332"/>
          </a:xfrm>
          <a:prstGeom prst="rect">
            <a:avLst/>
          </a:prstGeom>
          <a:noFill/>
        </p:spPr>
        <p:txBody>
          <a:bodyPr wrap="square" rtlCol="0">
            <a:spAutoFit/>
          </a:bodyPr>
          <a:lstStyle/>
          <a:p>
            <a:r>
              <a:rPr lang="it-IT" dirty="0" smtClean="0"/>
              <a:t>6</a:t>
            </a:r>
            <a:endParaRPr lang="it-IT" dirty="0"/>
          </a:p>
        </p:txBody>
      </p:sp>
      <p:sp>
        <p:nvSpPr>
          <p:cNvPr id="83" name="TextBox 82"/>
          <p:cNvSpPr txBox="1"/>
          <p:nvPr/>
        </p:nvSpPr>
        <p:spPr>
          <a:xfrm>
            <a:off x="1403648" y="4067780"/>
            <a:ext cx="596405" cy="369332"/>
          </a:xfrm>
          <a:prstGeom prst="rect">
            <a:avLst/>
          </a:prstGeom>
          <a:noFill/>
        </p:spPr>
        <p:txBody>
          <a:bodyPr wrap="square" rtlCol="0">
            <a:spAutoFit/>
          </a:bodyPr>
          <a:lstStyle/>
          <a:p>
            <a:r>
              <a:rPr lang="it-IT" dirty="0"/>
              <a:t>1</a:t>
            </a:r>
          </a:p>
        </p:txBody>
      </p:sp>
      <mc:AlternateContent xmlns:mc="http://schemas.openxmlformats.org/markup-compatibility/2006" xmlns:a14="http://schemas.microsoft.com/office/drawing/2010/main">
        <mc:Choice Requires="a14">
          <p:sp>
            <p:nvSpPr>
              <p:cNvPr id="85" name="Oval 84"/>
              <p:cNvSpPr/>
              <p:nvPr/>
            </p:nvSpPr>
            <p:spPr>
              <a:xfrm>
                <a:off x="2195736" y="4518412"/>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𝑋</m:t>
                          </m:r>
                        </m:e>
                        <m:sub>
                          <m:r>
                            <a:rPr lang="it-IT" b="0" i="1" smtClean="0">
                              <a:solidFill>
                                <a:schemeClr val="tx1"/>
                              </a:solidFill>
                              <a:latin typeface="Cambria Math"/>
                            </a:rPr>
                            <m:t>3</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𝑥</m:t>
                          </m:r>
                        </m:e>
                        <m:sub>
                          <m:r>
                            <a:rPr lang="it-IT" b="0" i="1" smtClean="0">
                              <a:solidFill>
                                <a:schemeClr val="tx1"/>
                              </a:solidFill>
                              <a:latin typeface="Cambria Math"/>
                            </a:rPr>
                            <m:t>3</m:t>
                          </m:r>
                        </m:sub>
                      </m:sSub>
                    </m:oMath>
                  </m:oMathPara>
                </a14:m>
                <a:endParaRPr lang="it-IT" dirty="0" smtClean="0">
                  <a:solidFill>
                    <a:schemeClr val="tx1"/>
                  </a:solidFill>
                </a:endParaRPr>
              </a:p>
            </p:txBody>
          </p:sp>
        </mc:Choice>
        <mc:Fallback xmlns="">
          <p:sp>
            <p:nvSpPr>
              <p:cNvPr id="85" name="Oval 84"/>
              <p:cNvSpPr>
                <a:spLocks noRot="1" noChangeAspect="1" noMove="1" noResize="1" noEditPoints="1" noAdjustHandles="1" noChangeArrowheads="1" noChangeShapeType="1" noTextEdit="1"/>
              </p:cNvSpPr>
              <p:nvPr/>
            </p:nvSpPr>
            <p:spPr>
              <a:xfrm>
                <a:off x="2195736" y="4518412"/>
                <a:ext cx="1368152" cy="504056"/>
              </a:xfrm>
              <a:prstGeom prst="ellipse">
                <a:avLst/>
              </a:prstGeom>
              <a:blipFill rotWithShape="1">
                <a:blip r:embed="rId11"/>
                <a:stretch>
                  <a:fillRect b="-3448"/>
                </a:stretch>
              </a:blipFill>
              <a:ln w="25400">
                <a:solidFill>
                  <a:schemeClr val="tx1"/>
                </a:solidFill>
              </a:ln>
            </p:spPr>
            <p:txBody>
              <a:bodyPr/>
              <a:lstStyle/>
              <a:p>
                <a:r>
                  <a:rPr lang="it-IT">
                    <a:noFill/>
                  </a:rPr>
                  <a:t> </a:t>
                </a:r>
              </a:p>
            </p:txBody>
          </p:sp>
        </mc:Fallback>
      </mc:AlternateContent>
      <p:cxnSp>
        <p:nvCxnSpPr>
          <p:cNvPr id="92" name="Straight Connector 91"/>
          <p:cNvCxnSpPr>
            <a:stCxn id="85" idx="4"/>
            <a:endCxn id="104" idx="0"/>
          </p:cNvCxnSpPr>
          <p:nvPr/>
        </p:nvCxnSpPr>
        <p:spPr>
          <a:xfrm flipH="1">
            <a:off x="2483768" y="5022468"/>
            <a:ext cx="396044" cy="519038"/>
          </a:xfrm>
          <a:prstGeom prst="line">
            <a:avLst/>
          </a:prstGeom>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85" idx="4"/>
            <a:endCxn id="105" idx="0"/>
          </p:cNvCxnSpPr>
          <p:nvPr/>
        </p:nvCxnSpPr>
        <p:spPr>
          <a:xfrm>
            <a:off x="2879812" y="5022468"/>
            <a:ext cx="438943" cy="519038"/>
          </a:xfrm>
          <a:prstGeom prst="line">
            <a:avLst/>
          </a:prstGeom>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2365688" y="5075892"/>
            <a:ext cx="313763" cy="369332"/>
          </a:xfrm>
          <a:prstGeom prst="rect">
            <a:avLst/>
          </a:prstGeom>
          <a:noFill/>
        </p:spPr>
        <p:txBody>
          <a:bodyPr wrap="square" rtlCol="0">
            <a:spAutoFit/>
          </a:bodyPr>
          <a:lstStyle/>
          <a:p>
            <a:r>
              <a:rPr lang="it-IT" dirty="0"/>
              <a:t>1</a:t>
            </a:r>
          </a:p>
        </p:txBody>
      </p:sp>
      <p:sp>
        <p:nvSpPr>
          <p:cNvPr id="96" name="TextBox 95"/>
          <p:cNvSpPr txBox="1"/>
          <p:nvPr/>
        </p:nvSpPr>
        <p:spPr>
          <a:xfrm>
            <a:off x="3111499" y="5075892"/>
            <a:ext cx="596405" cy="369332"/>
          </a:xfrm>
          <a:prstGeom prst="rect">
            <a:avLst/>
          </a:prstGeom>
          <a:noFill/>
        </p:spPr>
        <p:txBody>
          <a:bodyPr wrap="square" rtlCol="0">
            <a:spAutoFit/>
          </a:bodyPr>
          <a:lstStyle/>
          <a:p>
            <a:r>
              <a:rPr lang="it-IT" dirty="0" smtClean="0"/>
              <a:t>3</a:t>
            </a:r>
            <a:endParaRPr lang="it-IT" dirty="0"/>
          </a:p>
        </p:txBody>
      </p:sp>
      <p:sp>
        <p:nvSpPr>
          <p:cNvPr id="102" name="Rectangle 101"/>
          <p:cNvSpPr/>
          <p:nvPr/>
        </p:nvSpPr>
        <p:spPr>
          <a:xfrm>
            <a:off x="1341810" y="4509120"/>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04" name="Rectangle 103"/>
          <p:cNvSpPr/>
          <p:nvPr/>
        </p:nvSpPr>
        <p:spPr>
          <a:xfrm>
            <a:off x="2195736" y="5541506"/>
            <a:ext cx="576064" cy="479782"/>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05" name="Rectangle 104"/>
          <p:cNvSpPr/>
          <p:nvPr/>
        </p:nvSpPr>
        <p:spPr>
          <a:xfrm>
            <a:off x="3030723" y="5541506"/>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08" name="Rectangle 107"/>
          <p:cNvSpPr/>
          <p:nvPr/>
        </p:nvSpPr>
        <p:spPr>
          <a:xfrm>
            <a:off x="3713823" y="4533394"/>
            <a:ext cx="576064" cy="479782"/>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10" name="TextBox 109"/>
          <p:cNvSpPr txBox="1"/>
          <p:nvPr/>
        </p:nvSpPr>
        <p:spPr>
          <a:xfrm>
            <a:off x="3707904" y="4067780"/>
            <a:ext cx="313763" cy="369332"/>
          </a:xfrm>
          <a:prstGeom prst="rect">
            <a:avLst/>
          </a:prstGeom>
          <a:noFill/>
        </p:spPr>
        <p:txBody>
          <a:bodyPr wrap="square" rtlCol="0">
            <a:spAutoFit/>
          </a:bodyPr>
          <a:lstStyle/>
          <a:p>
            <a:r>
              <a:rPr lang="it-IT" dirty="0"/>
              <a:t>1</a:t>
            </a:r>
          </a:p>
        </p:txBody>
      </p:sp>
      <p:sp>
        <p:nvSpPr>
          <p:cNvPr id="111" name="TextBox 110"/>
          <p:cNvSpPr txBox="1"/>
          <p:nvPr/>
        </p:nvSpPr>
        <p:spPr>
          <a:xfrm>
            <a:off x="2987824" y="4067780"/>
            <a:ext cx="313763" cy="369332"/>
          </a:xfrm>
          <a:prstGeom prst="rect">
            <a:avLst/>
          </a:prstGeom>
          <a:noFill/>
        </p:spPr>
        <p:txBody>
          <a:bodyPr wrap="square" rtlCol="0">
            <a:spAutoFit/>
          </a:bodyPr>
          <a:lstStyle/>
          <a:p>
            <a:r>
              <a:rPr lang="it-IT" dirty="0" smtClean="0"/>
              <a:t>4</a:t>
            </a:r>
            <a:endParaRPr lang="it-IT" dirty="0"/>
          </a:p>
        </p:txBody>
      </p:sp>
      <p:cxnSp>
        <p:nvCxnSpPr>
          <p:cNvPr id="112" name="Straight Connector 111"/>
          <p:cNvCxnSpPr>
            <a:stCxn id="10" idx="4"/>
            <a:endCxn id="116" idx="0"/>
          </p:cNvCxnSpPr>
          <p:nvPr/>
        </p:nvCxnSpPr>
        <p:spPr>
          <a:xfrm flipH="1">
            <a:off x="7524328" y="4014356"/>
            <a:ext cx="409389" cy="5190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Straight Connector 112"/>
          <p:cNvCxnSpPr>
            <a:stCxn id="10" idx="4"/>
            <a:endCxn id="117" idx="0"/>
          </p:cNvCxnSpPr>
          <p:nvPr/>
        </p:nvCxnSpPr>
        <p:spPr>
          <a:xfrm>
            <a:off x="7933717" y="4014356"/>
            <a:ext cx="425598" cy="519038"/>
          </a:xfrm>
          <a:prstGeom prst="line">
            <a:avLst/>
          </a:prstGeom>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7406248" y="4067780"/>
            <a:ext cx="313763" cy="369332"/>
          </a:xfrm>
          <a:prstGeom prst="rect">
            <a:avLst/>
          </a:prstGeom>
          <a:noFill/>
        </p:spPr>
        <p:txBody>
          <a:bodyPr wrap="square" rtlCol="0">
            <a:spAutoFit/>
          </a:bodyPr>
          <a:lstStyle/>
          <a:p>
            <a:r>
              <a:rPr lang="it-IT" dirty="0" smtClean="0"/>
              <a:t>4</a:t>
            </a:r>
            <a:endParaRPr lang="it-IT" dirty="0"/>
          </a:p>
        </p:txBody>
      </p:sp>
      <p:sp>
        <p:nvSpPr>
          <p:cNvPr id="115" name="TextBox 114"/>
          <p:cNvSpPr txBox="1"/>
          <p:nvPr/>
        </p:nvSpPr>
        <p:spPr>
          <a:xfrm>
            <a:off x="8152059" y="4067780"/>
            <a:ext cx="596405" cy="369332"/>
          </a:xfrm>
          <a:prstGeom prst="rect">
            <a:avLst/>
          </a:prstGeom>
          <a:noFill/>
        </p:spPr>
        <p:txBody>
          <a:bodyPr wrap="square" rtlCol="0">
            <a:spAutoFit/>
          </a:bodyPr>
          <a:lstStyle/>
          <a:p>
            <a:r>
              <a:rPr lang="it-IT" dirty="0"/>
              <a:t>1</a:t>
            </a:r>
          </a:p>
        </p:txBody>
      </p:sp>
      <p:sp>
        <p:nvSpPr>
          <p:cNvPr id="116" name="Rectangle 115"/>
          <p:cNvSpPr/>
          <p:nvPr/>
        </p:nvSpPr>
        <p:spPr>
          <a:xfrm>
            <a:off x="7236296" y="4533394"/>
            <a:ext cx="576064" cy="479782"/>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17" name="Rectangle 116"/>
          <p:cNvSpPr/>
          <p:nvPr/>
        </p:nvSpPr>
        <p:spPr>
          <a:xfrm>
            <a:off x="8071283" y="4533394"/>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20" name="Rectangle 119"/>
          <p:cNvSpPr/>
          <p:nvPr/>
        </p:nvSpPr>
        <p:spPr>
          <a:xfrm>
            <a:off x="6156176" y="4509120"/>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cxnSp>
        <p:nvCxnSpPr>
          <p:cNvPr id="125" name="Straight Connector 124"/>
          <p:cNvCxnSpPr>
            <a:stCxn id="11" idx="4"/>
            <a:endCxn id="129" idx="0"/>
          </p:cNvCxnSpPr>
          <p:nvPr/>
        </p:nvCxnSpPr>
        <p:spPr>
          <a:xfrm flipH="1">
            <a:off x="4868192" y="5013176"/>
            <a:ext cx="421877" cy="5190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6" name="Straight Connector 125"/>
          <p:cNvCxnSpPr>
            <a:stCxn id="11" idx="4"/>
            <a:endCxn id="130" idx="0"/>
          </p:cNvCxnSpPr>
          <p:nvPr/>
        </p:nvCxnSpPr>
        <p:spPr>
          <a:xfrm>
            <a:off x="5290069" y="5013176"/>
            <a:ext cx="413110" cy="519038"/>
          </a:xfrm>
          <a:prstGeom prst="line">
            <a:avLst/>
          </a:prstGeom>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4750112" y="5066600"/>
            <a:ext cx="313763" cy="369332"/>
          </a:xfrm>
          <a:prstGeom prst="rect">
            <a:avLst/>
          </a:prstGeom>
          <a:noFill/>
        </p:spPr>
        <p:txBody>
          <a:bodyPr wrap="square" rtlCol="0">
            <a:spAutoFit/>
          </a:bodyPr>
          <a:lstStyle/>
          <a:p>
            <a:r>
              <a:rPr lang="it-IT" dirty="0"/>
              <a:t>1</a:t>
            </a:r>
          </a:p>
        </p:txBody>
      </p:sp>
      <p:sp>
        <p:nvSpPr>
          <p:cNvPr id="128" name="TextBox 127"/>
          <p:cNvSpPr txBox="1"/>
          <p:nvPr/>
        </p:nvSpPr>
        <p:spPr>
          <a:xfrm>
            <a:off x="5495923" y="5066600"/>
            <a:ext cx="596405" cy="369332"/>
          </a:xfrm>
          <a:prstGeom prst="rect">
            <a:avLst/>
          </a:prstGeom>
          <a:noFill/>
        </p:spPr>
        <p:txBody>
          <a:bodyPr wrap="square" rtlCol="0">
            <a:spAutoFit/>
          </a:bodyPr>
          <a:lstStyle/>
          <a:p>
            <a:r>
              <a:rPr lang="it-IT" dirty="0"/>
              <a:t>4</a:t>
            </a:r>
          </a:p>
        </p:txBody>
      </p:sp>
      <p:sp>
        <p:nvSpPr>
          <p:cNvPr id="129" name="Rectangle 128"/>
          <p:cNvSpPr/>
          <p:nvPr/>
        </p:nvSpPr>
        <p:spPr>
          <a:xfrm>
            <a:off x="4580160" y="5532214"/>
            <a:ext cx="576064" cy="479782"/>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30" name="Rectangle 129"/>
          <p:cNvSpPr/>
          <p:nvPr/>
        </p:nvSpPr>
        <p:spPr>
          <a:xfrm>
            <a:off x="5415147" y="5532214"/>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61"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Alberi</a:t>
            </a:r>
            <a:endParaRPr lang="it-IT" sz="3600" dirty="0"/>
          </a:p>
        </p:txBody>
      </p:sp>
    </p:spTree>
    <p:extLst>
      <p:ext uri="{BB962C8B-B14F-4D97-AF65-F5344CB8AC3E}">
        <p14:creationId xmlns:p14="http://schemas.microsoft.com/office/powerpoint/2010/main" val="863466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500"/>
                                        <p:tgtEl>
                                          <p:spTgt spid="6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par>
                                <p:cTn id="16" presetID="10"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fade">
                                      <p:cBhvr>
                                        <p:cTn id="32" dur="500"/>
                                        <p:tgtEl>
                                          <p:spTgt spid="76"/>
                                        </p:tgtEl>
                                      </p:cBhvr>
                                    </p:animEffect>
                                  </p:childTnLst>
                                </p:cTn>
                              </p:par>
                              <p:par>
                                <p:cTn id="33" presetID="10"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par>
                                <p:cTn id="39" presetID="10" presetClass="entr" presetSubtype="0"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7"/>
                                        </p:tgtEl>
                                        <p:attrNameLst>
                                          <p:attrName>style.visibility</p:attrName>
                                        </p:attrNameLst>
                                      </p:cBhvr>
                                      <p:to>
                                        <p:strVal val="visible"/>
                                      </p:to>
                                    </p:set>
                                    <p:animEffect transition="in" filter="fade">
                                      <p:cBhvr>
                                        <p:cTn id="44" dur="500"/>
                                        <p:tgtEl>
                                          <p:spTgt spid="7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fade">
                                      <p:cBhvr>
                                        <p:cTn id="50" dur="500"/>
                                        <p:tgtEl>
                                          <p:spTgt spid="57"/>
                                        </p:tgtEl>
                                      </p:cBhvr>
                                    </p:animEffect>
                                  </p:childTnLst>
                                </p:cTn>
                              </p:par>
                              <p:par>
                                <p:cTn id="51" presetID="10" presetClass="entr" presetSubtype="0"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childTnLst>
                                </p:cTn>
                              </p:par>
                              <p:par>
                                <p:cTn id="57" presetID="10" presetClass="entr" presetSubtype="0" fill="hold"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500"/>
                                        <p:tgtEl>
                                          <p:spTgt spid="1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500"/>
                                        <p:tgtEl>
                                          <p:spTgt spid="59"/>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fade">
                                      <p:cBhvr>
                                        <p:cTn id="70" dur="500"/>
                                        <p:tgtEl>
                                          <p:spTgt spid="82"/>
                                        </p:tgtEl>
                                      </p:cBhvr>
                                    </p:animEffect>
                                  </p:childTnLst>
                                </p:cTn>
                              </p:par>
                              <p:par>
                                <p:cTn id="71" presetID="10" presetClass="entr" presetSubtype="0" fill="hold"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500"/>
                                        <p:tgtEl>
                                          <p:spTgt spid="2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3"/>
                                        </p:tgtEl>
                                        <p:attrNameLst>
                                          <p:attrName>style.visibility</p:attrName>
                                        </p:attrNameLst>
                                      </p:cBhvr>
                                      <p:to>
                                        <p:strVal val="visible"/>
                                      </p:to>
                                    </p:set>
                                    <p:animEffect transition="in" filter="fade">
                                      <p:cBhvr>
                                        <p:cTn id="76" dur="500"/>
                                        <p:tgtEl>
                                          <p:spTgt spid="83"/>
                                        </p:tgtEl>
                                      </p:cBhvr>
                                    </p:animEffect>
                                  </p:childTnLst>
                                </p:cTn>
                              </p:par>
                              <p:par>
                                <p:cTn id="77" presetID="10" presetClass="entr" presetSubtype="0" fill="hold" nodeType="withEffect">
                                  <p:stCondLst>
                                    <p:cond delay="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02"/>
                                        </p:tgtEl>
                                        <p:attrNameLst>
                                          <p:attrName>style.visibility</p:attrName>
                                        </p:attrNameLst>
                                      </p:cBhvr>
                                      <p:to>
                                        <p:strVal val="visible"/>
                                      </p:to>
                                    </p:set>
                                    <p:animEffect transition="in" filter="fade">
                                      <p:cBhvr>
                                        <p:cTn id="85" dur="500"/>
                                        <p:tgtEl>
                                          <p:spTgt spid="10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nodeType="with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par>
                                <p:cTn id="92" presetID="10" presetClass="entr" presetSubtype="0" fill="hold"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500"/>
                                        <p:tgtEl>
                                          <p:spTgt spid="38"/>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11"/>
                                        </p:tgtEl>
                                        <p:attrNameLst>
                                          <p:attrName>style.visibility</p:attrName>
                                        </p:attrNameLst>
                                      </p:cBhvr>
                                      <p:to>
                                        <p:strVal val="visible"/>
                                      </p:to>
                                    </p:set>
                                    <p:animEffect transition="in" filter="fade">
                                      <p:cBhvr>
                                        <p:cTn id="97" dur="500"/>
                                        <p:tgtEl>
                                          <p:spTgt spid="111"/>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10"/>
                                        </p:tgtEl>
                                        <p:attrNameLst>
                                          <p:attrName>style.visibility</p:attrName>
                                        </p:attrNameLst>
                                      </p:cBhvr>
                                      <p:to>
                                        <p:strVal val="visible"/>
                                      </p:to>
                                    </p:set>
                                    <p:animEffect transition="in" filter="fade">
                                      <p:cBhvr>
                                        <p:cTn id="100" dur="500"/>
                                        <p:tgtEl>
                                          <p:spTgt spid="110"/>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08"/>
                                        </p:tgtEl>
                                        <p:attrNameLst>
                                          <p:attrName>style.visibility</p:attrName>
                                        </p:attrNameLst>
                                      </p:cBhvr>
                                      <p:to>
                                        <p:strVal val="visible"/>
                                      </p:to>
                                    </p:set>
                                    <p:animEffect transition="in" filter="fade">
                                      <p:cBhvr>
                                        <p:cTn id="103" dur="500"/>
                                        <p:tgtEl>
                                          <p:spTgt spid="10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1"/>
                                        </p:tgtEl>
                                        <p:attrNameLst>
                                          <p:attrName>style.visibility</p:attrName>
                                        </p:attrNameLst>
                                      </p:cBhvr>
                                      <p:to>
                                        <p:strVal val="visible"/>
                                      </p:to>
                                    </p:set>
                                    <p:animEffect transition="in" filter="fade">
                                      <p:cBhvr>
                                        <p:cTn id="106" dur="500"/>
                                        <p:tgtEl>
                                          <p:spTgt spid="11"/>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120"/>
                                        </p:tgtEl>
                                        <p:attrNameLst>
                                          <p:attrName>style.visibility</p:attrName>
                                        </p:attrNameLst>
                                      </p:cBhvr>
                                      <p:to>
                                        <p:strVal val="visible"/>
                                      </p:to>
                                    </p:set>
                                    <p:animEffect transition="in" filter="fade">
                                      <p:cBhvr>
                                        <p:cTn id="109" dur="500"/>
                                        <p:tgtEl>
                                          <p:spTgt spid="12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500"/>
                                        <p:tgtEl>
                                          <p:spTgt spid="117"/>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15"/>
                                        </p:tgtEl>
                                        <p:attrNameLst>
                                          <p:attrName>style.visibility</p:attrName>
                                        </p:attrNameLst>
                                      </p:cBhvr>
                                      <p:to>
                                        <p:strVal val="visible"/>
                                      </p:to>
                                    </p:set>
                                    <p:animEffect transition="in" filter="fade">
                                      <p:cBhvr>
                                        <p:cTn id="115" dur="500"/>
                                        <p:tgtEl>
                                          <p:spTgt spid="115"/>
                                        </p:tgtEl>
                                      </p:cBhvr>
                                    </p:animEffect>
                                  </p:childTnLst>
                                </p:cTn>
                              </p:par>
                              <p:par>
                                <p:cTn id="116" presetID="10" presetClass="entr" presetSubtype="0" fill="hold" nodeType="withEffect">
                                  <p:stCondLst>
                                    <p:cond delay="0"/>
                                  </p:stCondLst>
                                  <p:childTnLst>
                                    <p:set>
                                      <p:cBhvr>
                                        <p:cTn id="117" dur="1" fill="hold">
                                          <p:stCondLst>
                                            <p:cond delay="0"/>
                                          </p:stCondLst>
                                        </p:cTn>
                                        <p:tgtEl>
                                          <p:spTgt spid="113"/>
                                        </p:tgtEl>
                                        <p:attrNameLst>
                                          <p:attrName>style.visibility</p:attrName>
                                        </p:attrNameLst>
                                      </p:cBhvr>
                                      <p:to>
                                        <p:strVal val="visible"/>
                                      </p:to>
                                    </p:set>
                                    <p:animEffect transition="in" filter="fade">
                                      <p:cBhvr>
                                        <p:cTn id="118" dur="500"/>
                                        <p:tgtEl>
                                          <p:spTgt spid="113"/>
                                        </p:tgtEl>
                                      </p:cBhvr>
                                    </p:animEffect>
                                  </p:childTnLst>
                                </p:cTn>
                              </p:par>
                              <p:par>
                                <p:cTn id="119" presetID="10" presetClass="entr" presetSubtype="0" fill="hold" nodeType="withEffect">
                                  <p:stCondLst>
                                    <p:cond delay="0"/>
                                  </p:stCondLst>
                                  <p:childTnLst>
                                    <p:set>
                                      <p:cBhvr>
                                        <p:cTn id="120" dur="1" fill="hold">
                                          <p:stCondLst>
                                            <p:cond delay="0"/>
                                          </p:stCondLst>
                                        </p:cTn>
                                        <p:tgtEl>
                                          <p:spTgt spid="112"/>
                                        </p:tgtEl>
                                        <p:attrNameLst>
                                          <p:attrName>style.visibility</p:attrName>
                                        </p:attrNameLst>
                                      </p:cBhvr>
                                      <p:to>
                                        <p:strVal val="visible"/>
                                      </p:to>
                                    </p:set>
                                    <p:animEffect transition="in" filter="fade">
                                      <p:cBhvr>
                                        <p:cTn id="121" dur="500"/>
                                        <p:tgtEl>
                                          <p:spTgt spid="112"/>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14"/>
                                        </p:tgtEl>
                                        <p:attrNameLst>
                                          <p:attrName>style.visibility</p:attrName>
                                        </p:attrNameLst>
                                      </p:cBhvr>
                                      <p:to>
                                        <p:strVal val="visible"/>
                                      </p:to>
                                    </p:set>
                                    <p:animEffect transition="in" filter="fade">
                                      <p:cBhvr>
                                        <p:cTn id="124" dur="500"/>
                                        <p:tgtEl>
                                          <p:spTgt spid="114"/>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116"/>
                                        </p:tgtEl>
                                        <p:attrNameLst>
                                          <p:attrName>style.visibility</p:attrName>
                                        </p:attrNameLst>
                                      </p:cBhvr>
                                      <p:to>
                                        <p:strVal val="visible"/>
                                      </p:to>
                                    </p:set>
                                    <p:animEffect transition="in" filter="fade">
                                      <p:cBhvr>
                                        <p:cTn id="127" dur="500"/>
                                        <p:tgtEl>
                                          <p:spTgt spid="116"/>
                                        </p:tgtEl>
                                      </p:cBhvr>
                                    </p:animEffect>
                                  </p:childTnLst>
                                </p:cTn>
                              </p:par>
                              <p:par>
                                <p:cTn id="128" presetID="10" presetClass="entr" presetSubtype="0" fill="hold" nodeType="withEffect">
                                  <p:stCondLst>
                                    <p:cond delay="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500"/>
                                        <p:tgtEl>
                                          <p:spTgt spid="44"/>
                                        </p:tgtEl>
                                      </p:cBhvr>
                                    </p:animEffect>
                                  </p:childTnLst>
                                </p:cTn>
                              </p:par>
                              <p:par>
                                <p:cTn id="131" presetID="10" presetClass="entr" presetSubtype="0" fill="hold" nodeType="withEffect">
                                  <p:stCondLst>
                                    <p:cond delay="0"/>
                                  </p:stCondLst>
                                  <p:childTnLst>
                                    <p:set>
                                      <p:cBhvr>
                                        <p:cTn id="132" dur="1" fill="hold">
                                          <p:stCondLst>
                                            <p:cond delay="0"/>
                                          </p:stCondLst>
                                        </p:cTn>
                                        <p:tgtEl>
                                          <p:spTgt spid="42"/>
                                        </p:tgtEl>
                                        <p:attrNameLst>
                                          <p:attrName>style.visibility</p:attrName>
                                        </p:attrNameLst>
                                      </p:cBhvr>
                                      <p:to>
                                        <p:strVal val="visible"/>
                                      </p:to>
                                    </p:set>
                                    <p:animEffect transition="in" filter="fade">
                                      <p:cBhvr>
                                        <p:cTn id="133" dur="500"/>
                                        <p:tgtEl>
                                          <p:spTgt spid="42"/>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79"/>
                                        </p:tgtEl>
                                        <p:attrNameLst>
                                          <p:attrName>style.visibility</p:attrName>
                                        </p:attrNameLst>
                                      </p:cBhvr>
                                      <p:to>
                                        <p:strVal val="visible"/>
                                      </p:to>
                                    </p:set>
                                    <p:animEffect transition="in" filter="fade">
                                      <p:cBhvr>
                                        <p:cTn id="136" dur="500"/>
                                        <p:tgtEl>
                                          <p:spTgt spid="79"/>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78"/>
                                        </p:tgtEl>
                                        <p:attrNameLst>
                                          <p:attrName>style.visibility</p:attrName>
                                        </p:attrNameLst>
                                      </p:cBhvr>
                                      <p:to>
                                        <p:strVal val="visible"/>
                                      </p:to>
                                    </p:set>
                                    <p:animEffect transition="in" filter="fade">
                                      <p:cBhvr>
                                        <p:cTn id="139" dur="500"/>
                                        <p:tgtEl>
                                          <p:spTgt spid="78"/>
                                        </p:tgtEl>
                                      </p:cBhvr>
                                    </p:animEffec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grpId="0" nodeType="clickEffect">
                                  <p:stCondLst>
                                    <p:cond delay="0"/>
                                  </p:stCondLst>
                                  <p:childTnLst>
                                    <p:set>
                                      <p:cBhvr>
                                        <p:cTn id="143" dur="1" fill="hold">
                                          <p:stCondLst>
                                            <p:cond delay="0"/>
                                          </p:stCondLst>
                                        </p:cTn>
                                        <p:tgtEl>
                                          <p:spTgt spid="104"/>
                                        </p:tgtEl>
                                        <p:attrNameLst>
                                          <p:attrName>style.visibility</p:attrName>
                                        </p:attrNameLst>
                                      </p:cBhvr>
                                      <p:to>
                                        <p:strVal val="visible"/>
                                      </p:to>
                                    </p:set>
                                    <p:animEffect transition="in" filter="fade">
                                      <p:cBhvr>
                                        <p:cTn id="144" dur="500"/>
                                        <p:tgtEl>
                                          <p:spTgt spid="104"/>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105"/>
                                        </p:tgtEl>
                                        <p:attrNameLst>
                                          <p:attrName>style.visibility</p:attrName>
                                        </p:attrNameLst>
                                      </p:cBhvr>
                                      <p:to>
                                        <p:strVal val="visible"/>
                                      </p:to>
                                    </p:set>
                                    <p:animEffect transition="in" filter="fade">
                                      <p:cBhvr>
                                        <p:cTn id="147" dur="500"/>
                                        <p:tgtEl>
                                          <p:spTgt spid="105"/>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129"/>
                                        </p:tgtEl>
                                        <p:attrNameLst>
                                          <p:attrName>style.visibility</p:attrName>
                                        </p:attrNameLst>
                                      </p:cBhvr>
                                      <p:to>
                                        <p:strVal val="visible"/>
                                      </p:to>
                                    </p:set>
                                    <p:animEffect transition="in" filter="fade">
                                      <p:cBhvr>
                                        <p:cTn id="150" dur="500"/>
                                        <p:tgtEl>
                                          <p:spTgt spid="129"/>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130"/>
                                        </p:tgtEl>
                                        <p:attrNameLst>
                                          <p:attrName>style.visibility</p:attrName>
                                        </p:attrNameLst>
                                      </p:cBhvr>
                                      <p:to>
                                        <p:strVal val="visible"/>
                                      </p:to>
                                    </p:set>
                                    <p:animEffect transition="in" filter="fade">
                                      <p:cBhvr>
                                        <p:cTn id="153" dur="500"/>
                                        <p:tgtEl>
                                          <p:spTgt spid="130"/>
                                        </p:tgtEl>
                                      </p:cBhvr>
                                    </p:animEffect>
                                  </p:childTnLst>
                                </p:cTn>
                              </p:par>
                              <p:par>
                                <p:cTn id="154" presetID="10" presetClass="entr" presetSubtype="0" fill="hold" nodeType="withEffect">
                                  <p:stCondLst>
                                    <p:cond delay="0"/>
                                  </p:stCondLst>
                                  <p:childTnLst>
                                    <p:set>
                                      <p:cBhvr>
                                        <p:cTn id="155" dur="1" fill="hold">
                                          <p:stCondLst>
                                            <p:cond delay="0"/>
                                          </p:stCondLst>
                                        </p:cTn>
                                        <p:tgtEl>
                                          <p:spTgt spid="126"/>
                                        </p:tgtEl>
                                        <p:attrNameLst>
                                          <p:attrName>style.visibility</p:attrName>
                                        </p:attrNameLst>
                                      </p:cBhvr>
                                      <p:to>
                                        <p:strVal val="visible"/>
                                      </p:to>
                                    </p:set>
                                    <p:animEffect transition="in" filter="fade">
                                      <p:cBhvr>
                                        <p:cTn id="156" dur="500"/>
                                        <p:tgtEl>
                                          <p:spTgt spid="126"/>
                                        </p:tgtEl>
                                      </p:cBhvr>
                                    </p:animEffect>
                                  </p:childTnLst>
                                </p:cTn>
                              </p:par>
                              <p:par>
                                <p:cTn id="157" presetID="10" presetClass="entr" presetSubtype="0" fill="hold" nodeType="withEffect">
                                  <p:stCondLst>
                                    <p:cond delay="0"/>
                                  </p:stCondLst>
                                  <p:childTnLst>
                                    <p:set>
                                      <p:cBhvr>
                                        <p:cTn id="158" dur="1" fill="hold">
                                          <p:stCondLst>
                                            <p:cond delay="0"/>
                                          </p:stCondLst>
                                        </p:cTn>
                                        <p:tgtEl>
                                          <p:spTgt spid="125"/>
                                        </p:tgtEl>
                                        <p:attrNameLst>
                                          <p:attrName>style.visibility</p:attrName>
                                        </p:attrNameLst>
                                      </p:cBhvr>
                                      <p:to>
                                        <p:strVal val="visible"/>
                                      </p:to>
                                    </p:set>
                                    <p:animEffect transition="in" filter="fade">
                                      <p:cBhvr>
                                        <p:cTn id="159" dur="500"/>
                                        <p:tgtEl>
                                          <p:spTgt spid="125"/>
                                        </p:tgtEl>
                                      </p:cBhvr>
                                    </p:animEffect>
                                  </p:childTnLst>
                                </p:cTn>
                              </p:par>
                              <p:par>
                                <p:cTn id="160" presetID="10" presetClass="entr" presetSubtype="0" fill="hold" nodeType="withEffect">
                                  <p:stCondLst>
                                    <p:cond delay="0"/>
                                  </p:stCondLst>
                                  <p:childTnLst>
                                    <p:set>
                                      <p:cBhvr>
                                        <p:cTn id="161" dur="1" fill="hold">
                                          <p:stCondLst>
                                            <p:cond delay="0"/>
                                          </p:stCondLst>
                                        </p:cTn>
                                        <p:tgtEl>
                                          <p:spTgt spid="94"/>
                                        </p:tgtEl>
                                        <p:attrNameLst>
                                          <p:attrName>style.visibility</p:attrName>
                                        </p:attrNameLst>
                                      </p:cBhvr>
                                      <p:to>
                                        <p:strVal val="visible"/>
                                      </p:to>
                                    </p:set>
                                    <p:animEffect transition="in" filter="fade">
                                      <p:cBhvr>
                                        <p:cTn id="162" dur="500"/>
                                        <p:tgtEl>
                                          <p:spTgt spid="94"/>
                                        </p:tgtEl>
                                      </p:cBhvr>
                                    </p:animEffect>
                                  </p:childTnLst>
                                </p:cTn>
                              </p:par>
                              <p:par>
                                <p:cTn id="163" presetID="10" presetClass="entr" presetSubtype="0" fill="hold" nodeType="withEffect">
                                  <p:stCondLst>
                                    <p:cond delay="0"/>
                                  </p:stCondLst>
                                  <p:childTnLst>
                                    <p:set>
                                      <p:cBhvr>
                                        <p:cTn id="164" dur="1" fill="hold">
                                          <p:stCondLst>
                                            <p:cond delay="0"/>
                                          </p:stCondLst>
                                        </p:cTn>
                                        <p:tgtEl>
                                          <p:spTgt spid="92"/>
                                        </p:tgtEl>
                                        <p:attrNameLst>
                                          <p:attrName>style.visibility</p:attrName>
                                        </p:attrNameLst>
                                      </p:cBhvr>
                                      <p:to>
                                        <p:strVal val="visible"/>
                                      </p:to>
                                    </p:set>
                                    <p:animEffect transition="in" filter="fade">
                                      <p:cBhvr>
                                        <p:cTn id="165" dur="500"/>
                                        <p:tgtEl>
                                          <p:spTgt spid="92"/>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96"/>
                                        </p:tgtEl>
                                        <p:attrNameLst>
                                          <p:attrName>style.visibility</p:attrName>
                                        </p:attrNameLst>
                                      </p:cBhvr>
                                      <p:to>
                                        <p:strVal val="visible"/>
                                      </p:to>
                                    </p:set>
                                    <p:animEffect transition="in" filter="fade">
                                      <p:cBhvr>
                                        <p:cTn id="168" dur="500"/>
                                        <p:tgtEl>
                                          <p:spTgt spid="96"/>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95"/>
                                        </p:tgtEl>
                                        <p:attrNameLst>
                                          <p:attrName>style.visibility</p:attrName>
                                        </p:attrNameLst>
                                      </p:cBhvr>
                                      <p:to>
                                        <p:strVal val="visible"/>
                                      </p:to>
                                    </p:set>
                                    <p:animEffect transition="in" filter="fade">
                                      <p:cBhvr>
                                        <p:cTn id="171" dur="500"/>
                                        <p:tgtEl>
                                          <p:spTgt spid="95"/>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127"/>
                                        </p:tgtEl>
                                        <p:attrNameLst>
                                          <p:attrName>style.visibility</p:attrName>
                                        </p:attrNameLst>
                                      </p:cBhvr>
                                      <p:to>
                                        <p:strVal val="visible"/>
                                      </p:to>
                                    </p:set>
                                    <p:animEffect transition="in" filter="fade">
                                      <p:cBhvr>
                                        <p:cTn id="174" dur="500"/>
                                        <p:tgtEl>
                                          <p:spTgt spid="127"/>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128"/>
                                        </p:tgtEl>
                                        <p:attrNameLst>
                                          <p:attrName>style.visibility</p:attrName>
                                        </p:attrNameLst>
                                      </p:cBhvr>
                                      <p:to>
                                        <p:strVal val="visible"/>
                                      </p:to>
                                    </p:set>
                                    <p:animEffect transition="in" filter="fade">
                                      <p:cBhvr>
                                        <p:cTn id="177"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22" grpId="0" animBg="1"/>
      <p:bldP spid="60" grpId="0"/>
      <p:bldP spid="55" grpId="0"/>
      <p:bldP spid="57" grpId="0"/>
      <p:bldP spid="59" grpId="0"/>
      <p:bldP spid="76" grpId="0"/>
      <p:bldP spid="77" grpId="0"/>
      <p:bldP spid="78" grpId="0"/>
      <p:bldP spid="79" grpId="0"/>
      <p:bldP spid="82" grpId="0"/>
      <p:bldP spid="83" grpId="0"/>
      <p:bldP spid="85" grpId="0" animBg="1"/>
      <p:bldP spid="95" grpId="0"/>
      <p:bldP spid="96" grpId="0"/>
      <p:bldP spid="102" grpId="0" animBg="1"/>
      <p:bldP spid="104" grpId="0" animBg="1"/>
      <p:bldP spid="105" grpId="0" animBg="1"/>
      <p:bldP spid="108" grpId="0" animBg="1"/>
      <p:bldP spid="110" grpId="0"/>
      <p:bldP spid="111" grpId="0"/>
      <p:bldP spid="114" grpId="0"/>
      <p:bldP spid="115" grpId="0"/>
      <p:bldP spid="116" grpId="0" animBg="1"/>
      <p:bldP spid="117" grpId="0" animBg="1"/>
      <p:bldP spid="120" grpId="0" animBg="1"/>
      <p:bldP spid="127" grpId="0"/>
      <p:bldP spid="128" grpId="0"/>
      <p:bldP spid="129" grpId="0" animBg="1"/>
      <p:bldP spid="13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6792"/>
            <a:ext cx="8219256" cy="5184576"/>
          </a:xfrm>
        </p:spPr>
        <p:txBody>
          <a:bodyPr>
            <a:normAutofit/>
          </a:bodyPr>
          <a:lstStyle/>
          <a:p>
            <a:pPr algn="just"/>
            <a:r>
              <a:rPr lang="it-IT" sz="2500" dirty="0" smtClean="0"/>
              <a:t>Alberi puri e alberi spuri</a:t>
            </a:r>
            <a:endParaRPr lang="it-IT" sz="2500" dirty="0"/>
          </a:p>
          <a:p>
            <a:pPr marL="365760" lvl="1" indent="0" algn="just">
              <a:buNone/>
            </a:pPr>
            <a:r>
              <a:rPr lang="it-IT" sz="2300" dirty="0" smtClean="0"/>
              <a:t>La partizione ricorsiva appena vista rende un albero il più </a:t>
            </a:r>
            <a:r>
              <a:rPr lang="it-IT" sz="2300" i="1" dirty="0" smtClean="0"/>
              <a:t>puro</a:t>
            </a:r>
            <a:r>
              <a:rPr lang="it-IT" sz="2300" dirty="0" smtClean="0"/>
              <a:t> possibile, poiché ad ogni regione appartengono esclusivamente record della stessa classe, e l’errore commesso è nullo. Quando questo non si verifica, l’albero è </a:t>
            </a:r>
            <a:r>
              <a:rPr lang="it-IT" sz="2300" i="1" dirty="0" smtClean="0"/>
              <a:t>spurio</a:t>
            </a:r>
            <a:r>
              <a:rPr lang="it-IT" sz="2300" dirty="0" smtClean="0"/>
              <a:t>.</a:t>
            </a:r>
          </a:p>
          <a:p>
            <a:pPr marL="365760" lvl="1" indent="0" algn="just">
              <a:buNone/>
            </a:pPr>
            <a:r>
              <a:rPr lang="it-IT" sz="2300" dirty="0" smtClean="0"/>
              <a:t>L’albero costruito a partire dal </a:t>
            </a:r>
            <a:r>
              <a:rPr lang="it-IT" sz="2300" b="1" dirty="0" smtClean="0"/>
              <a:t>training dataset</a:t>
            </a:r>
            <a:r>
              <a:rPr lang="it-IT" sz="2300" dirty="0" smtClean="0"/>
              <a:t> è puro per definizione </a:t>
            </a:r>
            <a:r>
              <a:rPr lang="it-IT" sz="2300" i="1" dirty="0" smtClean="0"/>
              <a:t>(full-grown tree),</a:t>
            </a:r>
            <a:r>
              <a:rPr lang="it-IT" sz="2300" dirty="0" smtClean="0"/>
              <a:t> poiché utilizza i suoi stessi nodi decisori. Ciò non accade mai nel </a:t>
            </a:r>
            <a:r>
              <a:rPr lang="it-IT" sz="2300" b="1" dirty="0" smtClean="0"/>
              <a:t>validation dataset</a:t>
            </a:r>
            <a:r>
              <a:rPr lang="it-IT" sz="2300" dirty="0" smtClean="0"/>
              <a:t>. Piuttosto il </a:t>
            </a:r>
            <a:r>
              <a:rPr lang="it-IT" sz="2300" i="1" dirty="0" smtClean="0"/>
              <a:t>full-grown tree</a:t>
            </a:r>
            <a:r>
              <a:rPr lang="it-IT" sz="2300" dirty="0" smtClean="0"/>
              <a:t> applicato a dati non </a:t>
            </a:r>
            <a:r>
              <a:rPr lang="it-IT" sz="2300" i="1" dirty="0" smtClean="0"/>
              <a:t>training</a:t>
            </a:r>
            <a:r>
              <a:rPr lang="it-IT" sz="2300" dirty="0" smtClean="0"/>
              <a:t> introduce certamente overfitting. Infatti è molto probabile che gli ultimi livelli dell’albero, che fittano solo pochi dati </a:t>
            </a:r>
            <a:r>
              <a:rPr lang="it-IT" sz="2300" i="1" dirty="0" smtClean="0"/>
              <a:t>training</a:t>
            </a:r>
            <a:r>
              <a:rPr lang="it-IT" sz="2300" dirty="0" smtClean="0"/>
              <a:t>, rappresentino solo una sorta di «rumore» nei dati.</a:t>
            </a:r>
          </a:p>
          <a:p>
            <a:pPr marL="365760" lvl="1" indent="0" algn="just">
              <a:buNone/>
            </a:pPr>
            <a:endParaRPr lang="it-IT" sz="2100" dirty="0" smtClean="0"/>
          </a:p>
          <a:p>
            <a:pPr marL="365760" lvl="1" indent="0" algn="just">
              <a:buNone/>
            </a:pPr>
            <a:endParaRPr lang="it-IT" sz="2100" dirty="0"/>
          </a:p>
          <a:p>
            <a:pPr algn="just"/>
            <a:endParaRPr lang="it-IT" sz="2100" dirty="0" smtClean="0"/>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Alberi</a:t>
            </a:r>
            <a:endParaRPr lang="it-IT" sz="3600" dirty="0"/>
          </a:p>
        </p:txBody>
      </p:sp>
    </p:spTree>
    <p:extLst>
      <p:ext uri="{BB962C8B-B14F-4D97-AF65-F5344CB8AC3E}">
        <p14:creationId xmlns:p14="http://schemas.microsoft.com/office/powerpoint/2010/main" val="15053230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Oval 3"/>
              <p:cNvSpPr/>
              <p:nvPr/>
            </p:nvSpPr>
            <p:spPr>
              <a:xfrm>
                <a:off x="3779912" y="1772816"/>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𝑋</m:t>
                          </m:r>
                        </m:e>
                        <m:sub>
                          <m:r>
                            <a:rPr lang="it-IT" b="0" i="1" smtClean="0">
                              <a:solidFill>
                                <a:schemeClr val="tx1"/>
                              </a:solidFill>
                              <a:latin typeface="Cambria Math"/>
                            </a:rPr>
                            <m:t>0</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𝑥</m:t>
                          </m:r>
                        </m:e>
                        <m:sub>
                          <m:r>
                            <a:rPr lang="it-IT" b="0" i="1" smtClean="0">
                              <a:solidFill>
                                <a:schemeClr val="tx1"/>
                              </a:solidFill>
                              <a:latin typeface="Cambria Math"/>
                            </a:rPr>
                            <m:t>0</m:t>
                          </m:r>
                        </m:sub>
                      </m:sSub>
                    </m:oMath>
                  </m:oMathPara>
                </a14:m>
                <a:endParaRPr lang="it-IT" dirty="0" smtClean="0">
                  <a:solidFill>
                    <a:schemeClr val="tx1"/>
                  </a:solidFill>
                </a:endParaRPr>
              </a:p>
            </p:txBody>
          </p:sp>
        </mc:Choice>
        <mc:Fallback xmlns="">
          <p:sp>
            <p:nvSpPr>
              <p:cNvPr id="4" name="Oval 3"/>
              <p:cNvSpPr>
                <a:spLocks noRot="1" noChangeAspect="1" noMove="1" noResize="1" noEditPoints="1" noAdjustHandles="1" noChangeArrowheads="1" noChangeShapeType="1" noTextEdit="1"/>
              </p:cNvSpPr>
              <p:nvPr/>
            </p:nvSpPr>
            <p:spPr>
              <a:xfrm>
                <a:off x="3779912" y="1772816"/>
                <a:ext cx="1368152" cy="504056"/>
              </a:xfrm>
              <a:prstGeom prst="ellipse">
                <a:avLst/>
              </a:prstGeom>
              <a:blipFill rotWithShape="1">
                <a:blip r:embed="rId3"/>
                <a:stretch>
                  <a:fillRect b="-2299"/>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5" name="Oval 4"/>
              <p:cNvSpPr/>
              <p:nvPr/>
            </p:nvSpPr>
            <p:spPr>
              <a:xfrm>
                <a:off x="1691680" y="2564904"/>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𝑋</m:t>
                          </m:r>
                        </m:e>
                        <m:sub>
                          <m:r>
                            <a:rPr lang="it-IT" b="0" i="1" smtClean="0">
                              <a:solidFill>
                                <a:schemeClr val="tx1"/>
                              </a:solidFill>
                              <a:latin typeface="Cambria Math"/>
                            </a:rPr>
                            <m:t>1</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𝑥</m:t>
                          </m:r>
                        </m:e>
                        <m:sub>
                          <m:r>
                            <a:rPr lang="it-IT" b="0" i="1" smtClean="0">
                              <a:solidFill>
                                <a:schemeClr val="tx1"/>
                              </a:solidFill>
                              <a:latin typeface="Cambria Math"/>
                            </a:rPr>
                            <m:t>1</m:t>
                          </m:r>
                        </m:sub>
                      </m:sSub>
                    </m:oMath>
                  </m:oMathPara>
                </a14:m>
                <a:endParaRPr lang="it-IT" dirty="0" smtClean="0">
                  <a:solidFill>
                    <a:schemeClr val="tx1"/>
                  </a:solidFill>
                </a:endParaRPr>
              </a:p>
            </p:txBody>
          </p:sp>
        </mc:Choice>
        <mc:Fallback xmlns="">
          <p:sp>
            <p:nvSpPr>
              <p:cNvPr id="5" name="Oval 4"/>
              <p:cNvSpPr>
                <a:spLocks noRot="1" noChangeAspect="1" noMove="1" noResize="1" noEditPoints="1" noAdjustHandles="1" noChangeArrowheads="1" noChangeShapeType="1" noTextEdit="1"/>
              </p:cNvSpPr>
              <p:nvPr/>
            </p:nvSpPr>
            <p:spPr>
              <a:xfrm>
                <a:off x="1691680" y="2564904"/>
                <a:ext cx="1368152" cy="504056"/>
              </a:xfrm>
              <a:prstGeom prst="ellipse">
                <a:avLst/>
              </a:prstGeom>
              <a:blipFill rotWithShape="1">
                <a:blip r:embed="rId4"/>
                <a:stretch>
                  <a:fillRect b="-3488"/>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6" name="Oval 5"/>
              <p:cNvSpPr/>
              <p:nvPr/>
            </p:nvSpPr>
            <p:spPr>
              <a:xfrm>
                <a:off x="6120172" y="2555612"/>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𝑌</m:t>
                          </m:r>
                        </m:e>
                        <m:sub>
                          <m:r>
                            <a:rPr lang="it-IT" b="0" i="1" smtClean="0">
                              <a:solidFill>
                                <a:schemeClr val="tx1"/>
                              </a:solidFill>
                              <a:latin typeface="Cambria Math"/>
                            </a:rPr>
                            <m:t>1</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𝑦</m:t>
                          </m:r>
                        </m:e>
                        <m:sub>
                          <m:r>
                            <a:rPr lang="it-IT" b="0" i="1" smtClean="0">
                              <a:solidFill>
                                <a:schemeClr val="tx1"/>
                              </a:solidFill>
                              <a:latin typeface="Cambria Math"/>
                            </a:rPr>
                            <m:t>1</m:t>
                          </m:r>
                        </m:sub>
                      </m:sSub>
                    </m:oMath>
                  </m:oMathPara>
                </a14:m>
                <a:endParaRPr lang="it-IT" dirty="0" smtClean="0">
                  <a:solidFill>
                    <a:schemeClr val="tx1"/>
                  </a:solidFill>
                </a:endParaRPr>
              </a:p>
            </p:txBody>
          </p:sp>
        </mc:Choice>
        <mc:Fallback xmlns="">
          <p:sp>
            <p:nvSpPr>
              <p:cNvPr id="6" name="Oval 5"/>
              <p:cNvSpPr>
                <a:spLocks noRot="1" noChangeAspect="1" noMove="1" noResize="1" noEditPoints="1" noAdjustHandles="1" noChangeArrowheads="1" noChangeShapeType="1" noTextEdit="1"/>
              </p:cNvSpPr>
              <p:nvPr/>
            </p:nvSpPr>
            <p:spPr>
              <a:xfrm>
                <a:off x="6120172" y="2555612"/>
                <a:ext cx="1368152" cy="504056"/>
              </a:xfrm>
              <a:prstGeom prst="ellipse">
                <a:avLst/>
              </a:prstGeom>
              <a:blipFill rotWithShape="1">
                <a:blip r:embed="rId5"/>
                <a:stretch>
                  <a:fillRect b="-3448"/>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7" name="Oval 6"/>
              <p:cNvSpPr/>
              <p:nvPr/>
            </p:nvSpPr>
            <p:spPr>
              <a:xfrm>
                <a:off x="503548" y="3501008"/>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𝑋</m:t>
                          </m:r>
                        </m:e>
                        <m:sub>
                          <m:r>
                            <a:rPr lang="it-IT" b="0" i="1" smtClean="0">
                              <a:solidFill>
                                <a:schemeClr val="tx1"/>
                              </a:solidFill>
                              <a:latin typeface="Cambria Math"/>
                            </a:rPr>
                            <m:t>2</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𝑥</m:t>
                          </m:r>
                        </m:e>
                        <m:sub>
                          <m:r>
                            <a:rPr lang="it-IT" b="0" i="1" smtClean="0">
                              <a:solidFill>
                                <a:schemeClr val="tx1"/>
                              </a:solidFill>
                              <a:latin typeface="Cambria Math"/>
                            </a:rPr>
                            <m:t>2</m:t>
                          </m:r>
                        </m:sub>
                      </m:sSub>
                    </m:oMath>
                  </m:oMathPara>
                </a14:m>
                <a:endParaRPr lang="it-IT" dirty="0" smtClean="0">
                  <a:solidFill>
                    <a:schemeClr val="tx1"/>
                  </a:solidFill>
                </a:endParaRPr>
              </a:p>
            </p:txBody>
          </p:sp>
        </mc:Choice>
        <mc:Fallback xmlns="">
          <p:sp>
            <p:nvSpPr>
              <p:cNvPr id="7" name="Oval 6"/>
              <p:cNvSpPr>
                <a:spLocks noRot="1" noChangeAspect="1" noMove="1" noResize="1" noEditPoints="1" noAdjustHandles="1" noChangeArrowheads="1" noChangeShapeType="1" noTextEdit="1"/>
              </p:cNvSpPr>
              <p:nvPr/>
            </p:nvSpPr>
            <p:spPr>
              <a:xfrm>
                <a:off x="503548" y="3501008"/>
                <a:ext cx="1368152" cy="504056"/>
              </a:xfrm>
              <a:prstGeom prst="ellipse">
                <a:avLst/>
              </a:prstGeom>
              <a:blipFill rotWithShape="1">
                <a:blip r:embed="rId6"/>
                <a:stretch>
                  <a:fillRect b="-3448"/>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8" name="Oval 7"/>
              <p:cNvSpPr/>
              <p:nvPr/>
            </p:nvSpPr>
            <p:spPr>
              <a:xfrm>
                <a:off x="2843808" y="3510300"/>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𝑌</m:t>
                          </m:r>
                        </m:e>
                        <m:sub>
                          <m:r>
                            <a:rPr lang="it-IT" b="0" i="1" smtClean="0">
                              <a:solidFill>
                                <a:schemeClr val="tx1"/>
                              </a:solidFill>
                              <a:latin typeface="Cambria Math"/>
                            </a:rPr>
                            <m:t>2</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𝑦</m:t>
                          </m:r>
                        </m:e>
                        <m:sub>
                          <m:r>
                            <a:rPr lang="it-IT" b="0" i="1" smtClean="0">
                              <a:solidFill>
                                <a:schemeClr val="tx1"/>
                              </a:solidFill>
                              <a:latin typeface="Cambria Math"/>
                            </a:rPr>
                            <m:t>2</m:t>
                          </m:r>
                        </m:sub>
                      </m:sSub>
                    </m:oMath>
                  </m:oMathPara>
                </a14:m>
                <a:endParaRPr lang="it-IT" dirty="0" smtClean="0">
                  <a:solidFill>
                    <a:schemeClr val="tx1"/>
                  </a:solidFill>
                </a:endParaRPr>
              </a:p>
            </p:txBody>
          </p:sp>
        </mc:Choice>
        <mc:Fallback xmlns="">
          <p:sp>
            <p:nvSpPr>
              <p:cNvPr id="8" name="Oval 7"/>
              <p:cNvSpPr>
                <a:spLocks noRot="1" noChangeAspect="1" noMove="1" noResize="1" noEditPoints="1" noAdjustHandles="1" noChangeArrowheads="1" noChangeShapeType="1" noTextEdit="1"/>
              </p:cNvSpPr>
              <p:nvPr/>
            </p:nvSpPr>
            <p:spPr>
              <a:xfrm>
                <a:off x="2843808" y="3510300"/>
                <a:ext cx="1368152" cy="504056"/>
              </a:xfrm>
              <a:prstGeom prst="ellipse">
                <a:avLst/>
              </a:prstGeom>
              <a:blipFill rotWithShape="1">
                <a:blip r:embed="rId7"/>
                <a:stretch>
                  <a:fillRect b="-2299"/>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9" name="Oval 8"/>
              <p:cNvSpPr/>
              <p:nvPr/>
            </p:nvSpPr>
            <p:spPr>
              <a:xfrm>
                <a:off x="5148064" y="3501008"/>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𝑍</m:t>
                          </m:r>
                        </m:e>
                        <m:sub>
                          <m:r>
                            <a:rPr lang="it-IT" b="0" i="1" smtClean="0">
                              <a:solidFill>
                                <a:schemeClr val="tx1"/>
                              </a:solidFill>
                              <a:latin typeface="Cambria Math"/>
                            </a:rPr>
                            <m:t>2</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𝑧</m:t>
                          </m:r>
                        </m:e>
                        <m:sub>
                          <m:r>
                            <a:rPr lang="it-IT" b="0" i="1" smtClean="0">
                              <a:solidFill>
                                <a:schemeClr val="tx1"/>
                              </a:solidFill>
                              <a:latin typeface="Cambria Math"/>
                            </a:rPr>
                            <m:t>2</m:t>
                          </m:r>
                        </m:sub>
                      </m:sSub>
                    </m:oMath>
                  </m:oMathPara>
                </a14:m>
                <a:endParaRPr lang="it-IT" dirty="0" smtClean="0">
                  <a:solidFill>
                    <a:schemeClr val="tx1"/>
                  </a:solidFill>
                </a:endParaRPr>
              </a:p>
            </p:txBody>
          </p:sp>
        </mc:Choice>
        <mc:Fallback xmlns="">
          <p:sp>
            <p:nvSpPr>
              <p:cNvPr id="9" name="Oval 8"/>
              <p:cNvSpPr>
                <a:spLocks noRot="1" noChangeAspect="1" noMove="1" noResize="1" noEditPoints="1" noAdjustHandles="1" noChangeArrowheads="1" noChangeShapeType="1" noTextEdit="1"/>
              </p:cNvSpPr>
              <p:nvPr/>
            </p:nvSpPr>
            <p:spPr>
              <a:xfrm>
                <a:off x="5148064" y="3501008"/>
                <a:ext cx="1368152" cy="504056"/>
              </a:xfrm>
              <a:prstGeom prst="ellipse">
                <a:avLst/>
              </a:prstGeom>
              <a:blipFill rotWithShape="1">
                <a:blip r:embed="rId8"/>
                <a:stretch>
                  <a:fillRect b="-3448"/>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0" name="Oval 9"/>
              <p:cNvSpPr/>
              <p:nvPr/>
            </p:nvSpPr>
            <p:spPr>
              <a:xfrm>
                <a:off x="7249641" y="3510300"/>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𝑉</m:t>
                          </m:r>
                        </m:e>
                        <m:sub>
                          <m:r>
                            <a:rPr lang="it-IT" b="0" i="1" smtClean="0">
                              <a:solidFill>
                                <a:schemeClr val="tx1"/>
                              </a:solidFill>
                              <a:latin typeface="Cambria Math"/>
                            </a:rPr>
                            <m:t>2</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𝑣</m:t>
                          </m:r>
                        </m:e>
                        <m:sub>
                          <m:r>
                            <a:rPr lang="it-IT" b="0" i="1" smtClean="0">
                              <a:solidFill>
                                <a:schemeClr val="tx1"/>
                              </a:solidFill>
                              <a:latin typeface="Cambria Math"/>
                            </a:rPr>
                            <m:t>2</m:t>
                          </m:r>
                        </m:sub>
                      </m:sSub>
                    </m:oMath>
                  </m:oMathPara>
                </a14:m>
                <a:endParaRPr lang="it-IT" dirty="0" smtClean="0">
                  <a:solidFill>
                    <a:schemeClr val="tx1"/>
                  </a:solidFill>
                </a:endParaRPr>
              </a:p>
            </p:txBody>
          </p:sp>
        </mc:Choice>
        <mc:Fallback xmlns="">
          <p:sp>
            <p:nvSpPr>
              <p:cNvPr id="10" name="Oval 9"/>
              <p:cNvSpPr>
                <a:spLocks noRot="1" noChangeAspect="1" noMove="1" noResize="1" noEditPoints="1" noAdjustHandles="1" noChangeArrowheads="1" noChangeShapeType="1" noTextEdit="1"/>
              </p:cNvSpPr>
              <p:nvPr/>
            </p:nvSpPr>
            <p:spPr>
              <a:xfrm>
                <a:off x="7249641" y="3510300"/>
                <a:ext cx="1368152" cy="504056"/>
              </a:xfrm>
              <a:prstGeom prst="ellipse">
                <a:avLst/>
              </a:prstGeom>
              <a:blipFill rotWithShape="1">
                <a:blip r:embed="rId9"/>
                <a:stretch>
                  <a:fillRect b="-2299"/>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1" name="Oval 10"/>
              <p:cNvSpPr/>
              <p:nvPr/>
            </p:nvSpPr>
            <p:spPr>
              <a:xfrm>
                <a:off x="4605993" y="4509120"/>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𝑌</m:t>
                          </m:r>
                        </m:e>
                        <m:sub>
                          <m:r>
                            <a:rPr lang="it-IT" b="0" i="1" smtClean="0">
                              <a:solidFill>
                                <a:schemeClr val="tx1"/>
                              </a:solidFill>
                              <a:latin typeface="Cambria Math"/>
                            </a:rPr>
                            <m:t>3</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𝑦</m:t>
                          </m:r>
                        </m:e>
                        <m:sub>
                          <m:r>
                            <a:rPr lang="it-IT" b="0" i="1" smtClean="0">
                              <a:solidFill>
                                <a:schemeClr val="tx1"/>
                              </a:solidFill>
                              <a:latin typeface="Cambria Math"/>
                            </a:rPr>
                            <m:t>3</m:t>
                          </m:r>
                        </m:sub>
                      </m:sSub>
                    </m:oMath>
                  </m:oMathPara>
                </a14:m>
                <a:endParaRPr lang="it-IT" dirty="0" smtClean="0">
                  <a:solidFill>
                    <a:schemeClr val="tx1"/>
                  </a:solidFill>
                </a:endParaRPr>
              </a:p>
            </p:txBody>
          </p:sp>
        </mc:Choice>
        <mc:Fallback xmlns="">
          <p:sp>
            <p:nvSpPr>
              <p:cNvPr id="11" name="Oval 10"/>
              <p:cNvSpPr>
                <a:spLocks noRot="1" noChangeAspect="1" noMove="1" noResize="1" noEditPoints="1" noAdjustHandles="1" noChangeArrowheads="1" noChangeShapeType="1" noTextEdit="1"/>
              </p:cNvSpPr>
              <p:nvPr/>
            </p:nvSpPr>
            <p:spPr>
              <a:xfrm>
                <a:off x="4605993" y="4509120"/>
                <a:ext cx="1368152" cy="504056"/>
              </a:xfrm>
              <a:prstGeom prst="ellipse">
                <a:avLst/>
              </a:prstGeom>
              <a:blipFill rotWithShape="1">
                <a:blip r:embed="rId10"/>
                <a:stretch>
                  <a:fillRect b="-3488"/>
                </a:stretch>
              </a:blipFill>
              <a:ln w="25400">
                <a:solidFill>
                  <a:schemeClr val="tx1"/>
                </a:solidFill>
              </a:ln>
            </p:spPr>
            <p:txBody>
              <a:bodyPr/>
              <a:lstStyle/>
              <a:p>
                <a:r>
                  <a:rPr lang="it-IT">
                    <a:noFill/>
                  </a:rPr>
                  <a:t> </a:t>
                </a:r>
              </a:p>
            </p:txBody>
          </p:sp>
        </mc:Fallback>
      </mc:AlternateContent>
      <p:cxnSp>
        <p:nvCxnSpPr>
          <p:cNvPr id="13" name="Straight Connector 12"/>
          <p:cNvCxnSpPr>
            <a:stCxn id="4" idx="2"/>
            <a:endCxn id="5" idx="0"/>
          </p:cNvCxnSpPr>
          <p:nvPr/>
        </p:nvCxnSpPr>
        <p:spPr>
          <a:xfrm flipH="1">
            <a:off x="2375756" y="2024844"/>
            <a:ext cx="1404156" cy="5400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4" idx="6"/>
            <a:endCxn id="6" idx="0"/>
          </p:cNvCxnSpPr>
          <p:nvPr/>
        </p:nvCxnSpPr>
        <p:spPr>
          <a:xfrm>
            <a:off x="5148064" y="2024844"/>
            <a:ext cx="1656184" cy="5307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5" idx="3"/>
            <a:endCxn id="7" idx="0"/>
          </p:cNvCxnSpPr>
          <p:nvPr/>
        </p:nvCxnSpPr>
        <p:spPr>
          <a:xfrm flipH="1">
            <a:off x="1187624" y="2995143"/>
            <a:ext cx="704417" cy="505865"/>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5" idx="5"/>
            <a:endCxn id="8" idx="0"/>
          </p:cNvCxnSpPr>
          <p:nvPr/>
        </p:nvCxnSpPr>
        <p:spPr>
          <a:xfrm>
            <a:off x="2859471" y="2995143"/>
            <a:ext cx="668413" cy="515157"/>
          </a:xfrm>
          <a:prstGeom prst="line">
            <a:avLst/>
          </a:prstGeom>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467544" y="4509120"/>
            <a:ext cx="576064" cy="479782"/>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cxnSp>
        <p:nvCxnSpPr>
          <p:cNvPr id="24" name="Straight Connector 23"/>
          <p:cNvCxnSpPr>
            <a:stCxn id="7" idx="4"/>
            <a:endCxn id="22" idx="0"/>
          </p:cNvCxnSpPr>
          <p:nvPr/>
        </p:nvCxnSpPr>
        <p:spPr>
          <a:xfrm flipH="1">
            <a:off x="755576" y="4005064"/>
            <a:ext cx="432048"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6" idx="3"/>
            <a:endCxn id="9" idx="0"/>
          </p:cNvCxnSpPr>
          <p:nvPr/>
        </p:nvCxnSpPr>
        <p:spPr>
          <a:xfrm flipH="1">
            <a:off x="5832140" y="2985851"/>
            <a:ext cx="488393" cy="51515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6" idx="5"/>
            <a:endCxn id="10" idx="0"/>
          </p:cNvCxnSpPr>
          <p:nvPr/>
        </p:nvCxnSpPr>
        <p:spPr>
          <a:xfrm>
            <a:off x="7287963" y="2985851"/>
            <a:ext cx="645754" cy="524449"/>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8" idx="4"/>
            <a:endCxn id="108" idx="0"/>
          </p:cNvCxnSpPr>
          <p:nvPr/>
        </p:nvCxnSpPr>
        <p:spPr>
          <a:xfrm>
            <a:off x="3527884" y="4014356"/>
            <a:ext cx="473971" cy="519038"/>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8" idx="4"/>
          </p:cNvCxnSpPr>
          <p:nvPr/>
        </p:nvCxnSpPr>
        <p:spPr>
          <a:xfrm flipH="1">
            <a:off x="3059832" y="4014356"/>
            <a:ext cx="468052"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9" idx="4"/>
            <a:endCxn id="11" idx="0"/>
          </p:cNvCxnSpPr>
          <p:nvPr/>
        </p:nvCxnSpPr>
        <p:spPr>
          <a:xfrm flipH="1">
            <a:off x="5290069" y="4005064"/>
            <a:ext cx="542071"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p:cNvCxnSpPr>
            <a:stCxn id="9" idx="4"/>
            <a:endCxn id="120" idx="0"/>
          </p:cNvCxnSpPr>
          <p:nvPr/>
        </p:nvCxnSpPr>
        <p:spPr>
          <a:xfrm>
            <a:off x="5832140" y="4005064"/>
            <a:ext cx="612068" cy="504056"/>
          </a:xfrm>
          <a:prstGeom prst="line">
            <a:avLst/>
          </a:prstGeom>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2823467" y="1979548"/>
            <a:ext cx="596405" cy="369332"/>
          </a:xfrm>
          <a:prstGeom prst="rect">
            <a:avLst/>
          </a:prstGeom>
          <a:noFill/>
        </p:spPr>
        <p:txBody>
          <a:bodyPr wrap="square" rtlCol="0">
            <a:spAutoFit/>
          </a:bodyPr>
          <a:lstStyle/>
          <a:p>
            <a:r>
              <a:rPr lang="it-IT" dirty="0" smtClean="0"/>
              <a:t>12</a:t>
            </a:r>
            <a:endParaRPr lang="it-IT" dirty="0"/>
          </a:p>
        </p:txBody>
      </p:sp>
      <p:sp>
        <p:nvSpPr>
          <p:cNvPr id="55" name="TextBox 54"/>
          <p:cNvSpPr txBox="1"/>
          <p:nvPr/>
        </p:nvSpPr>
        <p:spPr>
          <a:xfrm>
            <a:off x="5631779" y="1979548"/>
            <a:ext cx="596405" cy="369332"/>
          </a:xfrm>
          <a:prstGeom prst="rect">
            <a:avLst/>
          </a:prstGeom>
          <a:noFill/>
        </p:spPr>
        <p:txBody>
          <a:bodyPr wrap="square" rtlCol="0">
            <a:spAutoFit/>
          </a:bodyPr>
          <a:lstStyle/>
          <a:p>
            <a:r>
              <a:rPr lang="it-IT" dirty="0" smtClean="0"/>
              <a:t>16</a:t>
            </a:r>
            <a:endParaRPr lang="it-IT" dirty="0"/>
          </a:p>
        </p:txBody>
      </p:sp>
      <p:sp>
        <p:nvSpPr>
          <p:cNvPr id="57" name="TextBox 56"/>
          <p:cNvSpPr txBox="1"/>
          <p:nvPr/>
        </p:nvSpPr>
        <p:spPr>
          <a:xfrm>
            <a:off x="5631779" y="2987660"/>
            <a:ext cx="596405" cy="369332"/>
          </a:xfrm>
          <a:prstGeom prst="rect">
            <a:avLst/>
          </a:prstGeom>
          <a:noFill/>
        </p:spPr>
        <p:txBody>
          <a:bodyPr wrap="square" rtlCol="0">
            <a:spAutoFit/>
          </a:bodyPr>
          <a:lstStyle/>
          <a:p>
            <a:r>
              <a:rPr lang="it-IT" dirty="0" smtClean="0"/>
              <a:t>11</a:t>
            </a:r>
            <a:endParaRPr lang="it-IT" dirty="0"/>
          </a:p>
        </p:txBody>
      </p:sp>
      <p:sp>
        <p:nvSpPr>
          <p:cNvPr id="59" name="TextBox 58"/>
          <p:cNvSpPr txBox="1"/>
          <p:nvPr/>
        </p:nvSpPr>
        <p:spPr>
          <a:xfrm>
            <a:off x="7503987" y="2996952"/>
            <a:ext cx="596405" cy="369332"/>
          </a:xfrm>
          <a:prstGeom prst="rect">
            <a:avLst/>
          </a:prstGeom>
          <a:noFill/>
        </p:spPr>
        <p:txBody>
          <a:bodyPr wrap="square" rtlCol="0">
            <a:spAutoFit/>
          </a:bodyPr>
          <a:lstStyle/>
          <a:p>
            <a:r>
              <a:rPr lang="it-IT" dirty="0"/>
              <a:t>5</a:t>
            </a:r>
          </a:p>
        </p:txBody>
      </p:sp>
      <p:sp>
        <p:nvSpPr>
          <p:cNvPr id="76" name="TextBox 75"/>
          <p:cNvSpPr txBox="1"/>
          <p:nvPr/>
        </p:nvSpPr>
        <p:spPr>
          <a:xfrm>
            <a:off x="1259633" y="3059668"/>
            <a:ext cx="298202" cy="369332"/>
          </a:xfrm>
          <a:prstGeom prst="rect">
            <a:avLst/>
          </a:prstGeom>
          <a:noFill/>
        </p:spPr>
        <p:txBody>
          <a:bodyPr wrap="square" rtlCol="0">
            <a:spAutoFit/>
          </a:bodyPr>
          <a:lstStyle/>
          <a:p>
            <a:r>
              <a:rPr lang="it-IT" dirty="0"/>
              <a:t>7</a:t>
            </a:r>
          </a:p>
        </p:txBody>
      </p:sp>
      <p:sp>
        <p:nvSpPr>
          <p:cNvPr id="77" name="TextBox 76"/>
          <p:cNvSpPr txBox="1"/>
          <p:nvPr/>
        </p:nvSpPr>
        <p:spPr>
          <a:xfrm>
            <a:off x="3183507" y="3059668"/>
            <a:ext cx="596405" cy="369332"/>
          </a:xfrm>
          <a:prstGeom prst="rect">
            <a:avLst/>
          </a:prstGeom>
          <a:noFill/>
        </p:spPr>
        <p:txBody>
          <a:bodyPr wrap="square" rtlCol="0">
            <a:spAutoFit/>
          </a:bodyPr>
          <a:lstStyle/>
          <a:p>
            <a:r>
              <a:rPr lang="it-IT" dirty="0" smtClean="0"/>
              <a:t>5</a:t>
            </a:r>
            <a:endParaRPr lang="it-IT" dirty="0"/>
          </a:p>
        </p:txBody>
      </p:sp>
      <p:sp>
        <p:nvSpPr>
          <p:cNvPr id="78" name="TextBox 77"/>
          <p:cNvSpPr txBox="1"/>
          <p:nvPr/>
        </p:nvSpPr>
        <p:spPr>
          <a:xfrm>
            <a:off x="5263908" y="4005064"/>
            <a:ext cx="316204" cy="369332"/>
          </a:xfrm>
          <a:prstGeom prst="rect">
            <a:avLst/>
          </a:prstGeom>
          <a:noFill/>
        </p:spPr>
        <p:txBody>
          <a:bodyPr wrap="square" rtlCol="0">
            <a:spAutoFit/>
          </a:bodyPr>
          <a:lstStyle/>
          <a:p>
            <a:r>
              <a:rPr lang="it-IT" dirty="0"/>
              <a:t>5</a:t>
            </a:r>
          </a:p>
        </p:txBody>
      </p:sp>
      <p:sp>
        <p:nvSpPr>
          <p:cNvPr id="79" name="TextBox 78"/>
          <p:cNvSpPr txBox="1"/>
          <p:nvPr/>
        </p:nvSpPr>
        <p:spPr>
          <a:xfrm>
            <a:off x="6071987" y="4005064"/>
            <a:ext cx="596405" cy="369332"/>
          </a:xfrm>
          <a:prstGeom prst="rect">
            <a:avLst/>
          </a:prstGeom>
          <a:noFill/>
        </p:spPr>
        <p:txBody>
          <a:bodyPr wrap="square" rtlCol="0">
            <a:spAutoFit/>
          </a:bodyPr>
          <a:lstStyle/>
          <a:p>
            <a:r>
              <a:rPr lang="it-IT" dirty="0" smtClean="0"/>
              <a:t>6</a:t>
            </a:r>
            <a:endParaRPr lang="it-IT" dirty="0"/>
          </a:p>
        </p:txBody>
      </p:sp>
      <p:cxnSp>
        <p:nvCxnSpPr>
          <p:cNvPr id="81" name="Straight Connector 80"/>
          <p:cNvCxnSpPr>
            <a:stCxn id="7" idx="4"/>
            <a:endCxn id="102" idx="0"/>
          </p:cNvCxnSpPr>
          <p:nvPr/>
        </p:nvCxnSpPr>
        <p:spPr>
          <a:xfrm>
            <a:off x="1187624" y="4005064"/>
            <a:ext cx="442218" cy="504056"/>
          </a:xfrm>
          <a:prstGeom prst="line">
            <a:avLst/>
          </a:prstGeom>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657837" y="4067780"/>
            <a:ext cx="313763" cy="369332"/>
          </a:xfrm>
          <a:prstGeom prst="rect">
            <a:avLst/>
          </a:prstGeom>
          <a:noFill/>
        </p:spPr>
        <p:txBody>
          <a:bodyPr wrap="square" rtlCol="0">
            <a:spAutoFit/>
          </a:bodyPr>
          <a:lstStyle/>
          <a:p>
            <a:r>
              <a:rPr lang="it-IT" dirty="0" smtClean="0"/>
              <a:t>6</a:t>
            </a:r>
            <a:endParaRPr lang="it-IT" dirty="0"/>
          </a:p>
        </p:txBody>
      </p:sp>
      <p:sp>
        <p:nvSpPr>
          <p:cNvPr id="83" name="TextBox 82"/>
          <p:cNvSpPr txBox="1"/>
          <p:nvPr/>
        </p:nvSpPr>
        <p:spPr>
          <a:xfrm>
            <a:off x="1403648" y="4067780"/>
            <a:ext cx="596405" cy="369332"/>
          </a:xfrm>
          <a:prstGeom prst="rect">
            <a:avLst/>
          </a:prstGeom>
          <a:noFill/>
        </p:spPr>
        <p:txBody>
          <a:bodyPr wrap="square" rtlCol="0">
            <a:spAutoFit/>
          </a:bodyPr>
          <a:lstStyle/>
          <a:p>
            <a:r>
              <a:rPr lang="it-IT" dirty="0"/>
              <a:t>1</a:t>
            </a:r>
          </a:p>
        </p:txBody>
      </p:sp>
      <mc:AlternateContent xmlns:mc="http://schemas.openxmlformats.org/markup-compatibility/2006" xmlns:a14="http://schemas.microsoft.com/office/drawing/2010/main">
        <mc:Choice Requires="a14">
          <p:sp>
            <p:nvSpPr>
              <p:cNvPr id="85" name="Oval 84"/>
              <p:cNvSpPr/>
              <p:nvPr/>
            </p:nvSpPr>
            <p:spPr>
              <a:xfrm>
                <a:off x="2195736" y="4518412"/>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𝑋</m:t>
                          </m:r>
                        </m:e>
                        <m:sub>
                          <m:r>
                            <a:rPr lang="it-IT" b="0" i="1" smtClean="0">
                              <a:solidFill>
                                <a:schemeClr val="tx1"/>
                              </a:solidFill>
                              <a:latin typeface="Cambria Math"/>
                            </a:rPr>
                            <m:t>3</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𝑥</m:t>
                          </m:r>
                        </m:e>
                        <m:sub>
                          <m:r>
                            <a:rPr lang="it-IT" b="0" i="1" smtClean="0">
                              <a:solidFill>
                                <a:schemeClr val="tx1"/>
                              </a:solidFill>
                              <a:latin typeface="Cambria Math"/>
                            </a:rPr>
                            <m:t>3</m:t>
                          </m:r>
                        </m:sub>
                      </m:sSub>
                    </m:oMath>
                  </m:oMathPara>
                </a14:m>
                <a:endParaRPr lang="it-IT" dirty="0" smtClean="0">
                  <a:solidFill>
                    <a:schemeClr val="tx1"/>
                  </a:solidFill>
                </a:endParaRPr>
              </a:p>
            </p:txBody>
          </p:sp>
        </mc:Choice>
        <mc:Fallback xmlns="">
          <p:sp>
            <p:nvSpPr>
              <p:cNvPr id="85" name="Oval 84"/>
              <p:cNvSpPr>
                <a:spLocks noRot="1" noChangeAspect="1" noMove="1" noResize="1" noEditPoints="1" noAdjustHandles="1" noChangeArrowheads="1" noChangeShapeType="1" noTextEdit="1"/>
              </p:cNvSpPr>
              <p:nvPr/>
            </p:nvSpPr>
            <p:spPr>
              <a:xfrm>
                <a:off x="2195736" y="4518412"/>
                <a:ext cx="1368152" cy="504056"/>
              </a:xfrm>
              <a:prstGeom prst="ellipse">
                <a:avLst/>
              </a:prstGeom>
              <a:blipFill rotWithShape="1">
                <a:blip r:embed="rId11"/>
                <a:stretch>
                  <a:fillRect b="-3448"/>
                </a:stretch>
              </a:blipFill>
              <a:ln w="25400">
                <a:solidFill>
                  <a:schemeClr val="tx1"/>
                </a:solidFill>
              </a:ln>
            </p:spPr>
            <p:txBody>
              <a:bodyPr/>
              <a:lstStyle/>
              <a:p>
                <a:r>
                  <a:rPr lang="it-IT">
                    <a:noFill/>
                  </a:rPr>
                  <a:t> </a:t>
                </a:r>
              </a:p>
            </p:txBody>
          </p:sp>
        </mc:Fallback>
      </mc:AlternateContent>
      <p:cxnSp>
        <p:nvCxnSpPr>
          <p:cNvPr id="92" name="Straight Connector 91"/>
          <p:cNvCxnSpPr>
            <a:stCxn id="85" idx="4"/>
            <a:endCxn id="104" idx="0"/>
          </p:cNvCxnSpPr>
          <p:nvPr/>
        </p:nvCxnSpPr>
        <p:spPr>
          <a:xfrm flipH="1">
            <a:off x="2483768" y="5022468"/>
            <a:ext cx="396044" cy="519038"/>
          </a:xfrm>
          <a:prstGeom prst="line">
            <a:avLst/>
          </a:prstGeom>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85" idx="4"/>
            <a:endCxn id="105" idx="0"/>
          </p:cNvCxnSpPr>
          <p:nvPr/>
        </p:nvCxnSpPr>
        <p:spPr>
          <a:xfrm>
            <a:off x="2879812" y="5022468"/>
            <a:ext cx="438943" cy="519038"/>
          </a:xfrm>
          <a:prstGeom prst="line">
            <a:avLst/>
          </a:prstGeom>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2365688" y="5075892"/>
            <a:ext cx="313763" cy="369332"/>
          </a:xfrm>
          <a:prstGeom prst="rect">
            <a:avLst/>
          </a:prstGeom>
          <a:noFill/>
        </p:spPr>
        <p:txBody>
          <a:bodyPr wrap="square" rtlCol="0">
            <a:spAutoFit/>
          </a:bodyPr>
          <a:lstStyle/>
          <a:p>
            <a:r>
              <a:rPr lang="it-IT" dirty="0"/>
              <a:t>1</a:t>
            </a:r>
          </a:p>
        </p:txBody>
      </p:sp>
      <p:sp>
        <p:nvSpPr>
          <p:cNvPr id="96" name="TextBox 95"/>
          <p:cNvSpPr txBox="1"/>
          <p:nvPr/>
        </p:nvSpPr>
        <p:spPr>
          <a:xfrm>
            <a:off x="3111499" y="5075892"/>
            <a:ext cx="596405" cy="369332"/>
          </a:xfrm>
          <a:prstGeom prst="rect">
            <a:avLst/>
          </a:prstGeom>
          <a:noFill/>
        </p:spPr>
        <p:txBody>
          <a:bodyPr wrap="square" rtlCol="0">
            <a:spAutoFit/>
          </a:bodyPr>
          <a:lstStyle/>
          <a:p>
            <a:r>
              <a:rPr lang="it-IT" dirty="0" smtClean="0"/>
              <a:t>3</a:t>
            </a:r>
            <a:endParaRPr lang="it-IT" dirty="0"/>
          </a:p>
        </p:txBody>
      </p:sp>
      <p:sp>
        <p:nvSpPr>
          <p:cNvPr id="102" name="Rectangle 101"/>
          <p:cNvSpPr/>
          <p:nvPr/>
        </p:nvSpPr>
        <p:spPr>
          <a:xfrm>
            <a:off x="1341810" y="4509120"/>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04" name="Rectangle 103"/>
          <p:cNvSpPr/>
          <p:nvPr/>
        </p:nvSpPr>
        <p:spPr>
          <a:xfrm>
            <a:off x="2195736" y="5541506"/>
            <a:ext cx="576064" cy="479782"/>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05" name="Rectangle 104"/>
          <p:cNvSpPr/>
          <p:nvPr/>
        </p:nvSpPr>
        <p:spPr>
          <a:xfrm>
            <a:off x="3030723" y="5541506"/>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08" name="Rectangle 107"/>
          <p:cNvSpPr/>
          <p:nvPr/>
        </p:nvSpPr>
        <p:spPr>
          <a:xfrm>
            <a:off x="3713823" y="4533394"/>
            <a:ext cx="576064" cy="479782"/>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10" name="TextBox 109"/>
          <p:cNvSpPr txBox="1"/>
          <p:nvPr/>
        </p:nvSpPr>
        <p:spPr>
          <a:xfrm>
            <a:off x="3707904" y="4067780"/>
            <a:ext cx="313763" cy="369332"/>
          </a:xfrm>
          <a:prstGeom prst="rect">
            <a:avLst/>
          </a:prstGeom>
          <a:noFill/>
        </p:spPr>
        <p:txBody>
          <a:bodyPr wrap="square" rtlCol="0">
            <a:spAutoFit/>
          </a:bodyPr>
          <a:lstStyle/>
          <a:p>
            <a:r>
              <a:rPr lang="it-IT" dirty="0"/>
              <a:t>1</a:t>
            </a:r>
          </a:p>
        </p:txBody>
      </p:sp>
      <p:sp>
        <p:nvSpPr>
          <p:cNvPr id="111" name="TextBox 110"/>
          <p:cNvSpPr txBox="1"/>
          <p:nvPr/>
        </p:nvSpPr>
        <p:spPr>
          <a:xfrm>
            <a:off x="2987824" y="4067780"/>
            <a:ext cx="313763" cy="369332"/>
          </a:xfrm>
          <a:prstGeom prst="rect">
            <a:avLst/>
          </a:prstGeom>
          <a:noFill/>
        </p:spPr>
        <p:txBody>
          <a:bodyPr wrap="square" rtlCol="0">
            <a:spAutoFit/>
          </a:bodyPr>
          <a:lstStyle/>
          <a:p>
            <a:r>
              <a:rPr lang="it-IT" dirty="0" smtClean="0"/>
              <a:t>4</a:t>
            </a:r>
            <a:endParaRPr lang="it-IT" dirty="0"/>
          </a:p>
        </p:txBody>
      </p:sp>
      <p:cxnSp>
        <p:nvCxnSpPr>
          <p:cNvPr id="112" name="Straight Connector 111"/>
          <p:cNvCxnSpPr>
            <a:stCxn id="10" idx="4"/>
            <a:endCxn id="116" idx="0"/>
          </p:cNvCxnSpPr>
          <p:nvPr/>
        </p:nvCxnSpPr>
        <p:spPr>
          <a:xfrm flipH="1">
            <a:off x="7524328" y="4014356"/>
            <a:ext cx="409389" cy="5190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Straight Connector 112"/>
          <p:cNvCxnSpPr>
            <a:stCxn id="10" idx="4"/>
            <a:endCxn id="117" idx="0"/>
          </p:cNvCxnSpPr>
          <p:nvPr/>
        </p:nvCxnSpPr>
        <p:spPr>
          <a:xfrm>
            <a:off x="7933717" y="4014356"/>
            <a:ext cx="425598" cy="519038"/>
          </a:xfrm>
          <a:prstGeom prst="line">
            <a:avLst/>
          </a:prstGeom>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7406248" y="4067780"/>
            <a:ext cx="313763" cy="369332"/>
          </a:xfrm>
          <a:prstGeom prst="rect">
            <a:avLst/>
          </a:prstGeom>
          <a:noFill/>
        </p:spPr>
        <p:txBody>
          <a:bodyPr wrap="square" rtlCol="0">
            <a:spAutoFit/>
          </a:bodyPr>
          <a:lstStyle/>
          <a:p>
            <a:r>
              <a:rPr lang="it-IT" dirty="0" smtClean="0"/>
              <a:t>4</a:t>
            </a:r>
            <a:endParaRPr lang="it-IT" dirty="0"/>
          </a:p>
        </p:txBody>
      </p:sp>
      <p:sp>
        <p:nvSpPr>
          <p:cNvPr id="115" name="TextBox 114"/>
          <p:cNvSpPr txBox="1"/>
          <p:nvPr/>
        </p:nvSpPr>
        <p:spPr>
          <a:xfrm>
            <a:off x="8152059" y="4067780"/>
            <a:ext cx="596405" cy="369332"/>
          </a:xfrm>
          <a:prstGeom prst="rect">
            <a:avLst/>
          </a:prstGeom>
          <a:noFill/>
        </p:spPr>
        <p:txBody>
          <a:bodyPr wrap="square" rtlCol="0">
            <a:spAutoFit/>
          </a:bodyPr>
          <a:lstStyle/>
          <a:p>
            <a:r>
              <a:rPr lang="it-IT" dirty="0"/>
              <a:t>1</a:t>
            </a:r>
          </a:p>
        </p:txBody>
      </p:sp>
      <p:sp>
        <p:nvSpPr>
          <p:cNvPr id="116" name="Rectangle 115"/>
          <p:cNvSpPr/>
          <p:nvPr/>
        </p:nvSpPr>
        <p:spPr>
          <a:xfrm>
            <a:off x="7236296" y="4533394"/>
            <a:ext cx="576064" cy="479782"/>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17" name="Rectangle 116"/>
          <p:cNvSpPr/>
          <p:nvPr/>
        </p:nvSpPr>
        <p:spPr>
          <a:xfrm>
            <a:off x="8071283" y="4533394"/>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20" name="Rectangle 119"/>
          <p:cNvSpPr/>
          <p:nvPr/>
        </p:nvSpPr>
        <p:spPr>
          <a:xfrm>
            <a:off x="6156176" y="4509120"/>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cxnSp>
        <p:nvCxnSpPr>
          <p:cNvPr id="125" name="Straight Connector 124"/>
          <p:cNvCxnSpPr>
            <a:stCxn id="11" idx="4"/>
            <a:endCxn id="129" idx="0"/>
          </p:cNvCxnSpPr>
          <p:nvPr/>
        </p:nvCxnSpPr>
        <p:spPr>
          <a:xfrm flipH="1">
            <a:off x="4868192" y="5013176"/>
            <a:ext cx="421877" cy="5190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6" name="Straight Connector 125"/>
          <p:cNvCxnSpPr>
            <a:stCxn id="11" idx="4"/>
            <a:endCxn id="130" idx="0"/>
          </p:cNvCxnSpPr>
          <p:nvPr/>
        </p:nvCxnSpPr>
        <p:spPr>
          <a:xfrm>
            <a:off x="5290069" y="5013176"/>
            <a:ext cx="413110" cy="519038"/>
          </a:xfrm>
          <a:prstGeom prst="line">
            <a:avLst/>
          </a:prstGeom>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4750112" y="5066600"/>
            <a:ext cx="313763" cy="369332"/>
          </a:xfrm>
          <a:prstGeom prst="rect">
            <a:avLst/>
          </a:prstGeom>
          <a:noFill/>
        </p:spPr>
        <p:txBody>
          <a:bodyPr wrap="square" rtlCol="0">
            <a:spAutoFit/>
          </a:bodyPr>
          <a:lstStyle/>
          <a:p>
            <a:r>
              <a:rPr lang="it-IT" dirty="0"/>
              <a:t>1</a:t>
            </a:r>
          </a:p>
        </p:txBody>
      </p:sp>
      <p:sp>
        <p:nvSpPr>
          <p:cNvPr id="128" name="TextBox 127"/>
          <p:cNvSpPr txBox="1"/>
          <p:nvPr/>
        </p:nvSpPr>
        <p:spPr>
          <a:xfrm>
            <a:off x="5495923" y="5066600"/>
            <a:ext cx="596405" cy="369332"/>
          </a:xfrm>
          <a:prstGeom prst="rect">
            <a:avLst/>
          </a:prstGeom>
          <a:noFill/>
        </p:spPr>
        <p:txBody>
          <a:bodyPr wrap="square" rtlCol="0">
            <a:spAutoFit/>
          </a:bodyPr>
          <a:lstStyle/>
          <a:p>
            <a:r>
              <a:rPr lang="it-IT" dirty="0"/>
              <a:t>4</a:t>
            </a:r>
          </a:p>
        </p:txBody>
      </p:sp>
      <p:sp>
        <p:nvSpPr>
          <p:cNvPr id="129" name="Rectangle 128"/>
          <p:cNvSpPr/>
          <p:nvPr/>
        </p:nvSpPr>
        <p:spPr>
          <a:xfrm>
            <a:off x="4580160" y="5532214"/>
            <a:ext cx="576064" cy="479782"/>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30" name="Rectangle 129"/>
          <p:cNvSpPr/>
          <p:nvPr/>
        </p:nvSpPr>
        <p:spPr>
          <a:xfrm>
            <a:off x="5415147" y="5532214"/>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58" name="Rectangle 57"/>
          <p:cNvSpPr/>
          <p:nvPr/>
        </p:nvSpPr>
        <p:spPr>
          <a:xfrm>
            <a:off x="2781947" y="4533394"/>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61" name="Rectangle 60"/>
          <p:cNvSpPr/>
          <p:nvPr/>
        </p:nvSpPr>
        <p:spPr>
          <a:xfrm>
            <a:off x="5004048" y="4509120"/>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62"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Alberi</a:t>
            </a:r>
            <a:endParaRPr lang="it-IT" sz="3600" dirty="0"/>
          </a:p>
        </p:txBody>
      </p:sp>
    </p:spTree>
    <p:extLst>
      <p:ext uri="{BB962C8B-B14F-4D97-AF65-F5344CB8AC3E}">
        <p14:creationId xmlns:p14="http://schemas.microsoft.com/office/powerpoint/2010/main" val="725598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104"/>
                                        </p:tgtEl>
                                      </p:cBhvr>
                                    </p:animEffect>
                                    <p:anim calcmode="lin" valueType="num">
                                      <p:cBhvr>
                                        <p:cTn id="7" dur="1000"/>
                                        <p:tgtEl>
                                          <p:spTgt spid="104"/>
                                        </p:tgtEl>
                                        <p:attrNameLst>
                                          <p:attrName>ppt_x</p:attrName>
                                        </p:attrNameLst>
                                      </p:cBhvr>
                                      <p:tavLst>
                                        <p:tav tm="0">
                                          <p:val>
                                            <p:strVal val="ppt_x"/>
                                          </p:val>
                                        </p:tav>
                                        <p:tav tm="100000">
                                          <p:val>
                                            <p:strVal val="ppt_x"/>
                                          </p:val>
                                        </p:tav>
                                      </p:tavLst>
                                    </p:anim>
                                    <p:anim calcmode="lin" valueType="num">
                                      <p:cBhvr>
                                        <p:cTn id="8" dur="1000"/>
                                        <p:tgtEl>
                                          <p:spTgt spid="104"/>
                                        </p:tgtEl>
                                        <p:attrNameLst>
                                          <p:attrName>ppt_y</p:attrName>
                                        </p:attrNameLst>
                                      </p:cBhvr>
                                      <p:tavLst>
                                        <p:tav tm="0">
                                          <p:val>
                                            <p:strVal val="ppt_y"/>
                                          </p:val>
                                        </p:tav>
                                        <p:tav tm="100000">
                                          <p:val>
                                            <p:strVal val="ppt_y+.1"/>
                                          </p:val>
                                        </p:tav>
                                      </p:tavLst>
                                    </p:anim>
                                    <p:set>
                                      <p:cBhvr>
                                        <p:cTn id="9" dur="1" fill="hold">
                                          <p:stCondLst>
                                            <p:cond delay="999"/>
                                          </p:stCondLst>
                                        </p:cTn>
                                        <p:tgtEl>
                                          <p:spTgt spid="104"/>
                                        </p:tgtEl>
                                        <p:attrNameLst>
                                          <p:attrName>style.visibility</p:attrName>
                                        </p:attrNameLst>
                                      </p:cBhvr>
                                      <p:to>
                                        <p:strVal val="hidden"/>
                                      </p:to>
                                    </p:set>
                                  </p:childTnLst>
                                </p:cTn>
                              </p:par>
                              <p:par>
                                <p:cTn id="10" presetID="42" presetClass="exit" presetSubtype="0" fill="hold" nodeType="withEffect">
                                  <p:stCondLst>
                                    <p:cond delay="0"/>
                                  </p:stCondLst>
                                  <p:childTnLst>
                                    <p:animEffect transition="out" filter="fade">
                                      <p:cBhvr>
                                        <p:cTn id="11" dur="1000"/>
                                        <p:tgtEl>
                                          <p:spTgt spid="92"/>
                                        </p:tgtEl>
                                      </p:cBhvr>
                                    </p:animEffect>
                                    <p:anim calcmode="lin" valueType="num">
                                      <p:cBhvr>
                                        <p:cTn id="12" dur="1000"/>
                                        <p:tgtEl>
                                          <p:spTgt spid="92"/>
                                        </p:tgtEl>
                                        <p:attrNameLst>
                                          <p:attrName>ppt_x</p:attrName>
                                        </p:attrNameLst>
                                      </p:cBhvr>
                                      <p:tavLst>
                                        <p:tav tm="0">
                                          <p:val>
                                            <p:strVal val="ppt_x"/>
                                          </p:val>
                                        </p:tav>
                                        <p:tav tm="100000">
                                          <p:val>
                                            <p:strVal val="ppt_x"/>
                                          </p:val>
                                        </p:tav>
                                      </p:tavLst>
                                    </p:anim>
                                    <p:anim calcmode="lin" valueType="num">
                                      <p:cBhvr>
                                        <p:cTn id="13" dur="1000"/>
                                        <p:tgtEl>
                                          <p:spTgt spid="92"/>
                                        </p:tgtEl>
                                        <p:attrNameLst>
                                          <p:attrName>ppt_y</p:attrName>
                                        </p:attrNameLst>
                                      </p:cBhvr>
                                      <p:tavLst>
                                        <p:tav tm="0">
                                          <p:val>
                                            <p:strVal val="ppt_y"/>
                                          </p:val>
                                        </p:tav>
                                        <p:tav tm="100000">
                                          <p:val>
                                            <p:strVal val="ppt_y+.1"/>
                                          </p:val>
                                        </p:tav>
                                      </p:tavLst>
                                    </p:anim>
                                    <p:set>
                                      <p:cBhvr>
                                        <p:cTn id="14" dur="1" fill="hold">
                                          <p:stCondLst>
                                            <p:cond delay="999"/>
                                          </p:stCondLst>
                                        </p:cTn>
                                        <p:tgtEl>
                                          <p:spTgt spid="92"/>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96"/>
                                        </p:tgtEl>
                                      </p:cBhvr>
                                    </p:animEffect>
                                    <p:anim calcmode="lin" valueType="num">
                                      <p:cBhvr>
                                        <p:cTn id="17" dur="1000"/>
                                        <p:tgtEl>
                                          <p:spTgt spid="96"/>
                                        </p:tgtEl>
                                        <p:attrNameLst>
                                          <p:attrName>ppt_x</p:attrName>
                                        </p:attrNameLst>
                                      </p:cBhvr>
                                      <p:tavLst>
                                        <p:tav tm="0">
                                          <p:val>
                                            <p:strVal val="ppt_x"/>
                                          </p:val>
                                        </p:tav>
                                        <p:tav tm="100000">
                                          <p:val>
                                            <p:strVal val="ppt_x"/>
                                          </p:val>
                                        </p:tav>
                                      </p:tavLst>
                                    </p:anim>
                                    <p:anim calcmode="lin" valueType="num">
                                      <p:cBhvr>
                                        <p:cTn id="18" dur="1000"/>
                                        <p:tgtEl>
                                          <p:spTgt spid="96"/>
                                        </p:tgtEl>
                                        <p:attrNameLst>
                                          <p:attrName>ppt_y</p:attrName>
                                        </p:attrNameLst>
                                      </p:cBhvr>
                                      <p:tavLst>
                                        <p:tav tm="0">
                                          <p:val>
                                            <p:strVal val="ppt_y"/>
                                          </p:val>
                                        </p:tav>
                                        <p:tav tm="100000">
                                          <p:val>
                                            <p:strVal val="ppt_y+.1"/>
                                          </p:val>
                                        </p:tav>
                                      </p:tavLst>
                                    </p:anim>
                                    <p:set>
                                      <p:cBhvr>
                                        <p:cTn id="19" dur="1" fill="hold">
                                          <p:stCondLst>
                                            <p:cond delay="999"/>
                                          </p:stCondLst>
                                        </p:cTn>
                                        <p:tgtEl>
                                          <p:spTgt spid="96"/>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105"/>
                                        </p:tgtEl>
                                      </p:cBhvr>
                                    </p:animEffect>
                                    <p:anim calcmode="lin" valueType="num">
                                      <p:cBhvr>
                                        <p:cTn id="22" dur="1000"/>
                                        <p:tgtEl>
                                          <p:spTgt spid="105"/>
                                        </p:tgtEl>
                                        <p:attrNameLst>
                                          <p:attrName>ppt_x</p:attrName>
                                        </p:attrNameLst>
                                      </p:cBhvr>
                                      <p:tavLst>
                                        <p:tav tm="0">
                                          <p:val>
                                            <p:strVal val="ppt_x"/>
                                          </p:val>
                                        </p:tav>
                                        <p:tav tm="100000">
                                          <p:val>
                                            <p:strVal val="ppt_x"/>
                                          </p:val>
                                        </p:tav>
                                      </p:tavLst>
                                    </p:anim>
                                    <p:anim calcmode="lin" valueType="num">
                                      <p:cBhvr>
                                        <p:cTn id="23" dur="1000"/>
                                        <p:tgtEl>
                                          <p:spTgt spid="105"/>
                                        </p:tgtEl>
                                        <p:attrNameLst>
                                          <p:attrName>ppt_y</p:attrName>
                                        </p:attrNameLst>
                                      </p:cBhvr>
                                      <p:tavLst>
                                        <p:tav tm="0">
                                          <p:val>
                                            <p:strVal val="ppt_y"/>
                                          </p:val>
                                        </p:tav>
                                        <p:tav tm="100000">
                                          <p:val>
                                            <p:strVal val="ppt_y+.1"/>
                                          </p:val>
                                        </p:tav>
                                      </p:tavLst>
                                    </p:anim>
                                    <p:set>
                                      <p:cBhvr>
                                        <p:cTn id="24" dur="1" fill="hold">
                                          <p:stCondLst>
                                            <p:cond delay="999"/>
                                          </p:stCondLst>
                                        </p:cTn>
                                        <p:tgtEl>
                                          <p:spTgt spid="105"/>
                                        </p:tgtEl>
                                        <p:attrNameLst>
                                          <p:attrName>style.visibility</p:attrName>
                                        </p:attrNameLst>
                                      </p:cBhvr>
                                      <p:to>
                                        <p:strVal val="hidden"/>
                                      </p:to>
                                    </p:set>
                                  </p:childTnLst>
                                </p:cTn>
                              </p:par>
                              <p:par>
                                <p:cTn id="25" presetID="42" presetClass="exit" presetSubtype="0" fill="hold" grpId="0" nodeType="withEffect">
                                  <p:stCondLst>
                                    <p:cond delay="0"/>
                                  </p:stCondLst>
                                  <p:childTnLst>
                                    <p:animEffect transition="out" filter="fade">
                                      <p:cBhvr>
                                        <p:cTn id="26" dur="1000"/>
                                        <p:tgtEl>
                                          <p:spTgt spid="95"/>
                                        </p:tgtEl>
                                      </p:cBhvr>
                                    </p:animEffect>
                                    <p:anim calcmode="lin" valueType="num">
                                      <p:cBhvr>
                                        <p:cTn id="27" dur="1000"/>
                                        <p:tgtEl>
                                          <p:spTgt spid="95"/>
                                        </p:tgtEl>
                                        <p:attrNameLst>
                                          <p:attrName>ppt_x</p:attrName>
                                        </p:attrNameLst>
                                      </p:cBhvr>
                                      <p:tavLst>
                                        <p:tav tm="0">
                                          <p:val>
                                            <p:strVal val="ppt_x"/>
                                          </p:val>
                                        </p:tav>
                                        <p:tav tm="100000">
                                          <p:val>
                                            <p:strVal val="ppt_x"/>
                                          </p:val>
                                        </p:tav>
                                      </p:tavLst>
                                    </p:anim>
                                    <p:anim calcmode="lin" valueType="num">
                                      <p:cBhvr>
                                        <p:cTn id="28" dur="1000"/>
                                        <p:tgtEl>
                                          <p:spTgt spid="95"/>
                                        </p:tgtEl>
                                        <p:attrNameLst>
                                          <p:attrName>ppt_y</p:attrName>
                                        </p:attrNameLst>
                                      </p:cBhvr>
                                      <p:tavLst>
                                        <p:tav tm="0">
                                          <p:val>
                                            <p:strVal val="ppt_y"/>
                                          </p:val>
                                        </p:tav>
                                        <p:tav tm="100000">
                                          <p:val>
                                            <p:strVal val="ppt_y+.1"/>
                                          </p:val>
                                        </p:tav>
                                      </p:tavLst>
                                    </p:anim>
                                    <p:set>
                                      <p:cBhvr>
                                        <p:cTn id="29" dur="1" fill="hold">
                                          <p:stCondLst>
                                            <p:cond delay="999"/>
                                          </p:stCondLst>
                                        </p:cTn>
                                        <p:tgtEl>
                                          <p:spTgt spid="95"/>
                                        </p:tgtEl>
                                        <p:attrNameLst>
                                          <p:attrName>style.visibility</p:attrName>
                                        </p:attrNameLst>
                                      </p:cBhvr>
                                      <p:to>
                                        <p:strVal val="hidden"/>
                                      </p:to>
                                    </p:set>
                                  </p:childTnLst>
                                </p:cTn>
                              </p:par>
                              <p:par>
                                <p:cTn id="30" presetID="42" presetClass="exit" presetSubtype="0" fill="hold" grpId="0" nodeType="withEffect">
                                  <p:stCondLst>
                                    <p:cond delay="0"/>
                                  </p:stCondLst>
                                  <p:childTnLst>
                                    <p:animEffect transition="out" filter="fade">
                                      <p:cBhvr>
                                        <p:cTn id="31" dur="1000"/>
                                        <p:tgtEl>
                                          <p:spTgt spid="85"/>
                                        </p:tgtEl>
                                      </p:cBhvr>
                                    </p:animEffect>
                                    <p:anim calcmode="lin" valueType="num">
                                      <p:cBhvr>
                                        <p:cTn id="32" dur="1000"/>
                                        <p:tgtEl>
                                          <p:spTgt spid="85"/>
                                        </p:tgtEl>
                                        <p:attrNameLst>
                                          <p:attrName>ppt_x</p:attrName>
                                        </p:attrNameLst>
                                      </p:cBhvr>
                                      <p:tavLst>
                                        <p:tav tm="0">
                                          <p:val>
                                            <p:strVal val="ppt_x"/>
                                          </p:val>
                                        </p:tav>
                                        <p:tav tm="100000">
                                          <p:val>
                                            <p:strVal val="ppt_x"/>
                                          </p:val>
                                        </p:tav>
                                      </p:tavLst>
                                    </p:anim>
                                    <p:anim calcmode="lin" valueType="num">
                                      <p:cBhvr>
                                        <p:cTn id="33" dur="1000"/>
                                        <p:tgtEl>
                                          <p:spTgt spid="85"/>
                                        </p:tgtEl>
                                        <p:attrNameLst>
                                          <p:attrName>ppt_y</p:attrName>
                                        </p:attrNameLst>
                                      </p:cBhvr>
                                      <p:tavLst>
                                        <p:tav tm="0">
                                          <p:val>
                                            <p:strVal val="ppt_y"/>
                                          </p:val>
                                        </p:tav>
                                        <p:tav tm="100000">
                                          <p:val>
                                            <p:strVal val="ppt_y+.1"/>
                                          </p:val>
                                        </p:tav>
                                      </p:tavLst>
                                    </p:anim>
                                    <p:set>
                                      <p:cBhvr>
                                        <p:cTn id="34" dur="1" fill="hold">
                                          <p:stCondLst>
                                            <p:cond delay="999"/>
                                          </p:stCondLst>
                                        </p:cTn>
                                        <p:tgtEl>
                                          <p:spTgt spid="85"/>
                                        </p:tgtEl>
                                        <p:attrNameLst>
                                          <p:attrName>style.visibility</p:attrName>
                                        </p:attrNameLst>
                                      </p:cBhvr>
                                      <p:to>
                                        <p:strVal val="hidden"/>
                                      </p:to>
                                    </p:set>
                                  </p:childTnLst>
                                </p:cTn>
                              </p:par>
                              <p:par>
                                <p:cTn id="35" presetID="42" presetClass="exit" presetSubtype="0" fill="hold" grpId="0" nodeType="withEffect">
                                  <p:stCondLst>
                                    <p:cond delay="0"/>
                                  </p:stCondLst>
                                  <p:childTnLst>
                                    <p:animEffect transition="out" filter="fade">
                                      <p:cBhvr>
                                        <p:cTn id="36" dur="1000"/>
                                        <p:tgtEl>
                                          <p:spTgt spid="129"/>
                                        </p:tgtEl>
                                      </p:cBhvr>
                                    </p:animEffect>
                                    <p:anim calcmode="lin" valueType="num">
                                      <p:cBhvr>
                                        <p:cTn id="37" dur="1000"/>
                                        <p:tgtEl>
                                          <p:spTgt spid="129"/>
                                        </p:tgtEl>
                                        <p:attrNameLst>
                                          <p:attrName>ppt_x</p:attrName>
                                        </p:attrNameLst>
                                      </p:cBhvr>
                                      <p:tavLst>
                                        <p:tav tm="0">
                                          <p:val>
                                            <p:strVal val="ppt_x"/>
                                          </p:val>
                                        </p:tav>
                                        <p:tav tm="100000">
                                          <p:val>
                                            <p:strVal val="ppt_x"/>
                                          </p:val>
                                        </p:tav>
                                      </p:tavLst>
                                    </p:anim>
                                    <p:anim calcmode="lin" valueType="num">
                                      <p:cBhvr>
                                        <p:cTn id="38" dur="1000"/>
                                        <p:tgtEl>
                                          <p:spTgt spid="129"/>
                                        </p:tgtEl>
                                        <p:attrNameLst>
                                          <p:attrName>ppt_y</p:attrName>
                                        </p:attrNameLst>
                                      </p:cBhvr>
                                      <p:tavLst>
                                        <p:tav tm="0">
                                          <p:val>
                                            <p:strVal val="ppt_y"/>
                                          </p:val>
                                        </p:tav>
                                        <p:tav tm="100000">
                                          <p:val>
                                            <p:strVal val="ppt_y+.1"/>
                                          </p:val>
                                        </p:tav>
                                      </p:tavLst>
                                    </p:anim>
                                    <p:set>
                                      <p:cBhvr>
                                        <p:cTn id="39" dur="1" fill="hold">
                                          <p:stCondLst>
                                            <p:cond delay="999"/>
                                          </p:stCondLst>
                                        </p:cTn>
                                        <p:tgtEl>
                                          <p:spTgt spid="129"/>
                                        </p:tgtEl>
                                        <p:attrNameLst>
                                          <p:attrName>style.visibility</p:attrName>
                                        </p:attrNameLst>
                                      </p:cBhvr>
                                      <p:to>
                                        <p:strVal val="hidden"/>
                                      </p:to>
                                    </p:set>
                                  </p:childTnLst>
                                </p:cTn>
                              </p:par>
                              <p:par>
                                <p:cTn id="40" presetID="42" presetClass="exit" presetSubtype="0" fill="hold" grpId="0" nodeType="withEffect">
                                  <p:stCondLst>
                                    <p:cond delay="0"/>
                                  </p:stCondLst>
                                  <p:childTnLst>
                                    <p:animEffect transition="out" filter="fade">
                                      <p:cBhvr>
                                        <p:cTn id="41" dur="1000"/>
                                        <p:tgtEl>
                                          <p:spTgt spid="130"/>
                                        </p:tgtEl>
                                      </p:cBhvr>
                                    </p:animEffect>
                                    <p:anim calcmode="lin" valueType="num">
                                      <p:cBhvr>
                                        <p:cTn id="42" dur="1000"/>
                                        <p:tgtEl>
                                          <p:spTgt spid="130"/>
                                        </p:tgtEl>
                                        <p:attrNameLst>
                                          <p:attrName>ppt_x</p:attrName>
                                        </p:attrNameLst>
                                      </p:cBhvr>
                                      <p:tavLst>
                                        <p:tav tm="0">
                                          <p:val>
                                            <p:strVal val="ppt_x"/>
                                          </p:val>
                                        </p:tav>
                                        <p:tav tm="100000">
                                          <p:val>
                                            <p:strVal val="ppt_x"/>
                                          </p:val>
                                        </p:tav>
                                      </p:tavLst>
                                    </p:anim>
                                    <p:anim calcmode="lin" valueType="num">
                                      <p:cBhvr>
                                        <p:cTn id="43" dur="1000"/>
                                        <p:tgtEl>
                                          <p:spTgt spid="130"/>
                                        </p:tgtEl>
                                        <p:attrNameLst>
                                          <p:attrName>ppt_y</p:attrName>
                                        </p:attrNameLst>
                                      </p:cBhvr>
                                      <p:tavLst>
                                        <p:tav tm="0">
                                          <p:val>
                                            <p:strVal val="ppt_y"/>
                                          </p:val>
                                        </p:tav>
                                        <p:tav tm="100000">
                                          <p:val>
                                            <p:strVal val="ppt_y+.1"/>
                                          </p:val>
                                        </p:tav>
                                      </p:tavLst>
                                    </p:anim>
                                    <p:set>
                                      <p:cBhvr>
                                        <p:cTn id="44" dur="1" fill="hold">
                                          <p:stCondLst>
                                            <p:cond delay="999"/>
                                          </p:stCondLst>
                                        </p:cTn>
                                        <p:tgtEl>
                                          <p:spTgt spid="130"/>
                                        </p:tgtEl>
                                        <p:attrNameLst>
                                          <p:attrName>style.visibility</p:attrName>
                                        </p:attrNameLst>
                                      </p:cBhvr>
                                      <p:to>
                                        <p:strVal val="hidden"/>
                                      </p:to>
                                    </p:set>
                                  </p:childTnLst>
                                </p:cTn>
                              </p:par>
                              <p:par>
                                <p:cTn id="45" presetID="42" presetClass="exit" presetSubtype="0" fill="hold" grpId="0" nodeType="withEffect">
                                  <p:stCondLst>
                                    <p:cond delay="0"/>
                                  </p:stCondLst>
                                  <p:childTnLst>
                                    <p:animEffect transition="out" filter="fade">
                                      <p:cBhvr>
                                        <p:cTn id="46" dur="1000"/>
                                        <p:tgtEl>
                                          <p:spTgt spid="128"/>
                                        </p:tgtEl>
                                      </p:cBhvr>
                                    </p:animEffect>
                                    <p:anim calcmode="lin" valueType="num">
                                      <p:cBhvr>
                                        <p:cTn id="47" dur="1000"/>
                                        <p:tgtEl>
                                          <p:spTgt spid="128"/>
                                        </p:tgtEl>
                                        <p:attrNameLst>
                                          <p:attrName>ppt_x</p:attrName>
                                        </p:attrNameLst>
                                      </p:cBhvr>
                                      <p:tavLst>
                                        <p:tav tm="0">
                                          <p:val>
                                            <p:strVal val="ppt_x"/>
                                          </p:val>
                                        </p:tav>
                                        <p:tav tm="100000">
                                          <p:val>
                                            <p:strVal val="ppt_x"/>
                                          </p:val>
                                        </p:tav>
                                      </p:tavLst>
                                    </p:anim>
                                    <p:anim calcmode="lin" valueType="num">
                                      <p:cBhvr>
                                        <p:cTn id="48" dur="1000"/>
                                        <p:tgtEl>
                                          <p:spTgt spid="128"/>
                                        </p:tgtEl>
                                        <p:attrNameLst>
                                          <p:attrName>ppt_y</p:attrName>
                                        </p:attrNameLst>
                                      </p:cBhvr>
                                      <p:tavLst>
                                        <p:tav tm="0">
                                          <p:val>
                                            <p:strVal val="ppt_y"/>
                                          </p:val>
                                        </p:tav>
                                        <p:tav tm="100000">
                                          <p:val>
                                            <p:strVal val="ppt_y+.1"/>
                                          </p:val>
                                        </p:tav>
                                      </p:tavLst>
                                    </p:anim>
                                    <p:set>
                                      <p:cBhvr>
                                        <p:cTn id="49" dur="1" fill="hold">
                                          <p:stCondLst>
                                            <p:cond delay="999"/>
                                          </p:stCondLst>
                                        </p:cTn>
                                        <p:tgtEl>
                                          <p:spTgt spid="128"/>
                                        </p:tgtEl>
                                        <p:attrNameLst>
                                          <p:attrName>style.visibility</p:attrName>
                                        </p:attrNameLst>
                                      </p:cBhvr>
                                      <p:to>
                                        <p:strVal val="hidden"/>
                                      </p:to>
                                    </p:set>
                                  </p:childTnLst>
                                </p:cTn>
                              </p:par>
                              <p:par>
                                <p:cTn id="50" presetID="42" presetClass="exit" presetSubtype="0" fill="hold" grpId="0" nodeType="withEffect">
                                  <p:stCondLst>
                                    <p:cond delay="0"/>
                                  </p:stCondLst>
                                  <p:childTnLst>
                                    <p:animEffect transition="out" filter="fade">
                                      <p:cBhvr>
                                        <p:cTn id="51" dur="1000"/>
                                        <p:tgtEl>
                                          <p:spTgt spid="127"/>
                                        </p:tgtEl>
                                      </p:cBhvr>
                                    </p:animEffect>
                                    <p:anim calcmode="lin" valueType="num">
                                      <p:cBhvr>
                                        <p:cTn id="52" dur="1000"/>
                                        <p:tgtEl>
                                          <p:spTgt spid="127"/>
                                        </p:tgtEl>
                                        <p:attrNameLst>
                                          <p:attrName>ppt_x</p:attrName>
                                        </p:attrNameLst>
                                      </p:cBhvr>
                                      <p:tavLst>
                                        <p:tav tm="0">
                                          <p:val>
                                            <p:strVal val="ppt_x"/>
                                          </p:val>
                                        </p:tav>
                                        <p:tav tm="100000">
                                          <p:val>
                                            <p:strVal val="ppt_x"/>
                                          </p:val>
                                        </p:tav>
                                      </p:tavLst>
                                    </p:anim>
                                    <p:anim calcmode="lin" valueType="num">
                                      <p:cBhvr>
                                        <p:cTn id="53" dur="1000"/>
                                        <p:tgtEl>
                                          <p:spTgt spid="127"/>
                                        </p:tgtEl>
                                        <p:attrNameLst>
                                          <p:attrName>ppt_y</p:attrName>
                                        </p:attrNameLst>
                                      </p:cBhvr>
                                      <p:tavLst>
                                        <p:tav tm="0">
                                          <p:val>
                                            <p:strVal val="ppt_y"/>
                                          </p:val>
                                        </p:tav>
                                        <p:tav tm="100000">
                                          <p:val>
                                            <p:strVal val="ppt_y+.1"/>
                                          </p:val>
                                        </p:tav>
                                      </p:tavLst>
                                    </p:anim>
                                    <p:set>
                                      <p:cBhvr>
                                        <p:cTn id="54" dur="1" fill="hold">
                                          <p:stCondLst>
                                            <p:cond delay="999"/>
                                          </p:stCondLst>
                                        </p:cTn>
                                        <p:tgtEl>
                                          <p:spTgt spid="127"/>
                                        </p:tgtEl>
                                        <p:attrNameLst>
                                          <p:attrName>style.visibility</p:attrName>
                                        </p:attrNameLst>
                                      </p:cBhvr>
                                      <p:to>
                                        <p:strVal val="hidden"/>
                                      </p:to>
                                    </p:set>
                                  </p:childTnLst>
                                </p:cTn>
                              </p:par>
                              <p:par>
                                <p:cTn id="55" presetID="42" presetClass="exit" presetSubtype="0" fill="hold" nodeType="withEffect">
                                  <p:stCondLst>
                                    <p:cond delay="0"/>
                                  </p:stCondLst>
                                  <p:childTnLst>
                                    <p:animEffect transition="out" filter="fade">
                                      <p:cBhvr>
                                        <p:cTn id="56" dur="1000"/>
                                        <p:tgtEl>
                                          <p:spTgt spid="125"/>
                                        </p:tgtEl>
                                      </p:cBhvr>
                                    </p:animEffect>
                                    <p:anim calcmode="lin" valueType="num">
                                      <p:cBhvr>
                                        <p:cTn id="57" dur="1000"/>
                                        <p:tgtEl>
                                          <p:spTgt spid="125"/>
                                        </p:tgtEl>
                                        <p:attrNameLst>
                                          <p:attrName>ppt_x</p:attrName>
                                        </p:attrNameLst>
                                      </p:cBhvr>
                                      <p:tavLst>
                                        <p:tav tm="0">
                                          <p:val>
                                            <p:strVal val="ppt_x"/>
                                          </p:val>
                                        </p:tav>
                                        <p:tav tm="100000">
                                          <p:val>
                                            <p:strVal val="ppt_x"/>
                                          </p:val>
                                        </p:tav>
                                      </p:tavLst>
                                    </p:anim>
                                    <p:anim calcmode="lin" valueType="num">
                                      <p:cBhvr>
                                        <p:cTn id="58" dur="1000"/>
                                        <p:tgtEl>
                                          <p:spTgt spid="125"/>
                                        </p:tgtEl>
                                        <p:attrNameLst>
                                          <p:attrName>ppt_y</p:attrName>
                                        </p:attrNameLst>
                                      </p:cBhvr>
                                      <p:tavLst>
                                        <p:tav tm="0">
                                          <p:val>
                                            <p:strVal val="ppt_y"/>
                                          </p:val>
                                        </p:tav>
                                        <p:tav tm="100000">
                                          <p:val>
                                            <p:strVal val="ppt_y+.1"/>
                                          </p:val>
                                        </p:tav>
                                      </p:tavLst>
                                    </p:anim>
                                    <p:set>
                                      <p:cBhvr>
                                        <p:cTn id="59" dur="1" fill="hold">
                                          <p:stCondLst>
                                            <p:cond delay="999"/>
                                          </p:stCondLst>
                                        </p:cTn>
                                        <p:tgtEl>
                                          <p:spTgt spid="125"/>
                                        </p:tgtEl>
                                        <p:attrNameLst>
                                          <p:attrName>style.visibility</p:attrName>
                                        </p:attrNameLst>
                                      </p:cBhvr>
                                      <p:to>
                                        <p:strVal val="hidden"/>
                                      </p:to>
                                    </p:set>
                                  </p:childTnLst>
                                </p:cTn>
                              </p:par>
                              <p:par>
                                <p:cTn id="60" presetID="42" presetClass="exit" presetSubtype="0" fill="hold" nodeType="withEffect">
                                  <p:stCondLst>
                                    <p:cond delay="0"/>
                                  </p:stCondLst>
                                  <p:childTnLst>
                                    <p:animEffect transition="out" filter="fade">
                                      <p:cBhvr>
                                        <p:cTn id="61" dur="1000"/>
                                        <p:tgtEl>
                                          <p:spTgt spid="126"/>
                                        </p:tgtEl>
                                      </p:cBhvr>
                                    </p:animEffect>
                                    <p:anim calcmode="lin" valueType="num">
                                      <p:cBhvr>
                                        <p:cTn id="62" dur="1000"/>
                                        <p:tgtEl>
                                          <p:spTgt spid="126"/>
                                        </p:tgtEl>
                                        <p:attrNameLst>
                                          <p:attrName>ppt_x</p:attrName>
                                        </p:attrNameLst>
                                      </p:cBhvr>
                                      <p:tavLst>
                                        <p:tav tm="0">
                                          <p:val>
                                            <p:strVal val="ppt_x"/>
                                          </p:val>
                                        </p:tav>
                                        <p:tav tm="100000">
                                          <p:val>
                                            <p:strVal val="ppt_x"/>
                                          </p:val>
                                        </p:tav>
                                      </p:tavLst>
                                    </p:anim>
                                    <p:anim calcmode="lin" valueType="num">
                                      <p:cBhvr>
                                        <p:cTn id="63" dur="1000"/>
                                        <p:tgtEl>
                                          <p:spTgt spid="126"/>
                                        </p:tgtEl>
                                        <p:attrNameLst>
                                          <p:attrName>ppt_y</p:attrName>
                                        </p:attrNameLst>
                                      </p:cBhvr>
                                      <p:tavLst>
                                        <p:tav tm="0">
                                          <p:val>
                                            <p:strVal val="ppt_y"/>
                                          </p:val>
                                        </p:tav>
                                        <p:tav tm="100000">
                                          <p:val>
                                            <p:strVal val="ppt_y+.1"/>
                                          </p:val>
                                        </p:tav>
                                      </p:tavLst>
                                    </p:anim>
                                    <p:set>
                                      <p:cBhvr>
                                        <p:cTn id="64" dur="1" fill="hold">
                                          <p:stCondLst>
                                            <p:cond delay="999"/>
                                          </p:stCondLst>
                                        </p:cTn>
                                        <p:tgtEl>
                                          <p:spTgt spid="126"/>
                                        </p:tgtEl>
                                        <p:attrNameLst>
                                          <p:attrName>style.visibility</p:attrName>
                                        </p:attrNameLst>
                                      </p:cBhvr>
                                      <p:to>
                                        <p:strVal val="hidden"/>
                                      </p:to>
                                    </p:set>
                                  </p:childTnLst>
                                </p:cTn>
                              </p:par>
                              <p:par>
                                <p:cTn id="65" presetID="42" presetClass="exit" presetSubtype="0" fill="hold" grpId="0" nodeType="withEffect">
                                  <p:stCondLst>
                                    <p:cond delay="0"/>
                                  </p:stCondLst>
                                  <p:childTnLst>
                                    <p:animEffect transition="out" filter="fade">
                                      <p:cBhvr>
                                        <p:cTn id="66" dur="1000"/>
                                        <p:tgtEl>
                                          <p:spTgt spid="11"/>
                                        </p:tgtEl>
                                      </p:cBhvr>
                                    </p:animEffect>
                                    <p:anim calcmode="lin" valueType="num">
                                      <p:cBhvr>
                                        <p:cTn id="67" dur="1000"/>
                                        <p:tgtEl>
                                          <p:spTgt spid="11"/>
                                        </p:tgtEl>
                                        <p:attrNameLst>
                                          <p:attrName>ppt_x</p:attrName>
                                        </p:attrNameLst>
                                      </p:cBhvr>
                                      <p:tavLst>
                                        <p:tav tm="0">
                                          <p:val>
                                            <p:strVal val="ppt_x"/>
                                          </p:val>
                                        </p:tav>
                                        <p:tav tm="100000">
                                          <p:val>
                                            <p:strVal val="ppt_x"/>
                                          </p:val>
                                        </p:tav>
                                      </p:tavLst>
                                    </p:anim>
                                    <p:anim calcmode="lin" valueType="num">
                                      <p:cBhvr>
                                        <p:cTn id="68" dur="1000"/>
                                        <p:tgtEl>
                                          <p:spTgt spid="11"/>
                                        </p:tgtEl>
                                        <p:attrNameLst>
                                          <p:attrName>ppt_y</p:attrName>
                                        </p:attrNameLst>
                                      </p:cBhvr>
                                      <p:tavLst>
                                        <p:tav tm="0">
                                          <p:val>
                                            <p:strVal val="ppt_y"/>
                                          </p:val>
                                        </p:tav>
                                        <p:tav tm="100000">
                                          <p:val>
                                            <p:strVal val="ppt_y+.1"/>
                                          </p:val>
                                        </p:tav>
                                      </p:tavLst>
                                    </p:anim>
                                    <p:set>
                                      <p:cBhvr>
                                        <p:cTn id="69" dur="1" fill="hold">
                                          <p:stCondLst>
                                            <p:cond delay="999"/>
                                          </p:stCondLst>
                                        </p:cTn>
                                        <p:tgtEl>
                                          <p:spTgt spid="11"/>
                                        </p:tgtEl>
                                        <p:attrNameLst>
                                          <p:attrName>style.visibility</p:attrName>
                                        </p:attrNameLst>
                                      </p:cBhvr>
                                      <p:to>
                                        <p:strVal val="hidden"/>
                                      </p:to>
                                    </p:set>
                                  </p:childTnLst>
                                </p:cTn>
                              </p:par>
                              <p:par>
                                <p:cTn id="70" presetID="42" presetClass="exit" presetSubtype="0" fill="hold" nodeType="withEffect">
                                  <p:stCondLst>
                                    <p:cond delay="0"/>
                                  </p:stCondLst>
                                  <p:childTnLst>
                                    <p:animEffect transition="out" filter="fade">
                                      <p:cBhvr>
                                        <p:cTn id="71" dur="1000"/>
                                        <p:tgtEl>
                                          <p:spTgt spid="94"/>
                                        </p:tgtEl>
                                      </p:cBhvr>
                                    </p:animEffect>
                                    <p:anim calcmode="lin" valueType="num">
                                      <p:cBhvr>
                                        <p:cTn id="72" dur="1000"/>
                                        <p:tgtEl>
                                          <p:spTgt spid="94"/>
                                        </p:tgtEl>
                                        <p:attrNameLst>
                                          <p:attrName>ppt_x</p:attrName>
                                        </p:attrNameLst>
                                      </p:cBhvr>
                                      <p:tavLst>
                                        <p:tav tm="0">
                                          <p:val>
                                            <p:strVal val="ppt_x"/>
                                          </p:val>
                                        </p:tav>
                                        <p:tav tm="100000">
                                          <p:val>
                                            <p:strVal val="ppt_x"/>
                                          </p:val>
                                        </p:tav>
                                      </p:tavLst>
                                    </p:anim>
                                    <p:anim calcmode="lin" valueType="num">
                                      <p:cBhvr>
                                        <p:cTn id="73" dur="1000"/>
                                        <p:tgtEl>
                                          <p:spTgt spid="94"/>
                                        </p:tgtEl>
                                        <p:attrNameLst>
                                          <p:attrName>ppt_y</p:attrName>
                                        </p:attrNameLst>
                                      </p:cBhvr>
                                      <p:tavLst>
                                        <p:tav tm="0">
                                          <p:val>
                                            <p:strVal val="ppt_y"/>
                                          </p:val>
                                        </p:tav>
                                        <p:tav tm="100000">
                                          <p:val>
                                            <p:strVal val="ppt_y+.1"/>
                                          </p:val>
                                        </p:tav>
                                      </p:tavLst>
                                    </p:anim>
                                    <p:set>
                                      <p:cBhvr>
                                        <p:cTn id="74" dur="1" fill="hold">
                                          <p:stCondLst>
                                            <p:cond delay="999"/>
                                          </p:stCondLst>
                                        </p:cTn>
                                        <p:tgtEl>
                                          <p:spTgt spid="94"/>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fade">
                                      <p:cBhvr>
                                        <p:cTn id="79" dur="500"/>
                                        <p:tgtEl>
                                          <p:spTgt spid="5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1"/>
                                        </p:tgtEl>
                                        <p:attrNameLst>
                                          <p:attrName>style.visibility</p:attrName>
                                        </p:attrNameLst>
                                      </p:cBhvr>
                                      <p:to>
                                        <p:strVal val="visible"/>
                                      </p:to>
                                    </p:set>
                                    <p:animEffect transition="in" filter="fade">
                                      <p:cBhvr>
                                        <p:cTn id="8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5" grpId="0" animBg="1"/>
      <p:bldP spid="95" grpId="0"/>
      <p:bldP spid="96" grpId="0"/>
      <p:bldP spid="104" grpId="0" animBg="1"/>
      <p:bldP spid="105" grpId="0" animBg="1"/>
      <p:bldP spid="127" grpId="0"/>
      <p:bldP spid="128" grpId="0"/>
      <p:bldP spid="129" grpId="0" animBg="1"/>
      <p:bldP spid="130" grpId="0" animBg="1"/>
      <p:bldP spid="58" grpId="0" animBg="1"/>
      <p:bldP spid="6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Oval 3"/>
              <p:cNvSpPr/>
              <p:nvPr/>
            </p:nvSpPr>
            <p:spPr>
              <a:xfrm>
                <a:off x="3779912" y="1772816"/>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𝑋</m:t>
                          </m:r>
                        </m:e>
                        <m:sub>
                          <m:r>
                            <a:rPr lang="it-IT" b="0" i="1" smtClean="0">
                              <a:solidFill>
                                <a:schemeClr val="tx1"/>
                              </a:solidFill>
                              <a:latin typeface="Cambria Math"/>
                            </a:rPr>
                            <m:t>0</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𝑥</m:t>
                          </m:r>
                        </m:e>
                        <m:sub>
                          <m:r>
                            <a:rPr lang="it-IT" b="0" i="1" smtClean="0">
                              <a:solidFill>
                                <a:schemeClr val="tx1"/>
                              </a:solidFill>
                              <a:latin typeface="Cambria Math"/>
                            </a:rPr>
                            <m:t>0</m:t>
                          </m:r>
                        </m:sub>
                      </m:sSub>
                    </m:oMath>
                  </m:oMathPara>
                </a14:m>
                <a:endParaRPr lang="it-IT" dirty="0" smtClean="0">
                  <a:solidFill>
                    <a:schemeClr val="tx1"/>
                  </a:solidFill>
                </a:endParaRPr>
              </a:p>
            </p:txBody>
          </p:sp>
        </mc:Choice>
        <mc:Fallback xmlns="">
          <p:sp>
            <p:nvSpPr>
              <p:cNvPr id="4" name="Oval 3"/>
              <p:cNvSpPr>
                <a:spLocks noRot="1" noChangeAspect="1" noMove="1" noResize="1" noEditPoints="1" noAdjustHandles="1" noChangeArrowheads="1" noChangeShapeType="1" noTextEdit="1"/>
              </p:cNvSpPr>
              <p:nvPr/>
            </p:nvSpPr>
            <p:spPr>
              <a:xfrm>
                <a:off x="3779912" y="1772816"/>
                <a:ext cx="1368152" cy="504056"/>
              </a:xfrm>
              <a:prstGeom prst="ellipse">
                <a:avLst/>
              </a:prstGeom>
              <a:blipFill rotWithShape="1">
                <a:blip r:embed="rId3"/>
                <a:stretch>
                  <a:fillRect b="-2299"/>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5" name="Oval 4"/>
              <p:cNvSpPr/>
              <p:nvPr/>
            </p:nvSpPr>
            <p:spPr>
              <a:xfrm>
                <a:off x="1691680" y="2564904"/>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𝑋</m:t>
                          </m:r>
                        </m:e>
                        <m:sub>
                          <m:r>
                            <a:rPr lang="it-IT" b="0" i="1" smtClean="0">
                              <a:solidFill>
                                <a:schemeClr val="tx1"/>
                              </a:solidFill>
                              <a:latin typeface="Cambria Math"/>
                            </a:rPr>
                            <m:t>1</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𝑥</m:t>
                          </m:r>
                        </m:e>
                        <m:sub>
                          <m:r>
                            <a:rPr lang="it-IT" b="0" i="1" smtClean="0">
                              <a:solidFill>
                                <a:schemeClr val="tx1"/>
                              </a:solidFill>
                              <a:latin typeface="Cambria Math"/>
                            </a:rPr>
                            <m:t>1</m:t>
                          </m:r>
                        </m:sub>
                      </m:sSub>
                    </m:oMath>
                  </m:oMathPara>
                </a14:m>
                <a:endParaRPr lang="it-IT" dirty="0" smtClean="0">
                  <a:solidFill>
                    <a:schemeClr val="tx1"/>
                  </a:solidFill>
                </a:endParaRPr>
              </a:p>
            </p:txBody>
          </p:sp>
        </mc:Choice>
        <mc:Fallback xmlns="">
          <p:sp>
            <p:nvSpPr>
              <p:cNvPr id="5" name="Oval 4"/>
              <p:cNvSpPr>
                <a:spLocks noRot="1" noChangeAspect="1" noMove="1" noResize="1" noEditPoints="1" noAdjustHandles="1" noChangeArrowheads="1" noChangeShapeType="1" noTextEdit="1"/>
              </p:cNvSpPr>
              <p:nvPr/>
            </p:nvSpPr>
            <p:spPr>
              <a:xfrm>
                <a:off x="1691680" y="2564904"/>
                <a:ext cx="1368152" cy="504056"/>
              </a:xfrm>
              <a:prstGeom prst="ellipse">
                <a:avLst/>
              </a:prstGeom>
              <a:blipFill rotWithShape="1">
                <a:blip r:embed="rId4"/>
                <a:stretch>
                  <a:fillRect b="-3488"/>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6" name="Oval 5"/>
              <p:cNvSpPr/>
              <p:nvPr/>
            </p:nvSpPr>
            <p:spPr>
              <a:xfrm>
                <a:off x="6120172" y="2555612"/>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𝑌</m:t>
                          </m:r>
                        </m:e>
                        <m:sub>
                          <m:r>
                            <a:rPr lang="it-IT" b="0" i="1" smtClean="0">
                              <a:solidFill>
                                <a:schemeClr val="tx1"/>
                              </a:solidFill>
                              <a:latin typeface="Cambria Math"/>
                            </a:rPr>
                            <m:t>1</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𝑦</m:t>
                          </m:r>
                        </m:e>
                        <m:sub>
                          <m:r>
                            <a:rPr lang="it-IT" b="0" i="1" smtClean="0">
                              <a:solidFill>
                                <a:schemeClr val="tx1"/>
                              </a:solidFill>
                              <a:latin typeface="Cambria Math"/>
                            </a:rPr>
                            <m:t>1</m:t>
                          </m:r>
                        </m:sub>
                      </m:sSub>
                    </m:oMath>
                  </m:oMathPara>
                </a14:m>
                <a:endParaRPr lang="it-IT" dirty="0" smtClean="0">
                  <a:solidFill>
                    <a:schemeClr val="tx1"/>
                  </a:solidFill>
                </a:endParaRPr>
              </a:p>
            </p:txBody>
          </p:sp>
        </mc:Choice>
        <mc:Fallback xmlns="">
          <p:sp>
            <p:nvSpPr>
              <p:cNvPr id="6" name="Oval 5"/>
              <p:cNvSpPr>
                <a:spLocks noRot="1" noChangeAspect="1" noMove="1" noResize="1" noEditPoints="1" noAdjustHandles="1" noChangeArrowheads="1" noChangeShapeType="1" noTextEdit="1"/>
              </p:cNvSpPr>
              <p:nvPr/>
            </p:nvSpPr>
            <p:spPr>
              <a:xfrm>
                <a:off x="6120172" y="2555612"/>
                <a:ext cx="1368152" cy="504056"/>
              </a:xfrm>
              <a:prstGeom prst="ellipse">
                <a:avLst/>
              </a:prstGeom>
              <a:blipFill rotWithShape="1">
                <a:blip r:embed="rId5"/>
                <a:stretch>
                  <a:fillRect b="-3448"/>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7" name="Oval 6"/>
              <p:cNvSpPr/>
              <p:nvPr/>
            </p:nvSpPr>
            <p:spPr>
              <a:xfrm>
                <a:off x="503548" y="3501008"/>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𝑋</m:t>
                          </m:r>
                        </m:e>
                        <m:sub>
                          <m:r>
                            <a:rPr lang="it-IT" b="0" i="1" smtClean="0">
                              <a:solidFill>
                                <a:schemeClr val="tx1"/>
                              </a:solidFill>
                              <a:latin typeface="Cambria Math"/>
                            </a:rPr>
                            <m:t>2</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𝑥</m:t>
                          </m:r>
                        </m:e>
                        <m:sub>
                          <m:r>
                            <a:rPr lang="it-IT" b="0" i="1" smtClean="0">
                              <a:solidFill>
                                <a:schemeClr val="tx1"/>
                              </a:solidFill>
                              <a:latin typeface="Cambria Math"/>
                            </a:rPr>
                            <m:t>2</m:t>
                          </m:r>
                        </m:sub>
                      </m:sSub>
                    </m:oMath>
                  </m:oMathPara>
                </a14:m>
                <a:endParaRPr lang="it-IT" dirty="0" smtClean="0">
                  <a:solidFill>
                    <a:schemeClr val="tx1"/>
                  </a:solidFill>
                </a:endParaRPr>
              </a:p>
            </p:txBody>
          </p:sp>
        </mc:Choice>
        <mc:Fallback xmlns="">
          <p:sp>
            <p:nvSpPr>
              <p:cNvPr id="7" name="Oval 6"/>
              <p:cNvSpPr>
                <a:spLocks noRot="1" noChangeAspect="1" noMove="1" noResize="1" noEditPoints="1" noAdjustHandles="1" noChangeArrowheads="1" noChangeShapeType="1" noTextEdit="1"/>
              </p:cNvSpPr>
              <p:nvPr/>
            </p:nvSpPr>
            <p:spPr>
              <a:xfrm>
                <a:off x="503548" y="3501008"/>
                <a:ext cx="1368152" cy="504056"/>
              </a:xfrm>
              <a:prstGeom prst="ellipse">
                <a:avLst/>
              </a:prstGeom>
              <a:blipFill rotWithShape="1">
                <a:blip r:embed="rId6"/>
                <a:stretch>
                  <a:fillRect b="-3448"/>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8" name="Oval 7"/>
              <p:cNvSpPr/>
              <p:nvPr/>
            </p:nvSpPr>
            <p:spPr>
              <a:xfrm>
                <a:off x="2843808" y="3510300"/>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𝑌</m:t>
                          </m:r>
                        </m:e>
                        <m:sub>
                          <m:r>
                            <a:rPr lang="it-IT" b="0" i="1" smtClean="0">
                              <a:solidFill>
                                <a:schemeClr val="tx1"/>
                              </a:solidFill>
                              <a:latin typeface="Cambria Math"/>
                            </a:rPr>
                            <m:t>2</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𝑦</m:t>
                          </m:r>
                        </m:e>
                        <m:sub>
                          <m:r>
                            <a:rPr lang="it-IT" b="0" i="1" smtClean="0">
                              <a:solidFill>
                                <a:schemeClr val="tx1"/>
                              </a:solidFill>
                              <a:latin typeface="Cambria Math"/>
                            </a:rPr>
                            <m:t>2</m:t>
                          </m:r>
                        </m:sub>
                      </m:sSub>
                    </m:oMath>
                  </m:oMathPara>
                </a14:m>
                <a:endParaRPr lang="it-IT" dirty="0" smtClean="0">
                  <a:solidFill>
                    <a:schemeClr val="tx1"/>
                  </a:solidFill>
                </a:endParaRPr>
              </a:p>
            </p:txBody>
          </p:sp>
        </mc:Choice>
        <mc:Fallback xmlns="">
          <p:sp>
            <p:nvSpPr>
              <p:cNvPr id="8" name="Oval 7"/>
              <p:cNvSpPr>
                <a:spLocks noRot="1" noChangeAspect="1" noMove="1" noResize="1" noEditPoints="1" noAdjustHandles="1" noChangeArrowheads="1" noChangeShapeType="1" noTextEdit="1"/>
              </p:cNvSpPr>
              <p:nvPr/>
            </p:nvSpPr>
            <p:spPr>
              <a:xfrm>
                <a:off x="2843808" y="3510300"/>
                <a:ext cx="1368152" cy="504056"/>
              </a:xfrm>
              <a:prstGeom prst="ellipse">
                <a:avLst/>
              </a:prstGeom>
              <a:blipFill rotWithShape="1">
                <a:blip r:embed="rId7"/>
                <a:stretch>
                  <a:fillRect b="-2299"/>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9" name="Oval 8"/>
              <p:cNvSpPr/>
              <p:nvPr/>
            </p:nvSpPr>
            <p:spPr>
              <a:xfrm>
                <a:off x="5148064" y="3501008"/>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𝑍</m:t>
                          </m:r>
                        </m:e>
                        <m:sub>
                          <m:r>
                            <a:rPr lang="it-IT" b="0" i="1" smtClean="0">
                              <a:solidFill>
                                <a:schemeClr val="tx1"/>
                              </a:solidFill>
                              <a:latin typeface="Cambria Math"/>
                            </a:rPr>
                            <m:t>2</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𝑧</m:t>
                          </m:r>
                        </m:e>
                        <m:sub>
                          <m:r>
                            <a:rPr lang="it-IT" b="0" i="1" smtClean="0">
                              <a:solidFill>
                                <a:schemeClr val="tx1"/>
                              </a:solidFill>
                              <a:latin typeface="Cambria Math"/>
                            </a:rPr>
                            <m:t>2</m:t>
                          </m:r>
                        </m:sub>
                      </m:sSub>
                    </m:oMath>
                  </m:oMathPara>
                </a14:m>
                <a:endParaRPr lang="it-IT" dirty="0" smtClean="0">
                  <a:solidFill>
                    <a:schemeClr val="tx1"/>
                  </a:solidFill>
                </a:endParaRPr>
              </a:p>
            </p:txBody>
          </p:sp>
        </mc:Choice>
        <mc:Fallback xmlns="">
          <p:sp>
            <p:nvSpPr>
              <p:cNvPr id="9" name="Oval 8"/>
              <p:cNvSpPr>
                <a:spLocks noRot="1" noChangeAspect="1" noMove="1" noResize="1" noEditPoints="1" noAdjustHandles="1" noChangeArrowheads="1" noChangeShapeType="1" noTextEdit="1"/>
              </p:cNvSpPr>
              <p:nvPr/>
            </p:nvSpPr>
            <p:spPr>
              <a:xfrm>
                <a:off x="5148064" y="3501008"/>
                <a:ext cx="1368152" cy="504056"/>
              </a:xfrm>
              <a:prstGeom prst="ellipse">
                <a:avLst/>
              </a:prstGeom>
              <a:blipFill rotWithShape="1">
                <a:blip r:embed="rId8"/>
                <a:stretch>
                  <a:fillRect b="-3448"/>
                </a:stretch>
              </a:blipFill>
              <a:ln w="25400">
                <a:solidFill>
                  <a:schemeClr val="tx1"/>
                </a:solid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0" name="Oval 9"/>
              <p:cNvSpPr/>
              <p:nvPr/>
            </p:nvSpPr>
            <p:spPr>
              <a:xfrm>
                <a:off x="7249641" y="3510300"/>
                <a:ext cx="136815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a:rPr>
                          </m:ctrlPr>
                        </m:sSubPr>
                        <m:e>
                          <m:r>
                            <a:rPr lang="it-IT" b="0" i="1" smtClean="0">
                              <a:solidFill>
                                <a:schemeClr val="tx1"/>
                              </a:solidFill>
                              <a:latin typeface="Cambria Math"/>
                            </a:rPr>
                            <m:t>𝑉</m:t>
                          </m:r>
                        </m:e>
                        <m:sub>
                          <m:r>
                            <a:rPr lang="it-IT" b="0" i="1" smtClean="0">
                              <a:solidFill>
                                <a:schemeClr val="tx1"/>
                              </a:solidFill>
                              <a:latin typeface="Cambria Math"/>
                            </a:rPr>
                            <m:t>2</m:t>
                          </m:r>
                        </m:sub>
                      </m:sSub>
                      <m:r>
                        <a:rPr lang="it-IT" b="0" i="1" smtClean="0">
                          <a:solidFill>
                            <a:schemeClr val="tx1"/>
                          </a:solidFill>
                          <a:latin typeface="Cambria Math"/>
                        </a:rPr>
                        <m:t>=</m:t>
                      </m:r>
                      <m:sSub>
                        <m:sSubPr>
                          <m:ctrlPr>
                            <a:rPr lang="it-IT" b="0" i="1" smtClean="0">
                              <a:solidFill>
                                <a:schemeClr val="tx1"/>
                              </a:solidFill>
                              <a:latin typeface="Cambria Math"/>
                            </a:rPr>
                          </m:ctrlPr>
                        </m:sSubPr>
                        <m:e>
                          <m:r>
                            <a:rPr lang="it-IT" b="0" i="1" smtClean="0">
                              <a:solidFill>
                                <a:schemeClr val="tx1"/>
                              </a:solidFill>
                              <a:latin typeface="Cambria Math"/>
                            </a:rPr>
                            <m:t>𝑣</m:t>
                          </m:r>
                        </m:e>
                        <m:sub>
                          <m:r>
                            <a:rPr lang="it-IT" b="0" i="1" smtClean="0">
                              <a:solidFill>
                                <a:schemeClr val="tx1"/>
                              </a:solidFill>
                              <a:latin typeface="Cambria Math"/>
                            </a:rPr>
                            <m:t>2</m:t>
                          </m:r>
                        </m:sub>
                      </m:sSub>
                    </m:oMath>
                  </m:oMathPara>
                </a14:m>
                <a:endParaRPr lang="it-IT" dirty="0" smtClean="0">
                  <a:solidFill>
                    <a:schemeClr val="tx1"/>
                  </a:solidFill>
                </a:endParaRPr>
              </a:p>
            </p:txBody>
          </p:sp>
        </mc:Choice>
        <mc:Fallback xmlns="">
          <p:sp>
            <p:nvSpPr>
              <p:cNvPr id="10" name="Oval 9"/>
              <p:cNvSpPr>
                <a:spLocks noRot="1" noChangeAspect="1" noMove="1" noResize="1" noEditPoints="1" noAdjustHandles="1" noChangeArrowheads="1" noChangeShapeType="1" noTextEdit="1"/>
              </p:cNvSpPr>
              <p:nvPr/>
            </p:nvSpPr>
            <p:spPr>
              <a:xfrm>
                <a:off x="7249641" y="3510300"/>
                <a:ext cx="1368152" cy="504056"/>
              </a:xfrm>
              <a:prstGeom prst="ellipse">
                <a:avLst/>
              </a:prstGeom>
              <a:blipFill rotWithShape="1">
                <a:blip r:embed="rId9"/>
                <a:stretch>
                  <a:fillRect b="-2299"/>
                </a:stretch>
              </a:blipFill>
              <a:ln w="25400">
                <a:solidFill>
                  <a:schemeClr val="tx1"/>
                </a:solidFill>
              </a:ln>
            </p:spPr>
            <p:txBody>
              <a:bodyPr/>
              <a:lstStyle/>
              <a:p>
                <a:r>
                  <a:rPr lang="it-IT">
                    <a:noFill/>
                  </a:rPr>
                  <a:t> </a:t>
                </a:r>
              </a:p>
            </p:txBody>
          </p:sp>
        </mc:Fallback>
      </mc:AlternateContent>
      <p:cxnSp>
        <p:nvCxnSpPr>
          <p:cNvPr id="13" name="Straight Connector 12"/>
          <p:cNvCxnSpPr>
            <a:stCxn id="4" idx="2"/>
            <a:endCxn id="5" idx="0"/>
          </p:cNvCxnSpPr>
          <p:nvPr/>
        </p:nvCxnSpPr>
        <p:spPr>
          <a:xfrm flipH="1">
            <a:off x="2375756" y="2024844"/>
            <a:ext cx="1404156" cy="5400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4" idx="6"/>
            <a:endCxn id="6" idx="0"/>
          </p:cNvCxnSpPr>
          <p:nvPr/>
        </p:nvCxnSpPr>
        <p:spPr>
          <a:xfrm>
            <a:off x="5148064" y="2024844"/>
            <a:ext cx="1656184" cy="5307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5" idx="3"/>
            <a:endCxn id="7" idx="0"/>
          </p:cNvCxnSpPr>
          <p:nvPr/>
        </p:nvCxnSpPr>
        <p:spPr>
          <a:xfrm flipH="1">
            <a:off x="1187624" y="2995143"/>
            <a:ext cx="704417" cy="505865"/>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5" idx="5"/>
            <a:endCxn id="8" idx="0"/>
          </p:cNvCxnSpPr>
          <p:nvPr/>
        </p:nvCxnSpPr>
        <p:spPr>
          <a:xfrm>
            <a:off x="2859471" y="2995143"/>
            <a:ext cx="668413" cy="515157"/>
          </a:xfrm>
          <a:prstGeom prst="line">
            <a:avLst/>
          </a:prstGeom>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467544" y="4509120"/>
            <a:ext cx="576064" cy="479782"/>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cxnSp>
        <p:nvCxnSpPr>
          <p:cNvPr id="24" name="Straight Connector 23"/>
          <p:cNvCxnSpPr>
            <a:stCxn id="7" idx="4"/>
            <a:endCxn id="22" idx="0"/>
          </p:cNvCxnSpPr>
          <p:nvPr/>
        </p:nvCxnSpPr>
        <p:spPr>
          <a:xfrm flipH="1">
            <a:off x="755576" y="4005064"/>
            <a:ext cx="432048"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6" idx="3"/>
            <a:endCxn id="9" idx="0"/>
          </p:cNvCxnSpPr>
          <p:nvPr/>
        </p:nvCxnSpPr>
        <p:spPr>
          <a:xfrm flipH="1">
            <a:off x="5832140" y="2985851"/>
            <a:ext cx="488393" cy="51515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6" idx="5"/>
            <a:endCxn id="10" idx="0"/>
          </p:cNvCxnSpPr>
          <p:nvPr/>
        </p:nvCxnSpPr>
        <p:spPr>
          <a:xfrm>
            <a:off x="7287963" y="2985851"/>
            <a:ext cx="645754" cy="524449"/>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8" idx="4"/>
            <a:endCxn id="108" idx="0"/>
          </p:cNvCxnSpPr>
          <p:nvPr/>
        </p:nvCxnSpPr>
        <p:spPr>
          <a:xfrm>
            <a:off x="3527884" y="4014356"/>
            <a:ext cx="473971" cy="519038"/>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8" idx="4"/>
          </p:cNvCxnSpPr>
          <p:nvPr/>
        </p:nvCxnSpPr>
        <p:spPr>
          <a:xfrm flipH="1">
            <a:off x="3059832" y="4014356"/>
            <a:ext cx="468052"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9" idx="4"/>
          </p:cNvCxnSpPr>
          <p:nvPr/>
        </p:nvCxnSpPr>
        <p:spPr>
          <a:xfrm flipH="1">
            <a:off x="5290069" y="4005064"/>
            <a:ext cx="542071"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p:cNvCxnSpPr>
            <a:stCxn id="9" idx="4"/>
            <a:endCxn id="120" idx="0"/>
          </p:cNvCxnSpPr>
          <p:nvPr/>
        </p:nvCxnSpPr>
        <p:spPr>
          <a:xfrm>
            <a:off x="5832140" y="4005064"/>
            <a:ext cx="612068" cy="504056"/>
          </a:xfrm>
          <a:prstGeom prst="line">
            <a:avLst/>
          </a:prstGeom>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2823467" y="1979548"/>
            <a:ext cx="596405" cy="369332"/>
          </a:xfrm>
          <a:prstGeom prst="rect">
            <a:avLst/>
          </a:prstGeom>
          <a:noFill/>
        </p:spPr>
        <p:txBody>
          <a:bodyPr wrap="square" rtlCol="0">
            <a:spAutoFit/>
          </a:bodyPr>
          <a:lstStyle/>
          <a:p>
            <a:r>
              <a:rPr lang="it-IT" dirty="0" smtClean="0"/>
              <a:t>12</a:t>
            </a:r>
            <a:endParaRPr lang="it-IT" dirty="0"/>
          </a:p>
        </p:txBody>
      </p:sp>
      <p:sp>
        <p:nvSpPr>
          <p:cNvPr id="55" name="TextBox 54"/>
          <p:cNvSpPr txBox="1"/>
          <p:nvPr/>
        </p:nvSpPr>
        <p:spPr>
          <a:xfrm>
            <a:off x="5631779" y="1979548"/>
            <a:ext cx="596405" cy="369332"/>
          </a:xfrm>
          <a:prstGeom prst="rect">
            <a:avLst/>
          </a:prstGeom>
          <a:noFill/>
        </p:spPr>
        <p:txBody>
          <a:bodyPr wrap="square" rtlCol="0">
            <a:spAutoFit/>
          </a:bodyPr>
          <a:lstStyle/>
          <a:p>
            <a:r>
              <a:rPr lang="it-IT" dirty="0" smtClean="0"/>
              <a:t>16</a:t>
            </a:r>
            <a:endParaRPr lang="it-IT" dirty="0"/>
          </a:p>
        </p:txBody>
      </p:sp>
      <p:sp>
        <p:nvSpPr>
          <p:cNvPr id="57" name="TextBox 56"/>
          <p:cNvSpPr txBox="1"/>
          <p:nvPr/>
        </p:nvSpPr>
        <p:spPr>
          <a:xfrm>
            <a:off x="5631779" y="2987660"/>
            <a:ext cx="596405" cy="369332"/>
          </a:xfrm>
          <a:prstGeom prst="rect">
            <a:avLst/>
          </a:prstGeom>
          <a:noFill/>
        </p:spPr>
        <p:txBody>
          <a:bodyPr wrap="square" rtlCol="0">
            <a:spAutoFit/>
          </a:bodyPr>
          <a:lstStyle/>
          <a:p>
            <a:r>
              <a:rPr lang="it-IT" dirty="0" smtClean="0"/>
              <a:t>11</a:t>
            </a:r>
            <a:endParaRPr lang="it-IT" dirty="0"/>
          </a:p>
        </p:txBody>
      </p:sp>
      <p:sp>
        <p:nvSpPr>
          <p:cNvPr id="59" name="TextBox 58"/>
          <p:cNvSpPr txBox="1"/>
          <p:nvPr/>
        </p:nvSpPr>
        <p:spPr>
          <a:xfrm>
            <a:off x="7503987" y="2996952"/>
            <a:ext cx="596405" cy="369332"/>
          </a:xfrm>
          <a:prstGeom prst="rect">
            <a:avLst/>
          </a:prstGeom>
          <a:noFill/>
        </p:spPr>
        <p:txBody>
          <a:bodyPr wrap="square" rtlCol="0">
            <a:spAutoFit/>
          </a:bodyPr>
          <a:lstStyle/>
          <a:p>
            <a:r>
              <a:rPr lang="it-IT" dirty="0"/>
              <a:t>5</a:t>
            </a:r>
          </a:p>
        </p:txBody>
      </p:sp>
      <p:sp>
        <p:nvSpPr>
          <p:cNvPr id="76" name="TextBox 75"/>
          <p:cNvSpPr txBox="1"/>
          <p:nvPr/>
        </p:nvSpPr>
        <p:spPr>
          <a:xfrm>
            <a:off x="1259633" y="3059668"/>
            <a:ext cx="298202" cy="369332"/>
          </a:xfrm>
          <a:prstGeom prst="rect">
            <a:avLst/>
          </a:prstGeom>
          <a:noFill/>
        </p:spPr>
        <p:txBody>
          <a:bodyPr wrap="square" rtlCol="0">
            <a:spAutoFit/>
          </a:bodyPr>
          <a:lstStyle/>
          <a:p>
            <a:r>
              <a:rPr lang="it-IT" dirty="0"/>
              <a:t>7</a:t>
            </a:r>
          </a:p>
        </p:txBody>
      </p:sp>
      <p:sp>
        <p:nvSpPr>
          <p:cNvPr id="77" name="TextBox 76"/>
          <p:cNvSpPr txBox="1"/>
          <p:nvPr/>
        </p:nvSpPr>
        <p:spPr>
          <a:xfrm>
            <a:off x="3183507" y="3059668"/>
            <a:ext cx="596405" cy="369332"/>
          </a:xfrm>
          <a:prstGeom prst="rect">
            <a:avLst/>
          </a:prstGeom>
          <a:noFill/>
        </p:spPr>
        <p:txBody>
          <a:bodyPr wrap="square" rtlCol="0">
            <a:spAutoFit/>
          </a:bodyPr>
          <a:lstStyle/>
          <a:p>
            <a:r>
              <a:rPr lang="it-IT" dirty="0" smtClean="0"/>
              <a:t>5</a:t>
            </a:r>
            <a:endParaRPr lang="it-IT" dirty="0"/>
          </a:p>
        </p:txBody>
      </p:sp>
      <p:sp>
        <p:nvSpPr>
          <p:cNvPr id="78" name="TextBox 77"/>
          <p:cNvSpPr txBox="1"/>
          <p:nvPr/>
        </p:nvSpPr>
        <p:spPr>
          <a:xfrm>
            <a:off x="5263908" y="4005064"/>
            <a:ext cx="316204" cy="369332"/>
          </a:xfrm>
          <a:prstGeom prst="rect">
            <a:avLst/>
          </a:prstGeom>
          <a:noFill/>
        </p:spPr>
        <p:txBody>
          <a:bodyPr wrap="square" rtlCol="0">
            <a:spAutoFit/>
          </a:bodyPr>
          <a:lstStyle/>
          <a:p>
            <a:r>
              <a:rPr lang="it-IT" dirty="0"/>
              <a:t>5</a:t>
            </a:r>
          </a:p>
        </p:txBody>
      </p:sp>
      <p:sp>
        <p:nvSpPr>
          <p:cNvPr id="79" name="TextBox 78"/>
          <p:cNvSpPr txBox="1"/>
          <p:nvPr/>
        </p:nvSpPr>
        <p:spPr>
          <a:xfrm>
            <a:off x="6071987" y="4005064"/>
            <a:ext cx="596405" cy="369332"/>
          </a:xfrm>
          <a:prstGeom prst="rect">
            <a:avLst/>
          </a:prstGeom>
          <a:noFill/>
        </p:spPr>
        <p:txBody>
          <a:bodyPr wrap="square" rtlCol="0">
            <a:spAutoFit/>
          </a:bodyPr>
          <a:lstStyle/>
          <a:p>
            <a:r>
              <a:rPr lang="it-IT" dirty="0" smtClean="0"/>
              <a:t>6</a:t>
            </a:r>
            <a:endParaRPr lang="it-IT" dirty="0"/>
          </a:p>
        </p:txBody>
      </p:sp>
      <p:cxnSp>
        <p:nvCxnSpPr>
          <p:cNvPr id="81" name="Straight Connector 80"/>
          <p:cNvCxnSpPr>
            <a:stCxn id="7" idx="4"/>
            <a:endCxn id="102" idx="0"/>
          </p:cNvCxnSpPr>
          <p:nvPr/>
        </p:nvCxnSpPr>
        <p:spPr>
          <a:xfrm>
            <a:off x="1187624" y="4005064"/>
            <a:ext cx="442218" cy="504056"/>
          </a:xfrm>
          <a:prstGeom prst="line">
            <a:avLst/>
          </a:prstGeom>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657837" y="4067780"/>
            <a:ext cx="313763" cy="369332"/>
          </a:xfrm>
          <a:prstGeom prst="rect">
            <a:avLst/>
          </a:prstGeom>
          <a:noFill/>
        </p:spPr>
        <p:txBody>
          <a:bodyPr wrap="square" rtlCol="0">
            <a:spAutoFit/>
          </a:bodyPr>
          <a:lstStyle/>
          <a:p>
            <a:r>
              <a:rPr lang="it-IT" dirty="0" smtClean="0"/>
              <a:t>6</a:t>
            </a:r>
            <a:endParaRPr lang="it-IT" dirty="0"/>
          </a:p>
        </p:txBody>
      </p:sp>
      <p:sp>
        <p:nvSpPr>
          <p:cNvPr id="83" name="TextBox 82"/>
          <p:cNvSpPr txBox="1"/>
          <p:nvPr/>
        </p:nvSpPr>
        <p:spPr>
          <a:xfrm>
            <a:off x="1403648" y="4067780"/>
            <a:ext cx="596405" cy="369332"/>
          </a:xfrm>
          <a:prstGeom prst="rect">
            <a:avLst/>
          </a:prstGeom>
          <a:noFill/>
        </p:spPr>
        <p:txBody>
          <a:bodyPr wrap="square" rtlCol="0">
            <a:spAutoFit/>
          </a:bodyPr>
          <a:lstStyle/>
          <a:p>
            <a:r>
              <a:rPr lang="it-IT" dirty="0"/>
              <a:t>1</a:t>
            </a:r>
          </a:p>
        </p:txBody>
      </p:sp>
      <p:sp>
        <p:nvSpPr>
          <p:cNvPr id="102" name="Rectangle 101"/>
          <p:cNvSpPr/>
          <p:nvPr/>
        </p:nvSpPr>
        <p:spPr>
          <a:xfrm>
            <a:off x="1341810" y="4509120"/>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08" name="Rectangle 107"/>
          <p:cNvSpPr/>
          <p:nvPr/>
        </p:nvSpPr>
        <p:spPr>
          <a:xfrm>
            <a:off x="3713823" y="4533394"/>
            <a:ext cx="576064" cy="479782"/>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10" name="TextBox 109"/>
          <p:cNvSpPr txBox="1"/>
          <p:nvPr/>
        </p:nvSpPr>
        <p:spPr>
          <a:xfrm>
            <a:off x="3707904" y="4067780"/>
            <a:ext cx="313763" cy="369332"/>
          </a:xfrm>
          <a:prstGeom prst="rect">
            <a:avLst/>
          </a:prstGeom>
          <a:noFill/>
        </p:spPr>
        <p:txBody>
          <a:bodyPr wrap="square" rtlCol="0">
            <a:spAutoFit/>
          </a:bodyPr>
          <a:lstStyle/>
          <a:p>
            <a:r>
              <a:rPr lang="it-IT" dirty="0"/>
              <a:t>1</a:t>
            </a:r>
          </a:p>
        </p:txBody>
      </p:sp>
      <p:sp>
        <p:nvSpPr>
          <p:cNvPr id="111" name="TextBox 110"/>
          <p:cNvSpPr txBox="1"/>
          <p:nvPr/>
        </p:nvSpPr>
        <p:spPr>
          <a:xfrm>
            <a:off x="2987824" y="4067780"/>
            <a:ext cx="313763" cy="369332"/>
          </a:xfrm>
          <a:prstGeom prst="rect">
            <a:avLst/>
          </a:prstGeom>
          <a:noFill/>
        </p:spPr>
        <p:txBody>
          <a:bodyPr wrap="square" rtlCol="0">
            <a:spAutoFit/>
          </a:bodyPr>
          <a:lstStyle/>
          <a:p>
            <a:r>
              <a:rPr lang="it-IT" dirty="0" smtClean="0"/>
              <a:t>4</a:t>
            </a:r>
            <a:endParaRPr lang="it-IT" dirty="0"/>
          </a:p>
        </p:txBody>
      </p:sp>
      <p:cxnSp>
        <p:nvCxnSpPr>
          <p:cNvPr id="112" name="Straight Connector 111"/>
          <p:cNvCxnSpPr>
            <a:stCxn id="10" idx="4"/>
            <a:endCxn id="116" idx="0"/>
          </p:cNvCxnSpPr>
          <p:nvPr/>
        </p:nvCxnSpPr>
        <p:spPr>
          <a:xfrm flipH="1">
            <a:off x="7524328" y="4014356"/>
            <a:ext cx="409389" cy="5190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Straight Connector 112"/>
          <p:cNvCxnSpPr>
            <a:stCxn id="10" idx="4"/>
            <a:endCxn id="117" idx="0"/>
          </p:cNvCxnSpPr>
          <p:nvPr/>
        </p:nvCxnSpPr>
        <p:spPr>
          <a:xfrm>
            <a:off x="7933717" y="4014356"/>
            <a:ext cx="425598" cy="519038"/>
          </a:xfrm>
          <a:prstGeom prst="line">
            <a:avLst/>
          </a:prstGeom>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7406248" y="4067780"/>
            <a:ext cx="313763" cy="369332"/>
          </a:xfrm>
          <a:prstGeom prst="rect">
            <a:avLst/>
          </a:prstGeom>
          <a:noFill/>
        </p:spPr>
        <p:txBody>
          <a:bodyPr wrap="square" rtlCol="0">
            <a:spAutoFit/>
          </a:bodyPr>
          <a:lstStyle/>
          <a:p>
            <a:r>
              <a:rPr lang="it-IT" dirty="0" smtClean="0"/>
              <a:t>4</a:t>
            </a:r>
            <a:endParaRPr lang="it-IT" dirty="0"/>
          </a:p>
        </p:txBody>
      </p:sp>
      <p:sp>
        <p:nvSpPr>
          <p:cNvPr id="115" name="TextBox 114"/>
          <p:cNvSpPr txBox="1"/>
          <p:nvPr/>
        </p:nvSpPr>
        <p:spPr>
          <a:xfrm>
            <a:off x="8152059" y="4067780"/>
            <a:ext cx="596405" cy="369332"/>
          </a:xfrm>
          <a:prstGeom prst="rect">
            <a:avLst/>
          </a:prstGeom>
          <a:noFill/>
        </p:spPr>
        <p:txBody>
          <a:bodyPr wrap="square" rtlCol="0">
            <a:spAutoFit/>
          </a:bodyPr>
          <a:lstStyle/>
          <a:p>
            <a:r>
              <a:rPr lang="it-IT" dirty="0"/>
              <a:t>1</a:t>
            </a:r>
          </a:p>
        </p:txBody>
      </p:sp>
      <p:sp>
        <p:nvSpPr>
          <p:cNvPr id="116" name="Rectangle 115"/>
          <p:cNvSpPr/>
          <p:nvPr/>
        </p:nvSpPr>
        <p:spPr>
          <a:xfrm>
            <a:off x="7236296" y="4533394"/>
            <a:ext cx="576064" cy="479782"/>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17" name="Rectangle 116"/>
          <p:cNvSpPr/>
          <p:nvPr/>
        </p:nvSpPr>
        <p:spPr>
          <a:xfrm>
            <a:off x="8071283" y="4533394"/>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20" name="Rectangle 119"/>
          <p:cNvSpPr/>
          <p:nvPr/>
        </p:nvSpPr>
        <p:spPr>
          <a:xfrm>
            <a:off x="6156176" y="4509120"/>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58" name="Rectangle 57"/>
          <p:cNvSpPr/>
          <p:nvPr/>
        </p:nvSpPr>
        <p:spPr>
          <a:xfrm>
            <a:off x="2781947" y="4533394"/>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61" name="Rectangle 60"/>
          <p:cNvSpPr/>
          <p:nvPr/>
        </p:nvSpPr>
        <p:spPr>
          <a:xfrm>
            <a:off x="5004048" y="4509120"/>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46" name="Rectangle 45"/>
          <p:cNvSpPr/>
          <p:nvPr/>
        </p:nvSpPr>
        <p:spPr>
          <a:xfrm>
            <a:off x="3211035" y="3513145"/>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47" name="Rectangle 46"/>
          <p:cNvSpPr/>
          <p:nvPr/>
        </p:nvSpPr>
        <p:spPr>
          <a:xfrm>
            <a:off x="5580112" y="3513145"/>
            <a:ext cx="576064" cy="479782"/>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48" name="Rectangle 47"/>
          <p:cNvSpPr/>
          <p:nvPr/>
        </p:nvSpPr>
        <p:spPr>
          <a:xfrm>
            <a:off x="7645685" y="3525282"/>
            <a:ext cx="576064" cy="479782"/>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49" name="Rectangle 48"/>
          <p:cNvSpPr/>
          <p:nvPr/>
        </p:nvSpPr>
        <p:spPr>
          <a:xfrm>
            <a:off x="899592" y="3513145"/>
            <a:ext cx="576064" cy="479782"/>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51"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Alberi</a:t>
            </a:r>
            <a:endParaRPr lang="it-IT" sz="3600" dirty="0"/>
          </a:p>
        </p:txBody>
      </p:sp>
    </p:spTree>
    <p:extLst>
      <p:ext uri="{BB962C8B-B14F-4D97-AF65-F5344CB8AC3E}">
        <p14:creationId xmlns:p14="http://schemas.microsoft.com/office/powerpoint/2010/main" val="735929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117"/>
                                        </p:tgtEl>
                                      </p:cBhvr>
                                    </p:animEffect>
                                    <p:anim calcmode="lin" valueType="num">
                                      <p:cBhvr>
                                        <p:cTn id="7" dur="1000"/>
                                        <p:tgtEl>
                                          <p:spTgt spid="117"/>
                                        </p:tgtEl>
                                        <p:attrNameLst>
                                          <p:attrName>ppt_x</p:attrName>
                                        </p:attrNameLst>
                                      </p:cBhvr>
                                      <p:tavLst>
                                        <p:tav tm="0">
                                          <p:val>
                                            <p:strVal val="ppt_x"/>
                                          </p:val>
                                        </p:tav>
                                        <p:tav tm="100000">
                                          <p:val>
                                            <p:strVal val="ppt_x"/>
                                          </p:val>
                                        </p:tav>
                                      </p:tavLst>
                                    </p:anim>
                                    <p:anim calcmode="lin" valueType="num">
                                      <p:cBhvr>
                                        <p:cTn id="8" dur="1000"/>
                                        <p:tgtEl>
                                          <p:spTgt spid="117"/>
                                        </p:tgtEl>
                                        <p:attrNameLst>
                                          <p:attrName>ppt_y</p:attrName>
                                        </p:attrNameLst>
                                      </p:cBhvr>
                                      <p:tavLst>
                                        <p:tav tm="0">
                                          <p:val>
                                            <p:strVal val="ppt_y"/>
                                          </p:val>
                                        </p:tav>
                                        <p:tav tm="100000">
                                          <p:val>
                                            <p:strVal val="ppt_y+.1"/>
                                          </p:val>
                                        </p:tav>
                                      </p:tavLst>
                                    </p:anim>
                                    <p:set>
                                      <p:cBhvr>
                                        <p:cTn id="9" dur="1" fill="hold">
                                          <p:stCondLst>
                                            <p:cond delay="999"/>
                                          </p:stCondLst>
                                        </p:cTn>
                                        <p:tgtEl>
                                          <p:spTgt spid="117"/>
                                        </p:tgtEl>
                                        <p:attrNameLst>
                                          <p:attrName>style.visibility</p:attrName>
                                        </p:attrNameLst>
                                      </p:cBhvr>
                                      <p:to>
                                        <p:strVal val="hidden"/>
                                      </p:to>
                                    </p:set>
                                  </p:childTnLst>
                                </p:cTn>
                              </p:par>
                              <p:par>
                                <p:cTn id="10" presetID="42" presetClass="exit" presetSubtype="0" fill="hold" grpId="0" nodeType="withEffect">
                                  <p:stCondLst>
                                    <p:cond delay="0"/>
                                  </p:stCondLst>
                                  <p:childTnLst>
                                    <p:animEffect transition="out" filter="fade">
                                      <p:cBhvr>
                                        <p:cTn id="11" dur="1000"/>
                                        <p:tgtEl>
                                          <p:spTgt spid="115"/>
                                        </p:tgtEl>
                                      </p:cBhvr>
                                    </p:animEffect>
                                    <p:anim calcmode="lin" valueType="num">
                                      <p:cBhvr>
                                        <p:cTn id="12" dur="1000"/>
                                        <p:tgtEl>
                                          <p:spTgt spid="115"/>
                                        </p:tgtEl>
                                        <p:attrNameLst>
                                          <p:attrName>ppt_x</p:attrName>
                                        </p:attrNameLst>
                                      </p:cBhvr>
                                      <p:tavLst>
                                        <p:tav tm="0">
                                          <p:val>
                                            <p:strVal val="ppt_x"/>
                                          </p:val>
                                        </p:tav>
                                        <p:tav tm="100000">
                                          <p:val>
                                            <p:strVal val="ppt_x"/>
                                          </p:val>
                                        </p:tav>
                                      </p:tavLst>
                                    </p:anim>
                                    <p:anim calcmode="lin" valueType="num">
                                      <p:cBhvr>
                                        <p:cTn id="13" dur="1000"/>
                                        <p:tgtEl>
                                          <p:spTgt spid="115"/>
                                        </p:tgtEl>
                                        <p:attrNameLst>
                                          <p:attrName>ppt_y</p:attrName>
                                        </p:attrNameLst>
                                      </p:cBhvr>
                                      <p:tavLst>
                                        <p:tav tm="0">
                                          <p:val>
                                            <p:strVal val="ppt_y"/>
                                          </p:val>
                                        </p:tav>
                                        <p:tav tm="100000">
                                          <p:val>
                                            <p:strVal val="ppt_y+.1"/>
                                          </p:val>
                                        </p:tav>
                                      </p:tavLst>
                                    </p:anim>
                                    <p:set>
                                      <p:cBhvr>
                                        <p:cTn id="14" dur="1" fill="hold">
                                          <p:stCondLst>
                                            <p:cond delay="999"/>
                                          </p:stCondLst>
                                        </p:cTn>
                                        <p:tgtEl>
                                          <p:spTgt spid="115"/>
                                        </p:tgtEl>
                                        <p:attrNameLst>
                                          <p:attrName>style.visibility</p:attrName>
                                        </p:attrNameLst>
                                      </p:cBhvr>
                                      <p:to>
                                        <p:strVal val="hidden"/>
                                      </p:to>
                                    </p:set>
                                  </p:childTnLst>
                                </p:cTn>
                              </p:par>
                              <p:par>
                                <p:cTn id="15" presetID="42" presetClass="exit" presetSubtype="0" fill="hold" nodeType="withEffect">
                                  <p:stCondLst>
                                    <p:cond delay="0"/>
                                  </p:stCondLst>
                                  <p:childTnLst>
                                    <p:animEffect transition="out" filter="fade">
                                      <p:cBhvr>
                                        <p:cTn id="16" dur="1000"/>
                                        <p:tgtEl>
                                          <p:spTgt spid="113"/>
                                        </p:tgtEl>
                                      </p:cBhvr>
                                    </p:animEffect>
                                    <p:anim calcmode="lin" valueType="num">
                                      <p:cBhvr>
                                        <p:cTn id="17" dur="1000"/>
                                        <p:tgtEl>
                                          <p:spTgt spid="113"/>
                                        </p:tgtEl>
                                        <p:attrNameLst>
                                          <p:attrName>ppt_x</p:attrName>
                                        </p:attrNameLst>
                                      </p:cBhvr>
                                      <p:tavLst>
                                        <p:tav tm="0">
                                          <p:val>
                                            <p:strVal val="ppt_x"/>
                                          </p:val>
                                        </p:tav>
                                        <p:tav tm="100000">
                                          <p:val>
                                            <p:strVal val="ppt_x"/>
                                          </p:val>
                                        </p:tav>
                                      </p:tavLst>
                                    </p:anim>
                                    <p:anim calcmode="lin" valueType="num">
                                      <p:cBhvr>
                                        <p:cTn id="18" dur="1000"/>
                                        <p:tgtEl>
                                          <p:spTgt spid="113"/>
                                        </p:tgtEl>
                                        <p:attrNameLst>
                                          <p:attrName>ppt_y</p:attrName>
                                        </p:attrNameLst>
                                      </p:cBhvr>
                                      <p:tavLst>
                                        <p:tav tm="0">
                                          <p:val>
                                            <p:strVal val="ppt_y"/>
                                          </p:val>
                                        </p:tav>
                                        <p:tav tm="100000">
                                          <p:val>
                                            <p:strVal val="ppt_y+.1"/>
                                          </p:val>
                                        </p:tav>
                                      </p:tavLst>
                                    </p:anim>
                                    <p:set>
                                      <p:cBhvr>
                                        <p:cTn id="19" dur="1" fill="hold">
                                          <p:stCondLst>
                                            <p:cond delay="999"/>
                                          </p:stCondLst>
                                        </p:cTn>
                                        <p:tgtEl>
                                          <p:spTgt spid="113"/>
                                        </p:tgtEl>
                                        <p:attrNameLst>
                                          <p:attrName>style.visibility</p:attrName>
                                        </p:attrNameLst>
                                      </p:cBhvr>
                                      <p:to>
                                        <p:strVal val="hidden"/>
                                      </p:to>
                                    </p:set>
                                  </p:childTnLst>
                                </p:cTn>
                              </p:par>
                              <p:par>
                                <p:cTn id="20" presetID="42" presetClass="exit" presetSubtype="0" fill="hold" nodeType="withEffect">
                                  <p:stCondLst>
                                    <p:cond delay="0"/>
                                  </p:stCondLst>
                                  <p:childTnLst>
                                    <p:animEffect transition="out" filter="fade">
                                      <p:cBhvr>
                                        <p:cTn id="21" dur="1000"/>
                                        <p:tgtEl>
                                          <p:spTgt spid="112"/>
                                        </p:tgtEl>
                                      </p:cBhvr>
                                    </p:animEffect>
                                    <p:anim calcmode="lin" valueType="num">
                                      <p:cBhvr>
                                        <p:cTn id="22" dur="1000"/>
                                        <p:tgtEl>
                                          <p:spTgt spid="112"/>
                                        </p:tgtEl>
                                        <p:attrNameLst>
                                          <p:attrName>ppt_x</p:attrName>
                                        </p:attrNameLst>
                                      </p:cBhvr>
                                      <p:tavLst>
                                        <p:tav tm="0">
                                          <p:val>
                                            <p:strVal val="ppt_x"/>
                                          </p:val>
                                        </p:tav>
                                        <p:tav tm="100000">
                                          <p:val>
                                            <p:strVal val="ppt_x"/>
                                          </p:val>
                                        </p:tav>
                                      </p:tavLst>
                                    </p:anim>
                                    <p:anim calcmode="lin" valueType="num">
                                      <p:cBhvr>
                                        <p:cTn id="23" dur="1000"/>
                                        <p:tgtEl>
                                          <p:spTgt spid="112"/>
                                        </p:tgtEl>
                                        <p:attrNameLst>
                                          <p:attrName>ppt_y</p:attrName>
                                        </p:attrNameLst>
                                      </p:cBhvr>
                                      <p:tavLst>
                                        <p:tav tm="0">
                                          <p:val>
                                            <p:strVal val="ppt_y"/>
                                          </p:val>
                                        </p:tav>
                                        <p:tav tm="100000">
                                          <p:val>
                                            <p:strVal val="ppt_y+.1"/>
                                          </p:val>
                                        </p:tav>
                                      </p:tavLst>
                                    </p:anim>
                                    <p:set>
                                      <p:cBhvr>
                                        <p:cTn id="24" dur="1" fill="hold">
                                          <p:stCondLst>
                                            <p:cond delay="999"/>
                                          </p:stCondLst>
                                        </p:cTn>
                                        <p:tgtEl>
                                          <p:spTgt spid="112"/>
                                        </p:tgtEl>
                                        <p:attrNameLst>
                                          <p:attrName>style.visibility</p:attrName>
                                        </p:attrNameLst>
                                      </p:cBhvr>
                                      <p:to>
                                        <p:strVal val="hidden"/>
                                      </p:to>
                                    </p:set>
                                  </p:childTnLst>
                                </p:cTn>
                              </p:par>
                              <p:par>
                                <p:cTn id="25" presetID="42" presetClass="exit" presetSubtype="0" fill="hold" grpId="0" nodeType="withEffect">
                                  <p:stCondLst>
                                    <p:cond delay="0"/>
                                  </p:stCondLst>
                                  <p:childTnLst>
                                    <p:animEffect transition="out" filter="fade">
                                      <p:cBhvr>
                                        <p:cTn id="26" dur="1000"/>
                                        <p:tgtEl>
                                          <p:spTgt spid="114"/>
                                        </p:tgtEl>
                                      </p:cBhvr>
                                    </p:animEffect>
                                    <p:anim calcmode="lin" valueType="num">
                                      <p:cBhvr>
                                        <p:cTn id="27" dur="1000"/>
                                        <p:tgtEl>
                                          <p:spTgt spid="114"/>
                                        </p:tgtEl>
                                        <p:attrNameLst>
                                          <p:attrName>ppt_x</p:attrName>
                                        </p:attrNameLst>
                                      </p:cBhvr>
                                      <p:tavLst>
                                        <p:tav tm="0">
                                          <p:val>
                                            <p:strVal val="ppt_x"/>
                                          </p:val>
                                        </p:tav>
                                        <p:tav tm="100000">
                                          <p:val>
                                            <p:strVal val="ppt_x"/>
                                          </p:val>
                                        </p:tav>
                                      </p:tavLst>
                                    </p:anim>
                                    <p:anim calcmode="lin" valueType="num">
                                      <p:cBhvr>
                                        <p:cTn id="28" dur="1000"/>
                                        <p:tgtEl>
                                          <p:spTgt spid="114"/>
                                        </p:tgtEl>
                                        <p:attrNameLst>
                                          <p:attrName>ppt_y</p:attrName>
                                        </p:attrNameLst>
                                      </p:cBhvr>
                                      <p:tavLst>
                                        <p:tav tm="0">
                                          <p:val>
                                            <p:strVal val="ppt_y"/>
                                          </p:val>
                                        </p:tav>
                                        <p:tav tm="100000">
                                          <p:val>
                                            <p:strVal val="ppt_y+.1"/>
                                          </p:val>
                                        </p:tav>
                                      </p:tavLst>
                                    </p:anim>
                                    <p:set>
                                      <p:cBhvr>
                                        <p:cTn id="29" dur="1" fill="hold">
                                          <p:stCondLst>
                                            <p:cond delay="999"/>
                                          </p:stCondLst>
                                        </p:cTn>
                                        <p:tgtEl>
                                          <p:spTgt spid="114"/>
                                        </p:tgtEl>
                                        <p:attrNameLst>
                                          <p:attrName>style.visibility</p:attrName>
                                        </p:attrNameLst>
                                      </p:cBhvr>
                                      <p:to>
                                        <p:strVal val="hidden"/>
                                      </p:to>
                                    </p:set>
                                  </p:childTnLst>
                                </p:cTn>
                              </p:par>
                              <p:par>
                                <p:cTn id="30" presetID="42" presetClass="exit" presetSubtype="0" fill="hold" grpId="0" nodeType="withEffect">
                                  <p:stCondLst>
                                    <p:cond delay="0"/>
                                  </p:stCondLst>
                                  <p:childTnLst>
                                    <p:animEffect transition="out" filter="fade">
                                      <p:cBhvr>
                                        <p:cTn id="31" dur="1000"/>
                                        <p:tgtEl>
                                          <p:spTgt spid="116"/>
                                        </p:tgtEl>
                                      </p:cBhvr>
                                    </p:animEffect>
                                    <p:anim calcmode="lin" valueType="num">
                                      <p:cBhvr>
                                        <p:cTn id="32" dur="1000"/>
                                        <p:tgtEl>
                                          <p:spTgt spid="116"/>
                                        </p:tgtEl>
                                        <p:attrNameLst>
                                          <p:attrName>ppt_x</p:attrName>
                                        </p:attrNameLst>
                                      </p:cBhvr>
                                      <p:tavLst>
                                        <p:tav tm="0">
                                          <p:val>
                                            <p:strVal val="ppt_x"/>
                                          </p:val>
                                        </p:tav>
                                        <p:tav tm="100000">
                                          <p:val>
                                            <p:strVal val="ppt_x"/>
                                          </p:val>
                                        </p:tav>
                                      </p:tavLst>
                                    </p:anim>
                                    <p:anim calcmode="lin" valueType="num">
                                      <p:cBhvr>
                                        <p:cTn id="33" dur="1000"/>
                                        <p:tgtEl>
                                          <p:spTgt spid="116"/>
                                        </p:tgtEl>
                                        <p:attrNameLst>
                                          <p:attrName>ppt_y</p:attrName>
                                        </p:attrNameLst>
                                      </p:cBhvr>
                                      <p:tavLst>
                                        <p:tav tm="0">
                                          <p:val>
                                            <p:strVal val="ppt_y"/>
                                          </p:val>
                                        </p:tav>
                                        <p:tav tm="100000">
                                          <p:val>
                                            <p:strVal val="ppt_y+.1"/>
                                          </p:val>
                                        </p:tav>
                                      </p:tavLst>
                                    </p:anim>
                                    <p:set>
                                      <p:cBhvr>
                                        <p:cTn id="34" dur="1" fill="hold">
                                          <p:stCondLst>
                                            <p:cond delay="999"/>
                                          </p:stCondLst>
                                        </p:cTn>
                                        <p:tgtEl>
                                          <p:spTgt spid="116"/>
                                        </p:tgtEl>
                                        <p:attrNameLst>
                                          <p:attrName>style.visibility</p:attrName>
                                        </p:attrNameLst>
                                      </p:cBhvr>
                                      <p:to>
                                        <p:strVal val="hidden"/>
                                      </p:to>
                                    </p:set>
                                  </p:childTnLst>
                                </p:cTn>
                              </p:par>
                              <p:par>
                                <p:cTn id="35" presetID="42" presetClass="exit" presetSubtype="0" fill="hold" grpId="0" nodeType="withEffect">
                                  <p:stCondLst>
                                    <p:cond delay="0"/>
                                  </p:stCondLst>
                                  <p:childTnLst>
                                    <p:animEffect transition="out" filter="fade">
                                      <p:cBhvr>
                                        <p:cTn id="36" dur="1000"/>
                                        <p:tgtEl>
                                          <p:spTgt spid="120"/>
                                        </p:tgtEl>
                                      </p:cBhvr>
                                    </p:animEffect>
                                    <p:anim calcmode="lin" valueType="num">
                                      <p:cBhvr>
                                        <p:cTn id="37" dur="1000"/>
                                        <p:tgtEl>
                                          <p:spTgt spid="120"/>
                                        </p:tgtEl>
                                        <p:attrNameLst>
                                          <p:attrName>ppt_x</p:attrName>
                                        </p:attrNameLst>
                                      </p:cBhvr>
                                      <p:tavLst>
                                        <p:tav tm="0">
                                          <p:val>
                                            <p:strVal val="ppt_x"/>
                                          </p:val>
                                        </p:tav>
                                        <p:tav tm="100000">
                                          <p:val>
                                            <p:strVal val="ppt_x"/>
                                          </p:val>
                                        </p:tav>
                                      </p:tavLst>
                                    </p:anim>
                                    <p:anim calcmode="lin" valueType="num">
                                      <p:cBhvr>
                                        <p:cTn id="38" dur="1000"/>
                                        <p:tgtEl>
                                          <p:spTgt spid="120"/>
                                        </p:tgtEl>
                                        <p:attrNameLst>
                                          <p:attrName>ppt_y</p:attrName>
                                        </p:attrNameLst>
                                      </p:cBhvr>
                                      <p:tavLst>
                                        <p:tav tm="0">
                                          <p:val>
                                            <p:strVal val="ppt_y"/>
                                          </p:val>
                                        </p:tav>
                                        <p:tav tm="100000">
                                          <p:val>
                                            <p:strVal val="ppt_y+.1"/>
                                          </p:val>
                                        </p:tav>
                                      </p:tavLst>
                                    </p:anim>
                                    <p:set>
                                      <p:cBhvr>
                                        <p:cTn id="39" dur="1" fill="hold">
                                          <p:stCondLst>
                                            <p:cond delay="999"/>
                                          </p:stCondLst>
                                        </p:cTn>
                                        <p:tgtEl>
                                          <p:spTgt spid="120"/>
                                        </p:tgtEl>
                                        <p:attrNameLst>
                                          <p:attrName>style.visibility</p:attrName>
                                        </p:attrNameLst>
                                      </p:cBhvr>
                                      <p:to>
                                        <p:strVal val="hidden"/>
                                      </p:to>
                                    </p:set>
                                  </p:childTnLst>
                                </p:cTn>
                              </p:par>
                              <p:par>
                                <p:cTn id="40" presetID="42" presetClass="exit" presetSubtype="0" fill="hold" grpId="0" nodeType="withEffect">
                                  <p:stCondLst>
                                    <p:cond delay="0"/>
                                  </p:stCondLst>
                                  <p:childTnLst>
                                    <p:animEffect transition="out" filter="fade">
                                      <p:cBhvr>
                                        <p:cTn id="41" dur="1000"/>
                                        <p:tgtEl>
                                          <p:spTgt spid="79"/>
                                        </p:tgtEl>
                                      </p:cBhvr>
                                    </p:animEffect>
                                    <p:anim calcmode="lin" valueType="num">
                                      <p:cBhvr>
                                        <p:cTn id="42" dur="1000"/>
                                        <p:tgtEl>
                                          <p:spTgt spid="79"/>
                                        </p:tgtEl>
                                        <p:attrNameLst>
                                          <p:attrName>ppt_x</p:attrName>
                                        </p:attrNameLst>
                                      </p:cBhvr>
                                      <p:tavLst>
                                        <p:tav tm="0">
                                          <p:val>
                                            <p:strVal val="ppt_x"/>
                                          </p:val>
                                        </p:tav>
                                        <p:tav tm="100000">
                                          <p:val>
                                            <p:strVal val="ppt_x"/>
                                          </p:val>
                                        </p:tav>
                                      </p:tavLst>
                                    </p:anim>
                                    <p:anim calcmode="lin" valueType="num">
                                      <p:cBhvr>
                                        <p:cTn id="43" dur="1000"/>
                                        <p:tgtEl>
                                          <p:spTgt spid="79"/>
                                        </p:tgtEl>
                                        <p:attrNameLst>
                                          <p:attrName>ppt_y</p:attrName>
                                        </p:attrNameLst>
                                      </p:cBhvr>
                                      <p:tavLst>
                                        <p:tav tm="0">
                                          <p:val>
                                            <p:strVal val="ppt_y"/>
                                          </p:val>
                                        </p:tav>
                                        <p:tav tm="100000">
                                          <p:val>
                                            <p:strVal val="ppt_y+.1"/>
                                          </p:val>
                                        </p:tav>
                                      </p:tavLst>
                                    </p:anim>
                                    <p:set>
                                      <p:cBhvr>
                                        <p:cTn id="44" dur="1" fill="hold">
                                          <p:stCondLst>
                                            <p:cond delay="999"/>
                                          </p:stCondLst>
                                        </p:cTn>
                                        <p:tgtEl>
                                          <p:spTgt spid="79"/>
                                        </p:tgtEl>
                                        <p:attrNameLst>
                                          <p:attrName>style.visibility</p:attrName>
                                        </p:attrNameLst>
                                      </p:cBhvr>
                                      <p:to>
                                        <p:strVal val="hidden"/>
                                      </p:to>
                                    </p:set>
                                  </p:childTnLst>
                                </p:cTn>
                              </p:par>
                              <p:par>
                                <p:cTn id="45" presetID="42" presetClass="exit" presetSubtype="0" fill="hold" nodeType="withEffect">
                                  <p:stCondLst>
                                    <p:cond delay="0"/>
                                  </p:stCondLst>
                                  <p:childTnLst>
                                    <p:animEffect transition="out" filter="fade">
                                      <p:cBhvr>
                                        <p:cTn id="46" dur="1000"/>
                                        <p:tgtEl>
                                          <p:spTgt spid="44"/>
                                        </p:tgtEl>
                                      </p:cBhvr>
                                    </p:animEffect>
                                    <p:anim calcmode="lin" valueType="num">
                                      <p:cBhvr>
                                        <p:cTn id="47" dur="1000"/>
                                        <p:tgtEl>
                                          <p:spTgt spid="44"/>
                                        </p:tgtEl>
                                        <p:attrNameLst>
                                          <p:attrName>ppt_x</p:attrName>
                                        </p:attrNameLst>
                                      </p:cBhvr>
                                      <p:tavLst>
                                        <p:tav tm="0">
                                          <p:val>
                                            <p:strVal val="ppt_x"/>
                                          </p:val>
                                        </p:tav>
                                        <p:tav tm="100000">
                                          <p:val>
                                            <p:strVal val="ppt_x"/>
                                          </p:val>
                                        </p:tav>
                                      </p:tavLst>
                                    </p:anim>
                                    <p:anim calcmode="lin" valueType="num">
                                      <p:cBhvr>
                                        <p:cTn id="48" dur="1000"/>
                                        <p:tgtEl>
                                          <p:spTgt spid="44"/>
                                        </p:tgtEl>
                                        <p:attrNameLst>
                                          <p:attrName>ppt_y</p:attrName>
                                        </p:attrNameLst>
                                      </p:cBhvr>
                                      <p:tavLst>
                                        <p:tav tm="0">
                                          <p:val>
                                            <p:strVal val="ppt_y"/>
                                          </p:val>
                                        </p:tav>
                                        <p:tav tm="100000">
                                          <p:val>
                                            <p:strVal val="ppt_y+.1"/>
                                          </p:val>
                                        </p:tav>
                                      </p:tavLst>
                                    </p:anim>
                                    <p:set>
                                      <p:cBhvr>
                                        <p:cTn id="49" dur="1" fill="hold">
                                          <p:stCondLst>
                                            <p:cond delay="999"/>
                                          </p:stCondLst>
                                        </p:cTn>
                                        <p:tgtEl>
                                          <p:spTgt spid="44"/>
                                        </p:tgtEl>
                                        <p:attrNameLst>
                                          <p:attrName>style.visibility</p:attrName>
                                        </p:attrNameLst>
                                      </p:cBhvr>
                                      <p:to>
                                        <p:strVal val="hidden"/>
                                      </p:to>
                                    </p:set>
                                  </p:childTnLst>
                                </p:cTn>
                              </p:par>
                              <p:par>
                                <p:cTn id="50" presetID="42" presetClass="exit" presetSubtype="0" fill="hold" nodeType="withEffect">
                                  <p:stCondLst>
                                    <p:cond delay="0"/>
                                  </p:stCondLst>
                                  <p:childTnLst>
                                    <p:animEffect transition="out" filter="fade">
                                      <p:cBhvr>
                                        <p:cTn id="51" dur="1000"/>
                                        <p:tgtEl>
                                          <p:spTgt spid="42"/>
                                        </p:tgtEl>
                                      </p:cBhvr>
                                    </p:animEffect>
                                    <p:anim calcmode="lin" valueType="num">
                                      <p:cBhvr>
                                        <p:cTn id="52" dur="1000"/>
                                        <p:tgtEl>
                                          <p:spTgt spid="42"/>
                                        </p:tgtEl>
                                        <p:attrNameLst>
                                          <p:attrName>ppt_x</p:attrName>
                                        </p:attrNameLst>
                                      </p:cBhvr>
                                      <p:tavLst>
                                        <p:tav tm="0">
                                          <p:val>
                                            <p:strVal val="ppt_x"/>
                                          </p:val>
                                        </p:tav>
                                        <p:tav tm="100000">
                                          <p:val>
                                            <p:strVal val="ppt_x"/>
                                          </p:val>
                                        </p:tav>
                                      </p:tavLst>
                                    </p:anim>
                                    <p:anim calcmode="lin" valueType="num">
                                      <p:cBhvr>
                                        <p:cTn id="53" dur="1000"/>
                                        <p:tgtEl>
                                          <p:spTgt spid="42"/>
                                        </p:tgtEl>
                                        <p:attrNameLst>
                                          <p:attrName>ppt_y</p:attrName>
                                        </p:attrNameLst>
                                      </p:cBhvr>
                                      <p:tavLst>
                                        <p:tav tm="0">
                                          <p:val>
                                            <p:strVal val="ppt_y"/>
                                          </p:val>
                                        </p:tav>
                                        <p:tav tm="100000">
                                          <p:val>
                                            <p:strVal val="ppt_y+.1"/>
                                          </p:val>
                                        </p:tav>
                                      </p:tavLst>
                                    </p:anim>
                                    <p:set>
                                      <p:cBhvr>
                                        <p:cTn id="54" dur="1" fill="hold">
                                          <p:stCondLst>
                                            <p:cond delay="999"/>
                                          </p:stCondLst>
                                        </p:cTn>
                                        <p:tgtEl>
                                          <p:spTgt spid="42"/>
                                        </p:tgtEl>
                                        <p:attrNameLst>
                                          <p:attrName>style.visibility</p:attrName>
                                        </p:attrNameLst>
                                      </p:cBhvr>
                                      <p:to>
                                        <p:strVal val="hidden"/>
                                      </p:to>
                                    </p:set>
                                  </p:childTnLst>
                                </p:cTn>
                              </p:par>
                              <p:par>
                                <p:cTn id="55" presetID="42" presetClass="exit" presetSubtype="0" fill="hold" grpId="0" nodeType="withEffect">
                                  <p:stCondLst>
                                    <p:cond delay="0"/>
                                  </p:stCondLst>
                                  <p:childTnLst>
                                    <p:animEffect transition="out" filter="fade">
                                      <p:cBhvr>
                                        <p:cTn id="56" dur="1000"/>
                                        <p:tgtEl>
                                          <p:spTgt spid="78"/>
                                        </p:tgtEl>
                                      </p:cBhvr>
                                    </p:animEffect>
                                    <p:anim calcmode="lin" valueType="num">
                                      <p:cBhvr>
                                        <p:cTn id="57" dur="1000"/>
                                        <p:tgtEl>
                                          <p:spTgt spid="78"/>
                                        </p:tgtEl>
                                        <p:attrNameLst>
                                          <p:attrName>ppt_x</p:attrName>
                                        </p:attrNameLst>
                                      </p:cBhvr>
                                      <p:tavLst>
                                        <p:tav tm="0">
                                          <p:val>
                                            <p:strVal val="ppt_x"/>
                                          </p:val>
                                        </p:tav>
                                        <p:tav tm="100000">
                                          <p:val>
                                            <p:strVal val="ppt_x"/>
                                          </p:val>
                                        </p:tav>
                                      </p:tavLst>
                                    </p:anim>
                                    <p:anim calcmode="lin" valueType="num">
                                      <p:cBhvr>
                                        <p:cTn id="58" dur="1000"/>
                                        <p:tgtEl>
                                          <p:spTgt spid="78"/>
                                        </p:tgtEl>
                                        <p:attrNameLst>
                                          <p:attrName>ppt_y</p:attrName>
                                        </p:attrNameLst>
                                      </p:cBhvr>
                                      <p:tavLst>
                                        <p:tav tm="0">
                                          <p:val>
                                            <p:strVal val="ppt_y"/>
                                          </p:val>
                                        </p:tav>
                                        <p:tav tm="100000">
                                          <p:val>
                                            <p:strVal val="ppt_y+.1"/>
                                          </p:val>
                                        </p:tav>
                                      </p:tavLst>
                                    </p:anim>
                                    <p:set>
                                      <p:cBhvr>
                                        <p:cTn id="59" dur="1" fill="hold">
                                          <p:stCondLst>
                                            <p:cond delay="999"/>
                                          </p:stCondLst>
                                        </p:cTn>
                                        <p:tgtEl>
                                          <p:spTgt spid="78"/>
                                        </p:tgtEl>
                                        <p:attrNameLst>
                                          <p:attrName>style.visibility</p:attrName>
                                        </p:attrNameLst>
                                      </p:cBhvr>
                                      <p:to>
                                        <p:strVal val="hidden"/>
                                      </p:to>
                                    </p:set>
                                  </p:childTnLst>
                                </p:cTn>
                              </p:par>
                              <p:par>
                                <p:cTn id="60" presetID="42" presetClass="exit" presetSubtype="0" fill="hold" grpId="0" nodeType="withEffect">
                                  <p:stCondLst>
                                    <p:cond delay="0"/>
                                  </p:stCondLst>
                                  <p:childTnLst>
                                    <p:animEffect transition="out" filter="fade">
                                      <p:cBhvr>
                                        <p:cTn id="61" dur="1000"/>
                                        <p:tgtEl>
                                          <p:spTgt spid="61"/>
                                        </p:tgtEl>
                                      </p:cBhvr>
                                    </p:animEffect>
                                    <p:anim calcmode="lin" valueType="num">
                                      <p:cBhvr>
                                        <p:cTn id="62" dur="1000"/>
                                        <p:tgtEl>
                                          <p:spTgt spid="61"/>
                                        </p:tgtEl>
                                        <p:attrNameLst>
                                          <p:attrName>ppt_x</p:attrName>
                                        </p:attrNameLst>
                                      </p:cBhvr>
                                      <p:tavLst>
                                        <p:tav tm="0">
                                          <p:val>
                                            <p:strVal val="ppt_x"/>
                                          </p:val>
                                        </p:tav>
                                        <p:tav tm="100000">
                                          <p:val>
                                            <p:strVal val="ppt_x"/>
                                          </p:val>
                                        </p:tav>
                                      </p:tavLst>
                                    </p:anim>
                                    <p:anim calcmode="lin" valueType="num">
                                      <p:cBhvr>
                                        <p:cTn id="63" dur="1000"/>
                                        <p:tgtEl>
                                          <p:spTgt spid="61"/>
                                        </p:tgtEl>
                                        <p:attrNameLst>
                                          <p:attrName>ppt_y</p:attrName>
                                        </p:attrNameLst>
                                      </p:cBhvr>
                                      <p:tavLst>
                                        <p:tav tm="0">
                                          <p:val>
                                            <p:strVal val="ppt_y"/>
                                          </p:val>
                                        </p:tav>
                                        <p:tav tm="100000">
                                          <p:val>
                                            <p:strVal val="ppt_y+.1"/>
                                          </p:val>
                                        </p:tav>
                                      </p:tavLst>
                                    </p:anim>
                                    <p:set>
                                      <p:cBhvr>
                                        <p:cTn id="64" dur="1" fill="hold">
                                          <p:stCondLst>
                                            <p:cond delay="999"/>
                                          </p:stCondLst>
                                        </p:cTn>
                                        <p:tgtEl>
                                          <p:spTgt spid="61"/>
                                        </p:tgtEl>
                                        <p:attrNameLst>
                                          <p:attrName>style.visibility</p:attrName>
                                        </p:attrNameLst>
                                      </p:cBhvr>
                                      <p:to>
                                        <p:strVal val="hidden"/>
                                      </p:to>
                                    </p:set>
                                  </p:childTnLst>
                                </p:cTn>
                              </p:par>
                              <p:par>
                                <p:cTn id="65" presetID="42" presetClass="exit" presetSubtype="0" fill="hold" grpId="0" nodeType="withEffect">
                                  <p:stCondLst>
                                    <p:cond delay="0"/>
                                  </p:stCondLst>
                                  <p:childTnLst>
                                    <p:animEffect transition="out" filter="fade">
                                      <p:cBhvr>
                                        <p:cTn id="66" dur="1000"/>
                                        <p:tgtEl>
                                          <p:spTgt spid="110"/>
                                        </p:tgtEl>
                                      </p:cBhvr>
                                    </p:animEffect>
                                    <p:anim calcmode="lin" valueType="num">
                                      <p:cBhvr>
                                        <p:cTn id="67" dur="1000"/>
                                        <p:tgtEl>
                                          <p:spTgt spid="110"/>
                                        </p:tgtEl>
                                        <p:attrNameLst>
                                          <p:attrName>ppt_x</p:attrName>
                                        </p:attrNameLst>
                                      </p:cBhvr>
                                      <p:tavLst>
                                        <p:tav tm="0">
                                          <p:val>
                                            <p:strVal val="ppt_x"/>
                                          </p:val>
                                        </p:tav>
                                        <p:tav tm="100000">
                                          <p:val>
                                            <p:strVal val="ppt_x"/>
                                          </p:val>
                                        </p:tav>
                                      </p:tavLst>
                                    </p:anim>
                                    <p:anim calcmode="lin" valueType="num">
                                      <p:cBhvr>
                                        <p:cTn id="68" dur="1000"/>
                                        <p:tgtEl>
                                          <p:spTgt spid="110"/>
                                        </p:tgtEl>
                                        <p:attrNameLst>
                                          <p:attrName>ppt_y</p:attrName>
                                        </p:attrNameLst>
                                      </p:cBhvr>
                                      <p:tavLst>
                                        <p:tav tm="0">
                                          <p:val>
                                            <p:strVal val="ppt_y"/>
                                          </p:val>
                                        </p:tav>
                                        <p:tav tm="100000">
                                          <p:val>
                                            <p:strVal val="ppt_y+.1"/>
                                          </p:val>
                                        </p:tav>
                                      </p:tavLst>
                                    </p:anim>
                                    <p:set>
                                      <p:cBhvr>
                                        <p:cTn id="69" dur="1" fill="hold">
                                          <p:stCondLst>
                                            <p:cond delay="999"/>
                                          </p:stCondLst>
                                        </p:cTn>
                                        <p:tgtEl>
                                          <p:spTgt spid="110"/>
                                        </p:tgtEl>
                                        <p:attrNameLst>
                                          <p:attrName>style.visibility</p:attrName>
                                        </p:attrNameLst>
                                      </p:cBhvr>
                                      <p:to>
                                        <p:strVal val="hidden"/>
                                      </p:to>
                                    </p:set>
                                  </p:childTnLst>
                                </p:cTn>
                              </p:par>
                              <p:par>
                                <p:cTn id="70" presetID="42" presetClass="exit" presetSubtype="0" fill="hold" nodeType="withEffect">
                                  <p:stCondLst>
                                    <p:cond delay="0"/>
                                  </p:stCondLst>
                                  <p:childTnLst>
                                    <p:animEffect transition="out" filter="fade">
                                      <p:cBhvr>
                                        <p:cTn id="71" dur="1000"/>
                                        <p:tgtEl>
                                          <p:spTgt spid="35"/>
                                        </p:tgtEl>
                                      </p:cBhvr>
                                    </p:animEffect>
                                    <p:anim calcmode="lin" valueType="num">
                                      <p:cBhvr>
                                        <p:cTn id="72" dur="1000"/>
                                        <p:tgtEl>
                                          <p:spTgt spid="35"/>
                                        </p:tgtEl>
                                        <p:attrNameLst>
                                          <p:attrName>ppt_x</p:attrName>
                                        </p:attrNameLst>
                                      </p:cBhvr>
                                      <p:tavLst>
                                        <p:tav tm="0">
                                          <p:val>
                                            <p:strVal val="ppt_x"/>
                                          </p:val>
                                        </p:tav>
                                        <p:tav tm="100000">
                                          <p:val>
                                            <p:strVal val="ppt_x"/>
                                          </p:val>
                                        </p:tav>
                                      </p:tavLst>
                                    </p:anim>
                                    <p:anim calcmode="lin" valueType="num">
                                      <p:cBhvr>
                                        <p:cTn id="73" dur="1000"/>
                                        <p:tgtEl>
                                          <p:spTgt spid="35"/>
                                        </p:tgtEl>
                                        <p:attrNameLst>
                                          <p:attrName>ppt_y</p:attrName>
                                        </p:attrNameLst>
                                      </p:cBhvr>
                                      <p:tavLst>
                                        <p:tav tm="0">
                                          <p:val>
                                            <p:strVal val="ppt_y"/>
                                          </p:val>
                                        </p:tav>
                                        <p:tav tm="100000">
                                          <p:val>
                                            <p:strVal val="ppt_y+.1"/>
                                          </p:val>
                                        </p:tav>
                                      </p:tavLst>
                                    </p:anim>
                                    <p:set>
                                      <p:cBhvr>
                                        <p:cTn id="74" dur="1" fill="hold">
                                          <p:stCondLst>
                                            <p:cond delay="999"/>
                                          </p:stCondLst>
                                        </p:cTn>
                                        <p:tgtEl>
                                          <p:spTgt spid="35"/>
                                        </p:tgtEl>
                                        <p:attrNameLst>
                                          <p:attrName>style.visibility</p:attrName>
                                        </p:attrNameLst>
                                      </p:cBhvr>
                                      <p:to>
                                        <p:strVal val="hidden"/>
                                      </p:to>
                                    </p:set>
                                  </p:childTnLst>
                                </p:cTn>
                              </p:par>
                              <p:par>
                                <p:cTn id="75" presetID="42" presetClass="exit" presetSubtype="0" fill="hold" nodeType="withEffect">
                                  <p:stCondLst>
                                    <p:cond delay="0"/>
                                  </p:stCondLst>
                                  <p:childTnLst>
                                    <p:animEffect transition="out" filter="fade">
                                      <p:cBhvr>
                                        <p:cTn id="76" dur="1000"/>
                                        <p:tgtEl>
                                          <p:spTgt spid="38"/>
                                        </p:tgtEl>
                                      </p:cBhvr>
                                    </p:animEffect>
                                    <p:anim calcmode="lin" valueType="num">
                                      <p:cBhvr>
                                        <p:cTn id="77" dur="1000"/>
                                        <p:tgtEl>
                                          <p:spTgt spid="38"/>
                                        </p:tgtEl>
                                        <p:attrNameLst>
                                          <p:attrName>ppt_x</p:attrName>
                                        </p:attrNameLst>
                                      </p:cBhvr>
                                      <p:tavLst>
                                        <p:tav tm="0">
                                          <p:val>
                                            <p:strVal val="ppt_x"/>
                                          </p:val>
                                        </p:tav>
                                        <p:tav tm="100000">
                                          <p:val>
                                            <p:strVal val="ppt_x"/>
                                          </p:val>
                                        </p:tav>
                                      </p:tavLst>
                                    </p:anim>
                                    <p:anim calcmode="lin" valueType="num">
                                      <p:cBhvr>
                                        <p:cTn id="78" dur="1000"/>
                                        <p:tgtEl>
                                          <p:spTgt spid="38"/>
                                        </p:tgtEl>
                                        <p:attrNameLst>
                                          <p:attrName>ppt_y</p:attrName>
                                        </p:attrNameLst>
                                      </p:cBhvr>
                                      <p:tavLst>
                                        <p:tav tm="0">
                                          <p:val>
                                            <p:strVal val="ppt_y"/>
                                          </p:val>
                                        </p:tav>
                                        <p:tav tm="100000">
                                          <p:val>
                                            <p:strVal val="ppt_y+.1"/>
                                          </p:val>
                                        </p:tav>
                                      </p:tavLst>
                                    </p:anim>
                                    <p:set>
                                      <p:cBhvr>
                                        <p:cTn id="79" dur="1" fill="hold">
                                          <p:stCondLst>
                                            <p:cond delay="999"/>
                                          </p:stCondLst>
                                        </p:cTn>
                                        <p:tgtEl>
                                          <p:spTgt spid="38"/>
                                        </p:tgtEl>
                                        <p:attrNameLst>
                                          <p:attrName>style.visibility</p:attrName>
                                        </p:attrNameLst>
                                      </p:cBhvr>
                                      <p:to>
                                        <p:strVal val="hidden"/>
                                      </p:to>
                                    </p:set>
                                  </p:childTnLst>
                                </p:cTn>
                              </p:par>
                              <p:par>
                                <p:cTn id="80" presetID="42" presetClass="exit" presetSubtype="0" fill="hold" grpId="0" nodeType="withEffect">
                                  <p:stCondLst>
                                    <p:cond delay="0"/>
                                  </p:stCondLst>
                                  <p:childTnLst>
                                    <p:animEffect transition="out" filter="fade">
                                      <p:cBhvr>
                                        <p:cTn id="81" dur="1000"/>
                                        <p:tgtEl>
                                          <p:spTgt spid="111"/>
                                        </p:tgtEl>
                                      </p:cBhvr>
                                    </p:animEffect>
                                    <p:anim calcmode="lin" valueType="num">
                                      <p:cBhvr>
                                        <p:cTn id="82" dur="1000"/>
                                        <p:tgtEl>
                                          <p:spTgt spid="111"/>
                                        </p:tgtEl>
                                        <p:attrNameLst>
                                          <p:attrName>ppt_x</p:attrName>
                                        </p:attrNameLst>
                                      </p:cBhvr>
                                      <p:tavLst>
                                        <p:tav tm="0">
                                          <p:val>
                                            <p:strVal val="ppt_x"/>
                                          </p:val>
                                        </p:tav>
                                        <p:tav tm="100000">
                                          <p:val>
                                            <p:strVal val="ppt_x"/>
                                          </p:val>
                                        </p:tav>
                                      </p:tavLst>
                                    </p:anim>
                                    <p:anim calcmode="lin" valueType="num">
                                      <p:cBhvr>
                                        <p:cTn id="83" dur="1000"/>
                                        <p:tgtEl>
                                          <p:spTgt spid="111"/>
                                        </p:tgtEl>
                                        <p:attrNameLst>
                                          <p:attrName>ppt_y</p:attrName>
                                        </p:attrNameLst>
                                      </p:cBhvr>
                                      <p:tavLst>
                                        <p:tav tm="0">
                                          <p:val>
                                            <p:strVal val="ppt_y"/>
                                          </p:val>
                                        </p:tav>
                                        <p:tav tm="100000">
                                          <p:val>
                                            <p:strVal val="ppt_y+.1"/>
                                          </p:val>
                                        </p:tav>
                                      </p:tavLst>
                                    </p:anim>
                                    <p:set>
                                      <p:cBhvr>
                                        <p:cTn id="84" dur="1" fill="hold">
                                          <p:stCondLst>
                                            <p:cond delay="999"/>
                                          </p:stCondLst>
                                        </p:cTn>
                                        <p:tgtEl>
                                          <p:spTgt spid="111"/>
                                        </p:tgtEl>
                                        <p:attrNameLst>
                                          <p:attrName>style.visibility</p:attrName>
                                        </p:attrNameLst>
                                      </p:cBhvr>
                                      <p:to>
                                        <p:strVal val="hidden"/>
                                      </p:to>
                                    </p:set>
                                  </p:childTnLst>
                                </p:cTn>
                              </p:par>
                              <p:par>
                                <p:cTn id="85" presetID="42" presetClass="exit" presetSubtype="0" fill="hold" grpId="0" nodeType="withEffect">
                                  <p:stCondLst>
                                    <p:cond delay="0"/>
                                  </p:stCondLst>
                                  <p:childTnLst>
                                    <p:animEffect transition="out" filter="fade">
                                      <p:cBhvr>
                                        <p:cTn id="86" dur="1000"/>
                                        <p:tgtEl>
                                          <p:spTgt spid="108"/>
                                        </p:tgtEl>
                                      </p:cBhvr>
                                    </p:animEffect>
                                    <p:anim calcmode="lin" valueType="num">
                                      <p:cBhvr>
                                        <p:cTn id="87" dur="1000"/>
                                        <p:tgtEl>
                                          <p:spTgt spid="108"/>
                                        </p:tgtEl>
                                        <p:attrNameLst>
                                          <p:attrName>ppt_x</p:attrName>
                                        </p:attrNameLst>
                                      </p:cBhvr>
                                      <p:tavLst>
                                        <p:tav tm="0">
                                          <p:val>
                                            <p:strVal val="ppt_x"/>
                                          </p:val>
                                        </p:tav>
                                        <p:tav tm="100000">
                                          <p:val>
                                            <p:strVal val="ppt_x"/>
                                          </p:val>
                                        </p:tav>
                                      </p:tavLst>
                                    </p:anim>
                                    <p:anim calcmode="lin" valueType="num">
                                      <p:cBhvr>
                                        <p:cTn id="88" dur="1000"/>
                                        <p:tgtEl>
                                          <p:spTgt spid="108"/>
                                        </p:tgtEl>
                                        <p:attrNameLst>
                                          <p:attrName>ppt_y</p:attrName>
                                        </p:attrNameLst>
                                      </p:cBhvr>
                                      <p:tavLst>
                                        <p:tav tm="0">
                                          <p:val>
                                            <p:strVal val="ppt_y"/>
                                          </p:val>
                                        </p:tav>
                                        <p:tav tm="100000">
                                          <p:val>
                                            <p:strVal val="ppt_y+.1"/>
                                          </p:val>
                                        </p:tav>
                                      </p:tavLst>
                                    </p:anim>
                                    <p:set>
                                      <p:cBhvr>
                                        <p:cTn id="89" dur="1" fill="hold">
                                          <p:stCondLst>
                                            <p:cond delay="999"/>
                                          </p:stCondLst>
                                        </p:cTn>
                                        <p:tgtEl>
                                          <p:spTgt spid="108"/>
                                        </p:tgtEl>
                                        <p:attrNameLst>
                                          <p:attrName>style.visibility</p:attrName>
                                        </p:attrNameLst>
                                      </p:cBhvr>
                                      <p:to>
                                        <p:strVal val="hidden"/>
                                      </p:to>
                                    </p:set>
                                  </p:childTnLst>
                                </p:cTn>
                              </p:par>
                              <p:par>
                                <p:cTn id="90" presetID="42" presetClass="exit" presetSubtype="0" fill="hold" grpId="0" nodeType="withEffect">
                                  <p:stCondLst>
                                    <p:cond delay="0"/>
                                  </p:stCondLst>
                                  <p:childTnLst>
                                    <p:animEffect transition="out" filter="fade">
                                      <p:cBhvr>
                                        <p:cTn id="91" dur="1000"/>
                                        <p:tgtEl>
                                          <p:spTgt spid="58"/>
                                        </p:tgtEl>
                                      </p:cBhvr>
                                    </p:animEffect>
                                    <p:anim calcmode="lin" valueType="num">
                                      <p:cBhvr>
                                        <p:cTn id="92" dur="1000"/>
                                        <p:tgtEl>
                                          <p:spTgt spid="58"/>
                                        </p:tgtEl>
                                        <p:attrNameLst>
                                          <p:attrName>ppt_x</p:attrName>
                                        </p:attrNameLst>
                                      </p:cBhvr>
                                      <p:tavLst>
                                        <p:tav tm="0">
                                          <p:val>
                                            <p:strVal val="ppt_x"/>
                                          </p:val>
                                        </p:tav>
                                        <p:tav tm="100000">
                                          <p:val>
                                            <p:strVal val="ppt_x"/>
                                          </p:val>
                                        </p:tav>
                                      </p:tavLst>
                                    </p:anim>
                                    <p:anim calcmode="lin" valueType="num">
                                      <p:cBhvr>
                                        <p:cTn id="93" dur="1000"/>
                                        <p:tgtEl>
                                          <p:spTgt spid="58"/>
                                        </p:tgtEl>
                                        <p:attrNameLst>
                                          <p:attrName>ppt_y</p:attrName>
                                        </p:attrNameLst>
                                      </p:cBhvr>
                                      <p:tavLst>
                                        <p:tav tm="0">
                                          <p:val>
                                            <p:strVal val="ppt_y"/>
                                          </p:val>
                                        </p:tav>
                                        <p:tav tm="100000">
                                          <p:val>
                                            <p:strVal val="ppt_y+.1"/>
                                          </p:val>
                                        </p:tav>
                                      </p:tavLst>
                                    </p:anim>
                                    <p:set>
                                      <p:cBhvr>
                                        <p:cTn id="94" dur="1" fill="hold">
                                          <p:stCondLst>
                                            <p:cond delay="999"/>
                                          </p:stCondLst>
                                        </p:cTn>
                                        <p:tgtEl>
                                          <p:spTgt spid="58"/>
                                        </p:tgtEl>
                                        <p:attrNameLst>
                                          <p:attrName>style.visibility</p:attrName>
                                        </p:attrNameLst>
                                      </p:cBhvr>
                                      <p:to>
                                        <p:strVal val="hidden"/>
                                      </p:to>
                                    </p:set>
                                  </p:childTnLst>
                                </p:cTn>
                              </p:par>
                              <p:par>
                                <p:cTn id="95" presetID="42" presetClass="exit" presetSubtype="0" fill="hold" grpId="0" nodeType="withEffect">
                                  <p:stCondLst>
                                    <p:cond delay="0"/>
                                  </p:stCondLst>
                                  <p:childTnLst>
                                    <p:animEffect transition="out" filter="fade">
                                      <p:cBhvr>
                                        <p:cTn id="96" dur="1000"/>
                                        <p:tgtEl>
                                          <p:spTgt spid="102"/>
                                        </p:tgtEl>
                                      </p:cBhvr>
                                    </p:animEffect>
                                    <p:anim calcmode="lin" valueType="num">
                                      <p:cBhvr>
                                        <p:cTn id="97" dur="1000"/>
                                        <p:tgtEl>
                                          <p:spTgt spid="102"/>
                                        </p:tgtEl>
                                        <p:attrNameLst>
                                          <p:attrName>ppt_x</p:attrName>
                                        </p:attrNameLst>
                                      </p:cBhvr>
                                      <p:tavLst>
                                        <p:tav tm="0">
                                          <p:val>
                                            <p:strVal val="ppt_x"/>
                                          </p:val>
                                        </p:tav>
                                        <p:tav tm="100000">
                                          <p:val>
                                            <p:strVal val="ppt_x"/>
                                          </p:val>
                                        </p:tav>
                                      </p:tavLst>
                                    </p:anim>
                                    <p:anim calcmode="lin" valueType="num">
                                      <p:cBhvr>
                                        <p:cTn id="98" dur="1000"/>
                                        <p:tgtEl>
                                          <p:spTgt spid="102"/>
                                        </p:tgtEl>
                                        <p:attrNameLst>
                                          <p:attrName>ppt_y</p:attrName>
                                        </p:attrNameLst>
                                      </p:cBhvr>
                                      <p:tavLst>
                                        <p:tav tm="0">
                                          <p:val>
                                            <p:strVal val="ppt_y"/>
                                          </p:val>
                                        </p:tav>
                                        <p:tav tm="100000">
                                          <p:val>
                                            <p:strVal val="ppt_y+.1"/>
                                          </p:val>
                                        </p:tav>
                                      </p:tavLst>
                                    </p:anim>
                                    <p:set>
                                      <p:cBhvr>
                                        <p:cTn id="99" dur="1" fill="hold">
                                          <p:stCondLst>
                                            <p:cond delay="999"/>
                                          </p:stCondLst>
                                        </p:cTn>
                                        <p:tgtEl>
                                          <p:spTgt spid="102"/>
                                        </p:tgtEl>
                                        <p:attrNameLst>
                                          <p:attrName>style.visibility</p:attrName>
                                        </p:attrNameLst>
                                      </p:cBhvr>
                                      <p:to>
                                        <p:strVal val="hidden"/>
                                      </p:to>
                                    </p:set>
                                  </p:childTnLst>
                                </p:cTn>
                              </p:par>
                              <p:par>
                                <p:cTn id="100" presetID="42" presetClass="exit" presetSubtype="0" fill="hold" grpId="0" nodeType="withEffect">
                                  <p:stCondLst>
                                    <p:cond delay="0"/>
                                  </p:stCondLst>
                                  <p:childTnLst>
                                    <p:animEffect transition="out" filter="fade">
                                      <p:cBhvr>
                                        <p:cTn id="101" dur="1000"/>
                                        <p:tgtEl>
                                          <p:spTgt spid="83"/>
                                        </p:tgtEl>
                                      </p:cBhvr>
                                    </p:animEffect>
                                    <p:anim calcmode="lin" valueType="num">
                                      <p:cBhvr>
                                        <p:cTn id="102" dur="1000"/>
                                        <p:tgtEl>
                                          <p:spTgt spid="83"/>
                                        </p:tgtEl>
                                        <p:attrNameLst>
                                          <p:attrName>ppt_x</p:attrName>
                                        </p:attrNameLst>
                                      </p:cBhvr>
                                      <p:tavLst>
                                        <p:tav tm="0">
                                          <p:val>
                                            <p:strVal val="ppt_x"/>
                                          </p:val>
                                        </p:tav>
                                        <p:tav tm="100000">
                                          <p:val>
                                            <p:strVal val="ppt_x"/>
                                          </p:val>
                                        </p:tav>
                                      </p:tavLst>
                                    </p:anim>
                                    <p:anim calcmode="lin" valueType="num">
                                      <p:cBhvr>
                                        <p:cTn id="103" dur="1000"/>
                                        <p:tgtEl>
                                          <p:spTgt spid="83"/>
                                        </p:tgtEl>
                                        <p:attrNameLst>
                                          <p:attrName>ppt_y</p:attrName>
                                        </p:attrNameLst>
                                      </p:cBhvr>
                                      <p:tavLst>
                                        <p:tav tm="0">
                                          <p:val>
                                            <p:strVal val="ppt_y"/>
                                          </p:val>
                                        </p:tav>
                                        <p:tav tm="100000">
                                          <p:val>
                                            <p:strVal val="ppt_y+.1"/>
                                          </p:val>
                                        </p:tav>
                                      </p:tavLst>
                                    </p:anim>
                                    <p:set>
                                      <p:cBhvr>
                                        <p:cTn id="104" dur="1" fill="hold">
                                          <p:stCondLst>
                                            <p:cond delay="999"/>
                                          </p:stCondLst>
                                        </p:cTn>
                                        <p:tgtEl>
                                          <p:spTgt spid="83"/>
                                        </p:tgtEl>
                                        <p:attrNameLst>
                                          <p:attrName>style.visibility</p:attrName>
                                        </p:attrNameLst>
                                      </p:cBhvr>
                                      <p:to>
                                        <p:strVal val="hidden"/>
                                      </p:to>
                                    </p:set>
                                  </p:childTnLst>
                                </p:cTn>
                              </p:par>
                              <p:par>
                                <p:cTn id="105" presetID="42" presetClass="exit" presetSubtype="0" fill="hold" nodeType="withEffect">
                                  <p:stCondLst>
                                    <p:cond delay="0"/>
                                  </p:stCondLst>
                                  <p:childTnLst>
                                    <p:animEffect transition="out" filter="fade">
                                      <p:cBhvr>
                                        <p:cTn id="106" dur="1000"/>
                                        <p:tgtEl>
                                          <p:spTgt spid="81"/>
                                        </p:tgtEl>
                                      </p:cBhvr>
                                    </p:animEffect>
                                    <p:anim calcmode="lin" valueType="num">
                                      <p:cBhvr>
                                        <p:cTn id="107" dur="1000"/>
                                        <p:tgtEl>
                                          <p:spTgt spid="81"/>
                                        </p:tgtEl>
                                        <p:attrNameLst>
                                          <p:attrName>ppt_x</p:attrName>
                                        </p:attrNameLst>
                                      </p:cBhvr>
                                      <p:tavLst>
                                        <p:tav tm="0">
                                          <p:val>
                                            <p:strVal val="ppt_x"/>
                                          </p:val>
                                        </p:tav>
                                        <p:tav tm="100000">
                                          <p:val>
                                            <p:strVal val="ppt_x"/>
                                          </p:val>
                                        </p:tav>
                                      </p:tavLst>
                                    </p:anim>
                                    <p:anim calcmode="lin" valueType="num">
                                      <p:cBhvr>
                                        <p:cTn id="108" dur="1000"/>
                                        <p:tgtEl>
                                          <p:spTgt spid="81"/>
                                        </p:tgtEl>
                                        <p:attrNameLst>
                                          <p:attrName>ppt_y</p:attrName>
                                        </p:attrNameLst>
                                      </p:cBhvr>
                                      <p:tavLst>
                                        <p:tav tm="0">
                                          <p:val>
                                            <p:strVal val="ppt_y"/>
                                          </p:val>
                                        </p:tav>
                                        <p:tav tm="100000">
                                          <p:val>
                                            <p:strVal val="ppt_y+.1"/>
                                          </p:val>
                                        </p:tav>
                                      </p:tavLst>
                                    </p:anim>
                                    <p:set>
                                      <p:cBhvr>
                                        <p:cTn id="109" dur="1" fill="hold">
                                          <p:stCondLst>
                                            <p:cond delay="999"/>
                                          </p:stCondLst>
                                        </p:cTn>
                                        <p:tgtEl>
                                          <p:spTgt spid="81"/>
                                        </p:tgtEl>
                                        <p:attrNameLst>
                                          <p:attrName>style.visibility</p:attrName>
                                        </p:attrNameLst>
                                      </p:cBhvr>
                                      <p:to>
                                        <p:strVal val="hidden"/>
                                      </p:to>
                                    </p:set>
                                  </p:childTnLst>
                                </p:cTn>
                              </p:par>
                              <p:par>
                                <p:cTn id="110" presetID="42" presetClass="exit" presetSubtype="0" fill="hold" nodeType="withEffect">
                                  <p:stCondLst>
                                    <p:cond delay="0"/>
                                  </p:stCondLst>
                                  <p:childTnLst>
                                    <p:animEffect transition="out" filter="fade">
                                      <p:cBhvr>
                                        <p:cTn id="111" dur="1000"/>
                                        <p:tgtEl>
                                          <p:spTgt spid="24"/>
                                        </p:tgtEl>
                                      </p:cBhvr>
                                    </p:animEffect>
                                    <p:anim calcmode="lin" valueType="num">
                                      <p:cBhvr>
                                        <p:cTn id="112" dur="1000"/>
                                        <p:tgtEl>
                                          <p:spTgt spid="24"/>
                                        </p:tgtEl>
                                        <p:attrNameLst>
                                          <p:attrName>ppt_x</p:attrName>
                                        </p:attrNameLst>
                                      </p:cBhvr>
                                      <p:tavLst>
                                        <p:tav tm="0">
                                          <p:val>
                                            <p:strVal val="ppt_x"/>
                                          </p:val>
                                        </p:tav>
                                        <p:tav tm="100000">
                                          <p:val>
                                            <p:strVal val="ppt_x"/>
                                          </p:val>
                                        </p:tav>
                                      </p:tavLst>
                                    </p:anim>
                                    <p:anim calcmode="lin" valueType="num">
                                      <p:cBhvr>
                                        <p:cTn id="113" dur="1000"/>
                                        <p:tgtEl>
                                          <p:spTgt spid="24"/>
                                        </p:tgtEl>
                                        <p:attrNameLst>
                                          <p:attrName>ppt_y</p:attrName>
                                        </p:attrNameLst>
                                      </p:cBhvr>
                                      <p:tavLst>
                                        <p:tav tm="0">
                                          <p:val>
                                            <p:strVal val="ppt_y"/>
                                          </p:val>
                                        </p:tav>
                                        <p:tav tm="100000">
                                          <p:val>
                                            <p:strVal val="ppt_y+.1"/>
                                          </p:val>
                                        </p:tav>
                                      </p:tavLst>
                                    </p:anim>
                                    <p:set>
                                      <p:cBhvr>
                                        <p:cTn id="114" dur="1" fill="hold">
                                          <p:stCondLst>
                                            <p:cond delay="999"/>
                                          </p:stCondLst>
                                        </p:cTn>
                                        <p:tgtEl>
                                          <p:spTgt spid="24"/>
                                        </p:tgtEl>
                                        <p:attrNameLst>
                                          <p:attrName>style.visibility</p:attrName>
                                        </p:attrNameLst>
                                      </p:cBhvr>
                                      <p:to>
                                        <p:strVal val="hidden"/>
                                      </p:to>
                                    </p:set>
                                  </p:childTnLst>
                                </p:cTn>
                              </p:par>
                              <p:par>
                                <p:cTn id="115" presetID="42" presetClass="exit" presetSubtype="0" fill="hold" grpId="0" nodeType="withEffect">
                                  <p:stCondLst>
                                    <p:cond delay="0"/>
                                  </p:stCondLst>
                                  <p:childTnLst>
                                    <p:animEffect transition="out" filter="fade">
                                      <p:cBhvr>
                                        <p:cTn id="116" dur="1000"/>
                                        <p:tgtEl>
                                          <p:spTgt spid="82"/>
                                        </p:tgtEl>
                                      </p:cBhvr>
                                    </p:animEffect>
                                    <p:anim calcmode="lin" valueType="num">
                                      <p:cBhvr>
                                        <p:cTn id="117" dur="1000"/>
                                        <p:tgtEl>
                                          <p:spTgt spid="82"/>
                                        </p:tgtEl>
                                        <p:attrNameLst>
                                          <p:attrName>ppt_x</p:attrName>
                                        </p:attrNameLst>
                                      </p:cBhvr>
                                      <p:tavLst>
                                        <p:tav tm="0">
                                          <p:val>
                                            <p:strVal val="ppt_x"/>
                                          </p:val>
                                        </p:tav>
                                        <p:tav tm="100000">
                                          <p:val>
                                            <p:strVal val="ppt_x"/>
                                          </p:val>
                                        </p:tav>
                                      </p:tavLst>
                                    </p:anim>
                                    <p:anim calcmode="lin" valueType="num">
                                      <p:cBhvr>
                                        <p:cTn id="118" dur="1000"/>
                                        <p:tgtEl>
                                          <p:spTgt spid="82"/>
                                        </p:tgtEl>
                                        <p:attrNameLst>
                                          <p:attrName>ppt_y</p:attrName>
                                        </p:attrNameLst>
                                      </p:cBhvr>
                                      <p:tavLst>
                                        <p:tav tm="0">
                                          <p:val>
                                            <p:strVal val="ppt_y"/>
                                          </p:val>
                                        </p:tav>
                                        <p:tav tm="100000">
                                          <p:val>
                                            <p:strVal val="ppt_y+.1"/>
                                          </p:val>
                                        </p:tav>
                                      </p:tavLst>
                                    </p:anim>
                                    <p:set>
                                      <p:cBhvr>
                                        <p:cTn id="119" dur="1" fill="hold">
                                          <p:stCondLst>
                                            <p:cond delay="999"/>
                                          </p:stCondLst>
                                        </p:cTn>
                                        <p:tgtEl>
                                          <p:spTgt spid="82"/>
                                        </p:tgtEl>
                                        <p:attrNameLst>
                                          <p:attrName>style.visibility</p:attrName>
                                        </p:attrNameLst>
                                      </p:cBhvr>
                                      <p:to>
                                        <p:strVal val="hidden"/>
                                      </p:to>
                                    </p:set>
                                  </p:childTnLst>
                                </p:cTn>
                              </p:par>
                              <p:par>
                                <p:cTn id="120" presetID="42" presetClass="exit" presetSubtype="0" fill="hold" grpId="0" nodeType="withEffect">
                                  <p:stCondLst>
                                    <p:cond delay="0"/>
                                  </p:stCondLst>
                                  <p:childTnLst>
                                    <p:animEffect transition="out" filter="fade">
                                      <p:cBhvr>
                                        <p:cTn id="121" dur="1000"/>
                                        <p:tgtEl>
                                          <p:spTgt spid="22"/>
                                        </p:tgtEl>
                                      </p:cBhvr>
                                    </p:animEffect>
                                    <p:anim calcmode="lin" valueType="num">
                                      <p:cBhvr>
                                        <p:cTn id="122" dur="1000"/>
                                        <p:tgtEl>
                                          <p:spTgt spid="22"/>
                                        </p:tgtEl>
                                        <p:attrNameLst>
                                          <p:attrName>ppt_x</p:attrName>
                                        </p:attrNameLst>
                                      </p:cBhvr>
                                      <p:tavLst>
                                        <p:tav tm="0">
                                          <p:val>
                                            <p:strVal val="ppt_x"/>
                                          </p:val>
                                        </p:tav>
                                        <p:tav tm="100000">
                                          <p:val>
                                            <p:strVal val="ppt_x"/>
                                          </p:val>
                                        </p:tav>
                                      </p:tavLst>
                                    </p:anim>
                                    <p:anim calcmode="lin" valueType="num">
                                      <p:cBhvr>
                                        <p:cTn id="123" dur="1000"/>
                                        <p:tgtEl>
                                          <p:spTgt spid="22"/>
                                        </p:tgtEl>
                                        <p:attrNameLst>
                                          <p:attrName>ppt_y</p:attrName>
                                        </p:attrNameLst>
                                      </p:cBhvr>
                                      <p:tavLst>
                                        <p:tav tm="0">
                                          <p:val>
                                            <p:strVal val="ppt_y"/>
                                          </p:val>
                                        </p:tav>
                                        <p:tav tm="100000">
                                          <p:val>
                                            <p:strVal val="ppt_y+.1"/>
                                          </p:val>
                                        </p:tav>
                                      </p:tavLst>
                                    </p:anim>
                                    <p:set>
                                      <p:cBhvr>
                                        <p:cTn id="124" dur="1" fill="hold">
                                          <p:stCondLst>
                                            <p:cond delay="999"/>
                                          </p:stCondLst>
                                        </p:cTn>
                                        <p:tgtEl>
                                          <p:spTgt spid="22"/>
                                        </p:tgtEl>
                                        <p:attrNameLst>
                                          <p:attrName>style.visibility</p:attrName>
                                        </p:attrNameLst>
                                      </p:cBhvr>
                                      <p:to>
                                        <p:strVal val="hidden"/>
                                      </p:to>
                                    </p:set>
                                  </p:childTnLst>
                                </p:cTn>
                              </p:par>
                              <p:par>
                                <p:cTn id="125" presetID="42" presetClass="exit" presetSubtype="0" fill="hold" grpId="0" nodeType="withEffect">
                                  <p:stCondLst>
                                    <p:cond delay="0"/>
                                  </p:stCondLst>
                                  <p:childTnLst>
                                    <p:animEffect transition="out" filter="fade">
                                      <p:cBhvr>
                                        <p:cTn id="126" dur="1000"/>
                                        <p:tgtEl>
                                          <p:spTgt spid="7"/>
                                        </p:tgtEl>
                                      </p:cBhvr>
                                    </p:animEffect>
                                    <p:anim calcmode="lin" valueType="num">
                                      <p:cBhvr>
                                        <p:cTn id="127" dur="1000"/>
                                        <p:tgtEl>
                                          <p:spTgt spid="7"/>
                                        </p:tgtEl>
                                        <p:attrNameLst>
                                          <p:attrName>ppt_x</p:attrName>
                                        </p:attrNameLst>
                                      </p:cBhvr>
                                      <p:tavLst>
                                        <p:tav tm="0">
                                          <p:val>
                                            <p:strVal val="ppt_x"/>
                                          </p:val>
                                        </p:tav>
                                        <p:tav tm="100000">
                                          <p:val>
                                            <p:strVal val="ppt_x"/>
                                          </p:val>
                                        </p:tav>
                                      </p:tavLst>
                                    </p:anim>
                                    <p:anim calcmode="lin" valueType="num">
                                      <p:cBhvr>
                                        <p:cTn id="128" dur="1000"/>
                                        <p:tgtEl>
                                          <p:spTgt spid="7"/>
                                        </p:tgtEl>
                                        <p:attrNameLst>
                                          <p:attrName>ppt_y</p:attrName>
                                        </p:attrNameLst>
                                      </p:cBhvr>
                                      <p:tavLst>
                                        <p:tav tm="0">
                                          <p:val>
                                            <p:strVal val="ppt_y"/>
                                          </p:val>
                                        </p:tav>
                                        <p:tav tm="100000">
                                          <p:val>
                                            <p:strVal val="ppt_y+.1"/>
                                          </p:val>
                                        </p:tav>
                                      </p:tavLst>
                                    </p:anim>
                                    <p:set>
                                      <p:cBhvr>
                                        <p:cTn id="129" dur="1" fill="hold">
                                          <p:stCondLst>
                                            <p:cond delay="999"/>
                                          </p:stCondLst>
                                        </p:cTn>
                                        <p:tgtEl>
                                          <p:spTgt spid="7"/>
                                        </p:tgtEl>
                                        <p:attrNameLst>
                                          <p:attrName>style.visibility</p:attrName>
                                        </p:attrNameLst>
                                      </p:cBhvr>
                                      <p:to>
                                        <p:strVal val="hidden"/>
                                      </p:to>
                                    </p:set>
                                  </p:childTnLst>
                                </p:cTn>
                              </p:par>
                              <p:par>
                                <p:cTn id="130" presetID="42" presetClass="exit" presetSubtype="0" fill="hold" grpId="0" nodeType="withEffect">
                                  <p:stCondLst>
                                    <p:cond delay="0"/>
                                  </p:stCondLst>
                                  <p:childTnLst>
                                    <p:animEffect transition="out" filter="fade">
                                      <p:cBhvr>
                                        <p:cTn id="131" dur="1000"/>
                                        <p:tgtEl>
                                          <p:spTgt spid="8"/>
                                        </p:tgtEl>
                                      </p:cBhvr>
                                    </p:animEffect>
                                    <p:anim calcmode="lin" valueType="num">
                                      <p:cBhvr>
                                        <p:cTn id="132" dur="1000"/>
                                        <p:tgtEl>
                                          <p:spTgt spid="8"/>
                                        </p:tgtEl>
                                        <p:attrNameLst>
                                          <p:attrName>ppt_x</p:attrName>
                                        </p:attrNameLst>
                                      </p:cBhvr>
                                      <p:tavLst>
                                        <p:tav tm="0">
                                          <p:val>
                                            <p:strVal val="ppt_x"/>
                                          </p:val>
                                        </p:tav>
                                        <p:tav tm="100000">
                                          <p:val>
                                            <p:strVal val="ppt_x"/>
                                          </p:val>
                                        </p:tav>
                                      </p:tavLst>
                                    </p:anim>
                                    <p:anim calcmode="lin" valueType="num">
                                      <p:cBhvr>
                                        <p:cTn id="133" dur="1000"/>
                                        <p:tgtEl>
                                          <p:spTgt spid="8"/>
                                        </p:tgtEl>
                                        <p:attrNameLst>
                                          <p:attrName>ppt_y</p:attrName>
                                        </p:attrNameLst>
                                      </p:cBhvr>
                                      <p:tavLst>
                                        <p:tav tm="0">
                                          <p:val>
                                            <p:strVal val="ppt_y"/>
                                          </p:val>
                                        </p:tav>
                                        <p:tav tm="100000">
                                          <p:val>
                                            <p:strVal val="ppt_y+.1"/>
                                          </p:val>
                                        </p:tav>
                                      </p:tavLst>
                                    </p:anim>
                                    <p:set>
                                      <p:cBhvr>
                                        <p:cTn id="134" dur="1" fill="hold">
                                          <p:stCondLst>
                                            <p:cond delay="999"/>
                                          </p:stCondLst>
                                        </p:cTn>
                                        <p:tgtEl>
                                          <p:spTgt spid="8"/>
                                        </p:tgtEl>
                                        <p:attrNameLst>
                                          <p:attrName>style.visibility</p:attrName>
                                        </p:attrNameLst>
                                      </p:cBhvr>
                                      <p:to>
                                        <p:strVal val="hidden"/>
                                      </p:to>
                                    </p:set>
                                  </p:childTnLst>
                                </p:cTn>
                              </p:par>
                              <p:par>
                                <p:cTn id="135" presetID="42" presetClass="exit" presetSubtype="0" fill="hold" grpId="0" nodeType="withEffect">
                                  <p:stCondLst>
                                    <p:cond delay="0"/>
                                  </p:stCondLst>
                                  <p:childTnLst>
                                    <p:animEffect transition="out" filter="fade">
                                      <p:cBhvr>
                                        <p:cTn id="136" dur="1000"/>
                                        <p:tgtEl>
                                          <p:spTgt spid="9"/>
                                        </p:tgtEl>
                                      </p:cBhvr>
                                    </p:animEffect>
                                    <p:anim calcmode="lin" valueType="num">
                                      <p:cBhvr>
                                        <p:cTn id="137" dur="1000"/>
                                        <p:tgtEl>
                                          <p:spTgt spid="9"/>
                                        </p:tgtEl>
                                        <p:attrNameLst>
                                          <p:attrName>ppt_x</p:attrName>
                                        </p:attrNameLst>
                                      </p:cBhvr>
                                      <p:tavLst>
                                        <p:tav tm="0">
                                          <p:val>
                                            <p:strVal val="ppt_x"/>
                                          </p:val>
                                        </p:tav>
                                        <p:tav tm="100000">
                                          <p:val>
                                            <p:strVal val="ppt_x"/>
                                          </p:val>
                                        </p:tav>
                                      </p:tavLst>
                                    </p:anim>
                                    <p:anim calcmode="lin" valueType="num">
                                      <p:cBhvr>
                                        <p:cTn id="138" dur="1000"/>
                                        <p:tgtEl>
                                          <p:spTgt spid="9"/>
                                        </p:tgtEl>
                                        <p:attrNameLst>
                                          <p:attrName>ppt_y</p:attrName>
                                        </p:attrNameLst>
                                      </p:cBhvr>
                                      <p:tavLst>
                                        <p:tav tm="0">
                                          <p:val>
                                            <p:strVal val="ppt_y"/>
                                          </p:val>
                                        </p:tav>
                                        <p:tav tm="100000">
                                          <p:val>
                                            <p:strVal val="ppt_y+.1"/>
                                          </p:val>
                                        </p:tav>
                                      </p:tavLst>
                                    </p:anim>
                                    <p:set>
                                      <p:cBhvr>
                                        <p:cTn id="139" dur="1" fill="hold">
                                          <p:stCondLst>
                                            <p:cond delay="999"/>
                                          </p:stCondLst>
                                        </p:cTn>
                                        <p:tgtEl>
                                          <p:spTgt spid="9"/>
                                        </p:tgtEl>
                                        <p:attrNameLst>
                                          <p:attrName>style.visibility</p:attrName>
                                        </p:attrNameLst>
                                      </p:cBhvr>
                                      <p:to>
                                        <p:strVal val="hidden"/>
                                      </p:to>
                                    </p:set>
                                  </p:childTnLst>
                                </p:cTn>
                              </p:par>
                              <p:par>
                                <p:cTn id="140" presetID="42" presetClass="exit" presetSubtype="0" fill="hold" grpId="0" nodeType="withEffect">
                                  <p:stCondLst>
                                    <p:cond delay="0"/>
                                  </p:stCondLst>
                                  <p:childTnLst>
                                    <p:animEffect transition="out" filter="fade">
                                      <p:cBhvr>
                                        <p:cTn id="141" dur="1000"/>
                                        <p:tgtEl>
                                          <p:spTgt spid="10"/>
                                        </p:tgtEl>
                                      </p:cBhvr>
                                    </p:animEffect>
                                    <p:anim calcmode="lin" valueType="num">
                                      <p:cBhvr>
                                        <p:cTn id="142" dur="1000"/>
                                        <p:tgtEl>
                                          <p:spTgt spid="10"/>
                                        </p:tgtEl>
                                        <p:attrNameLst>
                                          <p:attrName>ppt_x</p:attrName>
                                        </p:attrNameLst>
                                      </p:cBhvr>
                                      <p:tavLst>
                                        <p:tav tm="0">
                                          <p:val>
                                            <p:strVal val="ppt_x"/>
                                          </p:val>
                                        </p:tav>
                                        <p:tav tm="100000">
                                          <p:val>
                                            <p:strVal val="ppt_x"/>
                                          </p:val>
                                        </p:tav>
                                      </p:tavLst>
                                    </p:anim>
                                    <p:anim calcmode="lin" valueType="num">
                                      <p:cBhvr>
                                        <p:cTn id="143" dur="1000"/>
                                        <p:tgtEl>
                                          <p:spTgt spid="10"/>
                                        </p:tgtEl>
                                        <p:attrNameLst>
                                          <p:attrName>ppt_y</p:attrName>
                                        </p:attrNameLst>
                                      </p:cBhvr>
                                      <p:tavLst>
                                        <p:tav tm="0">
                                          <p:val>
                                            <p:strVal val="ppt_y"/>
                                          </p:val>
                                        </p:tav>
                                        <p:tav tm="100000">
                                          <p:val>
                                            <p:strVal val="ppt_y+.1"/>
                                          </p:val>
                                        </p:tav>
                                      </p:tavLst>
                                    </p:anim>
                                    <p:set>
                                      <p:cBhvr>
                                        <p:cTn id="144" dur="1" fill="hold">
                                          <p:stCondLst>
                                            <p:cond delay="999"/>
                                          </p:stCondLst>
                                        </p:cTn>
                                        <p:tgtEl>
                                          <p:spTgt spid="10"/>
                                        </p:tgtEl>
                                        <p:attrNameLst>
                                          <p:attrName>style.visibility</p:attrName>
                                        </p:attrNameLst>
                                      </p:cBhvr>
                                      <p:to>
                                        <p:strVal val="hidden"/>
                                      </p:to>
                                    </p:set>
                                  </p:childTnLst>
                                </p:cTn>
                              </p:par>
                            </p:childTnLst>
                          </p:cTn>
                        </p:par>
                      </p:childTnLst>
                    </p:cTn>
                  </p:par>
                  <p:par>
                    <p:cTn id="145" fill="hold">
                      <p:stCondLst>
                        <p:cond delay="indefinite"/>
                      </p:stCondLst>
                      <p:childTnLst>
                        <p:par>
                          <p:cTn id="146" fill="hold">
                            <p:stCondLst>
                              <p:cond delay="0"/>
                            </p:stCondLst>
                            <p:childTnLst>
                              <p:par>
                                <p:cTn id="147" presetID="10" presetClass="entr" presetSubtype="0" fill="hold" grpId="0" nodeType="clickEffect">
                                  <p:stCondLst>
                                    <p:cond delay="0"/>
                                  </p:stCondLst>
                                  <p:childTnLst>
                                    <p:set>
                                      <p:cBhvr>
                                        <p:cTn id="148" dur="1" fill="hold">
                                          <p:stCondLst>
                                            <p:cond delay="0"/>
                                          </p:stCondLst>
                                        </p:cTn>
                                        <p:tgtEl>
                                          <p:spTgt spid="46"/>
                                        </p:tgtEl>
                                        <p:attrNameLst>
                                          <p:attrName>style.visibility</p:attrName>
                                        </p:attrNameLst>
                                      </p:cBhvr>
                                      <p:to>
                                        <p:strVal val="visible"/>
                                      </p:to>
                                    </p:set>
                                    <p:animEffect transition="in" filter="fade">
                                      <p:cBhvr>
                                        <p:cTn id="149" dur="500"/>
                                        <p:tgtEl>
                                          <p:spTgt spid="46"/>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47"/>
                                        </p:tgtEl>
                                        <p:attrNameLst>
                                          <p:attrName>style.visibility</p:attrName>
                                        </p:attrNameLst>
                                      </p:cBhvr>
                                      <p:to>
                                        <p:strVal val="visible"/>
                                      </p:to>
                                    </p:set>
                                    <p:animEffect transition="in" filter="fade">
                                      <p:cBhvr>
                                        <p:cTn id="152" dur="500"/>
                                        <p:tgtEl>
                                          <p:spTgt spid="47"/>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48"/>
                                        </p:tgtEl>
                                        <p:attrNameLst>
                                          <p:attrName>style.visibility</p:attrName>
                                        </p:attrNameLst>
                                      </p:cBhvr>
                                      <p:to>
                                        <p:strVal val="visible"/>
                                      </p:to>
                                    </p:set>
                                    <p:animEffect transition="in" filter="fade">
                                      <p:cBhvr>
                                        <p:cTn id="155" dur="500"/>
                                        <p:tgtEl>
                                          <p:spTgt spid="48"/>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49"/>
                                        </p:tgtEl>
                                        <p:attrNameLst>
                                          <p:attrName>style.visibility</p:attrName>
                                        </p:attrNameLst>
                                      </p:cBhvr>
                                      <p:to>
                                        <p:strVal val="visible"/>
                                      </p:to>
                                    </p:set>
                                    <p:animEffect transition="in" filter="fade">
                                      <p:cBhvr>
                                        <p:cTn id="15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2" grpId="0" animBg="1"/>
      <p:bldP spid="78" grpId="0"/>
      <p:bldP spid="79" grpId="0"/>
      <p:bldP spid="82" grpId="0"/>
      <p:bldP spid="83" grpId="0"/>
      <p:bldP spid="102" grpId="0" animBg="1"/>
      <p:bldP spid="108" grpId="0" animBg="1"/>
      <p:bldP spid="110" grpId="0"/>
      <p:bldP spid="111" grpId="0"/>
      <p:bldP spid="114" grpId="0"/>
      <p:bldP spid="115" grpId="0"/>
      <p:bldP spid="116" grpId="0" animBg="1"/>
      <p:bldP spid="117" grpId="0" animBg="1"/>
      <p:bldP spid="120" grpId="0" animBg="1"/>
      <p:bldP spid="58" grpId="0" animBg="1"/>
      <p:bldP spid="61" grpId="0" animBg="1"/>
      <p:bldP spid="46" grpId="0" animBg="1"/>
      <p:bldP spid="47" grpId="0" animBg="1"/>
      <p:bldP spid="48" grpId="0" animBg="1"/>
      <p:bldP spid="4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44824"/>
            <a:ext cx="8229600" cy="4325112"/>
          </a:xfrm>
        </p:spPr>
        <p:txBody>
          <a:bodyPr/>
          <a:lstStyle/>
          <a:p>
            <a:pPr marL="109728" indent="0" algn="ctr">
              <a:buNone/>
            </a:pPr>
            <a:endParaRPr lang="it-IT" i="1" dirty="0" smtClean="0"/>
          </a:p>
          <a:p>
            <a:pPr marL="109728" indent="0" algn="ctr">
              <a:buNone/>
            </a:pPr>
            <a:endParaRPr lang="it-IT" i="1" dirty="0"/>
          </a:p>
          <a:p>
            <a:pPr marL="109728" indent="0" algn="ctr">
              <a:buNone/>
            </a:pPr>
            <a:endParaRPr lang="it-IT" i="1" dirty="0" smtClean="0"/>
          </a:p>
          <a:p>
            <a:pPr marL="109728" indent="0" algn="ctr">
              <a:buNone/>
            </a:pPr>
            <a:r>
              <a:rPr lang="it-IT" i="1" dirty="0" smtClean="0"/>
              <a:t>L’insieme delle tecniche e delle metodologie che consentono l’estrazione di informazioni utili da grandi quantità di dati</a:t>
            </a:r>
          </a:p>
          <a:p>
            <a:pPr marL="109728" indent="0">
              <a:buNone/>
            </a:pPr>
            <a:endParaRPr lang="it-IT" i="1" dirty="0"/>
          </a:p>
        </p:txBody>
      </p:sp>
      <p:sp>
        <p:nvSpPr>
          <p:cNvPr id="4"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a:t>Cos’è il Data Mining?</a:t>
            </a:r>
          </a:p>
        </p:txBody>
      </p:sp>
    </p:spTree>
    <p:extLst>
      <p:ext uri="{BB962C8B-B14F-4D97-AF65-F5344CB8AC3E}">
        <p14:creationId xmlns:p14="http://schemas.microsoft.com/office/powerpoint/2010/main" val="158894310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6792"/>
            <a:ext cx="8219256" cy="5184576"/>
          </a:xfrm>
        </p:spPr>
        <p:txBody>
          <a:bodyPr>
            <a:normAutofit/>
          </a:bodyPr>
          <a:lstStyle/>
          <a:p>
            <a:pPr algn="just"/>
            <a:r>
              <a:rPr lang="it-IT" sz="2500" dirty="0" smtClean="0"/>
              <a:t>Sfoltimento dell’albero</a:t>
            </a:r>
            <a:endParaRPr lang="it-IT" sz="2500" i="1" dirty="0"/>
          </a:p>
          <a:p>
            <a:pPr marL="365760" lvl="1" indent="0" algn="just">
              <a:buNone/>
            </a:pPr>
            <a:r>
              <a:rPr lang="it-IT" sz="2300" dirty="0" smtClean="0"/>
              <a:t>Dopo aver costruito il </a:t>
            </a:r>
            <a:r>
              <a:rPr lang="it-IT" sz="2300" i="1" dirty="0" smtClean="0"/>
              <a:t>full-grown</a:t>
            </a:r>
            <a:r>
              <a:rPr lang="it-IT" sz="2300" dirty="0" smtClean="0"/>
              <a:t> </a:t>
            </a:r>
            <a:r>
              <a:rPr lang="it-IT" sz="2300" i="1" dirty="0" smtClean="0"/>
              <a:t>tree</a:t>
            </a:r>
            <a:r>
              <a:rPr lang="it-IT" sz="2300" dirty="0" smtClean="0"/>
              <a:t>, si applica ai dati </a:t>
            </a:r>
            <a:r>
              <a:rPr lang="it-IT" sz="2300" i="1" dirty="0"/>
              <a:t>v</a:t>
            </a:r>
            <a:r>
              <a:rPr lang="it-IT" sz="2300" i="1" dirty="0" smtClean="0"/>
              <a:t>alidation</a:t>
            </a:r>
            <a:r>
              <a:rPr lang="it-IT" sz="2300" dirty="0" smtClean="0"/>
              <a:t>. Se l’albero ha</a:t>
            </a:r>
            <a:r>
              <a:rPr lang="it-IT" sz="2300" i="1" dirty="0" smtClean="0"/>
              <a:t> n</a:t>
            </a:r>
            <a:r>
              <a:rPr lang="it-IT" sz="2300" dirty="0" smtClean="0"/>
              <a:t> livelli, si cerca il sotto-albero con </a:t>
            </a:r>
            <a:r>
              <a:rPr lang="it-IT" sz="2300" i="1" dirty="0" smtClean="0"/>
              <a:t>n-1</a:t>
            </a:r>
            <a:r>
              <a:rPr lang="it-IT" sz="2300" dirty="0" smtClean="0"/>
              <a:t> livelli che minimizza il </a:t>
            </a:r>
            <a:r>
              <a:rPr lang="it-IT" sz="2300" b="1" dirty="0" smtClean="0"/>
              <a:t>costo di complessità</a:t>
            </a:r>
          </a:p>
          <a:p>
            <a:pPr marL="365760" lvl="1" indent="0" algn="just">
              <a:buNone/>
            </a:pPr>
            <a:endParaRPr lang="it-IT" sz="2300" dirty="0" smtClean="0"/>
          </a:p>
          <a:p>
            <a:pPr marL="365760" lvl="1" indent="0" algn="just">
              <a:buNone/>
            </a:pPr>
            <a:endParaRPr lang="it-IT" sz="2300" dirty="0" smtClean="0"/>
          </a:p>
          <a:p>
            <a:pPr marL="365760" lvl="1" indent="0" algn="just">
              <a:buNone/>
            </a:pPr>
            <a:r>
              <a:rPr lang="it-IT" sz="2300" dirty="0" smtClean="0"/>
              <a:t>Quindi l’albero con </a:t>
            </a:r>
            <a:r>
              <a:rPr lang="it-IT" sz="2300" i="1" dirty="0" smtClean="0"/>
              <a:t>n-1</a:t>
            </a:r>
            <a:r>
              <a:rPr lang="it-IT" sz="2300" dirty="0" smtClean="0"/>
              <a:t> livelli viene a sua volta sfoltito cercando il sotto-albero con </a:t>
            </a:r>
            <a:r>
              <a:rPr lang="it-IT" sz="2300" i="1" dirty="0" smtClean="0"/>
              <a:t>n-2</a:t>
            </a:r>
            <a:r>
              <a:rPr lang="it-IT" sz="2300" dirty="0" smtClean="0"/>
              <a:t> livelli che minimizza la funzione </a:t>
            </a:r>
            <a:r>
              <a:rPr lang="it-IT" sz="2300" i="1" dirty="0" smtClean="0"/>
              <a:t>CC(n-1, n-2)</a:t>
            </a:r>
            <a:r>
              <a:rPr lang="it-IT" sz="2300" dirty="0" smtClean="0"/>
              <a:t>, e così via. Infine avremo una successione di alberi di livelli </a:t>
            </a:r>
            <a:r>
              <a:rPr lang="it-IT" sz="2300" i="1" dirty="0" smtClean="0"/>
              <a:t>1</a:t>
            </a:r>
            <a:r>
              <a:rPr lang="it-IT" sz="2300" dirty="0" smtClean="0"/>
              <a:t>,...,</a:t>
            </a:r>
            <a:r>
              <a:rPr lang="it-IT" sz="2300" i="1" dirty="0" smtClean="0"/>
              <a:t>n</a:t>
            </a:r>
            <a:r>
              <a:rPr lang="it-IT" sz="2300" dirty="0" smtClean="0"/>
              <a:t>. È naturale scegliere l’albero con errore minimo. In realtà XLMiner sceglie il </a:t>
            </a:r>
            <a:r>
              <a:rPr lang="it-IT" sz="2300" i="1" dirty="0" smtClean="0"/>
              <a:t>best pruned tree</a:t>
            </a:r>
            <a:r>
              <a:rPr lang="it-IT" sz="2300" dirty="0" smtClean="0"/>
              <a:t>, cioè il più piccolo albero con errore inferiore ad una deviazione standard dell’errore del </a:t>
            </a:r>
            <a:r>
              <a:rPr lang="it-IT" sz="2300" i="1" dirty="0" smtClean="0"/>
              <a:t>minimum error tree</a:t>
            </a:r>
            <a:r>
              <a:rPr lang="it-IT" sz="2300" dirty="0" smtClean="0"/>
              <a:t>. </a:t>
            </a:r>
            <a:endParaRPr lang="it-IT" sz="2300" i="1" dirty="0" smtClean="0"/>
          </a:p>
          <a:p>
            <a:pPr marL="365760" lvl="1" indent="0" algn="just">
              <a:buNone/>
            </a:pPr>
            <a:endParaRPr lang="it-IT" sz="2100" dirty="0"/>
          </a:p>
          <a:p>
            <a:pPr algn="just"/>
            <a:endParaRPr lang="it-IT" sz="2100" dirty="0" smtClean="0"/>
          </a:p>
        </p:txBody>
      </p:sp>
      <mc:AlternateContent xmlns:mc="http://schemas.openxmlformats.org/markup-compatibility/2006" xmlns:a14="http://schemas.microsoft.com/office/drawing/2010/main">
        <mc:Choice Requires="a14">
          <p:sp>
            <p:nvSpPr>
              <p:cNvPr id="4" name="TextBox 3"/>
              <p:cNvSpPr txBox="1"/>
              <p:nvPr/>
            </p:nvSpPr>
            <p:spPr>
              <a:xfrm>
                <a:off x="2123728" y="3068960"/>
                <a:ext cx="5172506" cy="71167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b="0" i="1" smtClean="0">
                          <a:latin typeface="Cambria Math"/>
                        </a:rPr>
                        <m:t>𝐶𝐶</m:t>
                      </m:r>
                      <m:d>
                        <m:dPr>
                          <m:ctrlPr>
                            <a:rPr lang="it-IT" sz="1900" b="0" i="1" smtClean="0">
                              <a:latin typeface="Cambria Math"/>
                            </a:rPr>
                          </m:ctrlPr>
                        </m:dPr>
                        <m:e>
                          <m:r>
                            <a:rPr lang="it-IT" sz="1900" b="0" i="1" smtClean="0">
                              <a:latin typeface="Cambria Math"/>
                            </a:rPr>
                            <m:t>𝑛</m:t>
                          </m:r>
                          <m:r>
                            <a:rPr lang="it-IT" sz="1900" b="0" i="1" smtClean="0">
                              <a:latin typeface="Cambria Math"/>
                            </a:rPr>
                            <m:t>,</m:t>
                          </m:r>
                          <m:r>
                            <a:rPr lang="it-IT" sz="1900" b="0" i="1" smtClean="0">
                              <a:latin typeface="Cambria Math"/>
                            </a:rPr>
                            <m:t>𝑛</m:t>
                          </m:r>
                          <m:r>
                            <a:rPr lang="it-IT" sz="1900" b="0" i="1" smtClean="0">
                              <a:latin typeface="Cambria Math"/>
                            </a:rPr>
                            <m:t>−1</m:t>
                          </m:r>
                        </m:e>
                      </m:d>
                      <m:r>
                        <a:rPr lang="it-IT" sz="1900" b="0" i="1" smtClean="0">
                          <a:latin typeface="Cambria Math"/>
                        </a:rPr>
                        <m:t> :=</m:t>
                      </m:r>
                      <m:f>
                        <m:fPr>
                          <m:ctrlPr>
                            <a:rPr lang="it-IT" sz="1900" b="0" i="1" smtClean="0">
                              <a:latin typeface="Cambria Math"/>
                            </a:rPr>
                          </m:ctrlPr>
                        </m:fPr>
                        <m:num>
                          <m:r>
                            <a:rPr lang="it-IT" sz="1900" b="0" i="1" smtClean="0">
                              <a:latin typeface="Cambria Math"/>
                            </a:rPr>
                            <m:t>𝐸𝑟𝑟𝑜𝑟</m:t>
                          </m:r>
                          <m:d>
                            <m:dPr>
                              <m:ctrlPr>
                                <a:rPr lang="it-IT" sz="1900" b="0" i="1" smtClean="0">
                                  <a:latin typeface="Cambria Math"/>
                                </a:rPr>
                              </m:ctrlPr>
                            </m:dPr>
                            <m:e>
                              <m:sSub>
                                <m:sSubPr>
                                  <m:ctrlPr>
                                    <a:rPr lang="it-IT" sz="1900" b="0" i="1" smtClean="0">
                                      <a:latin typeface="Cambria Math"/>
                                    </a:rPr>
                                  </m:ctrlPr>
                                </m:sSubPr>
                                <m:e>
                                  <m:r>
                                    <a:rPr lang="it-IT" sz="1900" b="0" i="1" smtClean="0">
                                      <a:latin typeface="Cambria Math"/>
                                    </a:rPr>
                                    <m:t>𝑇</m:t>
                                  </m:r>
                                </m:e>
                                <m:sub>
                                  <m:r>
                                    <a:rPr lang="it-IT" sz="1900" b="0" i="1" smtClean="0">
                                      <a:latin typeface="Cambria Math"/>
                                    </a:rPr>
                                    <m:t>𝑛</m:t>
                                  </m:r>
                                  <m:r>
                                    <a:rPr lang="it-IT" sz="1900" b="0" i="1" smtClean="0">
                                      <a:latin typeface="Cambria Math"/>
                                    </a:rPr>
                                    <m:t>−1</m:t>
                                  </m:r>
                                </m:sub>
                              </m:sSub>
                            </m:e>
                          </m:d>
                          <m:r>
                            <a:rPr lang="it-IT" sz="1900" b="0" i="1" smtClean="0">
                              <a:latin typeface="Cambria Math"/>
                            </a:rPr>
                            <m:t>−</m:t>
                          </m:r>
                          <m:r>
                            <a:rPr lang="it-IT" sz="1900" b="0" i="1" smtClean="0">
                              <a:latin typeface="Cambria Math"/>
                            </a:rPr>
                            <m:t>𝐸𝑟𝑟𝑜𝑟</m:t>
                          </m:r>
                          <m:r>
                            <a:rPr lang="it-IT" sz="1900" b="0" i="1" smtClean="0">
                              <a:latin typeface="Cambria Math"/>
                            </a:rPr>
                            <m:t>(</m:t>
                          </m:r>
                          <m:sSub>
                            <m:sSubPr>
                              <m:ctrlPr>
                                <a:rPr lang="it-IT" sz="1900" b="0" i="1" smtClean="0">
                                  <a:latin typeface="Cambria Math"/>
                                </a:rPr>
                              </m:ctrlPr>
                            </m:sSubPr>
                            <m:e>
                              <m:r>
                                <a:rPr lang="it-IT" sz="1900" b="0" i="1" smtClean="0">
                                  <a:latin typeface="Cambria Math"/>
                                </a:rPr>
                                <m:t>𝑇</m:t>
                              </m:r>
                            </m:e>
                            <m:sub>
                              <m:r>
                                <a:rPr lang="it-IT" sz="1900" b="0" i="1" smtClean="0">
                                  <a:latin typeface="Cambria Math"/>
                                </a:rPr>
                                <m:t>𝑛</m:t>
                              </m:r>
                            </m:sub>
                          </m:sSub>
                          <m:r>
                            <a:rPr lang="it-IT" sz="1900" b="0" i="1" smtClean="0">
                              <a:latin typeface="Cambria Math"/>
                            </a:rPr>
                            <m:t>)</m:t>
                          </m:r>
                        </m:num>
                        <m:den>
                          <m:r>
                            <a:rPr lang="it-IT" sz="1900" b="0" i="1" smtClean="0">
                              <a:latin typeface="Cambria Math"/>
                            </a:rPr>
                            <m:t>#</m:t>
                          </m:r>
                          <m:r>
                            <a:rPr lang="it-IT" sz="1900" b="0" i="1" smtClean="0">
                              <a:latin typeface="Cambria Math"/>
                            </a:rPr>
                            <m:t>𝐿𝑒𝑎𝑣𝑒𝑠</m:t>
                          </m:r>
                          <m:d>
                            <m:dPr>
                              <m:ctrlPr>
                                <a:rPr lang="it-IT" sz="1900" b="0" i="1" smtClean="0">
                                  <a:latin typeface="Cambria Math"/>
                                </a:rPr>
                              </m:ctrlPr>
                            </m:dPr>
                            <m:e>
                              <m:sSub>
                                <m:sSubPr>
                                  <m:ctrlPr>
                                    <a:rPr lang="it-IT" sz="1900" b="0" i="1" smtClean="0">
                                      <a:latin typeface="Cambria Math"/>
                                    </a:rPr>
                                  </m:ctrlPr>
                                </m:sSubPr>
                                <m:e>
                                  <m:r>
                                    <a:rPr lang="it-IT" sz="1900" b="0" i="1" smtClean="0">
                                      <a:latin typeface="Cambria Math"/>
                                    </a:rPr>
                                    <m:t>𝑇</m:t>
                                  </m:r>
                                </m:e>
                                <m:sub>
                                  <m:r>
                                    <a:rPr lang="it-IT" sz="1900" b="0" i="1" smtClean="0">
                                      <a:latin typeface="Cambria Math"/>
                                    </a:rPr>
                                    <m:t>𝑛</m:t>
                                  </m:r>
                                </m:sub>
                              </m:sSub>
                            </m:e>
                          </m:d>
                          <m:r>
                            <a:rPr lang="it-IT" sz="1900" b="0" i="1" smtClean="0">
                              <a:latin typeface="Cambria Math"/>
                            </a:rPr>
                            <m:t>−#</m:t>
                          </m:r>
                          <m:r>
                            <a:rPr lang="it-IT" sz="1900" b="0" i="1" smtClean="0">
                              <a:latin typeface="Cambria Math"/>
                            </a:rPr>
                            <m:t>𝐿𝑒𝑎𝑣𝑒𝑠</m:t>
                          </m:r>
                          <m:r>
                            <a:rPr lang="it-IT" sz="1900" b="0" i="1" smtClean="0">
                              <a:latin typeface="Cambria Math"/>
                            </a:rPr>
                            <m:t>(</m:t>
                          </m:r>
                          <m:sSub>
                            <m:sSubPr>
                              <m:ctrlPr>
                                <a:rPr lang="it-IT" sz="1900" b="0" i="1" smtClean="0">
                                  <a:latin typeface="Cambria Math"/>
                                </a:rPr>
                              </m:ctrlPr>
                            </m:sSubPr>
                            <m:e>
                              <m:r>
                                <a:rPr lang="it-IT" sz="1900" b="0" i="1" smtClean="0">
                                  <a:latin typeface="Cambria Math"/>
                                </a:rPr>
                                <m:t>𝑇</m:t>
                              </m:r>
                            </m:e>
                            <m:sub>
                              <m:r>
                                <a:rPr lang="it-IT" sz="1900" b="0" i="1" smtClean="0">
                                  <a:latin typeface="Cambria Math"/>
                                </a:rPr>
                                <m:t>𝑛</m:t>
                              </m:r>
                              <m:r>
                                <a:rPr lang="it-IT" sz="1900" b="0" i="1" smtClean="0">
                                  <a:latin typeface="Cambria Math"/>
                                </a:rPr>
                                <m:t>−1</m:t>
                              </m:r>
                            </m:sub>
                          </m:sSub>
                          <m:r>
                            <a:rPr lang="it-IT" sz="1900" b="0" i="1" smtClean="0">
                              <a:latin typeface="Cambria Math"/>
                            </a:rPr>
                            <m:t>)</m:t>
                          </m:r>
                        </m:den>
                      </m:f>
                    </m:oMath>
                  </m:oMathPara>
                </a14:m>
                <a:endParaRPr lang="it-IT" sz="1900" dirty="0"/>
              </a:p>
            </p:txBody>
          </p:sp>
        </mc:Choice>
        <mc:Fallback xmlns="">
          <p:sp>
            <p:nvSpPr>
              <p:cNvPr id="4" name="TextBox 3"/>
              <p:cNvSpPr txBox="1">
                <a:spLocks noRot="1" noChangeAspect="1" noMove="1" noResize="1" noEditPoints="1" noAdjustHandles="1" noChangeArrowheads="1" noChangeShapeType="1" noTextEdit="1"/>
              </p:cNvSpPr>
              <p:nvPr/>
            </p:nvSpPr>
            <p:spPr>
              <a:xfrm>
                <a:off x="2123728" y="3068960"/>
                <a:ext cx="5172506" cy="711670"/>
              </a:xfrm>
              <a:prstGeom prst="rect">
                <a:avLst/>
              </a:prstGeom>
              <a:blipFill rotWithShape="1">
                <a:blip r:embed="rId3"/>
                <a:stretch>
                  <a:fillRect r="-1296"/>
                </a:stretch>
              </a:blipFill>
            </p:spPr>
            <p:txBody>
              <a:bodyPr/>
              <a:lstStyle/>
              <a:p>
                <a:r>
                  <a:rPr lang="it-IT">
                    <a:noFill/>
                  </a:rPr>
                  <a:t> </a:t>
                </a:r>
              </a:p>
            </p:txBody>
          </p:sp>
        </mc:Fallback>
      </mc:AlternateContent>
      <p:sp>
        <p:nvSpPr>
          <p:cNvPr id="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Alberi</a:t>
            </a:r>
            <a:endParaRPr lang="it-IT" sz="3600" dirty="0"/>
          </a:p>
        </p:txBody>
      </p:sp>
    </p:spTree>
    <p:extLst>
      <p:ext uri="{BB962C8B-B14F-4D97-AF65-F5344CB8AC3E}">
        <p14:creationId xmlns:p14="http://schemas.microsoft.com/office/powerpoint/2010/main" val="23300841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457200" y="1580720"/>
                <a:ext cx="8219256" cy="5376672"/>
              </a:xfrm>
            </p:spPr>
            <p:txBody>
              <a:bodyPr>
                <a:normAutofit fontScale="92500" lnSpcReduction="10000"/>
              </a:bodyPr>
              <a:lstStyle/>
              <a:p>
                <a:pPr algn="just"/>
                <a:r>
                  <a:rPr lang="it-IT" sz="2700" dirty="0" smtClean="0"/>
                  <a:t>Osservazioni (1)</a:t>
                </a:r>
              </a:p>
              <a:p>
                <a:pPr lvl="1" algn="just"/>
                <a:r>
                  <a:rPr lang="it-IT" sz="2500" dirty="0" smtClean="0"/>
                  <a:t>Gli esempi visti si riferiscono ad </a:t>
                </a:r>
                <a:r>
                  <a:rPr lang="it-IT" sz="2500" b="1" dirty="0" smtClean="0"/>
                  <a:t>alberi di classificazione</a:t>
                </a:r>
                <a:r>
                  <a:rPr lang="it-IT" sz="2500" dirty="0" smtClean="0"/>
                  <a:t>, in cui i record sono classificati in una di due classi. Quando la variabile risposta è continua, si parla di </a:t>
                </a:r>
                <a:r>
                  <a:rPr lang="it-IT" sz="2500" b="1" dirty="0" smtClean="0"/>
                  <a:t>alberi di regressione</a:t>
                </a:r>
                <a:r>
                  <a:rPr lang="it-IT" sz="2500" dirty="0"/>
                  <a:t> </a:t>
                </a:r>
                <a:r>
                  <a:rPr lang="it-IT" sz="2500" dirty="0" smtClean="0"/>
                  <a:t>e i valori sulle «foglie» sono dati dalla media dei corrispondenti record nel training dataset.</a:t>
                </a:r>
              </a:p>
              <a:p>
                <a:pPr lvl="1" algn="just"/>
                <a:r>
                  <a:rPr lang="it-IT" sz="2500" dirty="0" smtClean="0"/>
                  <a:t>Supponiamo che la variabile risposta abbia </a:t>
                </a:r>
                <a:r>
                  <a:rPr lang="it-IT" sz="2500" i="1" dirty="0" smtClean="0"/>
                  <a:t>m </a:t>
                </a:r>
                <a:r>
                  <a:rPr lang="it-IT" sz="2500" dirty="0" smtClean="0"/>
                  <a:t>modalità e sia </a:t>
                </a:r>
                <a14:m>
                  <m:oMath xmlns:m="http://schemas.openxmlformats.org/officeDocument/2006/math">
                    <m:sSub>
                      <m:sSubPr>
                        <m:ctrlPr>
                          <a:rPr lang="it-IT" sz="2500" i="1" smtClean="0">
                            <a:latin typeface="Cambria Math"/>
                          </a:rPr>
                        </m:ctrlPr>
                      </m:sSubPr>
                      <m:e>
                        <m:r>
                          <a:rPr lang="it-IT" sz="2500" b="0" i="1" smtClean="0">
                            <a:latin typeface="Cambria Math"/>
                          </a:rPr>
                          <m:t>𝑝</m:t>
                        </m:r>
                      </m:e>
                      <m:sub>
                        <m:r>
                          <a:rPr lang="it-IT" sz="2500" b="0" i="1" smtClean="0">
                            <a:latin typeface="Cambria Math"/>
                          </a:rPr>
                          <m:t>𝑖</m:t>
                        </m:r>
                      </m:sub>
                    </m:sSub>
                    <m:r>
                      <a:rPr lang="it-IT" sz="2500" b="0" i="1" smtClean="0">
                        <a:latin typeface="Cambria Math"/>
                      </a:rPr>
                      <m:t>(</m:t>
                    </m:r>
                    <m:r>
                      <a:rPr lang="it-IT" sz="2500" b="0" i="1" smtClean="0">
                        <a:latin typeface="Cambria Math"/>
                      </a:rPr>
                      <m:t>𝐴</m:t>
                    </m:r>
                    <m:r>
                      <a:rPr lang="it-IT" sz="2500" b="0" i="1" smtClean="0">
                        <a:latin typeface="Cambria Math"/>
                      </a:rPr>
                      <m:t>)</m:t>
                    </m:r>
                  </m:oMath>
                </a14:m>
                <a:r>
                  <a:rPr lang="it-IT" sz="2500" dirty="0" smtClean="0"/>
                  <a:t> la proporzione di osservazioni della </a:t>
                </a:r>
                <a:r>
                  <a:rPr lang="it-IT" sz="2500" i="1" dirty="0"/>
                  <a:t>i</a:t>
                </a:r>
                <a:r>
                  <a:rPr lang="it-IT" sz="2500" dirty="0" smtClean="0"/>
                  <a:t>-esima modalità che appartengono alla regione </a:t>
                </a:r>
                <a:r>
                  <a:rPr lang="it-IT" sz="2500" i="1" dirty="0" smtClean="0"/>
                  <a:t>A</a:t>
                </a:r>
                <a:r>
                  <a:rPr lang="it-IT" sz="2500" dirty="0" smtClean="0"/>
                  <a:t>. Due possibili misure di impurità sono le seguenti</a:t>
                </a:r>
                <a:endParaRPr lang="it-IT" sz="2500" i="1" dirty="0"/>
              </a:p>
              <a:p>
                <a:pPr marL="365760" lvl="1" indent="0" algn="just">
                  <a:buNone/>
                </a:pPr>
                <a14:m>
                  <m:oMathPara xmlns:m="http://schemas.openxmlformats.org/officeDocument/2006/math">
                    <m:oMathParaPr>
                      <m:jc m:val="centerGroup"/>
                    </m:oMathParaPr>
                    <m:oMath xmlns:m="http://schemas.openxmlformats.org/officeDocument/2006/math">
                      <m:r>
                        <a:rPr lang="it-IT" sz="2100" b="0" i="1" smtClean="0">
                          <a:solidFill>
                            <a:schemeClr val="tx1"/>
                          </a:solidFill>
                          <a:latin typeface="Cambria Math"/>
                        </a:rPr>
                        <m:t>𝐼𝑚𝑝𝑢𝑟𝑖𝑡</m:t>
                      </m:r>
                      <m:r>
                        <a:rPr lang="it-IT" sz="2100" b="0" i="1" smtClean="0">
                          <a:solidFill>
                            <a:schemeClr val="tx1"/>
                          </a:solidFill>
                          <a:latin typeface="Cambria Math"/>
                        </a:rPr>
                        <m:t>à </m:t>
                      </m:r>
                      <m:r>
                        <a:rPr lang="it-IT" sz="2100" b="0" i="1" smtClean="0">
                          <a:solidFill>
                            <a:schemeClr val="tx1"/>
                          </a:solidFill>
                          <a:latin typeface="Cambria Math"/>
                        </a:rPr>
                        <m:t>𝑑𝑖</m:t>
                      </m:r>
                      <m:r>
                        <a:rPr lang="it-IT" sz="2100" b="0" i="1" smtClean="0">
                          <a:solidFill>
                            <a:schemeClr val="tx1"/>
                          </a:solidFill>
                          <a:latin typeface="Cambria Math"/>
                        </a:rPr>
                        <m:t> </m:t>
                      </m:r>
                      <m:r>
                        <a:rPr lang="it-IT" sz="2100" b="0" i="1" smtClean="0">
                          <a:solidFill>
                            <a:schemeClr val="tx1"/>
                          </a:solidFill>
                          <a:latin typeface="Cambria Math"/>
                        </a:rPr>
                        <m:t>𝐺𝑖𝑛𝑖</m:t>
                      </m:r>
                      <m:r>
                        <a:rPr lang="it-IT" sz="2100" i="1" smtClean="0">
                          <a:solidFill>
                            <a:schemeClr val="tx1"/>
                          </a:solidFill>
                          <a:latin typeface="Cambria Math"/>
                        </a:rPr>
                        <m:t>≔1</m:t>
                      </m:r>
                      <m:r>
                        <a:rPr lang="it-IT" sz="2100" b="0" i="1" smtClean="0">
                          <a:solidFill>
                            <a:schemeClr val="tx1"/>
                          </a:solidFill>
                          <a:latin typeface="Cambria Math"/>
                        </a:rPr>
                        <m:t>−</m:t>
                      </m:r>
                      <m:nary>
                        <m:naryPr>
                          <m:chr m:val="∑"/>
                          <m:ctrlPr>
                            <a:rPr lang="it-IT" sz="2100" b="0" i="1" smtClean="0">
                              <a:solidFill>
                                <a:schemeClr val="tx1"/>
                              </a:solidFill>
                              <a:latin typeface="Cambria Math"/>
                            </a:rPr>
                          </m:ctrlPr>
                        </m:naryPr>
                        <m:sub>
                          <m:r>
                            <m:rPr>
                              <m:brk m:alnAt="23"/>
                            </m:rPr>
                            <a:rPr lang="it-IT" sz="2100" b="0" i="1" smtClean="0">
                              <a:solidFill>
                                <a:schemeClr val="tx1"/>
                              </a:solidFill>
                              <a:latin typeface="Cambria Math"/>
                            </a:rPr>
                            <m:t>𝑖</m:t>
                          </m:r>
                          <m:r>
                            <a:rPr lang="it-IT" sz="2100" b="0" i="1" smtClean="0">
                              <a:solidFill>
                                <a:schemeClr val="tx1"/>
                              </a:solidFill>
                              <a:latin typeface="Cambria Math"/>
                            </a:rPr>
                            <m:t>=1</m:t>
                          </m:r>
                        </m:sub>
                        <m:sup>
                          <m:r>
                            <a:rPr lang="it-IT" sz="2100" b="0" i="1" smtClean="0">
                              <a:solidFill>
                                <a:schemeClr val="tx1"/>
                              </a:solidFill>
                              <a:latin typeface="Cambria Math"/>
                            </a:rPr>
                            <m:t>𝑚</m:t>
                          </m:r>
                        </m:sup>
                        <m:e>
                          <m:sSub>
                            <m:sSubPr>
                              <m:ctrlPr>
                                <a:rPr lang="it-IT" sz="2100" b="0" i="1" smtClean="0">
                                  <a:solidFill>
                                    <a:schemeClr val="tx1"/>
                                  </a:solidFill>
                                  <a:latin typeface="Cambria Math"/>
                                </a:rPr>
                              </m:ctrlPr>
                            </m:sSubPr>
                            <m:e>
                              <m:r>
                                <a:rPr lang="it-IT" sz="2100" b="0" i="1" smtClean="0">
                                  <a:solidFill>
                                    <a:schemeClr val="tx1"/>
                                  </a:solidFill>
                                  <a:latin typeface="Cambria Math"/>
                                </a:rPr>
                                <m:t>𝑝</m:t>
                              </m:r>
                            </m:e>
                            <m:sub>
                              <m:r>
                                <a:rPr lang="it-IT" sz="2100" b="0" i="1" smtClean="0">
                                  <a:solidFill>
                                    <a:schemeClr val="tx1"/>
                                  </a:solidFill>
                                  <a:latin typeface="Cambria Math"/>
                                </a:rPr>
                                <m:t>𝑖</m:t>
                              </m:r>
                            </m:sub>
                          </m:sSub>
                          <m:r>
                            <a:rPr lang="it-IT" sz="2100" b="0" i="1" smtClean="0">
                              <a:solidFill>
                                <a:schemeClr val="tx1"/>
                              </a:solidFill>
                              <a:latin typeface="Cambria Math"/>
                            </a:rPr>
                            <m:t>(</m:t>
                          </m:r>
                          <m:r>
                            <a:rPr lang="it-IT" sz="2100" b="0" i="1" smtClean="0">
                              <a:solidFill>
                                <a:schemeClr val="tx1"/>
                              </a:solidFill>
                              <a:latin typeface="Cambria Math"/>
                            </a:rPr>
                            <m:t>𝐴</m:t>
                          </m:r>
                          <m:r>
                            <a:rPr lang="it-IT" sz="2100" b="0" i="1" smtClean="0">
                              <a:solidFill>
                                <a:schemeClr val="tx1"/>
                              </a:solidFill>
                              <a:latin typeface="Cambria Math"/>
                            </a:rPr>
                            <m:t>)</m:t>
                          </m:r>
                        </m:e>
                      </m:nary>
                    </m:oMath>
                  </m:oMathPara>
                </a14:m>
                <a:endParaRPr lang="it-IT" sz="2100" i="1" dirty="0">
                  <a:solidFill>
                    <a:schemeClr val="tx1"/>
                  </a:solidFill>
                  <a:latin typeface="Cambria Math"/>
                </a:endParaRPr>
              </a:p>
              <a:p>
                <a:pPr marL="365760" lvl="1" indent="0" algn="just">
                  <a:buNone/>
                </a:pPr>
                <a14:m>
                  <m:oMathPara xmlns:m="http://schemas.openxmlformats.org/officeDocument/2006/math">
                    <m:oMathParaPr>
                      <m:jc m:val="centerGroup"/>
                    </m:oMathParaPr>
                    <m:oMath xmlns:m="http://schemas.openxmlformats.org/officeDocument/2006/math">
                      <m:r>
                        <a:rPr lang="it-IT" sz="2100" b="0" i="1" smtClean="0">
                          <a:solidFill>
                            <a:schemeClr val="tx1"/>
                          </a:solidFill>
                          <a:latin typeface="Cambria Math"/>
                        </a:rPr>
                        <m:t>𝐸𝑛𝑡𝑟𝑜𝑝𝑖𝑎</m:t>
                      </m:r>
                      <m:r>
                        <a:rPr lang="it-IT" sz="2100" i="1" smtClean="0">
                          <a:solidFill>
                            <a:schemeClr val="tx1"/>
                          </a:solidFill>
                          <a:latin typeface="Cambria Math"/>
                        </a:rPr>
                        <m:t>≔−</m:t>
                      </m:r>
                      <m:nary>
                        <m:naryPr>
                          <m:chr m:val="∑"/>
                          <m:ctrlPr>
                            <a:rPr lang="it-IT" sz="2100" i="1">
                              <a:solidFill>
                                <a:schemeClr val="tx1"/>
                              </a:solidFill>
                              <a:latin typeface="Cambria Math"/>
                            </a:rPr>
                          </m:ctrlPr>
                        </m:naryPr>
                        <m:sub>
                          <m:r>
                            <m:rPr>
                              <m:brk m:alnAt="23"/>
                            </m:rPr>
                            <a:rPr lang="it-IT" sz="2100" i="1">
                              <a:solidFill>
                                <a:schemeClr val="tx1"/>
                              </a:solidFill>
                              <a:latin typeface="Cambria Math"/>
                            </a:rPr>
                            <m:t>𝑖</m:t>
                          </m:r>
                          <m:r>
                            <a:rPr lang="it-IT" sz="2100" i="1">
                              <a:solidFill>
                                <a:schemeClr val="tx1"/>
                              </a:solidFill>
                              <a:latin typeface="Cambria Math"/>
                            </a:rPr>
                            <m:t>=1</m:t>
                          </m:r>
                        </m:sub>
                        <m:sup>
                          <m:r>
                            <a:rPr lang="it-IT" sz="2100" i="1">
                              <a:solidFill>
                                <a:schemeClr val="tx1"/>
                              </a:solidFill>
                              <a:latin typeface="Cambria Math"/>
                            </a:rPr>
                            <m:t>𝑚</m:t>
                          </m:r>
                        </m:sup>
                        <m:e>
                          <m:sSub>
                            <m:sSubPr>
                              <m:ctrlPr>
                                <a:rPr lang="it-IT" sz="2100" i="1">
                                  <a:solidFill>
                                    <a:schemeClr val="tx1"/>
                                  </a:solidFill>
                                  <a:latin typeface="Cambria Math"/>
                                </a:rPr>
                              </m:ctrlPr>
                            </m:sSubPr>
                            <m:e>
                              <m:r>
                                <a:rPr lang="it-IT" sz="2100" i="1">
                                  <a:solidFill>
                                    <a:schemeClr val="tx1"/>
                                  </a:solidFill>
                                  <a:latin typeface="Cambria Math"/>
                                </a:rPr>
                                <m:t>𝑝</m:t>
                              </m:r>
                            </m:e>
                            <m:sub>
                              <m:r>
                                <a:rPr lang="it-IT" sz="2100" i="1">
                                  <a:solidFill>
                                    <a:schemeClr val="tx1"/>
                                  </a:solidFill>
                                  <a:latin typeface="Cambria Math"/>
                                </a:rPr>
                                <m:t>𝑖</m:t>
                              </m:r>
                            </m:sub>
                          </m:sSub>
                          <m:d>
                            <m:dPr>
                              <m:ctrlPr>
                                <a:rPr lang="it-IT" sz="2100" i="1">
                                  <a:solidFill>
                                    <a:schemeClr val="tx1"/>
                                  </a:solidFill>
                                  <a:latin typeface="Cambria Math"/>
                                </a:rPr>
                              </m:ctrlPr>
                            </m:dPr>
                            <m:e>
                              <m:r>
                                <a:rPr lang="it-IT" sz="2100" i="1">
                                  <a:solidFill>
                                    <a:schemeClr val="tx1"/>
                                  </a:solidFill>
                                  <a:latin typeface="Cambria Math"/>
                                </a:rPr>
                                <m:t>𝐴</m:t>
                              </m:r>
                            </m:e>
                          </m:d>
                          <m:sSub>
                            <m:sSubPr>
                              <m:ctrlPr>
                                <a:rPr lang="it-IT" sz="2100" i="1" smtClean="0">
                                  <a:solidFill>
                                    <a:schemeClr val="tx1"/>
                                  </a:solidFill>
                                  <a:latin typeface="Cambria Math"/>
                                </a:rPr>
                              </m:ctrlPr>
                            </m:sSubPr>
                            <m:e>
                              <m:r>
                                <a:rPr lang="it-IT" sz="2100" i="1" smtClean="0">
                                  <a:solidFill>
                                    <a:schemeClr val="tx1"/>
                                  </a:solidFill>
                                  <a:latin typeface="Cambria Math"/>
                                  <a:ea typeface="Cambria Math"/>
                                </a:rPr>
                                <m:t>∙</m:t>
                              </m:r>
                              <m:r>
                                <a:rPr lang="it-IT" sz="2100" b="0" i="1" smtClean="0">
                                  <a:solidFill>
                                    <a:schemeClr val="tx1"/>
                                  </a:solidFill>
                                  <a:latin typeface="Cambria Math"/>
                                </a:rPr>
                                <m:t>𝑙𝑜𝑔</m:t>
                              </m:r>
                            </m:e>
                            <m:sub>
                              <m:r>
                                <a:rPr lang="it-IT" sz="2100" b="0" i="1" smtClean="0">
                                  <a:solidFill>
                                    <a:schemeClr val="tx1"/>
                                  </a:solidFill>
                                  <a:latin typeface="Cambria Math"/>
                                </a:rPr>
                                <m:t>2</m:t>
                              </m:r>
                            </m:sub>
                          </m:sSub>
                          <m:r>
                            <a:rPr lang="it-IT" sz="2100" b="0" i="1" smtClean="0">
                              <a:solidFill>
                                <a:schemeClr val="tx1"/>
                              </a:solidFill>
                              <a:latin typeface="Cambria Math"/>
                            </a:rPr>
                            <m:t>[</m:t>
                          </m:r>
                          <m:sSub>
                            <m:sSubPr>
                              <m:ctrlPr>
                                <a:rPr lang="it-IT" sz="2100" i="1">
                                  <a:solidFill>
                                    <a:schemeClr val="tx1"/>
                                  </a:solidFill>
                                  <a:latin typeface="Cambria Math"/>
                                </a:rPr>
                              </m:ctrlPr>
                            </m:sSubPr>
                            <m:e>
                              <m:r>
                                <a:rPr lang="it-IT" sz="2100" i="1">
                                  <a:solidFill>
                                    <a:schemeClr val="tx1"/>
                                  </a:solidFill>
                                  <a:latin typeface="Cambria Math"/>
                                </a:rPr>
                                <m:t>𝑝</m:t>
                              </m:r>
                            </m:e>
                            <m:sub>
                              <m:r>
                                <a:rPr lang="it-IT" sz="2100" i="1">
                                  <a:solidFill>
                                    <a:schemeClr val="tx1"/>
                                  </a:solidFill>
                                  <a:latin typeface="Cambria Math"/>
                                </a:rPr>
                                <m:t>𝑖</m:t>
                              </m:r>
                            </m:sub>
                          </m:sSub>
                          <m:d>
                            <m:dPr>
                              <m:ctrlPr>
                                <a:rPr lang="it-IT" sz="2100" i="1">
                                  <a:solidFill>
                                    <a:schemeClr val="tx1"/>
                                  </a:solidFill>
                                  <a:latin typeface="Cambria Math"/>
                                </a:rPr>
                              </m:ctrlPr>
                            </m:dPr>
                            <m:e>
                              <m:r>
                                <a:rPr lang="it-IT" sz="2100" i="1">
                                  <a:solidFill>
                                    <a:schemeClr val="tx1"/>
                                  </a:solidFill>
                                  <a:latin typeface="Cambria Math"/>
                                </a:rPr>
                                <m:t>𝐴</m:t>
                              </m:r>
                            </m:e>
                          </m:d>
                          <m:r>
                            <a:rPr lang="it-IT" sz="2100" b="0" i="1" smtClean="0">
                              <a:solidFill>
                                <a:schemeClr val="tx1"/>
                              </a:solidFill>
                              <a:latin typeface="Cambria Math"/>
                            </a:rPr>
                            <m:t>]</m:t>
                          </m:r>
                        </m:e>
                      </m:nary>
                    </m:oMath>
                  </m:oMathPara>
                </a14:m>
                <a:endParaRPr lang="it-IT" sz="2100" dirty="0" smtClean="0">
                  <a:solidFill>
                    <a:schemeClr val="tx1"/>
                  </a:solidFill>
                </a:endParaRPr>
              </a:p>
              <a:p>
                <a:pPr marL="708660" lvl="1" indent="-342900" algn="just"/>
                <a:endParaRPr lang="it-IT" sz="2100" dirty="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457200" y="1580720"/>
                <a:ext cx="8219256" cy="5376672"/>
              </a:xfrm>
              <a:blipFill rotWithShape="1">
                <a:blip r:embed="rId3"/>
                <a:stretch>
                  <a:fillRect t="-1587" r="-1929" b="-4989"/>
                </a:stretch>
              </a:blipFill>
            </p:spPr>
            <p:txBody>
              <a:bodyPr/>
              <a:lstStyle/>
              <a:p>
                <a:r>
                  <a:rPr lang="it-IT">
                    <a:noFill/>
                  </a:rPr>
                  <a:t> </a:t>
                </a:r>
              </a:p>
            </p:txBody>
          </p:sp>
        </mc:Fallback>
      </mc:AlternateContent>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Alberi</a:t>
            </a:r>
            <a:endParaRPr lang="it-IT" sz="3600" dirty="0"/>
          </a:p>
        </p:txBody>
      </p:sp>
    </p:spTree>
    <p:extLst>
      <p:ext uri="{BB962C8B-B14F-4D97-AF65-F5344CB8AC3E}">
        <p14:creationId xmlns:p14="http://schemas.microsoft.com/office/powerpoint/2010/main" val="411879822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5188032"/>
          </a:xfrm>
        </p:spPr>
        <p:txBody>
          <a:bodyPr>
            <a:normAutofit/>
          </a:bodyPr>
          <a:lstStyle/>
          <a:p>
            <a:pPr algn="just"/>
            <a:r>
              <a:rPr lang="it-IT" sz="2500" dirty="0" smtClean="0"/>
              <a:t>Osservazioni (2)</a:t>
            </a:r>
          </a:p>
          <a:p>
            <a:pPr lvl="1" algn="just"/>
            <a:r>
              <a:rPr lang="it-IT" sz="2300" dirty="0" smtClean="0"/>
              <a:t>I metodi basati su alberi sono particolarmente semplici da applicare, sia perché non richiedono una scelta attenta dei predittori (in effetti la scelta avviene durante lo sfoltimento dell’albero), sia perché non sono necessarie trasformazioni dei predittori scelti (normalizzazione, variabili dummy, ecc.). </a:t>
            </a:r>
          </a:p>
          <a:p>
            <a:pPr lvl="1" algn="just"/>
            <a:r>
              <a:rPr lang="it-IT" sz="2300" dirty="0" smtClean="0"/>
              <a:t>Gli alberi possono cogliere ogni tipo di correlazione nei dati, essendo totalmente non parametrici; questa è, tuttavia, anche una debolezza: piccoli cambiamenti nei dati possono produrre alberi anche molto differenti.</a:t>
            </a:r>
          </a:p>
          <a:p>
            <a:pPr lvl="1" algn="just"/>
            <a:r>
              <a:rPr lang="it-IT" sz="2300" dirty="0" smtClean="0"/>
              <a:t>Talvolta le correlazioni sono tali rendere un metodo ad albero molto meno efficiente di altri metodi, come l’analisi discriminante o il clustering.</a:t>
            </a:r>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Alberi</a:t>
            </a:r>
            <a:endParaRPr lang="it-IT" sz="3600" dirty="0"/>
          </a:p>
        </p:txBody>
      </p:sp>
    </p:spTree>
    <p:extLst>
      <p:ext uri="{BB962C8B-B14F-4D97-AF65-F5344CB8AC3E}">
        <p14:creationId xmlns:p14="http://schemas.microsoft.com/office/powerpoint/2010/main" val="172505804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634584"/>
            <a:ext cx="7776864" cy="4674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flipV="1">
            <a:off x="4644008" y="2138640"/>
            <a:ext cx="2880320" cy="3600400"/>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1187624" y="1922616"/>
            <a:ext cx="6912768" cy="2304256"/>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Alberi</a:t>
            </a:r>
            <a:endParaRPr lang="it-IT" sz="3600" dirty="0"/>
          </a:p>
        </p:txBody>
      </p:sp>
    </p:spTree>
    <p:extLst>
      <p:ext uri="{BB962C8B-B14F-4D97-AF65-F5344CB8AC3E}">
        <p14:creationId xmlns:p14="http://schemas.microsoft.com/office/powerpoint/2010/main" val="3554185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5188032"/>
          </a:xfrm>
        </p:spPr>
        <p:txBody>
          <a:bodyPr>
            <a:normAutofit/>
          </a:bodyPr>
          <a:lstStyle/>
          <a:p>
            <a:pPr algn="just"/>
            <a:r>
              <a:rPr lang="it-IT" sz="2500" dirty="0" smtClean="0"/>
              <a:t>Osservazioni (3)</a:t>
            </a:r>
          </a:p>
          <a:p>
            <a:pPr lvl="1" algn="just"/>
            <a:r>
              <a:rPr lang="it-IT" sz="2300" dirty="0" smtClean="0"/>
              <a:t>Il dataset utilizzato deve essere piuttosto grande per costruire buoni predittori. Recentemente è stato introdotto (anche nella versione 2015 di XLMiner!!!) il metodo delle </a:t>
            </a:r>
            <a:r>
              <a:rPr lang="it-IT" sz="2300" i="1" dirty="0" smtClean="0"/>
              <a:t>foreste casuali</a:t>
            </a:r>
            <a:r>
              <a:rPr lang="it-IT" sz="2300" dirty="0" smtClean="0"/>
              <a:t>, un’estensione che può risolvere il problema. L’idea è di creare un certo numero di alberi di classificazione e combinare i risultati in modo da ottenere predittori migliori – in effetti si tratta di un </a:t>
            </a:r>
            <a:r>
              <a:rPr lang="it-IT" sz="2300" i="1" dirty="0" smtClean="0"/>
              <a:t>ensamble</a:t>
            </a:r>
            <a:r>
              <a:rPr lang="it-IT" sz="2300" dirty="0" smtClean="0"/>
              <a:t>, ovvero una combinazione di predittori da metodi differenti.</a:t>
            </a:r>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Alberi</a:t>
            </a:r>
            <a:endParaRPr lang="it-IT" sz="3600" dirty="0"/>
          </a:p>
        </p:txBody>
      </p:sp>
    </p:spTree>
    <p:extLst>
      <p:ext uri="{BB962C8B-B14F-4D97-AF65-F5344CB8AC3E}">
        <p14:creationId xmlns:p14="http://schemas.microsoft.com/office/powerpoint/2010/main" val="18991914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652728"/>
            <a:ext cx="8229600" cy="5376672"/>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566928" indent="-457200">
              <a:buFont typeface="+mj-lt"/>
              <a:buAutoNum type="arabicPeriod"/>
            </a:pPr>
            <a:r>
              <a:rPr lang="it-IT" sz="2500" dirty="0" smtClean="0">
                <a:solidFill>
                  <a:schemeClr val="bg1">
                    <a:lumMod val="75000"/>
                  </a:schemeClr>
                </a:solidFill>
              </a:rPr>
              <a:t>Introduzione al Data Mining</a:t>
            </a:r>
          </a:p>
          <a:p>
            <a:pPr marL="907542" lvl="1" indent="-514350">
              <a:buFont typeface="+mj-lt"/>
              <a:buAutoNum type="romanLcPeriod"/>
            </a:pPr>
            <a:r>
              <a:rPr lang="it-IT" sz="2100" dirty="0" smtClean="0">
                <a:solidFill>
                  <a:schemeClr val="bg1">
                    <a:lumMod val="75000"/>
                  </a:schemeClr>
                </a:solidFill>
              </a:rPr>
              <a:t>Cos’è il Data Mining?</a:t>
            </a:r>
          </a:p>
          <a:p>
            <a:pPr marL="907542" lvl="1" indent="-514350">
              <a:buFont typeface="+mj-lt"/>
              <a:buAutoNum type="romanLcPeriod"/>
            </a:pPr>
            <a:r>
              <a:rPr lang="it-IT" sz="2100" dirty="0" smtClean="0">
                <a:solidFill>
                  <a:schemeClr val="bg1">
                    <a:lumMod val="75000"/>
                  </a:schemeClr>
                </a:solidFill>
              </a:rPr>
              <a:t>Supervised e Unsupervised Learning</a:t>
            </a:r>
          </a:p>
          <a:p>
            <a:pPr marL="907542" lvl="1" indent="-514350">
              <a:buFont typeface="+mj-lt"/>
              <a:buAutoNum type="romanLcPeriod"/>
            </a:pPr>
            <a:r>
              <a:rPr lang="it-IT" sz="2100" dirty="0" smtClean="0">
                <a:solidFill>
                  <a:schemeClr val="bg1">
                    <a:lumMod val="75000"/>
                  </a:schemeClr>
                </a:solidFill>
              </a:rPr>
              <a:t>Esplorazione del dataset</a:t>
            </a:r>
            <a:endParaRPr lang="it-IT" sz="400" dirty="0" smtClean="0">
              <a:solidFill>
                <a:schemeClr val="bg1">
                  <a:lumMod val="75000"/>
                </a:schemeClr>
              </a:solidFill>
            </a:endParaRPr>
          </a:p>
          <a:p>
            <a:pPr marL="566928" indent="-457200">
              <a:buFont typeface="+mj-lt"/>
              <a:buAutoNum type="arabicPeriod"/>
            </a:pPr>
            <a:r>
              <a:rPr lang="it-IT" sz="2500" dirty="0" smtClean="0"/>
              <a:t>Supervised Learning</a:t>
            </a:r>
            <a:endParaRPr lang="it-IT" dirty="0" smtClean="0"/>
          </a:p>
          <a:p>
            <a:pPr marL="907542" lvl="1" indent="-514350">
              <a:buFont typeface="+mj-lt"/>
              <a:buAutoNum type="romanLcPeriod"/>
            </a:pPr>
            <a:r>
              <a:rPr lang="it-IT" sz="2100" dirty="0" smtClean="0">
                <a:solidFill>
                  <a:schemeClr val="bg1">
                    <a:lumMod val="75000"/>
                  </a:schemeClr>
                </a:solidFill>
              </a:rPr>
              <a:t>Misurare il potere predittivo</a:t>
            </a:r>
          </a:p>
          <a:p>
            <a:pPr marL="907542" lvl="1" indent="-514350">
              <a:buFont typeface="+mj-lt"/>
              <a:buAutoNum type="romanLcPeriod"/>
            </a:pPr>
            <a:r>
              <a:rPr lang="it-IT" sz="2100" dirty="0" smtClean="0">
                <a:solidFill>
                  <a:schemeClr val="bg1">
                    <a:lumMod val="75000"/>
                  </a:schemeClr>
                </a:solidFill>
              </a:rPr>
              <a:t>K-Nearest Neighbors</a:t>
            </a:r>
          </a:p>
          <a:p>
            <a:pPr marL="907542" lvl="1" indent="-514350">
              <a:buFont typeface="+mj-lt"/>
              <a:buAutoNum type="romanLcPeriod"/>
            </a:pPr>
            <a:r>
              <a:rPr lang="it-IT" sz="2100" dirty="0" smtClean="0">
                <a:solidFill>
                  <a:schemeClr val="bg1">
                    <a:lumMod val="75000"/>
                  </a:schemeClr>
                </a:solidFill>
              </a:rPr>
              <a:t>Naive Bayes</a:t>
            </a:r>
          </a:p>
          <a:p>
            <a:pPr marL="907542" lvl="1" indent="-514350">
              <a:buFont typeface="+mj-lt"/>
              <a:buAutoNum type="romanLcPeriod"/>
            </a:pPr>
            <a:r>
              <a:rPr lang="it-IT" sz="2100" dirty="0" smtClean="0">
                <a:solidFill>
                  <a:schemeClr val="bg1">
                    <a:lumMod val="75000"/>
                  </a:schemeClr>
                </a:solidFill>
              </a:rPr>
              <a:t>Alberi</a:t>
            </a:r>
          </a:p>
          <a:p>
            <a:pPr marL="907542" lvl="1" indent="-514350">
              <a:buFont typeface="+mj-lt"/>
              <a:buAutoNum type="romanLcPeriod"/>
            </a:pPr>
            <a:r>
              <a:rPr lang="it-IT" sz="2100" dirty="0" smtClean="0"/>
              <a:t>Reti neurali</a:t>
            </a:r>
            <a:endParaRPr lang="it-IT" sz="400" dirty="0" smtClean="0"/>
          </a:p>
          <a:p>
            <a:pPr marL="566928" indent="-457200">
              <a:buFont typeface="+mj-lt"/>
              <a:buAutoNum type="arabicPeriod"/>
            </a:pPr>
            <a:r>
              <a:rPr lang="it-IT" sz="2500" dirty="0" smtClean="0">
                <a:solidFill>
                  <a:schemeClr val="bg1">
                    <a:lumMod val="75000"/>
                  </a:schemeClr>
                </a:solidFill>
              </a:rPr>
              <a:t>Unsupervised Learning</a:t>
            </a:r>
          </a:p>
          <a:p>
            <a:pPr marL="907542" lvl="1" indent="-514350">
              <a:buFont typeface="+mj-lt"/>
              <a:buAutoNum type="romanLcPeriod"/>
            </a:pPr>
            <a:r>
              <a:rPr lang="it-IT" sz="2100" dirty="0" smtClean="0">
                <a:solidFill>
                  <a:schemeClr val="bg1">
                    <a:lumMod val="75000"/>
                  </a:schemeClr>
                </a:solidFill>
              </a:rPr>
              <a:t>Clustering gerarchico</a:t>
            </a:r>
          </a:p>
          <a:p>
            <a:pPr marL="907542" lvl="1" indent="-514350">
              <a:buFont typeface="+mj-lt"/>
              <a:buAutoNum type="romanLcPeriod"/>
            </a:pPr>
            <a:r>
              <a:rPr lang="it-IT" sz="2100" dirty="0" smtClean="0">
                <a:solidFill>
                  <a:schemeClr val="bg1">
                    <a:lumMod val="75000"/>
                  </a:schemeClr>
                </a:solidFill>
              </a:rPr>
              <a:t>Clustering non gerarchico</a:t>
            </a:r>
          </a:p>
        </p:txBody>
      </p:sp>
      <p:sp>
        <p:nvSpPr>
          <p:cNvPr id="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Indice</a:t>
            </a:r>
            <a:endParaRPr lang="it-IT" sz="3600" dirty="0"/>
          </a:p>
        </p:txBody>
      </p:sp>
    </p:spTree>
    <p:extLst>
      <p:ext uri="{BB962C8B-B14F-4D97-AF65-F5344CB8AC3E}">
        <p14:creationId xmlns:p14="http://schemas.microsoft.com/office/powerpoint/2010/main" val="29978039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457200" y="1553336"/>
                <a:ext cx="8219256" cy="5188032"/>
              </a:xfrm>
            </p:spPr>
            <p:txBody>
              <a:bodyPr>
                <a:normAutofit/>
              </a:bodyPr>
              <a:lstStyle/>
              <a:p>
                <a:pPr algn="just"/>
                <a:r>
                  <a:rPr lang="it-IT" sz="2500" dirty="0" smtClean="0"/>
                  <a:t>Inizializzazione della rete</a:t>
                </a:r>
              </a:p>
              <a:p>
                <a:pPr lvl="1" algn="just"/>
                <a:r>
                  <a:rPr lang="it-IT" sz="2300" dirty="0" smtClean="0"/>
                  <a:t>Definizione dell’</a:t>
                </a:r>
                <a:r>
                  <a:rPr lang="it-IT" sz="2300" i="1" dirty="0" smtClean="0"/>
                  <a:t>input layer</a:t>
                </a:r>
                <a:r>
                  <a:rPr lang="it-IT" sz="2300" dirty="0" smtClean="0"/>
                  <a:t>, costituito semplicemente dagli </a:t>
                </a:r>
                <a14:m>
                  <m:oMath xmlns:m="http://schemas.openxmlformats.org/officeDocument/2006/math">
                    <m:r>
                      <a:rPr lang="it-IT" sz="2300" b="0" i="1" smtClean="0">
                        <a:latin typeface="Cambria Math"/>
                      </a:rPr>
                      <m:t>𝑛</m:t>
                    </m:r>
                  </m:oMath>
                </a14:m>
                <a:r>
                  <a:rPr lang="it-IT" sz="2300" dirty="0" smtClean="0"/>
                  <a:t> predittori inclusi nel modello.</a:t>
                </a:r>
              </a:p>
              <a:p>
                <a:pPr lvl="1" algn="just"/>
                <a:r>
                  <a:rPr lang="it-IT" sz="2300" dirty="0"/>
                  <a:t>Definizione dell’</a:t>
                </a:r>
                <a:r>
                  <a:rPr lang="it-IT" sz="2300" i="1" dirty="0" smtClean="0"/>
                  <a:t>hidden layer</a:t>
                </a:r>
                <a:r>
                  <a:rPr lang="it-IT" sz="2300" dirty="0" smtClean="0"/>
                  <a:t>, costituito dagli </a:t>
                </a:r>
                <a14:m>
                  <m:oMath xmlns:m="http://schemas.openxmlformats.org/officeDocument/2006/math">
                    <m:sSub>
                      <m:sSubPr>
                        <m:ctrlPr>
                          <a:rPr lang="it-IT" sz="2300" i="1" smtClean="0">
                            <a:latin typeface="Cambria Math"/>
                          </a:rPr>
                        </m:ctrlPr>
                      </m:sSubPr>
                      <m:e>
                        <m:r>
                          <a:rPr lang="it-IT" sz="2300" b="0" i="1" smtClean="0">
                            <a:latin typeface="Cambria Math"/>
                          </a:rPr>
                          <m:t>𝑛</m:t>
                        </m:r>
                      </m:e>
                      <m:sub>
                        <m:r>
                          <a:rPr lang="it-IT" sz="2300" b="0" i="1" smtClean="0">
                            <a:latin typeface="Cambria Math"/>
                          </a:rPr>
                          <m:t>𝐻</m:t>
                        </m:r>
                      </m:sub>
                    </m:sSub>
                  </m:oMath>
                </a14:m>
                <a:r>
                  <a:rPr lang="it-IT" sz="2300" dirty="0" smtClean="0"/>
                  <a:t> nodi intermedi della rete: a ciascun nodo è associata un’intercetta </a:t>
                </a:r>
                <a14:m>
                  <m:oMath xmlns:m="http://schemas.openxmlformats.org/officeDocument/2006/math">
                    <m:sSub>
                      <m:sSubPr>
                        <m:ctrlPr>
                          <a:rPr lang="it-IT" sz="2300" i="1">
                            <a:latin typeface="Cambria Math"/>
                          </a:rPr>
                        </m:ctrlPr>
                      </m:sSubPr>
                      <m:e>
                        <m:r>
                          <a:rPr lang="it-IT" sz="2300" i="1" smtClean="0">
                            <a:latin typeface="Cambria Math"/>
                            <a:ea typeface="Cambria Math"/>
                          </a:rPr>
                          <m:t>𝛼</m:t>
                        </m:r>
                      </m:e>
                      <m:sub>
                        <m:r>
                          <a:rPr lang="it-IT" sz="2300" i="1">
                            <a:latin typeface="Cambria Math"/>
                          </a:rPr>
                          <m:t>𝑗</m:t>
                        </m:r>
                      </m:sub>
                    </m:sSub>
                  </m:oMath>
                </a14:m>
                <a:r>
                  <a:rPr lang="it-IT" sz="2300" dirty="0" smtClean="0"/>
                  <a:t>.</a:t>
                </a:r>
              </a:p>
              <a:p>
                <a:pPr lvl="1" algn="just"/>
                <a:r>
                  <a:rPr lang="it-IT" sz="2300" dirty="0" smtClean="0"/>
                  <a:t>Definizione degli archi fra </a:t>
                </a:r>
                <a:r>
                  <a:rPr lang="it-IT" sz="2300" i="1" dirty="0" smtClean="0"/>
                  <a:t>input layer</a:t>
                </a:r>
                <a:r>
                  <a:rPr lang="it-IT" sz="2300" dirty="0" smtClean="0"/>
                  <a:t> e </a:t>
                </a:r>
                <a:r>
                  <a:rPr lang="it-IT" sz="2300" i="1" dirty="0" smtClean="0"/>
                  <a:t>hidden layer</a:t>
                </a:r>
                <a:r>
                  <a:rPr lang="it-IT" sz="2300" dirty="0"/>
                  <a:t>:</a:t>
                </a:r>
                <a:r>
                  <a:rPr lang="it-IT" sz="2300" dirty="0" smtClean="0"/>
                  <a:t> a ciascun arco è associato un peso </a:t>
                </a:r>
                <a14:m>
                  <m:oMath xmlns:m="http://schemas.openxmlformats.org/officeDocument/2006/math">
                    <m:sSub>
                      <m:sSubPr>
                        <m:ctrlPr>
                          <a:rPr lang="it-IT" sz="2300" i="1" smtClean="0">
                            <a:latin typeface="Cambria Math"/>
                          </a:rPr>
                        </m:ctrlPr>
                      </m:sSubPr>
                      <m:e>
                        <m:r>
                          <a:rPr lang="it-IT" sz="2300" b="0" i="1" smtClean="0">
                            <a:latin typeface="Cambria Math"/>
                          </a:rPr>
                          <m:t>𝑤</m:t>
                        </m:r>
                      </m:e>
                      <m:sub>
                        <m:r>
                          <a:rPr lang="it-IT" sz="2300" b="0" i="1" smtClean="0">
                            <a:latin typeface="Cambria Math"/>
                          </a:rPr>
                          <m:t>𝑖𝑗</m:t>
                        </m:r>
                      </m:sub>
                    </m:sSub>
                  </m:oMath>
                </a14:m>
                <a:r>
                  <a:rPr lang="it-IT" sz="2300" dirty="0" smtClean="0"/>
                  <a:t>.</a:t>
                </a:r>
              </a:p>
              <a:p>
                <a:pPr lvl="1" algn="just"/>
                <a:r>
                  <a:rPr lang="it-IT" sz="2300" dirty="0" smtClean="0"/>
                  <a:t>Definizione dell’</a:t>
                </a:r>
                <a:r>
                  <a:rPr lang="it-IT" sz="2300" i="1" dirty="0" smtClean="0"/>
                  <a:t>output layer</a:t>
                </a:r>
                <a:r>
                  <a:rPr lang="it-IT" sz="2300" dirty="0" smtClean="0"/>
                  <a:t>, costituito semplicemente dalla variabile risposta, a cui è associata l’intercetta </a:t>
                </a:r>
                <a14:m>
                  <m:oMath xmlns:m="http://schemas.openxmlformats.org/officeDocument/2006/math">
                    <m:r>
                      <a:rPr lang="it-IT" sz="2300" i="1" smtClean="0">
                        <a:latin typeface="Cambria Math"/>
                        <a:ea typeface="Cambria Math"/>
                      </a:rPr>
                      <m:t>𝛼</m:t>
                    </m:r>
                  </m:oMath>
                </a14:m>
                <a:r>
                  <a:rPr lang="it-IT" sz="2300" dirty="0" smtClean="0"/>
                  <a:t>.</a:t>
                </a:r>
              </a:p>
              <a:p>
                <a:pPr lvl="1" algn="just"/>
                <a:r>
                  <a:rPr lang="it-IT" sz="2300" dirty="0"/>
                  <a:t>Definizione degli archi fra </a:t>
                </a:r>
                <a:r>
                  <a:rPr lang="it-IT" sz="2300" i="1" dirty="0" smtClean="0"/>
                  <a:t>hidden </a:t>
                </a:r>
                <a:r>
                  <a:rPr lang="it-IT" sz="2300" i="1" dirty="0"/>
                  <a:t>layer</a:t>
                </a:r>
                <a:r>
                  <a:rPr lang="it-IT" sz="2300" dirty="0"/>
                  <a:t> e </a:t>
                </a:r>
                <a:r>
                  <a:rPr lang="it-IT" sz="2300" i="1" dirty="0" smtClean="0"/>
                  <a:t>output </a:t>
                </a:r>
                <a:r>
                  <a:rPr lang="it-IT" sz="2300" i="1" dirty="0"/>
                  <a:t>layer</a:t>
                </a:r>
                <a:r>
                  <a:rPr lang="it-IT" sz="2300" dirty="0"/>
                  <a:t>: a ciascun arco è associato un peso </a:t>
                </a:r>
                <a14:m>
                  <m:oMath xmlns:m="http://schemas.openxmlformats.org/officeDocument/2006/math">
                    <m:sSub>
                      <m:sSubPr>
                        <m:ctrlPr>
                          <a:rPr lang="it-IT" sz="2300" i="1">
                            <a:latin typeface="Cambria Math"/>
                          </a:rPr>
                        </m:ctrlPr>
                      </m:sSubPr>
                      <m:e>
                        <m:r>
                          <a:rPr lang="it-IT" sz="2300" i="1">
                            <a:latin typeface="Cambria Math"/>
                          </a:rPr>
                          <m:t>𝑤</m:t>
                        </m:r>
                      </m:e>
                      <m:sub>
                        <m:r>
                          <a:rPr lang="it-IT" sz="2300" i="1">
                            <a:latin typeface="Cambria Math"/>
                          </a:rPr>
                          <m:t>𝑗</m:t>
                        </m:r>
                      </m:sub>
                    </m:sSub>
                  </m:oMath>
                </a14:m>
                <a:r>
                  <a:rPr lang="it-IT" sz="2300" dirty="0"/>
                  <a:t>.</a:t>
                </a:r>
                <a:r>
                  <a:rPr lang="it-IT" sz="2300" dirty="0" smtClean="0"/>
                  <a:t> </a:t>
                </a:r>
                <a:endParaRPr lang="it-IT" sz="2300" dirty="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457200" y="1553336"/>
                <a:ext cx="8219256" cy="5188032"/>
              </a:xfrm>
              <a:blipFill rotWithShape="1">
                <a:blip r:embed="rId3"/>
                <a:stretch>
                  <a:fillRect t="-940" r="-1929"/>
                </a:stretch>
              </a:blipFill>
            </p:spPr>
            <p:txBody>
              <a:bodyPr/>
              <a:lstStyle/>
              <a:p>
                <a:r>
                  <a:rPr lang="it-IT">
                    <a:noFill/>
                  </a:rPr>
                  <a:t> </a:t>
                </a:r>
              </a:p>
            </p:txBody>
          </p:sp>
        </mc:Fallback>
      </mc:AlternateContent>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Reti neurali</a:t>
            </a:r>
            <a:endParaRPr lang="it-IT" sz="3600" dirty="0"/>
          </a:p>
        </p:txBody>
      </p:sp>
    </p:spTree>
    <p:extLst>
      <p:ext uri="{BB962C8B-B14F-4D97-AF65-F5344CB8AC3E}">
        <p14:creationId xmlns:p14="http://schemas.microsoft.com/office/powerpoint/2010/main" val="365258075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Reti neurali</a:t>
            </a:r>
            <a:endParaRPr lang="it-IT" sz="3600" dirty="0"/>
          </a:p>
        </p:txBody>
      </p:sp>
      <p:sp>
        <p:nvSpPr>
          <p:cNvPr id="6" name="Oval 5"/>
          <p:cNvSpPr/>
          <p:nvPr/>
        </p:nvSpPr>
        <p:spPr>
          <a:xfrm>
            <a:off x="1691680" y="2852936"/>
            <a:ext cx="64807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solidFill>
                  <a:schemeClr val="tx1"/>
                </a:solidFill>
              </a:rPr>
              <a:t>1</a:t>
            </a:r>
            <a:endParaRPr lang="it-IT" sz="2000" dirty="0" smtClean="0">
              <a:solidFill>
                <a:schemeClr val="tx1"/>
              </a:solidFill>
            </a:endParaRPr>
          </a:p>
        </p:txBody>
      </p:sp>
      <p:sp>
        <p:nvSpPr>
          <p:cNvPr id="8" name="Oval 7"/>
          <p:cNvSpPr/>
          <p:nvPr/>
        </p:nvSpPr>
        <p:spPr>
          <a:xfrm>
            <a:off x="1691680" y="5157192"/>
            <a:ext cx="64807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smtClean="0">
                <a:solidFill>
                  <a:schemeClr val="tx1"/>
                </a:solidFill>
              </a:rPr>
              <a:t>2</a:t>
            </a:r>
          </a:p>
        </p:txBody>
      </p:sp>
      <p:sp>
        <p:nvSpPr>
          <p:cNvPr id="9" name="Oval 8"/>
          <p:cNvSpPr/>
          <p:nvPr/>
        </p:nvSpPr>
        <p:spPr>
          <a:xfrm>
            <a:off x="3707904" y="2276872"/>
            <a:ext cx="64807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smtClean="0">
                <a:solidFill>
                  <a:schemeClr val="tx1"/>
                </a:solidFill>
              </a:rPr>
              <a:t>4</a:t>
            </a:r>
          </a:p>
        </p:txBody>
      </p:sp>
      <p:sp>
        <p:nvSpPr>
          <p:cNvPr id="10" name="Oval 9"/>
          <p:cNvSpPr/>
          <p:nvPr/>
        </p:nvSpPr>
        <p:spPr>
          <a:xfrm>
            <a:off x="3707904" y="3429000"/>
            <a:ext cx="64807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smtClean="0">
                <a:solidFill>
                  <a:schemeClr val="tx1"/>
                </a:solidFill>
              </a:rPr>
              <a:t>5</a:t>
            </a:r>
          </a:p>
        </p:txBody>
      </p:sp>
      <p:sp>
        <p:nvSpPr>
          <p:cNvPr id="11" name="Oval 10"/>
          <p:cNvSpPr/>
          <p:nvPr/>
        </p:nvSpPr>
        <p:spPr>
          <a:xfrm>
            <a:off x="3707904" y="4581128"/>
            <a:ext cx="64807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solidFill>
                  <a:schemeClr val="tx1"/>
                </a:solidFill>
              </a:rPr>
              <a:t>6</a:t>
            </a:r>
            <a:endParaRPr lang="it-IT" sz="2000" dirty="0" smtClean="0">
              <a:solidFill>
                <a:schemeClr val="tx1"/>
              </a:solidFill>
            </a:endParaRPr>
          </a:p>
        </p:txBody>
      </p:sp>
      <p:sp>
        <p:nvSpPr>
          <p:cNvPr id="12" name="Oval 11"/>
          <p:cNvSpPr/>
          <p:nvPr/>
        </p:nvSpPr>
        <p:spPr>
          <a:xfrm>
            <a:off x="3707904" y="5733256"/>
            <a:ext cx="64807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smtClean="0">
                <a:solidFill>
                  <a:schemeClr val="tx1"/>
                </a:solidFill>
              </a:rPr>
              <a:t>7</a:t>
            </a:r>
          </a:p>
        </p:txBody>
      </p:sp>
      <p:sp>
        <p:nvSpPr>
          <p:cNvPr id="14" name="Oval 13"/>
          <p:cNvSpPr/>
          <p:nvPr/>
        </p:nvSpPr>
        <p:spPr>
          <a:xfrm>
            <a:off x="5868144" y="4005064"/>
            <a:ext cx="64807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solidFill>
                  <a:schemeClr val="tx1"/>
                </a:solidFill>
              </a:rPr>
              <a:t>8</a:t>
            </a:r>
            <a:endParaRPr lang="it-IT" sz="2000" dirty="0" smtClean="0">
              <a:solidFill>
                <a:schemeClr val="tx1"/>
              </a:solidFill>
            </a:endParaRPr>
          </a:p>
        </p:txBody>
      </p:sp>
      <p:sp>
        <p:nvSpPr>
          <p:cNvPr id="15" name="TextBox 14"/>
          <p:cNvSpPr txBox="1"/>
          <p:nvPr/>
        </p:nvSpPr>
        <p:spPr>
          <a:xfrm>
            <a:off x="539552" y="2924944"/>
            <a:ext cx="576064" cy="353943"/>
          </a:xfrm>
          <a:prstGeom prst="rect">
            <a:avLst/>
          </a:prstGeom>
          <a:noFill/>
          <a:ln>
            <a:noFill/>
          </a:ln>
        </p:spPr>
        <p:txBody>
          <a:bodyPr wrap="square" rtlCol="0">
            <a:spAutoFit/>
          </a:bodyPr>
          <a:lstStyle/>
          <a:p>
            <a:r>
              <a:rPr lang="it-IT" sz="1700" dirty="0" smtClean="0"/>
              <a:t>P1</a:t>
            </a:r>
          </a:p>
        </p:txBody>
      </p:sp>
      <p:sp>
        <p:nvSpPr>
          <p:cNvPr id="16" name="TextBox 15"/>
          <p:cNvSpPr txBox="1"/>
          <p:nvPr/>
        </p:nvSpPr>
        <p:spPr>
          <a:xfrm>
            <a:off x="539552" y="5232248"/>
            <a:ext cx="576064" cy="353943"/>
          </a:xfrm>
          <a:prstGeom prst="rect">
            <a:avLst/>
          </a:prstGeom>
          <a:noFill/>
          <a:ln>
            <a:noFill/>
          </a:ln>
        </p:spPr>
        <p:txBody>
          <a:bodyPr wrap="square" rtlCol="0">
            <a:spAutoFit/>
          </a:bodyPr>
          <a:lstStyle/>
          <a:p>
            <a:r>
              <a:rPr lang="it-IT" sz="1700" dirty="0" smtClean="0"/>
              <a:t>P2</a:t>
            </a:r>
          </a:p>
        </p:txBody>
      </p:sp>
      <p:cxnSp>
        <p:nvCxnSpPr>
          <p:cNvPr id="18" name="Straight Arrow Connector 17"/>
          <p:cNvCxnSpPr>
            <a:stCxn id="15" idx="3"/>
            <a:endCxn id="6" idx="2"/>
          </p:cNvCxnSpPr>
          <p:nvPr/>
        </p:nvCxnSpPr>
        <p:spPr>
          <a:xfrm>
            <a:off x="1115616" y="3101916"/>
            <a:ext cx="576064" cy="304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6" idx="3"/>
            <a:endCxn id="8" idx="2"/>
          </p:cNvCxnSpPr>
          <p:nvPr/>
        </p:nvCxnSpPr>
        <p:spPr>
          <a:xfrm>
            <a:off x="1115616" y="5409220"/>
            <a:ext cx="576064"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7026564" y="4077071"/>
            <a:ext cx="1262374" cy="353943"/>
          </a:xfrm>
          <a:prstGeom prst="rect">
            <a:avLst/>
          </a:prstGeom>
          <a:noFill/>
          <a:ln>
            <a:noFill/>
          </a:ln>
        </p:spPr>
        <p:txBody>
          <a:bodyPr wrap="square" rtlCol="0">
            <a:spAutoFit/>
          </a:bodyPr>
          <a:lstStyle/>
          <a:p>
            <a:r>
              <a:rPr lang="it-IT" sz="1700" dirty="0" smtClean="0"/>
              <a:t>Predizione</a:t>
            </a:r>
          </a:p>
        </p:txBody>
      </p:sp>
      <p:cxnSp>
        <p:nvCxnSpPr>
          <p:cNvPr id="66" name="Straight Arrow Connector 65"/>
          <p:cNvCxnSpPr>
            <a:stCxn id="14" idx="6"/>
            <a:endCxn id="65" idx="1"/>
          </p:cNvCxnSpPr>
          <p:nvPr/>
        </p:nvCxnSpPr>
        <p:spPr>
          <a:xfrm flipV="1">
            <a:off x="6516216" y="4254043"/>
            <a:ext cx="510348" cy="304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6" idx="6"/>
            <a:endCxn id="9" idx="2"/>
          </p:cNvCxnSpPr>
          <p:nvPr/>
        </p:nvCxnSpPr>
        <p:spPr>
          <a:xfrm flipV="1">
            <a:off x="2339752" y="2528900"/>
            <a:ext cx="1368152" cy="57606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a:stCxn id="6" idx="6"/>
            <a:endCxn id="10" idx="2"/>
          </p:cNvCxnSpPr>
          <p:nvPr/>
        </p:nvCxnSpPr>
        <p:spPr>
          <a:xfrm>
            <a:off x="2339752" y="3104964"/>
            <a:ext cx="1368152" cy="57606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a:stCxn id="6" idx="6"/>
            <a:endCxn id="11" idx="2"/>
          </p:cNvCxnSpPr>
          <p:nvPr/>
        </p:nvCxnSpPr>
        <p:spPr>
          <a:xfrm>
            <a:off x="2339752" y="3104964"/>
            <a:ext cx="1368152" cy="1728192"/>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stCxn id="6" idx="6"/>
            <a:endCxn id="12" idx="2"/>
          </p:cNvCxnSpPr>
          <p:nvPr/>
        </p:nvCxnSpPr>
        <p:spPr>
          <a:xfrm>
            <a:off x="2339752" y="3104964"/>
            <a:ext cx="1368152" cy="288032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stCxn id="8" idx="6"/>
            <a:endCxn id="9" idx="2"/>
          </p:cNvCxnSpPr>
          <p:nvPr/>
        </p:nvCxnSpPr>
        <p:spPr>
          <a:xfrm flipV="1">
            <a:off x="2339752" y="2528900"/>
            <a:ext cx="1368152" cy="288032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a:stCxn id="8" idx="6"/>
            <a:endCxn id="10" idx="2"/>
          </p:cNvCxnSpPr>
          <p:nvPr/>
        </p:nvCxnSpPr>
        <p:spPr>
          <a:xfrm flipV="1">
            <a:off x="2339752" y="3681028"/>
            <a:ext cx="1368152" cy="1728192"/>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a:stCxn id="8" idx="6"/>
            <a:endCxn id="11" idx="2"/>
          </p:cNvCxnSpPr>
          <p:nvPr/>
        </p:nvCxnSpPr>
        <p:spPr>
          <a:xfrm flipV="1">
            <a:off x="2339752" y="4833156"/>
            <a:ext cx="1368152" cy="57606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a:stCxn id="8" idx="6"/>
            <a:endCxn id="12" idx="2"/>
          </p:cNvCxnSpPr>
          <p:nvPr/>
        </p:nvCxnSpPr>
        <p:spPr>
          <a:xfrm>
            <a:off x="2339752" y="5409220"/>
            <a:ext cx="1368152" cy="57606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a:stCxn id="9" idx="6"/>
            <a:endCxn id="14" idx="2"/>
          </p:cNvCxnSpPr>
          <p:nvPr/>
        </p:nvCxnSpPr>
        <p:spPr>
          <a:xfrm>
            <a:off x="4355976" y="2528900"/>
            <a:ext cx="1512168" cy="1728192"/>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a:stCxn id="10" idx="6"/>
            <a:endCxn id="14" idx="2"/>
          </p:cNvCxnSpPr>
          <p:nvPr/>
        </p:nvCxnSpPr>
        <p:spPr>
          <a:xfrm>
            <a:off x="4355976" y="3681028"/>
            <a:ext cx="1512168" cy="57606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a:stCxn id="11" idx="6"/>
            <a:endCxn id="14" idx="2"/>
          </p:cNvCxnSpPr>
          <p:nvPr/>
        </p:nvCxnSpPr>
        <p:spPr>
          <a:xfrm flipV="1">
            <a:off x="4355976" y="4257092"/>
            <a:ext cx="1512168" cy="57606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a:stCxn id="12" idx="6"/>
            <a:endCxn id="14" idx="2"/>
          </p:cNvCxnSpPr>
          <p:nvPr/>
        </p:nvCxnSpPr>
        <p:spPr>
          <a:xfrm flipV="1">
            <a:off x="4355976" y="4257092"/>
            <a:ext cx="1512168" cy="1728192"/>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5" name="TextBox 104"/>
              <p:cNvSpPr txBox="1"/>
              <p:nvPr/>
            </p:nvSpPr>
            <p:spPr>
              <a:xfrm>
                <a:off x="2391419" y="2564904"/>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a:rPr>
                          </m:ctrlPr>
                        </m:sSubPr>
                        <m:e>
                          <m:r>
                            <a:rPr lang="it-IT" b="0" i="1" smtClean="0">
                              <a:latin typeface="Cambria Math"/>
                            </a:rPr>
                            <m:t>𝑤</m:t>
                          </m:r>
                        </m:e>
                        <m:sub>
                          <m:r>
                            <a:rPr lang="it-IT" b="0" i="1" smtClean="0">
                              <a:latin typeface="Cambria Math"/>
                            </a:rPr>
                            <m:t>14</m:t>
                          </m:r>
                        </m:sub>
                      </m:sSub>
                    </m:oMath>
                  </m:oMathPara>
                </a14:m>
                <a:endParaRPr lang="it-IT" dirty="0"/>
              </a:p>
            </p:txBody>
          </p:sp>
        </mc:Choice>
        <mc:Fallback xmlns="">
          <p:sp>
            <p:nvSpPr>
              <p:cNvPr id="105" name="TextBox 104"/>
              <p:cNvSpPr txBox="1">
                <a:spLocks noRot="1" noChangeAspect="1" noMove="1" noResize="1" noEditPoints="1" noAdjustHandles="1" noChangeArrowheads="1" noChangeShapeType="1" noTextEdit="1"/>
              </p:cNvSpPr>
              <p:nvPr/>
            </p:nvSpPr>
            <p:spPr>
              <a:xfrm>
                <a:off x="2391419" y="2564904"/>
                <a:ext cx="596405" cy="369332"/>
              </a:xfrm>
              <a:prstGeom prst="rect">
                <a:avLst/>
              </a:prstGeom>
              <a:blipFill rotWithShape="1">
                <a:blip r:embed="rId3"/>
                <a:stretch>
                  <a:fillRect t="-8333" r="-13265" b="-26667"/>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06" name="TextBox 105"/>
              <p:cNvSpPr txBox="1"/>
              <p:nvPr/>
            </p:nvSpPr>
            <p:spPr>
              <a:xfrm>
                <a:off x="2607443" y="2987660"/>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a:rPr>
                          </m:ctrlPr>
                        </m:sSubPr>
                        <m:e>
                          <m:r>
                            <a:rPr lang="it-IT" b="0" i="1" smtClean="0">
                              <a:latin typeface="Cambria Math"/>
                            </a:rPr>
                            <m:t>𝑤</m:t>
                          </m:r>
                        </m:e>
                        <m:sub>
                          <m:r>
                            <a:rPr lang="it-IT" b="0" i="1" smtClean="0">
                              <a:latin typeface="Cambria Math"/>
                            </a:rPr>
                            <m:t>15</m:t>
                          </m:r>
                        </m:sub>
                      </m:sSub>
                    </m:oMath>
                  </m:oMathPara>
                </a14:m>
                <a:endParaRPr lang="it-IT" dirty="0"/>
              </a:p>
            </p:txBody>
          </p:sp>
        </mc:Choice>
        <mc:Fallback xmlns="">
          <p:sp>
            <p:nvSpPr>
              <p:cNvPr id="106" name="TextBox 105"/>
              <p:cNvSpPr txBox="1">
                <a:spLocks noRot="1" noChangeAspect="1" noMove="1" noResize="1" noEditPoints="1" noAdjustHandles="1" noChangeArrowheads="1" noChangeShapeType="1" noTextEdit="1"/>
              </p:cNvSpPr>
              <p:nvPr/>
            </p:nvSpPr>
            <p:spPr>
              <a:xfrm>
                <a:off x="2607443" y="2987660"/>
                <a:ext cx="596405" cy="369332"/>
              </a:xfrm>
              <a:prstGeom prst="rect">
                <a:avLst/>
              </a:prstGeom>
              <a:blipFill rotWithShape="1">
                <a:blip r:embed="rId4"/>
                <a:stretch>
                  <a:fillRect t="-8197" r="-12245" b="-24590"/>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07" name="TextBox 106"/>
              <p:cNvSpPr txBox="1"/>
              <p:nvPr/>
            </p:nvSpPr>
            <p:spPr>
              <a:xfrm>
                <a:off x="2607443" y="3347700"/>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a:rPr>
                          </m:ctrlPr>
                        </m:sSubPr>
                        <m:e>
                          <m:r>
                            <a:rPr lang="it-IT" b="0" i="1" smtClean="0">
                              <a:latin typeface="Cambria Math"/>
                            </a:rPr>
                            <m:t>𝑤</m:t>
                          </m:r>
                        </m:e>
                        <m:sub>
                          <m:r>
                            <a:rPr lang="it-IT" b="0" i="1" smtClean="0">
                              <a:latin typeface="Cambria Math"/>
                            </a:rPr>
                            <m:t>16</m:t>
                          </m:r>
                        </m:sub>
                      </m:sSub>
                    </m:oMath>
                  </m:oMathPara>
                </a14:m>
                <a:endParaRPr lang="it-IT" dirty="0"/>
              </a:p>
            </p:txBody>
          </p:sp>
        </mc:Choice>
        <mc:Fallback xmlns="">
          <p:sp>
            <p:nvSpPr>
              <p:cNvPr id="107" name="TextBox 106"/>
              <p:cNvSpPr txBox="1">
                <a:spLocks noRot="1" noChangeAspect="1" noMove="1" noResize="1" noEditPoints="1" noAdjustHandles="1" noChangeArrowheads="1" noChangeShapeType="1" noTextEdit="1"/>
              </p:cNvSpPr>
              <p:nvPr/>
            </p:nvSpPr>
            <p:spPr>
              <a:xfrm>
                <a:off x="2607443" y="3347700"/>
                <a:ext cx="596405" cy="369332"/>
              </a:xfrm>
              <a:prstGeom prst="rect">
                <a:avLst/>
              </a:prstGeom>
              <a:blipFill rotWithShape="1">
                <a:blip r:embed="rId5"/>
                <a:stretch>
                  <a:fillRect t="-8197" r="-12245" b="-24590"/>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08" name="TextBox 107"/>
              <p:cNvSpPr txBox="1"/>
              <p:nvPr/>
            </p:nvSpPr>
            <p:spPr>
              <a:xfrm>
                <a:off x="2103387" y="3437384"/>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a:rPr>
                          </m:ctrlPr>
                        </m:sSubPr>
                        <m:e>
                          <m:r>
                            <a:rPr lang="it-IT" b="0" i="1" smtClean="0">
                              <a:latin typeface="Cambria Math"/>
                            </a:rPr>
                            <m:t>𝑤</m:t>
                          </m:r>
                        </m:e>
                        <m:sub>
                          <m:r>
                            <a:rPr lang="it-IT" b="0" i="1" smtClean="0">
                              <a:latin typeface="Cambria Math"/>
                            </a:rPr>
                            <m:t>17</m:t>
                          </m:r>
                        </m:sub>
                      </m:sSub>
                    </m:oMath>
                  </m:oMathPara>
                </a14:m>
                <a:endParaRPr lang="it-IT" dirty="0"/>
              </a:p>
            </p:txBody>
          </p:sp>
        </mc:Choice>
        <mc:Fallback xmlns="">
          <p:sp>
            <p:nvSpPr>
              <p:cNvPr id="108" name="TextBox 107"/>
              <p:cNvSpPr txBox="1">
                <a:spLocks noRot="1" noChangeAspect="1" noMove="1" noResize="1" noEditPoints="1" noAdjustHandles="1" noChangeArrowheads="1" noChangeShapeType="1" noTextEdit="1"/>
              </p:cNvSpPr>
              <p:nvPr/>
            </p:nvSpPr>
            <p:spPr>
              <a:xfrm>
                <a:off x="2103387" y="3437384"/>
                <a:ext cx="596405" cy="369332"/>
              </a:xfrm>
              <a:prstGeom prst="rect">
                <a:avLst/>
              </a:prstGeom>
              <a:blipFill rotWithShape="1">
                <a:blip r:embed="rId6"/>
                <a:stretch>
                  <a:fillRect t="-8333" r="-13265" b="-26667"/>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09" name="TextBox 108"/>
              <p:cNvSpPr txBox="1"/>
              <p:nvPr/>
            </p:nvSpPr>
            <p:spPr>
              <a:xfrm>
                <a:off x="2051720" y="4643844"/>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a:rPr>
                          </m:ctrlPr>
                        </m:sSubPr>
                        <m:e>
                          <m:r>
                            <a:rPr lang="it-IT" b="0" i="1" smtClean="0">
                              <a:latin typeface="Cambria Math"/>
                            </a:rPr>
                            <m:t>𝑤</m:t>
                          </m:r>
                        </m:e>
                        <m:sub>
                          <m:r>
                            <a:rPr lang="it-IT" b="0" i="1" smtClean="0">
                              <a:latin typeface="Cambria Math"/>
                            </a:rPr>
                            <m:t>24</m:t>
                          </m:r>
                        </m:sub>
                      </m:sSub>
                    </m:oMath>
                  </m:oMathPara>
                </a14:m>
                <a:endParaRPr lang="it-IT" dirty="0"/>
              </a:p>
            </p:txBody>
          </p:sp>
        </mc:Choice>
        <mc:Fallback xmlns="">
          <p:sp>
            <p:nvSpPr>
              <p:cNvPr id="109" name="TextBox 108"/>
              <p:cNvSpPr txBox="1">
                <a:spLocks noRot="1" noChangeAspect="1" noMove="1" noResize="1" noEditPoints="1" noAdjustHandles="1" noChangeArrowheads="1" noChangeShapeType="1" noTextEdit="1"/>
              </p:cNvSpPr>
              <p:nvPr/>
            </p:nvSpPr>
            <p:spPr>
              <a:xfrm>
                <a:off x="2051720" y="4643844"/>
                <a:ext cx="596405" cy="369332"/>
              </a:xfrm>
              <a:prstGeom prst="rect">
                <a:avLst/>
              </a:prstGeom>
              <a:blipFill rotWithShape="1">
                <a:blip r:embed="rId7"/>
                <a:stretch>
                  <a:fillRect t="-8333" r="-14433" b="-26667"/>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10" name="TextBox 109"/>
              <p:cNvSpPr txBox="1"/>
              <p:nvPr/>
            </p:nvSpPr>
            <p:spPr>
              <a:xfrm>
                <a:off x="2627784" y="4725144"/>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a:rPr>
                          </m:ctrlPr>
                        </m:sSubPr>
                        <m:e>
                          <m:r>
                            <a:rPr lang="it-IT" b="0" i="1" smtClean="0">
                              <a:latin typeface="Cambria Math"/>
                            </a:rPr>
                            <m:t>𝑤</m:t>
                          </m:r>
                        </m:e>
                        <m:sub>
                          <m:r>
                            <a:rPr lang="it-IT" b="0" i="1" smtClean="0">
                              <a:latin typeface="Cambria Math"/>
                            </a:rPr>
                            <m:t>25</m:t>
                          </m:r>
                        </m:sub>
                      </m:sSub>
                    </m:oMath>
                  </m:oMathPara>
                </a14:m>
                <a:endParaRPr lang="it-IT" dirty="0"/>
              </a:p>
            </p:txBody>
          </p:sp>
        </mc:Choice>
        <mc:Fallback xmlns="">
          <p:sp>
            <p:nvSpPr>
              <p:cNvPr id="110" name="TextBox 109"/>
              <p:cNvSpPr txBox="1">
                <a:spLocks noRot="1" noChangeAspect="1" noMove="1" noResize="1" noEditPoints="1" noAdjustHandles="1" noChangeArrowheads="1" noChangeShapeType="1" noTextEdit="1"/>
              </p:cNvSpPr>
              <p:nvPr/>
            </p:nvSpPr>
            <p:spPr>
              <a:xfrm>
                <a:off x="2627784" y="4725144"/>
                <a:ext cx="596405" cy="369332"/>
              </a:xfrm>
              <a:prstGeom prst="rect">
                <a:avLst/>
              </a:prstGeom>
              <a:blipFill rotWithShape="1">
                <a:blip r:embed="rId8"/>
                <a:stretch>
                  <a:fillRect t="-8197" r="-14286" b="-24590"/>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11" name="TextBox 110"/>
              <p:cNvSpPr txBox="1"/>
              <p:nvPr/>
            </p:nvSpPr>
            <p:spPr>
              <a:xfrm>
                <a:off x="2555776" y="5157192"/>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a:rPr>
                          </m:ctrlPr>
                        </m:sSubPr>
                        <m:e>
                          <m:r>
                            <a:rPr lang="it-IT" b="0" i="1" smtClean="0">
                              <a:latin typeface="Cambria Math"/>
                            </a:rPr>
                            <m:t>𝑤</m:t>
                          </m:r>
                        </m:e>
                        <m:sub>
                          <m:r>
                            <a:rPr lang="it-IT" b="0" i="1" smtClean="0">
                              <a:latin typeface="Cambria Math"/>
                            </a:rPr>
                            <m:t>26</m:t>
                          </m:r>
                        </m:sub>
                      </m:sSub>
                    </m:oMath>
                  </m:oMathPara>
                </a14:m>
                <a:endParaRPr lang="it-IT" dirty="0"/>
              </a:p>
            </p:txBody>
          </p:sp>
        </mc:Choice>
        <mc:Fallback xmlns="">
          <p:sp>
            <p:nvSpPr>
              <p:cNvPr id="111" name="TextBox 110"/>
              <p:cNvSpPr txBox="1">
                <a:spLocks noRot="1" noChangeAspect="1" noMove="1" noResize="1" noEditPoints="1" noAdjustHandles="1" noChangeArrowheads="1" noChangeShapeType="1" noTextEdit="1"/>
              </p:cNvSpPr>
              <p:nvPr/>
            </p:nvSpPr>
            <p:spPr>
              <a:xfrm>
                <a:off x="2555776" y="5157192"/>
                <a:ext cx="596405" cy="369332"/>
              </a:xfrm>
              <a:prstGeom prst="rect">
                <a:avLst/>
              </a:prstGeom>
              <a:blipFill rotWithShape="1">
                <a:blip r:embed="rId9"/>
                <a:stretch>
                  <a:fillRect t="-8197" r="-14286" b="-24590"/>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12" name="TextBox 111"/>
              <p:cNvSpPr txBox="1"/>
              <p:nvPr/>
            </p:nvSpPr>
            <p:spPr>
              <a:xfrm>
                <a:off x="2483768" y="5507940"/>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a:rPr>
                          </m:ctrlPr>
                        </m:sSubPr>
                        <m:e>
                          <m:r>
                            <a:rPr lang="it-IT" b="0" i="1" smtClean="0">
                              <a:latin typeface="Cambria Math"/>
                            </a:rPr>
                            <m:t>𝑤</m:t>
                          </m:r>
                        </m:e>
                        <m:sub>
                          <m:r>
                            <a:rPr lang="it-IT" b="0" i="1" smtClean="0">
                              <a:latin typeface="Cambria Math"/>
                            </a:rPr>
                            <m:t>27</m:t>
                          </m:r>
                        </m:sub>
                      </m:sSub>
                    </m:oMath>
                  </m:oMathPara>
                </a14:m>
                <a:endParaRPr lang="it-IT" dirty="0"/>
              </a:p>
            </p:txBody>
          </p:sp>
        </mc:Choice>
        <mc:Fallback xmlns="">
          <p:sp>
            <p:nvSpPr>
              <p:cNvPr id="112" name="TextBox 111"/>
              <p:cNvSpPr txBox="1">
                <a:spLocks noRot="1" noChangeAspect="1" noMove="1" noResize="1" noEditPoints="1" noAdjustHandles="1" noChangeArrowheads="1" noChangeShapeType="1" noTextEdit="1"/>
              </p:cNvSpPr>
              <p:nvPr/>
            </p:nvSpPr>
            <p:spPr>
              <a:xfrm>
                <a:off x="2483768" y="5507940"/>
                <a:ext cx="596405" cy="369332"/>
              </a:xfrm>
              <a:prstGeom prst="rect">
                <a:avLst/>
              </a:prstGeom>
              <a:blipFill rotWithShape="1">
                <a:blip r:embed="rId10"/>
                <a:stretch>
                  <a:fillRect t="-8333" r="-14286" b="-26667"/>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13" name="TextBox 112"/>
              <p:cNvSpPr txBox="1"/>
              <p:nvPr/>
            </p:nvSpPr>
            <p:spPr>
              <a:xfrm>
                <a:off x="4860032" y="2996952"/>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a:rPr>
                          </m:ctrlPr>
                        </m:sSubPr>
                        <m:e>
                          <m:r>
                            <a:rPr lang="it-IT" b="0" i="1" smtClean="0">
                              <a:latin typeface="Cambria Math"/>
                            </a:rPr>
                            <m:t>𝑤</m:t>
                          </m:r>
                        </m:e>
                        <m:sub>
                          <m:r>
                            <a:rPr lang="it-IT" b="0" i="1" smtClean="0">
                              <a:latin typeface="Cambria Math"/>
                            </a:rPr>
                            <m:t>4</m:t>
                          </m:r>
                        </m:sub>
                      </m:sSub>
                    </m:oMath>
                  </m:oMathPara>
                </a14:m>
                <a:endParaRPr lang="it-IT" dirty="0"/>
              </a:p>
            </p:txBody>
          </p:sp>
        </mc:Choice>
        <mc:Fallback xmlns="">
          <p:sp>
            <p:nvSpPr>
              <p:cNvPr id="113" name="TextBox 112"/>
              <p:cNvSpPr txBox="1">
                <a:spLocks noRot="1" noChangeAspect="1" noMove="1" noResize="1" noEditPoints="1" noAdjustHandles="1" noChangeArrowheads="1" noChangeShapeType="1" noTextEdit="1"/>
              </p:cNvSpPr>
              <p:nvPr/>
            </p:nvSpPr>
            <p:spPr>
              <a:xfrm>
                <a:off x="4860032" y="2996952"/>
                <a:ext cx="596405" cy="369332"/>
              </a:xfrm>
              <a:prstGeom prst="rect">
                <a:avLst/>
              </a:prstGeom>
              <a:blipFill rotWithShape="1">
                <a:blip r:embed="rId11"/>
                <a:stretch>
                  <a:fillRect t="-8333" r="-6122" b="-26667"/>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14" name="TextBox 113"/>
              <p:cNvSpPr txBox="1"/>
              <p:nvPr/>
            </p:nvSpPr>
            <p:spPr>
              <a:xfrm>
                <a:off x="4644008" y="3563724"/>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a:rPr>
                          </m:ctrlPr>
                        </m:sSubPr>
                        <m:e>
                          <m:r>
                            <a:rPr lang="it-IT" b="0" i="1" smtClean="0">
                              <a:latin typeface="Cambria Math"/>
                            </a:rPr>
                            <m:t>𝑤</m:t>
                          </m:r>
                        </m:e>
                        <m:sub>
                          <m:r>
                            <a:rPr lang="it-IT" b="0" i="1" smtClean="0">
                              <a:latin typeface="Cambria Math"/>
                            </a:rPr>
                            <m:t>5</m:t>
                          </m:r>
                        </m:sub>
                      </m:sSub>
                    </m:oMath>
                  </m:oMathPara>
                </a14:m>
                <a:endParaRPr lang="it-IT" dirty="0"/>
              </a:p>
            </p:txBody>
          </p:sp>
        </mc:Choice>
        <mc:Fallback xmlns="">
          <p:sp>
            <p:nvSpPr>
              <p:cNvPr id="114" name="TextBox 113"/>
              <p:cNvSpPr txBox="1">
                <a:spLocks noRot="1" noChangeAspect="1" noMove="1" noResize="1" noEditPoints="1" noAdjustHandles="1" noChangeArrowheads="1" noChangeShapeType="1" noTextEdit="1"/>
              </p:cNvSpPr>
              <p:nvPr/>
            </p:nvSpPr>
            <p:spPr>
              <a:xfrm>
                <a:off x="4644008" y="3563724"/>
                <a:ext cx="596405" cy="369332"/>
              </a:xfrm>
              <a:prstGeom prst="rect">
                <a:avLst/>
              </a:prstGeom>
              <a:blipFill rotWithShape="1">
                <a:blip r:embed="rId12"/>
                <a:stretch>
                  <a:fillRect t="-8333" r="-5102" b="-26667"/>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15" name="TextBox 114"/>
              <p:cNvSpPr txBox="1"/>
              <p:nvPr/>
            </p:nvSpPr>
            <p:spPr>
              <a:xfrm>
                <a:off x="4644008" y="4571836"/>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a:rPr>
                          </m:ctrlPr>
                        </m:sSubPr>
                        <m:e>
                          <m:r>
                            <a:rPr lang="it-IT" b="0" i="1" smtClean="0">
                              <a:latin typeface="Cambria Math"/>
                            </a:rPr>
                            <m:t>𝑤</m:t>
                          </m:r>
                        </m:e>
                        <m:sub>
                          <m:r>
                            <a:rPr lang="it-IT" b="0" i="1" smtClean="0">
                              <a:latin typeface="Cambria Math"/>
                            </a:rPr>
                            <m:t>6</m:t>
                          </m:r>
                        </m:sub>
                      </m:sSub>
                    </m:oMath>
                  </m:oMathPara>
                </a14:m>
                <a:endParaRPr lang="it-IT" dirty="0"/>
              </a:p>
            </p:txBody>
          </p:sp>
        </mc:Choice>
        <mc:Fallback xmlns="">
          <p:sp>
            <p:nvSpPr>
              <p:cNvPr id="115" name="TextBox 114"/>
              <p:cNvSpPr txBox="1">
                <a:spLocks noRot="1" noChangeAspect="1" noMove="1" noResize="1" noEditPoints="1" noAdjustHandles="1" noChangeArrowheads="1" noChangeShapeType="1" noTextEdit="1"/>
              </p:cNvSpPr>
              <p:nvPr/>
            </p:nvSpPr>
            <p:spPr>
              <a:xfrm>
                <a:off x="4644008" y="4571836"/>
                <a:ext cx="596405" cy="369332"/>
              </a:xfrm>
              <a:prstGeom prst="rect">
                <a:avLst/>
              </a:prstGeom>
              <a:blipFill rotWithShape="1">
                <a:blip r:embed="rId13"/>
                <a:stretch>
                  <a:fillRect t="-8197" r="-5102" b="-24590"/>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16" name="TextBox 115"/>
              <p:cNvSpPr txBox="1"/>
              <p:nvPr/>
            </p:nvSpPr>
            <p:spPr>
              <a:xfrm>
                <a:off x="4839691" y="5157192"/>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a:rPr>
                          </m:ctrlPr>
                        </m:sSubPr>
                        <m:e>
                          <m:r>
                            <a:rPr lang="it-IT" b="0" i="1" smtClean="0">
                              <a:latin typeface="Cambria Math"/>
                            </a:rPr>
                            <m:t>𝑤</m:t>
                          </m:r>
                        </m:e>
                        <m:sub>
                          <m:r>
                            <a:rPr lang="it-IT" b="0" i="1" smtClean="0">
                              <a:latin typeface="Cambria Math"/>
                            </a:rPr>
                            <m:t>7</m:t>
                          </m:r>
                        </m:sub>
                      </m:sSub>
                    </m:oMath>
                  </m:oMathPara>
                </a14:m>
                <a:endParaRPr lang="it-IT" dirty="0"/>
              </a:p>
            </p:txBody>
          </p:sp>
        </mc:Choice>
        <mc:Fallback xmlns="">
          <p:sp>
            <p:nvSpPr>
              <p:cNvPr id="116" name="TextBox 115"/>
              <p:cNvSpPr txBox="1">
                <a:spLocks noRot="1" noChangeAspect="1" noMove="1" noResize="1" noEditPoints="1" noAdjustHandles="1" noChangeArrowheads="1" noChangeShapeType="1" noTextEdit="1"/>
              </p:cNvSpPr>
              <p:nvPr/>
            </p:nvSpPr>
            <p:spPr>
              <a:xfrm>
                <a:off x="4839691" y="5157192"/>
                <a:ext cx="596405" cy="369332"/>
              </a:xfrm>
              <a:prstGeom prst="rect">
                <a:avLst/>
              </a:prstGeom>
              <a:blipFill rotWithShape="1">
                <a:blip r:embed="rId14"/>
                <a:stretch>
                  <a:fillRect t="-8197" r="-5102" b="-24590"/>
                </a:stretch>
              </a:blipFill>
            </p:spPr>
            <p:txBody>
              <a:bodyPr/>
              <a:lstStyle/>
              <a:p>
                <a:r>
                  <a:rPr lang="it-IT">
                    <a:noFill/>
                  </a:rPr>
                  <a:t> </a:t>
                </a:r>
              </a:p>
            </p:txBody>
          </p:sp>
        </mc:Fallback>
      </mc:AlternateContent>
      <p:sp>
        <p:nvSpPr>
          <p:cNvPr id="117" name="TextBox 116"/>
          <p:cNvSpPr txBox="1"/>
          <p:nvPr/>
        </p:nvSpPr>
        <p:spPr>
          <a:xfrm>
            <a:off x="323528" y="1943834"/>
            <a:ext cx="2139899" cy="477054"/>
          </a:xfrm>
          <a:prstGeom prst="rect">
            <a:avLst/>
          </a:prstGeom>
          <a:noFill/>
          <a:ln>
            <a:noFill/>
          </a:ln>
        </p:spPr>
        <p:txBody>
          <a:bodyPr wrap="square" rtlCol="0">
            <a:spAutoFit/>
          </a:bodyPr>
          <a:lstStyle/>
          <a:p>
            <a:pPr algn="ctr"/>
            <a:r>
              <a:rPr lang="it-IT" sz="2500" i="1" dirty="0" smtClean="0">
                <a:solidFill>
                  <a:srgbClr val="0070C0"/>
                </a:solidFill>
              </a:rPr>
              <a:t>Input Layer</a:t>
            </a:r>
          </a:p>
        </p:txBody>
      </p:sp>
      <p:sp>
        <p:nvSpPr>
          <p:cNvPr id="118" name="TextBox 117"/>
          <p:cNvSpPr txBox="1"/>
          <p:nvPr/>
        </p:nvSpPr>
        <p:spPr>
          <a:xfrm>
            <a:off x="2843808" y="1583794"/>
            <a:ext cx="2376264" cy="477054"/>
          </a:xfrm>
          <a:prstGeom prst="rect">
            <a:avLst/>
          </a:prstGeom>
          <a:noFill/>
          <a:ln>
            <a:noFill/>
          </a:ln>
        </p:spPr>
        <p:txBody>
          <a:bodyPr wrap="square" rtlCol="0">
            <a:spAutoFit/>
          </a:bodyPr>
          <a:lstStyle/>
          <a:p>
            <a:pPr algn="ctr"/>
            <a:r>
              <a:rPr lang="it-IT" sz="2500" i="1" dirty="0" smtClean="0">
                <a:solidFill>
                  <a:srgbClr val="0070C0"/>
                </a:solidFill>
              </a:rPr>
              <a:t>Hidden Layer</a:t>
            </a:r>
          </a:p>
        </p:txBody>
      </p:sp>
      <p:sp>
        <p:nvSpPr>
          <p:cNvPr id="119" name="TextBox 118"/>
          <p:cNvSpPr txBox="1"/>
          <p:nvPr/>
        </p:nvSpPr>
        <p:spPr>
          <a:xfrm>
            <a:off x="6084168" y="1772816"/>
            <a:ext cx="2376264" cy="477054"/>
          </a:xfrm>
          <a:prstGeom prst="rect">
            <a:avLst/>
          </a:prstGeom>
          <a:noFill/>
          <a:ln>
            <a:noFill/>
          </a:ln>
        </p:spPr>
        <p:txBody>
          <a:bodyPr wrap="square" rtlCol="0">
            <a:spAutoFit/>
          </a:bodyPr>
          <a:lstStyle/>
          <a:p>
            <a:pPr algn="ctr"/>
            <a:r>
              <a:rPr lang="it-IT" sz="2500" i="1" dirty="0" smtClean="0">
                <a:solidFill>
                  <a:srgbClr val="0070C0"/>
                </a:solidFill>
              </a:rPr>
              <a:t>Output Layer</a:t>
            </a:r>
          </a:p>
        </p:txBody>
      </p:sp>
      <mc:AlternateContent xmlns:mc="http://schemas.openxmlformats.org/markup-compatibility/2006" xmlns:a14="http://schemas.microsoft.com/office/drawing/2010/main">
        <mc:Choice Requires="a14">
          <p:sp>
            <p:nvSpPr>
              <p:cNvPr id="120" name="TextBox 119"/>
              <p:cNvSpPr txBox="1"/>
              <p:nvPr/>
            </p:nvSpPr>
            <p:spPr>
              <a:xfrm>
                <a:off x="3779912" y="2708920"/>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a:rPr>
                          </m:ctrlPr>
                        </m:sSubPr>
                        <m:e>
                          <m:r>
                            <a:rPr lang="it-IT" i="1" smtClean="0">
                              <a:latin typeface="Cambria Math"/>
                              <a:ea typeface="Cambria Math"/>
                            </a:rPr>
                            <m:t>𝛼</m:t>
                          </m:r>
                        </m:e>
                        <m:sub>
                          <m:r>
                            <a:rPr lang="it-IT" b="0" i="1" smtClean="0">
                              <a:latin typeface="Cambria Math"/>
                            </a:rPr>
                            <m:t>4</m:t>
                          </m:r>
                        </m:sub>
                      </m:sSub>
                    </m:oMath>
                  </m:oMathPara>
                </a14:m>
                <a:endParaRPr lang="it-IT" dirty="0"/>
              </a:p>
            </p:txBody>
          </p:sp>
        </mc:Choice>
        <mc:Fallback xmlns="">
          <p:sp>
            <p:nvSpPr>
              <p:cNvPr id="120" name="TextBox 119"/>
              <p:cNvSpPr txBox="1">
                <a:spLocks noRot="1" noChangeAspect="1" noMove="1" noResize="1" noEditPoints="1" noAdjustHandles="1" noChangeArrowheads="1" noChangeShapeType="1" noTextEdit="1"/>
              </p:cNvSpPr>
              <p:nvPr/>
            </p:nvSpPr>
            <p:spPr>
              <a:xfrm>
                <a:off x="3779912" y="2708920"/>
                <a:ext cx="596405" cy="369332"/>
              </a:xfrm>
              <a:prstGeom prst="rect">
                <a:avLst/>
              </a:prstGeom>
              <a:blipFill rotWithShape="1">
                <a:blip r:embed="rId15"/>
                <a:stretch>
                  <a:fillRect t="-8197" r="-4082" b="-24590"/>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21" name="TextBox 120"/>
              <p:cNvSpPr txBox="1"/>
              <p:nvPr/>
            </p:nvSpPr>
            <p:spPr>
              <a:xfrm>
                <a:off x="3779912" y="3851756"/>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a:rPr>
                          </m:ctrlPr>
                        </m:sSubPr>
                        <m:e>
                          <m:r>
                            <a:rPr lang="it-IT" i="1" smtClean="0">
                              <a:latin typeface="Cambria Math"/>
                              <a:ea typeface="Cambria Math"/>
                            </a:rPr>
                            <m:t>𝛼</m:t>
                          </m:r>
                        </m:e>
                        <m:sub>
                          <m:r>
                            <a:rPr lang="it-IT" b="0" i="1" smtClean="0">
                              <a:latin typeface="Cambria Math"/>
                            </a:rPr>
                            <m:t>5</m:t>
                          </m:r>
                        </m:sub>
                      </m:sSub>
                    </m:oMath>
                  </m:oMathPara>
                </a14:m>
                <a:endParaRPr lang="it-IT" dirty="0"/>
              </a:p>
            </p:txBody>
          </p:sp>
        </mc:Choice>
        <mc:Fallback xmlns="">
          <p:sp>
            <p:nvSpPr>
              <p:cNvPr id="121" name="TextBox 120"/>
              <p:cNvSpPr txBox="1">
                <a:spLocks noRot="1" noChangeAspect="1" noMove="1" noResize="1" noEditPoints="1" noAdjustHandles="1" noChangeArrowheads="1" noChangeShapeType="1" noTextEdit="1"/>
              </p:cNvSpPr>
              <p:nvPr/>
            </p:nvSpPr>
            <p:spPr>
              <a:xfrm>
                <a:off x="3779912" y="3851756"/>
                <a:ext cx="596405" cy="369332"/>
              </a:xfrm>
              <a:prstGeom prst="rect">
                <a:avLst/>
              </a:prstGeom>
              <a:blipFill rotWithShape="1">
                <a:blip r:embed="rId16"/>
                <a:stretch>
                  <a:fillRect t="-8333" r="-4082" b="-26667"/>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22" name="TextBox 121"/>
              <p:cNvSpPr txBox="1"/>
              <p:nvPr/>
            </p:nvSpPr>
            <p:spPr>
              <a:xfrm>
                <a:off x="3779912" y="5013176"/>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a:rPr>
                          </m:ctrlPr>
                        </m:sSubPr>
                        <m:e>
                          <m:r>
                            <a:rPr lang="it-IT" i="1" smtClean="0">
                              <a:latin typeface="Cambria Math"/>
                              <a:ea typeface="Cambria Math"/>
                            </a:rPr>
                            <m:t>𝛼</m:t>
                          </m:r>
                        </m:e>
                        <m:sub>
                          <m:r>
                            <a:rPr lang="it-IT" b="0" i="1" smtClean="0">
                              <a:latin typeface="Cambria Math"/>
                            </a:rPr>
                            <m:t>6</m:t>
                          </m:r>
                        </m:sub>
                      </m:sSub>
                    </m:oMath>
                  </m:oMathPara>
                </a14:m>
                <a:endParaRPr lang="it-IT" dirty="0"/>
              </a:p>
            </p:txBody>
          </p:sp>
        </mc:Choice>
        <mc:Fallback xmlns="">
          <p:sp>
            <p:nvSpPr>
              <p:cNvPr id="122" name="TextBox 121"/>
              <p:cNvSpPr txBox="1">
                <a:spLocks noRot="1" noChangeAspect="1" noMove="1" noResize="1" noEditPoints="1" noAdjustHandles="1" noChangeArrowheads="1" noChangeShapeType="1" noTextEdit="1"/>
              </p:cNvSpPr>
              <p:nvPr/>
            </p:nvSpPr>
            <p:spPr>
              <a:xfrm>
                <a:off x="3779912" y="5013176"/>
                <a:ext cx="596405" cy="369332"/>
              </a:xfrm>
              <a:prstGeom prst="rect">
                <a:avLst/>
              </a:prstGeom>
              <a:blipFill rotWithShape="1">
                <a:blip r:embed="rId17"/>
                <a:stretch>
                  <a:fillRect t="-8197" r="-4082" b="-24590"/>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23" name="TextBox 122"/>
              <p:cNvSpPr txBox="1"/>
              <p:nvPr/>
            </p:nvSpPr>
            <p:spPr>
              <a:xfrm>
                <a:off x="3779912" y="6156012"/>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a:rPr>
                          </m:ctrlPr>
                        </m:sSubPr>
                        <m:e>
                          <m:r>
                            <a:rPr lang="it-IT" i="1" smtClean="0">
                              <a:latin typeface="Cambria Math"/>
                              <a:ea typeface="Cambria Math"/>
                            </a:rPr>
                            <m:t>𝛼</m:t>
                          </m:r>
                        </m:e>
                        <m:sub>
                          <m:r>
                            <a:rPr lang="it-IT" b="0" i="1" smtClean="0">
                              <a:latin typeface="Cambria Math"/>
                            </a:rPr>
                            <m:t>7</m:t>
                          </m:r>
                        </m:sub>
                      </m:sSub>
                    </m:oMath>
                  </m:oMathPara>
                </a14:m>
                <a:endParaRPr lang="it-IT" dirty="0"/>
              </a:p>
            </p:txBody>
          </p:sp>
        </mc:Choice>
        <mc:Fallback xmlns="">
          <p:sp>
            <p:nvSpPr>
              <p:cNvPr id="123" name="TextBox 122"/>
              <p:cNvSpPr txBox="1">
                <a:spLocks noRot="1" noChangeAspect="1" noMove="1" noResize="1" noEditPoints="1" noAdjustHandles="1" noChangeArrowheads="1" noChangeShapeType="1" noTextEdit="1"/>
              </p:cNvSpPr>
              <p:nvPr/>
            </p:nvSpPr>
            <p:spPr>
              <a:xfrm>
                <a:off x="3779912" y="6156012"/>
                <a:ext cx="596405" cy="369332"/>
              </a:xfrm>
              <a:prstGeom prst="rect">
                <a:avLst/>
              </a:prstGeom>
              <a:blipFill rotWithShape="1">
                <a:blip r:embed="rId18"/>
                <a:stretch>
                  <a:fillRect t="-8333" r="-4082" b="-26667"/>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24" name="TextBox 123"/>
              <p:cNvSpPr txBox="1"/>
              <p:nvPr/>
            </p:nvSpPr>
            <p:spPr>
              <a:xfrm>
                <a:off x="5868144" y="4437112"/>
                <a:ext cx="5964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i="1" smtClean="0">
                          <a:latin typeface="Cambria Math"/>
                          <a:ea typeface="Cambria Math"/>
                        </a:rPr>
                        <m:t>𝛼</m:t>
                      </m:r>
                    </m:oMath>
                  </m:oMathPara>
                </a14:m>
                <a:endParaRPr lang="it-IT" dirty="0"/>
              </a:p>
            </p:txBody>
          </p:sp>
        </mc:Choice>
        <mc:Fallback xmlns="">
          <p:sp>
            <p:nvSpPr>
              <p:cNvPr id="124" name="TextBox 123"/>
              <p:cNvSpPr txBox="1">
                <a:spLocks noRot="1" noChangeAspect="1" noMove="1" noResize="1" noEditPoints="1" noAdjustHandles="1" noChangeArrowheads="1" noChangeShapeType="1" noTextEdit="1"/>
              </p:cNvSpPr>
              <p:nvPr/>
            </p:nvSpPr>
            <p:spPr>
              <a:xfrm>
                <a:off x="5868144" y="4437112"/>
                <a:ext cx="596405" cy="369332"/>
              </a:xfrm>
              <a:prstGeom prst="rect">
                <a:avLst/>
              </a:prstGeom>
              <a:blipFill rotWithShape="1">
                <a:blip r:embed="rId19"/>
                <a:stretch>
                  <a:fillRect t="-8333" b="-26667"/>
                </a:stretch>
              </a:blipFill>
            </p:spPr>
            <p:txBody>
              <a:bodyPr/>
              <a:lstStyle/>
              <a:p>
                <a:r>
                  <a:rPr lang="it-IT">
                    <a:noFill/>
                  </a:rPr>
                  <a:t> </a:t>
                </a:r>
              </a:p>
            </p:txBody>
          </p:sp>
        </mc:Fallback>
      </mc:AlternateContent>
    </p:spTree>
    <p:extLst>
      <p:ext uri="{BB962C8B-B14F-4D97-AF65-F5344CB8AC3E}">
        <p14:creationId xmlns:p14="http://schemas.microsoft.com/office/powerpoint/2010/main" val="650254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18"/>
                                        </p:tgtEl>
                                        <p:attrNameLst>
                                          <p:attrName>style.visibility</p:attrName>
                                        </p:attrNameLst>
                                      </p:cBhvr>
                                      <p:to>
                                        <p:strVal val="visible"/>
                                      </p:to>
                                    </p:set>
                                    <p:animEffect transition="in" filter="fade">
                                      <p:cBhvr>
                                        <p:cTn id="30" dur="500"/>
                                        <p:tgtEl>
                                          <p:spTgt spid="11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0"/>
                                        </p:tgtEl>
                                        <p:attrNameLst>
                                          <p:attrName>style.visibility</p:attrName>
                                        </p:attrNameLst>
                                      </p:cBhvr>
                                      <p:to>
                                        <p:strVal val="visible"/>
                                      </p:to>
                                    </p:set>
                                    <p:animEffect transition="in" filter="fade">
                                      <p:cBhvr>
                                        <p:cTn id="36" dur="500"/>
                                        <p:tgtEl>
                                          <p:spTgt spid="1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1"/>
                                        </p:tgtEl>
                                        <p:attrNameLst>
                                          <p:attrName>style.visibility</p:attrName>
                                        </p:attrNameLst>
                                      </p:cBhvr>
                                      <p:to>
                                        <p:strVal val="visible"/>
                                      </p:to>
                                    </p:set>
                                    <p:animEffect transition="in" filter="fade">
                                      <p:cBhvr>
                                        <p:cTn id="42" dur="500"/>
                                        <p:tgtEl>
                                          <p:spTgt spid="1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2"/>
                                        </p:tgtEl>
                                        <p:attrNameLst>
                                          <p:attrName>style.visibility</p:attrName>
                                        </p:attrNameLst>
                                      </p:cBhvr>
                                      <p:to>
                                        <p:strVal val="visible"/>
                                      </p:to>
                                    </p:set>
                                    <p:animEffect transition="in" filter="fade">
                                      <p:cBhvr>
                                        <p:cTn id="48" dur="500"/>
                                        <p:tgtEl>
                                          <p:spTgt spid="12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3"/>
                                        </p:tgtEl>
                                        <p:attrNameLst>
                                          <p:attrName>style.visibility</p:attrName>
                                        </p:attrNameLst>
                                      </p:cBhvr>
                                      <p:to>
                                        <p:strVal val="visible"/>
                                      </p:to>
                                    </p:set>
                                    <p:animEffect transition="in" filter="fade">
                                      <p:cBhvr>
                                        <p:cTn id="54" dur="500"/>
                                        <p:tgtEl>
                                          <p:spTgt spid="123"/>
                                        </p:tgtEl>
                                      </p:cBhvr>
                                    </p:animEffect>
                                  </p:childTnLst>
                                </p:cTn>
                              </p:par>
                              <p:par>
                                <p:cTn id="55" presetID="10"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10" presetClass="entr" presetSubtype="0" fill="hold" nodeType="with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fade">
                                      <p:cBhvr>
                                        <p:cTn id="60" dur="500"/>
                                        <p:tgtEl>
                                          <p:spTgt spid="81"/>
                                        </p:tgtEl>
                                      </p:cBhvr>
                                    </p:animEffect>
                                  </p:childTnLst>
                                </p:cTn>
                              </p:par>
                              <p:par>
                                <p:cTn id="61" presetID="10" presetClass="entr" presetSubtype="0" fill="hold" nodeType="withEffect">
                                  <p:stCondLst>
                                    <p:cond delay="0"/>
                                  </p:stCondLst>
                                  <p:childTnLst>
                                    <p:set>
                                      <p:cBhvr>
                                        <p:cTn id="62" dur="1" fill="hold">
                                          <p:stCondLst>
                                            <p:cond delay="0"/>
                                          </p:stCondLst>
                                        </p:cTn>
                                        <p:tgtEl>
                                          <p:spTgt spid="71"/>
                                        </p:tgtEl>
                                        <p:attrNameLst>
                                          <p:attrName>style.visibility</p:attrName>
                                        </p:attrNameLst>
                                      </p:cBhvr>
                                      <p:to>
                                        <p:strVal val="visible"/>
                                      </p:to>
                                    </p:set>
                                    <p:animEffect transition="in" filter="fade">
                                      <p:cBhvr>
                                        <p:cTn id="63" dur="500"/>
                                        <p:tgtEl>
                                          <p:spTgt spid="71"/>
                                        </p:tgtEl>
                                      </p:cBhvr>
                                    </p:animEffect>
                                  </p:childTnLst>
                                </p:cTn>
                              </p:par>
                              <p:par>
                                <p:cTn id="64" presetID="10" presetClass="entr" presetSubtype="0" fill="hold" nodeType="withEffect">
                                  <p:stCondLst>
                                    <p:cond delay="0"/>
                                  </p:stCondLst>
                                  <p:childTnLst>
                                    <p:set>
                                      <p:cBhvr>
                                        <p:cTn id="65" dur="1" fill="hold">
                                          <p:stCondLst>
                                            <p:cond delay="0"/>
                                          </p:stCondLst>
                                        </p:cTn>
                                        <p:tgtEl>
                                          <p:spTgt spid="84"/>
                                        </p:tgtEl>
                                        <p:attrNameLst>
                                          <p:attrName>style.visibility</p:attrName>
                                        </p:attrNameLst>
                                      </p:cBhvr>
                                      <p:to>
                                        <p:strVal val="visible"/>
                                      </p:to>
                                    </p:set>
                                    <p:animEffect transition="in" filter="fade">
                                      <p:cBhvr>
                                        <p:cTn id="66" dur="500"/>
                                        <p:tgtEl>
                                          <p:spTgt spid="84"/>
                                        </p:tgtEl>
                                      </p:cBhvr>
                                    </p:animEffect>
                                  </p:childTnLst>
                                </p:cTn>
                              </p:par>
                              <p:par>
                                <p:cTn id="67" presetID="10" presetClass="entr" presetSubtype="0" fill="hold" nodeType="withEffect">
                                  <p:stCondLst>
                                    <p:cond delay="0"/>
                                  </p:stCondLst>
                                  <p:childTnLst>
                                    <p:set>
                                      <p:cBhvr>
                                        <p:cTn id="68" dur="1" fill="hold">
                                          <p:stCondLst>
                                            <p:cond delay="0"/>
                                          </p:stCondLst>
                                        </p:cTn>
                                        <p:tgtEl>
                                          <p:spTgt spid="74"/>
                                        </p:tgtEl>
                                        <p:attrNameLst>
                                          <p:attrName>style.visibility</p:attrName>
                                        </p:attrNameLst>
                                      </p:cBhvr>
                                      <p:to>
                                        <p:strVal val="visible"/>
                                      </p:to>
                                    </p:set>
                                    <p:animEffect transition="in" filter="fade">
                                      <p:cBhvr>
                                        <p:cTn id="69" dur="500"/>
                                        <p:tgtEl>
                                          <p:spTgt spid="74"/>
                                        </p:tgtEl>
                                      </p:cBhvr>
                                    </p:animEffect>
                                  </p:childTnLst>
                                </p:cTn>
                              </p:par>
                              <p:par>
                                <p:cTn id="70" presetID="10" presetClass="entr" presetSubtype="0" fill="hold" nodeType="withEffect">
                                  <p:stCondLst>
                                    <p:cond delay="0"/>
                                  </p:stCondLst>
                                  <p:childTnLst>
                                    <p:set>
                                      <p:cBhvr>
                                        <p:cTn id="71" dur="1" fill="hold">
                                          <p:stCondLst>
                                            <p:cond delay="0"/>
                                          </p:stCondLst>
                                        </p:cTn>
                                        <p:tgtEl>
                                          <p:spTgt spid="87"/>
                                        </p:tgtEl>
                                        <p:attrNameLst>
                                          <p:attrName>style.visibility</p:attrName>
                                        </p:attrNameLst>
                                      </p:cBhvr>
                                      <p:to>
                                        <p:strVal val="visible"/>
                                      </p:to>
                                    </p:set>
                                    <p:animEffect transition="in" filter="fade">
                                      <p:cBhvr>
                                        <p:cTn id="72" dur="500"/>
                                        <p:tgtEl>
                                          <p:spTgt spid="87"/>
                                        </p:tgtEl>
                                      </p:cBhvr>
                                    </p:animEffect>
                                  </p:childTnLst>
                                </p:cTn>
                              </p:par>
                              <p:par>
                                <p:cTn id="73" presetID="10" presetClass="entr" presetSubtype="0" fill="hold" nodeType="withEffect">
                                  <p:stCondLst>
                                    <p:cond delay="0"/>
                                  </p:stCondLst>
                                  <p:childTnLst>
                                    <p:set>
                                      <p:cBhvr>
                                        <p:cTn id="74" dur="1" fill="hold">
                                          <p:stCondLst>
                                            <p:cond delay="0"/>
                                          </p:stCondLst>
                                        </p:cTn>
                                        <p:tgtEl>
                                          <p:spTgt spid="77"/>
                                        </p:tgtEl>
                                        <p:attrNameLst>
                                          <p:attrName>style.visibility</p:attrName>
                                        </p:attrNameLst>
                                      </p:cBhvr>
                                      <p:to>
                                        <p:strVal val="visible"/>
                                      </p:to>
                                    </p:set>
                                    <p:animEffect transition="in" filter="fade">
                                      <p:cBhvr>
                                        <p:cTn id="75" dur="500"/>
                                        <p:tgtEl>
                                          <p:spTgt spid="77"/>
                                        </p:tgtEl>
                                      </p:cBhvr>
                                    </p:animEffect>
                                  </p:childTnLst>
                                </p:cTn>
                              </p:par>
                              <p:par>
                                <p:cTn id="76" presetID="10" presetClass="entr" presetSubtype="0" fill="hold" nodeType="withEffect">
                                  <p:stCondLst>
                                    <p:cond delay="0"/>
                                  </p:stCondLst>
                                  <p:childTnLst>
                                    <p:set>
                                      <p:cBhvr>
                                        <p:cTn id="77" dur="1" fill="hold">
                                          <p:stCondLst>
                                            <p:cond delay="0"/>
                                          </p:stCondLst>
                                        </p:cTn>
                                        <p:tgtEl>
                                          <p:spTgt spid="90"/>
                                        </p:tgtEl>
                                        <p:attrNameLst>
                                          <p:attrName>style.visibility</p:attrName>
                                        </p:attrNameLst>
                                      </p:cBhvr>
                                      <p:to>
                                        <p:strVal val="visible"/>
                                      </p:to>
                                    </p:set>
                                    <p:animEffect transition="in" filter="fade">
                                      <p:cBhvr>
                                        <p:cTn id="78" dur="500"/>
                                        <p:tgtEl>
                                          <p:spTgt spid="90"/>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12"/>
                                        </p:tgtEl>
                                        <p:attrNameLst>
                                          <p:attrName>style.visibility</p:attrName>
                                        </p:attrNameLst>
                                      </p:cBhvr>
                                      <p:to>
                                        <p:strVal val="visible"/>
                                      </p:to>
                                    </p:set>
                                    <p:animEffect transition="in" filter="fade">
                                      <p:cBhvr>
                                        <p:cTn id="81" dur="500"/>
                                        <p:tgtEl>
                                          <p:spTgt spid="112"/>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10"/>
                                        </p:tgtEl>
                                        <p:attrNameLst>
                                          <p:attrName>style.visibility</p:attrName>
                                        </p:attrNameLst>
                                      </p:cBhvr>
                                      <p:to>
                                        <p:strVal val="visible"/>
                                      </p:to>
                                    </p:set>
                                    <p:animEffect transition="in" filter="fade">
                                      <p:cBhvr>
                                        <p:cTn id="84" dur="500"/>
                                        <p:tgtEl>
                                          <p:spTgt spid="11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11"/>
                                        </p:tgtEl>
                                        <p:attrNameLst>
                                          <p:attrName>style.visibility</p:attrName>
                                        </p:attrNameLst>
                                      </p:cBhvr>
                                      <p:to>
                                        <p:strVal val="visible"/>
                                      </p:to>
                                    </p:set>
                                    <p:animEffect transition="in" filter="fade">
                                      <p:cBhvr>
                                        <p:cTn id="87" dur="500"/>
                                        <p:tgtEl>
                                          <p:spTgt spid="11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09"/>
                                        </p:tgtEl>
                                        <p:attrNameLst>
                                          <p:attrName>style.visibility</p:attrName>
                                        </p:attrNameLst>
                                      </p:cBhvr>
                                      <p:to>
                                        <p:strVal val="visible"/>
                                      </p:to>
                                    </p:set>
                                    <p:animEffect transition="in" filter="fade">
                                      <p:cBhvr>
                                        <p:cTn id="90" dur="500"/>
                                        <p:tgtEl>
                                          <p:spTgt spid="10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08"/>
                                        </p:tgtEl>
                                        <p:attrNameLst>
                                          <p:attrName>style.visibility</p:attrName>
                                        </p:attrNameLst>
                                      </p:cBhvr>
                                      <p:to>
                                        <p:strVal val="visible"/>
                                      </p:to>
                                    </p:set>
                                    <p:animEffect transition="in" filter="fade">
                                      <p:cBhvr>
                                        <p:cTn id="93" dur="500"/>
                                        <p:tgtEl>
                                          <p:spTgt spid="108"/>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07"/>
                                        </p:tgtEl>
                                        <p:attrNameLst>
                                          <p:attrName>style.visibility</p:attrName>
                                        </p:attrNameLst>
                                      </p:cBhvr>
                                      <p:to>
                                        <p:strVal val="visible"/>
                                      </p:to>
                                    </p:set>
                                    <p:animEffect transition="in" filter="fade">
                                      <p:cBhvr>
                                        <p:cTn id="96" dur="500"/>
                                        <p:tgtEl>
                                          <p:spTgt spid="107"/>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06"/>
                                        </p:tgtEl>
                                        <p:attrNameLst>
                                          <p:attrName>style.visibility</p:attrName>
                                        </p:attrNameLst>
                                      </p:cBhvr>
                                      <p:to>
                                        <p:strVal val="visible"/>
                                      </p:to>
                                    </p:set>
                                    <p:animEffect transition="in" filter="fade">
                                      <p:cBhvr>
                                        <p:cTn id="99" dur="500"/>
                                        <p:tgtEl>
                                          <p:spTgt spid="106"/>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05"/>
                                        </p:tgtEl>
                                        <p:attrNameLst>
                                          <p:attrName>style.visibility</p:attrName>
                                        </p:attrNameLst>
                                      </p:cBhvr>
                                      <p:to>
                                        <p:strVal val="visible"/>
                                      </p:to>
                                    </p:set>
                                    <p:animEffect transition="in" filter="fade">
                                      <p:cBhvr>
                                        <p:cTn id="102" dur="500"/>
                                        <p:tgtEl>
                                          <p:spTgt spid="105"/>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93"/>
                                        </p:tgtEl>
                                        <p:attrNameLst>
                                          <p:attrName>style.visibility</p:attrName>
                                        </p:attrNameLst>
                                      </p:cBhvr>
                                      <p:to>
                                        <p:strVal val="visible"/>
                                      </p:to>
                                    </p:set>
                                    <p:animEffect transition="in" filter="fade">
                                      <p:cBhvr>
                                        <p:cTn id="107" dur="500"/>
                                        <p:tgtEl>
                                          <p:spTgt spid="93"/>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113"/>
                                        </p:tgtEl>
                                        <p:attrNameLst>
                                          <p:attrName>style.visibility</p:attrName>
                                        </p:attrNameLst>
                                      </p:cBhvr>
                                      <p:to>
                                        <p:strVal val="visible"/>
                                      </p:to>
                                    </p:set>
                                    <p:animEffect transition="in" filter="fade">
                                      <p:cBhvr>
                                        <p:cTn id="110" dur="500"/>
                                        <p:tgtEl>
                                          <p:spTgt spid="11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114"/>
                                        </p:tgtEl>
                                        <p:attrNameLst>
                                          <p:attrName>style.visibility</p:attrName>
                                        </p:attrNameLst>
                                      </p:cBhvr>
                                      <p:to>
                                        <p:strVal val="visible"/>
                                      </p:to>
                                    </p:set>
                                    <p:animEffect transition="in" filter="fade">
                                      <p:cBhvr>
                                        <p:cTn id="113" dur="500"/>
                                        <p:tgtEl>
                                          <p:spTgt spid="114"/>
                                        </p:tgtEl>
                                      </p:cBhvr>
                                    </p:animEffect>
                                  </p:childTnLst>
                                </p:cTn>
                              </p:par>
                              <p:par>
                                <p:cTn id="114" presetID="10" presetClass="entr" presetSubtype="0" fill="hold" nodeType="withEffect">
                                  <p:stCondLst>
                                    <p:cond delay="0"/>
                                  </p:stCondLst>
                                  <p:childTnLst>
                                    <p:set>
                                      <p:cBhvr>
                                        <p:cTn id="115" dur="1" fill="hold">
                                          <p:stCondLst>
                                            <p:cond delay="0"/>
                                          </p:stCondLst>
                                        </p:cTn>
                                        <p:tgtEl>
                                          <p:spTgt spid="96"/>
                                        </p:tgtEl>
                                        <p:attrNameLst>
                                          <p:attrName>style.visibility</p:attrName>
                                        </p:attrNameLst>
                                      </p:cBhvr>
                                      <p:to>
                                        <p:strVal val="visible"/>
                                      </p:to>
                                    </p:set>
                                    <p:animEffect transition="in" filter="fade">
                                      <p:cBhvr>
                                        <p:cTn id="116" dur="500"/>
                                        <p:tgtEl>
                                          <p:spTgt spid="96"/>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115"/>
                                        </p:tgtEl>
                                        <p:attrNameLst>
                                          <p:attrName>style.visibility</p:attrName>
                                        </p:attrNameLst>
                                      </p:cBhvr>
                                      <p:to>
                                        <p:strVal val="visible"/>
                                      </p:to>
                                    </p:set>
                                    <p:animEffect transition="in" filter="fade">
                                      <p:cBhvr>
                                        <p:cTn id="119" dur="500"/>
                                        <p:tgtEl>
                                          <p:spTgt spid="115"/>
                                        </p:tgtEl>
                                      </p:cBhvr>
                                    </p:animEffect>
                                  </p:childTnLst>
                                </p:cTn>
                              </p:par>
                              <p:par>
                                <p:cTn id="120" presetID="10" presetClass="entr" presetSubtype="0" fill="hold" nodeType="withEffect">
                                  <p:stCondLst>
                                    <p:cond delay="0"/>
                                  </p:stCondLst>
                                  <p:childTnLst>
                                    <p:set>
                                      <p:cBhvr>
                                        <p:cTn id="121" dur="1" fill="hold">
                                          <p:stCondLst>
                                            <p:cond delay="0"/>
                                          </p:stCondLst>
                                        </p:cTn>
                                        <p:tgtEl>
                                          <p:spTgt spid="99"/>
                                        </p:tgtEl>
                                        <p:attrNameLst>
                                          <p:attrName>style.visibility</p:attrName>
                                        </p:attrNameLst>
                                      </p:cBhvr>
                                      <p:to>
                                        <p:strVal val="visible"/>
                                      </p:to>
                                    </p:set>
                                    <p:animEffect transition="in" filter="fade">
                                      <p:cBhvr>
                                        <p:cTn id="122" dur="500"/>
                                        <p:tgtEl>
                                          <p:spTgt spid="99"/>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16"/>
                                        </p:tgtEl>
                                        <p:attrNameLst>
                                          <p:attrName>style.visibility</p:attrName>
                                        </p:attrNameLst>
                                      </p:cBhvr>
                                      <p:to>
                                        <p:strVal val="visible"/>
                                      </p:to>
                                    </p:set>
                                    <p:animEffect transition="in" filter="fade">
                                      <p:cBhvr>
                                        <p:cTn id="125" dur="500"/>
                                        <p:tgtEl>
                                          <p:spTgt spid="116"/>
                                        </p:tgtEl>
                                      </p:cBhvr>
                                    </p:animEffect>
                                  </p:childTnLst>
                                </p:cTn>
                              </p:par>
                              <p:par>
                                <p:cTn id="126" presetID="10" presetClass="entr" presetSubtype="0" fill="hold" nodeType="withEffect">
                                  <p:stCondLst>
                                    <p:cond delay="0"/>
                                  </p:stCondLst>
                                  <p:childTnLst>
                                    <p:set>
                                      <p:cBhvr>
                                        <p:cTn id="127" dur="1" fill="hold">
                                          <p:stCondLst>
                                            <p:cond delay="0"/>
                                          </p:stCondLst>
                                        </p:cTn>
                                        <p:tgtEl>
                                          <p:spTgt spid="102"/>
                                        </p:tgtEl>
                                        <p:attrNameLst>
                                          <p:attrName>style.visibility</p:attrName>
                                        </p:attrNameLst>
                                      </p:cBhvr>
                                      <p:to>
                                        <p:strVal val="visible"/>
                                      </p:to>
                                    </p:set>
                                    <p:animEffect transition="in" filter="fade">
                                      <p:cBhvr>
                                        <p:cTn id="128" dur="500"/>
                                        <p:tgtEl>
                                          <p:spTgt spid="102"/>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14"/>
                                        </p:tgtEl>
                                        <p:attrNameLst>
                                          <p:attrName>style.visibility</p:attrName>
                                        </p:attrNameLst>
                                      </p:cBhvr>
                                      <p:to>
                                        <p:strVal val="visible"/>
                                      </p:to>
                                    </p:set>
                                    <p:animEffect transition="in" filter="fade">
                                      <p:cBhvr>
                                        <p:cTn id="131" dur="500"/>
                                        <p:tgtEl>
                                          <p:spTgt spid="14"/>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124"/>
                                        </p:tgtEl>
                                        <p:attrNameLst>
                                          <p:attrName>style.visibility</p:attrName>
                                        </p:attrNameLst>
                                      </p:cBhvr>
                                      <p:to>
                                        <p:strVal val="visible"/>
                                      </p:to>
                                    </p:set>
                                    <p:animEffect transition="in" filter="fade">
                                      <p:cBhvr>
                                        <p:cTn id="134" dur="500"/>
                                        <p:tgtEl>
                                          <p:spTgt spid="124"/>
                                        </p:tgtEl>
                                      </p:cBhvr>
                                    </p:animEffect>
                                  </p:childTnLst>
                                </p:cTn>
                              </p:par>
                              <p:par>
                                <p:cTn id="135" presetID="10" presetClass="entr" presetSubtype="0" fill="hold" nodeType="withEffect">
                                  <p:stCondLst>
                                    <p:cond delay="0"/>
                                  </p:stCondLst>
                                  <p:childTnLst>
                                    <p:set>
                                      <p:cBhvr>
                                        <p:cTn id="136" dur="1" fill="hold">
                                          <p:stCondLst>
                                            <p:cond delay="0"/>
                                          </p:stCondLst>
                                        </p:cTn>
                                        <p:tgtEl>
                                          <p:spTgt spid="66"/>
                                        </p:tgtEl>
                                        <p:attrNameLst>
                                          <p:attrName>style.visibility</p:attrName>
                                        </p:attrNameLst>
                                      </p:cBhvr>
                                      <p:to>
                                        <p:strVal val="visible"/>
                                      </p:to>
                                    </p:set>
                                    <p:animEffect transition="in" filter="fade">
                                      <p:cBhvr>
                                        <p:cTn id="137" dur="500"/>
                                        <p:tgtEl>
                                          <p:spTgt spid="66"/>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65"/>
                                        </p:tgtEl>
                                        <p:attrNameLst>
                                          <p:attrName>style.visibility</p:attrName>
                                        </p:attrNameLst>
                                      </p:cBhvr>
                                      <p:to>
                                        <p:strVal val="visible"/>
                                      </p:to>
                                    </p:set>
                                    <p:animEffect transition="in" filter="fade">
                                      <p:cBhvr>
                                        <p:cTn id="140" dur="500"/>
                                        <p:tgtEl>
                                          <p:spTgt spid="65"/>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119"/>
                                        </p:tgtEl>
                                        <p:attrNameLst>
                                          <p:attrName>style.visibility</p:attrName>
                                        </p:attrNameLst>
                                      </p:cBhvr>
                                      <p:to>
                                        <p:strVal val="visible"/>
                                      </p:to>
                                    </p:set>
                                    <p:animEffect transition="in" filter="fade">
                                      <p:cBhvr>
                                        <p:cTn id="143"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4" grpId="0" animBg="1"/>
      <p:bldP spid="15" grpId="0"/>
      <p:bldP spid="16" grpId="0"/>
      <p:bldP spid="65" grpId="0"/>
      <p:bldP spid="105" grpId="0"/>
      <p:bldP spid="106" grpId="0"/>
      <p:bldP spid="107"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P spid="12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457200" y="1553336"/>
                <a:ext cx="8219256" cy="5188032"/>
              </a:xfrm>
            </p:spPr>
            <p:txBody>
              <a:bodyPr>
                <a:normAutofit/>
              </a:bodyPr>
              <a:lstStyle/>
              <a:p>
                <a:pPr algn="just"/>
                <a:r>
                  <a:rPr lang="it-IT" sz="2500" dirty="0" smtClean="0"/>
                  <a:t>La funzione di trasferimento</a:t>
                </a:r>
              </a:p>
              <a:p>
                <a:pPr lvl="1" algn="just"/>
                <a:r>
                  <a:rPr lang="it-IT" sz="2300" dirty="0" smtClean="0"/>
                  <a:t>Trasferimento dall’</a:t>
                </a:r>
                <a:r>
                  <a:rPr lang="it-IT" sz="2300" i="1" dirty="0" smtClean="0"/>
                  <a:t>input layer </a:t>
                </a:r>
                <a:r>
                  <a:rPr lang="it-IT" sz="2300" dirty="0" smtClean="0"/>
                  <a:t>all’</a:t>
                </a:r>
                <a:r>
                  <a:rPr lang="it-IT" sz="2300" i="1" dirty="0" smtClean="0"/>
                  <a:t>hidden layer</a:t>
                </a:r>
                <a:r>
                  <a:rPr lang="it-IT" sz="2300" dirty="0" smtClean="0"/>
                  <a:t>: i nodi intermedi prendono in input i valori </a:t>
                </a:r>
                <a14:m>
                  <m:oMath xmlns:m="http://schemas.openxmlformats.org/officeDocument/2006/math">
                    <m:sSub>
                      <m:sSubPr>
                        <m:ctrlPr>
                          <a:rPr lang="it-IT" sz="2300" i="1" smtClean="0">
                            <a:latin typeface="Cambria Math"/>
                          </a:rPr>
                        </m:ctrlPr>
                      </m:sSubPr>
                      <m:e>
                        <m:r>
                          <a:rPr lang="it-IT" sz="2300" b="0" i="1" smtClean="0">
                            <a:latin typeface="Cambria Math"/>
                          </a:rPr>
                          <m:t>𝑥</m:t>
                        </m:r>
                      </m:e>
                      <m:sub>
                        <m:r>
                          <a:rPr lang="it-IT" sz="2300" b="0" i="1" smtClean="0">
                            <a:latin typeface="Cambria Math"/>
                          </a:rPr>
                          <m:t>1</m:t>
                        </m:r>
                      </m:sub>
                    </m:sSub>
                    <m:r>
                      <a:rPr lang="it-IT" sz="2300" b="0" i="1" smtClean="0">
                        <a:latin typeface="Cambria Math"/>
                      </a:rPr>
                      <m:t>,…,</m:t>
                    </m:r>
                    <m:sSub>
                      <m:sSubPr>
                        <m:ctrlPr>
                          <a:rPr lang="it-IT" sz="2300" i="1">
                            <a:latin typeface="Cambria Math"/>
                          </a:rPr>
                        </m:ctrlPr>
                      </m:sSubPr>
                      <m:e>
                        <m:r>
                          <a:rPr lang="it-IT" sz="2300" i="1">
                            <a:latin typeface="Cambria Math"/>
                          </a:rPr>
                          <m:t>𝑥</m:t>
                        </m:r>
                      </m:e>
                      <m:sub>
                        <m:r>
                          <a:rPr lang="it-IT" sz="2300" b="0" i="1" smtClean="0">
                            <a:latin typeface="Cambria Math"/>
                          </a:rPr>
                          <m:t>𝑛</m:t>
                        </m:r>
                      </m:sub>
                    </m:sSub>
                  </m:oMath>
                </a14:m>
                <a:r>
                  <a:rPr lang="it-IT" sz="2300" dirty="0" smtClean="0"/>
                  <a:t>dei predittori e restituiscono la trasformazione monotona </a:t>
                </a:r>
                <a:r>
                  <a:rPr lang="it-IT" sz="2300" i="1" dirty="0" smtClean="0"/>
                  <a:t>g</a:t>
                </a:r>
                <a:r>
                  <a:rPr lang="it-IT" sz="2300" dirty="0" smtClean="0"/>
                  <a:t> della loro media pesata (più l’intercetta):</a:t>
                </a:r>
              </a:p>
              <a:p>
                <a:pPr lvl="1" algn="just"/>
                <a:endParaRPr lang="it-IT" sz="2300" i="1" dirty="0"/>
              </a:p>
              <a:p>
                <a:pPr marL="411480" lvl="1" indent="0" algn="just">
                  <a:buNone/>
                </a:pPr>
                <a:endParaRPr lang="it-IT" sz="2300" i="1" dirty="0" smtClean="0"/>
              </a:p>
              <a:p>
                <a:pPr marL="411480" lvl="1" indent="0" algn="just">
                  <a:buNone/>
                </a:pPr>
                <a:endParaRPr lang="it-IT" sz="2300" i="1" dirty="0"/>
              </a:p>
              <a:p>
                <a:pPr lvl="1" algn="just"/>
                <a:r>
                  <a:rPr lang="it-IT" sz="2300" dirty="0"/>
                  <a:t>Trasferimento </a:t>
                </a:r>
                <a:r>
                  <a:rPr lang="it-IT" sz="2300" dirty="0" smtClean="0"/>
                  <a:t>dall’</a:t>
                </a:r>
                <a:r>
                  <a:rPr lang="it-IT" sz="2300" i="1" dirty="0" smtClean="0"/>
                  <a:t>hidden </a:t>
                </a:r>
                <a:r>
                  <a:rPr lang="it-IT" sz="2300" i="1" dirty="0"/>
                  <a:t>layer </a:t>
                </a:r>
                <a:r>
                  <a:rPr lang="it-IT" sz="2300" dirty="0" smtClean="0"/>
                  <a:t>all’</a:t>
                </a:r>
                <a:r>
                  <a:rPr lang="it-IT" sz="2300" i="1" dirty="0" smtClean="0"/>
                  <a:t>output </a:t>
                </a:r>
                <a:r>
                  <a:rPr lang="it-IT" sz="2300" i="1" dirty="0"/>
                  <a:t>layer</a:t>
                </a:r>
                <a:r>
                  <a:rPr lang="it-IT" sz="2300" dirty="0"/>
                  <a:t>: </a:t>
                </a:r>
                <a:r>
                  <a:rPr lang="it-IT" sz="2300" dirty="0" smtClean="0"/>
                  <a:t>il nodo di output prende </a:t>
                </a:r>
                <a:r>
                  <a:rPr lang="it-IT" sz="2300" dirty="0"/>
                  <a:t>in input i valori </a:t>
                </a:r>
                <a14:m>
                  <m:oMath xmlns:m="http://schemas.openxmlformats.org/officeDocument/2006/math">
                    <m:sSub>
                      <m:sSubPr>
                        <m:ctrlPr>
                          <a:rPr lang="it-IT" sz="2300" i="1">
                            <a:latin typeface="Cambria Math"/>
                          </a:rPr>
                        </m:ctrlPr>
                      </m:sSubPr>
                      <m:e>
                        <m:r>
                          <a:rPr lang="it-IT" sz="2300" b="0" i="1" smtClean="0">
                            <a:latin typeface="Cambria Math"/>
                          </a:rPr>
                          <m:t>𝐻</m:t>
                        </m:r>
                      </m:e>
                      <m:sub>
                        <m:r>
                          <a:rPr lang="it-IT" sz="2300" b="0" i="1" smtClean="0">
                            <a:latin typeface="Cambria Math"/>
                          </a:rPr>
                          <m:t>𝑗</m:t>
                        </m:r>
                      </m:sub>
                    </m:sSub>
                  </m:oMath>
                </a14:m>
                <a:r>
                  <a:rPr lang="it-IT" sz="2300" dirty="0" smtClean="0"/>
                  <a:t> </a:t>
                </a:r>
                <a:r>
                  <a:rPr lang="it-IT" sz="2300" dirty="0"/>
                  <a:t>e </a:t>
                </a:r>
                <a:r>
                  <a:rPr lang="it-IT" sz="2300" dirty="0" smtClean="0"/>
                  <a:t>restituisce </a:t>
                </a:r>
                <a:r>
                  <a:rPr lang="it-IT" sz="2300" dirty="0"/>
                  <a:t>la trasformazione monotona </a:t>
                </a:r>
                <a:r>
                  <a:rPr lang="it-IT" sz="2300" i="1" dirty="0"/>
                  <a:t>g</a:t>
                </a:r>
                <a:r>
                  <a:rPr lang="it-IT" sz="2300" dirty="0"/>
                  <a:t> della loro media pesata (più l’intercetta):</a:t>
                </a:r>
              </a:p>
              <a:p>
                <a:pPr lvl="1" algn="just"/>
                <a:endParaRPr lang="it-IT" sz="2300" i="1" dirty="0"/>
              </a:p>
              <a:p>
                <a:pPr lvl="1" algn="just"/>
                <a:endParaRPr lang="it-IT" sz="2300" i="1" dirty="0"/>
              </a:p>
              <a:p>
                <a:pPr lvl="1" algn="just"/>
                <a:endParaRPr lang="it-IT" sz="2300" i="1" dirty="0" smtClean="0"/>
              </a:p>
              <a:p>
                <a:pPr lvl="1" algn="just"/>
                <a:endParaRPr lang="it-IT" sz="2300" i="1" dirty="0"/>
              </a:p>
              <a:p>
                <a:pPr lvl="1" algn="just"/>
                <a:endParaRPr lang="it-IT" sz="2300" i="1" dirty="0" smtClean="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457200" y="1553336"/>
                <a:ext cx="8219256" cy="5188032"/>
              </a:xfrm>
              <a:blipFill rotWithShape="1">
                <a:blip r:embed="rId3"/>
                <a:stretch>
                  <a:fillRect t="-940" r="-1855" b="-27850"/>
                </a:stretch>
              </a:blipFill>
            </p:spPr>
            <p:txBody>
              <a:bodyPr/>
              <a:lstStyle/>
              <a:p>
                <a:r>
                  <a:rPr lang="it-IT">
                    <a:noFill/>
                  </a:rPr>
                  <a:t> </a:t>
                </a:r>
              </a:p>
            </p:txBody>
          </p:sp>
        </mc:Fallback>
      </mc:AlternateContent>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Reti neurali</a:t>
            </a:r>
            <a:endParaRPr lang="it-IT" sz="3600" dirty="0"/>
          </a:p>
        </p:txBody>
      </p:sp>
      <mc:AlternateContent xmlns:mc="http://schemas.openxmlformats.org/markup-compatibility/2006" xmlns:a14="http://schemas.microsoft.com/office/drawing/2010/main">
        <mc:Choice Requires="a14">
          <p:sp>
            <p:nvSpPr>
              <p:cNvPr id="4" name="TextBox 3"/>
              <p:cNvSpPr txBox="1"/>
              <p:nvPr/>
            </p:nvSpPr>
            <p:spPr>
              <a:xfrm>
                <a:off x="3337840" y="3501008"/>
                <a:ext cx="2818336" cy="89062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it-IT" sz="1900" b="0" i="1" smtClean="0">
                              <a:latin typeface="Cambria Math"/>
                            </a:rPr>
                          </m:ctrlPr>
                        </m:sSubPr>
                        <m:e>
                          <m:r>
                            <a:rPr lang="it-IT" sz="1900" b="0" i="1" smtClean="0">
                              <a:latin typeface="Cambria Math"/>
                            </a:rPr>
                            <m:t>𝐻</m:t>
                          </m:r>
                        </m:e>
                        <m:sub>
                          <m:r>
                            <a:rPr lang="it-IT" sz="1900" b="0" i="1" smtClean="0">
                              <a:latin typeface="Cambria Math"/>
                            </a:rPr>
                            <m:t>𝑗</m:t>
                          </m:r>
                        </m:sub>
                      </m:sSub>
                      <m:r>
                        <a:rPr lang="it-IT" sz="1900" b="0" i="1" smtClean="0">
                          <a:latin typeface="Cambria Math"/>
                        </a:rPr>
                        <m:t>≔</m:t>
                      </m:r>
                      <m:r>
                        <a:rPr lang="it-IT" sz="1900" b="0" i="1" smtClean="0">
                          <a:latin typeface="Cambria Math"/>
                        </a:rPr>
                        <m:t>𝑔</m:t>
                      </m:r>
                      <m:d>
                        <m:dPr>
                          <m:ctrlPr>
                            <a:rPr lang="it-IT" sz="1900" b="0" i="1" smtClean="0">
                              <a:latin typeface="Cambria Math"/>
                            </a:rPr>
                          </m:ctrlPr>
                        </m:dPr>
                        <m:e>
                          <m:sSub>
                            <m:sSubPr>
                              <m:ctrlPr>
                                <a:rPr lang="it-IT" sz="1900" b="0" i="1" smtClean="0">
                                  <a:latin typeface="Cambria Math"/>
                                </a:rPr>
                              </m:ctrlPr>
                            </m:sSubPr>
                            <m:e>
                              <m:r>
                                <a:rPr lang="it-IT" sz="1900" b="0" i="1" smtClean="0">
                                  <a:latin typeface="Cambria Math"/>
                                  <a:ea typeface="Cambria Math"/>
                                </a:rPr>
                                <m:t>𝛼</m:t>
                              </m:r>
                            </m:e>
                            <m:sub>
                              <m:r>
                                <a:rPr lang="it-IT" sz="1900" b="0" i="1" smtClean="0">
                                  <a:latin typeface="Cambria Math"/>
                                </a:rPr>
                                <m:t>𝑗</m:t>
                              </m:r>
                            </m:sub>
                          </m:sSub>
                          <m:r>
                            <a:rPr lang="it-IT" sz="1900" b="0" i="1" smtClean="0">
                              <a:latin typeface="Cambria Math"/>
                            </a:rPr>
                            <m:t>+</m:t>
                          </m:r>
                          <m:nary>
                            <m:naryPr>
                              <m:chr m:val="∑"/>
                              <m:ctrlPr>
                                <a:rPr lang="it-IT" sz="1900" b="0" i="1" smtClean="0">
                                  <a:latin typeface="Cambria Math"/>
                                </a:rPr>
                              </m:ctrlPr>
                            </m:naryPr>
                            <m:sub>
                              <m:r>
                                <m:rPr>
                                  <m:brk m:alnAt="23"/>
                                </m:rPr>
                                <a:rPr lang="it-IT" sz="1900" b="0" i="1" smtClean="0">
                                  <a:latin typeface="Cambria Math"/>
                                </a:rPr>
                                <m:t>𝑖</m:t>
                              </m:r>
                              <m:r>
                                <a:rPr lang="it-IT" sz="1900" b="0" i="1" smtClean="0">
                                  <a:latin typeface="Cambria Math"/>
                                </a:rPr>
                                <m:t>=1</m:t>
                              </m:r>
                            </m:sub>
                            <m:sup>
                              <m:r>
                                <a:rPr lang="it-IT" sz="1900" b="0" i="1" smtClean="0">
                                  <a:latin typeface="Cambria Math"/>
                                </a:rPr>
                                <m:t>𝑛</m:t>
                              </m:r>
                            </m:sup>
                            <m:e>
                              <m:sSub>
                                <m:sSubPr>
                                  <m:ctrlPr>
                                    <a:rPr lang="it-IT" sz="1900" b="0" i="1" smtClean="0">
                                      <a:latin typeface="Cambria Math"/>
                                    </a:rPr>
                                  </m:ctrlPr>
                                </m:sSubPr>
                                <m:e>
                                  <m:r>
                                    <a:rPr lang="it-IT" sz="1900" b="0" i="1" smtClean="0">
                                      <a:latin typeface="Cambria Math"/>
                                    </a:rPr>
                                    <m:t>𝑤</m:t>
                                  </m:r>
                                </m:e>
                                <m:sub>
                                  <m:r>
                                    <a:rPr lang="it-IT" sz="1900" b="0" i="1" smtClean="0">
                                      <a:latin typeface="Cambria Math"/>
                                    </a:rPr>
                                    <m:t>𝑖𝑗</m:t>
                                  </m:r>
                                </m:sub>
                              </m:sSub>
                              <m:sSub>
                                <m:sSubPr>
                                  <m:ctrlPr>
                                    <a:rPr lang="it-IT" sz="1900" b="0" i="1" smtClean="0">
                                      <a:latin typeface="Cambria Math"/>
                                    </a:rPr>
                                  </m:ctrlPr>
                                </m:sSubPr>
                                <m:e>
                                  <m:r>
                                    <a:rPr lang="it-IT" sz="1900" b="0" i="1" smtClean="0">
                                      <a:latin typeface="Cambria Math"/>
                                    </a:rPr>
                                    <m:t>𝑥</m:t>
                                  </m:r>
                                </m:e>
                                <m:sub>
                                  <m:r>
                                    <a:rPr lang="it-IT" sz="1900" b="0" i="1" smtClean="0">
                                      <a:latin typeface="Cambria Math"/>
                                    </a:rPr>
                                    <m:t>𝑖</m:t>
                                  </m:r>
                                </m:sub>
                              </m:sSub>
                            </m:e>
                          </m:nary>
                        </m:e>
                      </m:d>
                    </m:oMath>
                  </m:oMathPara>
                </a14:m>
                <a:endParaRPr lang="it-IT" sz="1900" dirty="0"/>
              </a:p>
            </p:txBody>
          </p:sp>
        </mc:Choice>
        <mc:Fallback xmlns="">
          <p:sp>
            <p:nvSpPr>
              <p:cNvPr id="4" name="TextBox 3"/>
              <p:cNvSpPr txBox="1">
                <a:spLocks noRot="1" noChangeAspect="1" noMove="1" noResize="1" noEditPoints="1" noAdjustHandles="1" noChangeArrowheads="1" noChangeShapeType="1" noTextEdit="1"/>
              </p:cNvSpPr>
              <p:nvPr/>
            </p:nvSpPr>
            <p:spPr>
              <a:xfrm>
                <a:off x="3337840" y="3501008"/>
                <a:ext cx="2818336" cy="890628"/>
              </a:xfrm>
              <a:prstGeom prst="rect">
                <a:avLst/>
              </a:prstGeom>
              <a:blipFill rotWithShape="1">
                <a:blip r:embed="rId4"/>
                <a:stretch>
                  <a:fillRect r="-1515"/>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2850215" y="5779695"/>
                <a:ext cx="3624903" cy="103368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it-IT" sz="1900" b="0" i="1" smtClean="0">
                          <a:latin typeface="Cambria Math"/>
                        </a:rPr>
                        <m:t>𝑃𝑟𝑒𝑑𝑖𝑧𝑖𝑜𝑛𝑒</m:t>
                      </m:r>
                      <m:r>
                        <a:rPr lang="it-IT" sz="1900" b="0" i="1" smtClean="0">
                          <a:latin typeface="Cambria Math"/>
                        </a:rPr>
                        <m:t>≔</m:t>
                      </m:r>
                      <m:r>
                        <a:rPr lang="it-IT" sz="1900" b="0" i="1" smtClean="0">
                          <a:latin typeface="Cambria Math"/>
                        </a:rPr>
                        <m:t>𝑔</m:t>
                      </m:r>
                      <m:d>
                        <m:dPr>
                          <m:ctrlPr>
                            <a:rPr lang="it-IT" sz="1900" b="0" i="1" smtClean="0">
                              <a:latin typeface="Cambria Math"/>
                            </a:rPr>
                          </m:ctrlPr>
                        </m:dPr>
                        <m:e>
                          <m:r>
                            <a:rPr lang="it-IT" sz="1900" b="0" i="1" smtClean="0">
                              <a:latin typeface="Cambria Math"/>
                              <a:ea typeface="Cambria Math"/>
                            </a:rPr>
                            <m:t>𝛼</m:t>
                          </m:r>
                          <m:r>
                            <a:rPr lang="it-IT" sz="1900" b="0" i="1" smtClean="0">
                              <a:latin typeface="Cambria Math"/>
                            </a:rPr>
                            <m:t>+</m:t>
                          </m:r>
                          <m:nary>
                            <m:naryPr>
                              <m:chr m:val="∑"/>
                              <m:ctrlPr>
                                <a:rPr lang="it-IT" sz="1900" b="0" i="1" smtClean="0">
                                  <a:latin typeface="Cambria Math"/>
                                </a:rPr>
                              </m:ctrlPr>
                            </m:naryPr>
                            <m:sub>
                              <m:r>
                                <m:rPr>
                                  <m:brk m:alnAt="23"/>
                                </m:rPr>
                                <a:rPr lang="it-IT" sz="1900" b="0" i="1" smtClean="0">
                                  <a:latin typeface="Cambria Math"/>
                                </a:rPr>
                                <m:t>𝑗</m:t>
                              </m:r>
                              <m:r>
                                <a:rPr lang="it-IT" sz="1900" b="0" i="1" smtClean="0">
                                  <a:latin typeface="Cambria Math"/>
                                </a:rPr>
                                <m:t>=1</m:t>
                              </m:r>
                            </m:sub>
                            <m:sup>
                              <m:sSub>
                                <m:sSubPr>
                                  <m:ctrlPr>
                                    <a:rPr lang="it-IT" sz="1900" b="0" i="1" smtClean="0">
                                      <a:latin typeface="Cambria Math"/>
                                    </a:rPr>
                                  </m:ctrlPr>
                                </m:sSubPr>
                                <m:e>
                                  <m:r>
                                    <a:rPr lang="it-IT" sz="1900" b="0" i="1" smtClean="0">
                                      <a:latin typeface="Cambria Math"/>
                                    </a:rPr>
                                    <m:t>𝑛</m:t>
                                  </m:r>
                                </m:e>
                                <m:sub>
                                  <m:r>
                                    <a:rPr lang="it-IT" sz="1900" b="0" i="1" smtClean="0">
                                      <a:latin typeface="Cambria Math"/>
                                    </a:rPr>
                                    <m:t>𝐻</m:t>
                                  </m:r>
                                </m:sub>
                              </m:sSub>
                            </m:sup>
                            <m:e>
                              <m:sSub>
                                <m:sSubPr>
                                  <m:ctrlPr>
                                    <a:rPr lang="it-IT" sz="1900" b="0" i="1" smtClean="0">
                                      <a:latin typeface="Cambria Math"/>
                                    </a:rPr>
                                  </m:ctrlPr>
                                </m:sSubPr>
                                <m:e>
                                  <m:r>
                                    <a:rPr lang="it-IT" sz="1900" b="0" i="1" smtClean="0">
                                      <a:latin typeface="Cambria Math"/>
                                    </a:rPr>
                                    <m:t>𝑤</m:t>
                                  </m:r>
                                </m:e>
                                <m:sub>
                                  <m:r>
                                    <a:rPr lang="it-IT" sz="1900" b="0" i="1" smtClean="0">
                                      <a:latin typeface="Cambria Math"/>
                                    </a:rPr>
                                    <m:t>𝑗</m:t>
                                  </m:r>
                                </m:sub>
                              </m:sSub>
                              <m:sSub>
                                <m:sSubPr>
                                  <m:ctrlPr>
                                    <a:rPr lang="it-IT" sz="1900" b="0" i="1" smtClean="0">
                                      <a:latin typeface="Cambria Math"/>
                                    </a:rPr>
                                  </m:ctrlPr>
                                </m:sSubPr>
                                <m:e>
                                  <m:r>
                                    <a:rPr lang="it-IT" sz="1900" b="0" i="1" smtClean="0">
                                      <a:latin typeface="Cambria Math"/>
                                    </a:rPr>
                                    <m:t>𝐻</m:t>
                                  </m:r>
                                </m:e>
                                <m:sub>
                                  <m:r>
                                    <a:rPr lang="it-IT" sz="1900" b="0" i="1" smtClean="0">
                                      <a:latin typeface="Cambria Math"/>
                                    </a:rPr>
                                    <m:t>𝑗</m:t>
                                  </m:r>
                                </m:sub>
                              </m:sSub>
                            </m:e>
                          </m:nary>
                        </m:e>
                      </m:d>
                    </m:oMath>
                  </m:oMathPara>
                </a14:m>
                <a:endParaRPr lang="it-IT" sz="1900" dirty="0"/>
              </a:p>
            </p:txBody>
          </p:sp>
        </mc:Choice>
        <mc:Fallback xmlns="">
          <p:sp>
            <p:nvSpPr>
              <p:cNvPr id="6" name="TextBox 5"/>
              <p:cNvSpPr txBox="1">
                <a:spLocks noRot="1" noChangeAspect="1" noMove="1" noResize="1" noEditPoints="1" noAdjustHandles="1" noChangeArrowheads="1" noChangeShapeType="1" noTextEdit="1"/>
              </p:cNvSpPr>
              <p:nvPr/>
            </p:nvSpPr>
            <p:spPr>
              <a:xfrm>
                <a:off x="2850215" y="5779695"/>
                <a:ext cx="3624903" cy="1033681"/>
              </a:xfrm>
              <a:prstGeom prst="rect">
                <a:avLst/>
              </a:prstGeom>
              <a:blipFill rotWithShape="1">
                <a:blip r:embed="rId5"/>
                <a:stretch>
                  <a:fillRect r="-2020"/>
                </a:stretch>
              </a:blipFill>
            </p:spPr>
            <p:txBody>
              <a:bodyPr/>
              <a:lstStyle/>
              <a:p>
                <a:r>
                  <a:rPr lang="it-IT">
                    <a:noFill/>
                  </a:rPr>
                  <a:t> </a:t>
                </a:r>
              </a:p>
            </p:txBody>
          </p:sp>
        </mc:Fallback>
      </mc:AlternateContent>
    </p:spTree>
    <p:extLst>
      <p:ext uri="{BB962C8B-B14F-4D97-AF65-F5344CB8AC3E}">
        <p14:creationId xmlns:p14="http://schemas.microsoft.com/office/powerpoint/2010/main" val="203005199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Reti neurali</a:t>
            </a:r>
            <a:endParaRPr lang="it-IT" sz="3600" dirty="0"/>
          </a:p>
        </p:txBody>
      </p:sp>
      <p:sp>
        <p:nvSpPr>
          <p:cNvPr id="6" name="Oval 5"/>
          <p:cNvSpPr/>
          <p:nvPr/>
        </p:nvSpPr>
        <p:spPr>
          <a:xfrm>
            <a:off x="1691680" y="2852936"/>
            <a:ext cx="64807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solidFill>
                  <a:schemeClr val="tx1"/>
                </a:solidFill>
              </a:rPr>
              <a:t>1</a:t>
            </a:r>
            <a:endParaRPr lang="it-IT" sz="2000" dirty="0" smtClean="0">
              <a:solidFill>
                <a:schemeClr val="tx1"/>
              </a:solidFill>
            </a:endParaRPr>
          </a:p>
        </p:txBody>
      </p:sp>
      <p:sp>
        <p:nvSpPr>
          <p:cNvPr id="8" name="Oval 7"/>
          <p:cNvSpPr/>
          <p:nvPr/>
        </p:nvSpPr>
        <p:spPr>
          <a:xfrm>
            <a:off x="1691680" y="5157192"/>
            <a:ext cx="64807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smtClean="0">
                <a:solidFill>
                  <a:schemeClr val="tx1"/>
                </a:solidFill>
              </a:rPr>
              <a:t>2</a:t>
            </a:r>
          </a:p>
        </p:txBody>
      </p:sp>
      <p:sp>
        <p:nvSpPr>
          <p:cNvPr id="9" name="Oval 8"/>
          <p:cNvSpPr/>
          <p:nvPr/>
        </p:nvSpPr>
        <p:spPr>
          <a:xfrm>
            <a:off x="3707904" y="2276872"/>
            <a:ext cx="64807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smtClean="0">
                <a:solidFill>
                  <a:schemeClr val="tx1"/>
                </a:solidFill>
              </a:rPr>
              <a:t>4</a:t>
            </a:r>
          </a:p>
        </p:txBody>
      </p:sp>
      <p:sp>
        <p:nvSpPr>
          <p:cNvPr id="10" name="Oval 9"/>
          <p:cNvSpPr/>
          <p:nvPr/>
        </p:nvSpPr>
        <p:spPr>
          <a:xfrm>
            <a:off x="3707904" y="3429000"/>
            <a:ext cx="64807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smtClean="0">
                <a:solidFill>
                  <a:schemeClr val="tx1"/>
                </a:solidFill>
              </a:rPr>
              <a:t>5</a:t>
            </a:r>
          </a:p>
        </p:txBody>
      </p:sp>
      <p:sp>
        <p:nvSpPr>
          <p:cNvPr id="11" name="Oval 10"/>
          <p:cNvSpPr/>
          <p:nvPr/>
        </p:nvSpPr>
        <p:spPr>
          <a:xfrm>
            <a:off x="3707904" y="4581128"/>
            <a:ext cx="64807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solidFill>
                  <a:schemeClr val="tx1"/>
                </a:solidFill>
              </a:rPr>
              <a:t>6</a:t>
            </a:r>
            <a:endParaRPr lang="it-IT" sz="2000" dirty="0" smtClean="0">
              <a:solidFill>
                <a:schemeClr val="tx1"/>
              </a:solidFill>
            </a:endParaRPr>
          </a:p>
        </p:txBody>
      </p:sp>
      <p:sp>
        <p:nvSpPr>
          <p:cNvPr id="12" name="Oval 11"/>
          <p:cNvSpPr/>
          <p:nvPr/>
        </p:nvSpPr>
        <p:spPr>
          <a:xfrm>
            <a:off x="3707904" y="5733256"/>
            <a:ext cx="64807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smtClean="0">
                <a:solidFill>
                  <a:schemeClr val="tx1"/>
                </a:solidFill>
              </a:rPr>
              <a:t>7</a:t>
            </a:r>
          </a:p>
        </p:txBody>
      </p:sp>
      <p:sp>
        <p:nvSpPr>
          <p:cNvPr id="14" name="Oval 13"/>
          <p:cNvSpPr/>
          <p:nvPr/>
        </p:nvSpPr>
        <p:spPr>
          <a:xfrm>
            <a:off x="5868144" y="4005064"/>
            <a:ext cx="648072" cy="50405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solidFill>
                  <a:schemeClr val="tx1"/>
                </a:solidFill>
              </a:rPr>
              <a:t>8</a:t>
            </a:r>
            <a:endParaRPr lang="it-IT" sz="2000" dirty="0" smtClean="0">
              <a:solidFill>
                <a:schemeClr val="tx1"/>
              </a:solidFill>
            </a:endParaRPr>
          </a:p>
        </p:txBody>
      </p:sp>
      <p:cxnSp>
        <p:nvCxnSpPr>
          <p:cNvPr id="18" name="Straight Arrow Connector 17"/>
          <p:cNvCxnSpPr>
            <a:stCxn id="55" idx="3"/>
            <a:endCxn id="6" idx="2"/>
          </p:cNvCxnSpPr>
          <p:nvPr/>
        </p:nvCxnSpPr>
        <p:spPr>
          <a:xfrm>
            <a:off x="1115616" y="3100604"/>
            <a:ext cx="576064" cy="436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56" idx="3"/>
            <a:endCxn id="8" idx="2"/>
          </p:cNvCxnSpPr>
          <p:nvPr/>
        </p:nvCxnSpPr>
        <p:spPr>
          <a:xfrm>
            <a:off x="1115616" y="5404860"/>
            <a:ext cx="576064" cy="436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stCxn id="14" idx="6"/>
            <a:endCxn id="52" idx="1"/>
          </p:cNvCxnSpPr>
          <p:nvPr/>
        </p:nvCxnSpPr>
        <p:spPr>
          <a:xfrm>
            <a:off x="6516216" y="4257092"/>
            <a:ext cx="504056" cy="407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6" idx="6"/>
            <a:endCxn id="9" idx="2"/>
          </p:cNvCxnSpPr>
          <p:nvPr/>
        </p:nvCxnSpPr>
        <p:spPr>
          <a:xfrm flipV="1">
            <a:off x="2339752" y="2528900"/>
            <a:ext cx="1368152" cy="57606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a:stCxn id="6" idx="6"/>
            <a:endCxn id="10" idx="2"/>
          </p:cNvCxnSpPr>
          <p:nvPr/>
        </p:nvCxnSpPr>
        <p:spPr>
          <a:xfrm>
            <a:off x="2339752" y="3104964"/>
            <a:ext cx="1368152" cy="57606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a:stCxn id="6" idx="6"/>
            <a:endCxn id="11" idx="2"/>
          </p:cNvCxnSpPr>
          <p:nvPr/>
        </p:nvCxnSpPr>
        <p:spPr>
          <a:xfrm>
            <a:off x="2339752" y="3104964"/>
            <a:ext cx="1368152" cy="1728192"/>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stCxn id="6" idx="6"/>
            <a:endCxn id="12" idx="2"/>
          </p:cNvCxnSpPr>
          <p:nvPr/>
        </p:nvCxnSpPr>
        <p:spPr>
          <a:xfrm>
            <a:off x="2339752" y="3104964"/>
            <a:ext cx="1368152" cy="288032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stCxn id="8" idx="6"/>
            <a:endCxn id="9" idx="2"/>
          </p:cNvCxnSpPr>
          <p:nvPr/>
        </p:nvCxnSpPr>
        <p:spPr>
          <a:xfrm flipV="1">
            <a:off x="2339752" y="2528900"/>
            <a:ext cx="1368152" cy="288032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a:stCxn id="8" idx="6"/>
            <a:endCxn id="10" idx="2"/>
          </p:cNvCxnSpPr>
          <p:nvPr/>
        </p:nvCxnSpPr>
        <p:spPr>
          <a:xfrm flipV="1">
            <a:off x="2339752" y="3681028"/>
            <a:ext cx="1368152" cy="1728192"/>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a:stCxn id="8" idx="6"/>
            <a:endCxn id="11" idx="2"/>
          </p:cNvCxnSpPr>
          <p:nvPr/>
        </p:nvCxnSpPr>
        <p:spPr>
          <a:xfrm flipV="1">
            <a:off x="2339752" y="4833156"/>
            <a:ext cx="1368152" cy="57606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a:stCxn id="8" idx="6"/>
            <a:endCxn id="12" idx="2"/>
          </p:cNvCxnSpPr>
          <p:nvPr/>
        </p:nvCxnSpPr>
        <p:spPr>
          <a:xfrm>
            <a:off x="2339752" y="5409220"/>
            <a:ext cx="1368152" cy="57606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a:stCxn id="9" idx="6"/>
            <a:endCxn id="14" idx="2"/>
          </p:cNvCxnSpPr>
          <p:nvPr/>
        </p:nvCxnSpPr>
        <p:spPr>
          <a:xfrm>
            <a:off x="4355976" y="2528900"/>
            <a:ext cx="1512168" cy="1728192"/>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a:stCxn id="10" idx="6"/>
            <a:endCxn id="14" idx="2"/>
          </p:cNvCxnSpPr>
          <p:nvPr/>
        </p:nvCxnSpPr>
        <p:spPr>
          <a:xfrm>
            <a:off x="4355976" y="3681028"/>
            <a:ext cx="1512168" cy="57606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a:stCxn id="11" idx="6"/>
            <a:endCxn id="14" idx="2"/>
          </p:cNvCxnSpPr>
          <p:nvPr/>
        </p:nvCxnSpPr>
        <p:spPr>
          <a:xfrm flipV="1">
            <a:off x="4355976" y="4257092"/>
            <a:ext cx="1512168" cy="57606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a:stCxn id="12" idx="6"/>
            <a:endCxn id="14" idx="2"/>
          </p:cNvCxnSpPr>
          <p:nvPr/>
        </p:nvCxnSpPr>
        <p:spPr>
          <a:xfrm flipV="1">
            <a:off x="4355976" y="4257092"/>
            <a:ext cx="1512168" cy="1728192"/>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323528" y="1943834"/>
            <a:ext cx="2139899" cy="477054"/>
          </a:xfrm>
          <a:prstGeom prst="rect">
            <a:avLst/>
          </a:prstGeom>
          <a:noFill/>
          <a:ln>
            <a:noFill/>
          </a:ln>
        </p:spPr>
        <p:txBody>
          <a:bodyPr wrap="square" rtlCol="0">
            <a:spAutoFit/>
          </a:bodyPr>
          <a:lstStyle/>
          <a:p>
            <a:pPr algn="ctr"/>
            <a:r>
              <a:rPr lang="it-IT" sz="2500" i="1" dirty="0" smtClean="0">
                <a:solidFill>
                  <a:srgbClr val="0070C0"/>
                </a:solidFill>
              </a:rPr>
              <a:t>Input Layer</a:t>
            </a:r>
          </a:p>
        </p:txBody>
      </p:sp>
      <p:sp>
        <p:nvSpPr>
          <p:cNvPr id="118" name="TextBox 117"/>
          <p:cNvSpPr txBox="1"/>
          <p:nvPr/>
        </p:nvSpPr>
        <p:spPr>
          <a:xfrm>
            <a:off x="2843808" y="1583794"/>
            <a:ext cx="2376264" cy="477054"/>
          </a:xfrm>
          <a:prstGeom prst="rect">
            <a:avLst/>
          </a:prstGeom>
          <a:noFill/>
          <a:ln>
            <a:noFill/>
          </a:ln>
        </p:spPr>
        <p:txBody>
          <a:bodyPr wrap="square" rtlCol="0">
            <a:spAutoFit/>
          </a:bodyPr>
          <a:lstStyle/>
          <a:p>
            <a:pPr algn="ctr"/>
            <a:r>
              <a:rPr lang="it-IT" sz="2500" i="1" dirty="0" smtClean="0">
                <a:solidFill>
                  <a:srgbClr val="0070C0"/>
                </a:solidFill>
              </a:rPr>
              <a:t>Hidden Layer</a:t>
            </a:r>
          </a:p>
        </p:txBody>
      </p:sp>
      <p:sp>
        <p:nvSpPr>
          <p:cNvPr id="119" name="TextBox 118"/>
          <p:cNvSpPr txBox="1"/>
          <p:nvPr/>
        </p:nvSpPr>
        <p:spPr>
          <a:xfrm>
            <a:off x="6084168" y="1772816"/>
            <a:ext cx="2376264" cy="477054"/>
          </a:xfrm>
          <a:prstGeom prst="rect">
            <a:avLst/>
          </a:prstGeom>
          <a:noFill/>
          <a:ln>
            <a:noFill/>
          </a:ln>
        </p:spPr>
        <p:txBody>
          <a:bodyPr wrap="square" rtlCol="0">
            <a:spAutoFit/>
          </a:bodyPr>
          <a:lstStyle/>
          <a:p>
            <a:pPr algn="ctr"/>
            <a:r>
              <a:rPr lang="it-IT" sz="2500" i="1" dirty="0" smtClean="0">
                <a:solidFill>
                  <a:srgbClr val="0070C0"/>
                </a:solidFill>
              </a:rPr>
              <a:t>Output Layer</a:t>
            </a:r>
          </a:p>
        </p:txBody>
      </p:sp>
      <mc:AlternateContent xmlns:mc="http://schemas.openxmlformats.org/markup-compatibility/2006" xmlns:a14="http://schemas.microsoft.com/office/drawing/2010/main">
        <mc:Choice Requires="a14">
          <p:sp>
            <p:nvSpPr>
              <p:cNvPr id="48" name="TextBox 47"/>
              <p:cNvSpPr txBox="1"/>
              <p:nvPr/>
            </p:nvSpPr>
            <p:spPr>
              <a:xfrm>
                <a:off x="4283968" y="2276872"/>
                <a:ext cx="3136115" cy="35394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it-IT" sz="1700" b="1" i="1" smtClean="0">
                              <a:solidFill>
                                <a:srgbClr val="FF0000"/>
                              </a:solidFill>
                              <a:latin typeface="Cambria Math"/>
                            </a:rPr>
                          </m:ctrlPr>
                        </m:sSubPr>
                        <m:e>
                          <m:r>
                            <a:rPr lang="it-IT" sz="1700" b="1" i="1" smtClean="0">
                              <a:solidFill>
                                <a:srgbClr val="FF0000"/>
                              </a:solidFill>
                              <a:latin typeface="Cambria Math"/>
                            </a:rPr>
                            <m:t>𝑯</m:t>
                          </m:r>
                        </m:e>
                        <m:sub>
                          <m:r>
                            <a:rPr lang="it-IT" sz="1700" b="1" i="1" smtClean="0">
                              <a:solidFill>
                                <a:srgbClr val="FF0000"/>
                              </a:solidFill>
                              <a:latin typeface="Cambria Math"/>
                            </a:rPr>
                            <m:t>𝟒</m:t>
                          </m:r>
                        </m:sub>
                      </m:sSub>
                      <m:r>
                        <a:rPr lang="it-IT" sz="1700" b="1" i="1" smtClean="0">
                          <a:solidFill>
                            <a:srgbClr val="FF0000"/>
                          </a:solidFill>
                          <a:latin typeface="Cambria Math"/>
                        </a:rPr>
                        <m:t>≔</m:t>
                      </m:r>
                      <m:r>
                        <a:rPr lang="it-IT" sz="1700" b="1" i="1" smtClean="0">
                          <a:solidFill>
                            <a:srgbClr val="FF0000"/>
                          </a:solidFill>
                          <a:latin typeface="Cambria Math"/>
                        </a:rPr>
                        <m:t>𝒈</m:t>
                      </m:r>
                      <m:d>
                        <m:dPr>
                          <m:ctrlPr>
                            <a:rPr lang="it-IT" sz="1700" b="1" i="1" smtClean="0">
                              <a:solidFill>
                                <a:srgbClr val="FF0000"/>
                              </a:solidFill>
                              <a:latin typeface="Cambria Math"/>
                            </a:rPr>
                          </m:ctrlPr>
                        </m:dPr>
                        <m:e>
                          <m:sSub>
                            <m:sSubPr>
                              <m:ctrlPr>
                                <a:rPr lang="it-IT" sz="1700" b="1" i="1" smtClean="0">
                                  <a:solidFill>
                                    <a:srgbClr val="FF0000"/>
                                  </a:solidFill>
                                  <a:latin typeface="Cambria Math"/>
                                </a:rPr>
                              </m:ctrlPr>
                            </m:sSubPr>
                            <m:e>
                              <m:r>
                                <a:rPr lang="it-IT" sz="1700" b="1" i="1" smtClean="0">
                                  <a:solidFill>
                                    <a:srgbClr val="FF0000"/>
                                  </a:solidFill>
                                  <a:latin typeface="Cambria Math"/>
                                  <a:ea typeface="Cambria Math"/>
                                </a:rPr>
                                <m:t>𝜶</m:t>
                              </m:r>
                            </m:e>
                            <m:sub>
                              <m:r>
                                <a:rPr lang="it-IT" sz="1700" b="1" i="1" smtClean="0">
                                  <a:solidFill>
                                    <a:srgbClr val="FF0000"/>
                                  </a:solidFill>
                                  <a:latin typeface="Cambria Math"/>
                                </a:rPr>
                                <m:t>𝟒</m:t>
                              </m:r>
                            </m:sub>
                          </m:sSub>
                          <m:r>
                            <a:rPr lang="it-IT" sz="1700" b="1" i="1" smtClean="0">
                              <a:solidFill>
                                <a:srgbClr val="FF0000"/>
                              </a:solidFill>
                              <a:latin typeface="Cambria Math"/>
                            </a:rPr>
                            <m:t>+</m:t>
                          </m:r>
                          <m:sSub>
                            <m:sSubPr>
                              <m:ctrlPr>
                                <a:rPr lang="it-IT" sz="1700" b="1" i="1" smtClean="0">
                                  <a:solidFill>
                                    <a:srgbClr val="FF0000"/>
                                  </a:solidFill>
                                  <a:latin typeface="Cambria Math"/>
                                </a:rPr>
                              </m:ctrlPr>
                            </m:sSubPr>
                            <m:e>
                              <m:r>
                                <a:rPr lang="it-IT" sz="1700" b="1" i="1" smtClean="0">
                                  <a:solidFill>
                                    <a:srgbClr val="FF0000"/>
                                  </a:solidFill>
                                  <a:latin typeface="Cambria Math"/>
                                </a:rPr>
                                <m:t>𝒘</m:t>
                              </m:r>
                            </m:e>
                            <m:sub>
                              <m:r>
                                <a:rPr lang="it-IT" sz="1700" b="1" i="1" smtClean="0">
                                  <a:solidFill>
                                    <a:srgbClr val="FF0000"/>
                                  </a:solidFill>
                                  <a:latin typeface="Cambria Math"/>
                                </a:rPr>
                                <m:t>𝟏𝟒</m:t>
                              </m:r>
                            </m:sub>
                          </m:sSub>
                          <m:sSub>
                            <m:sSubPr>
                              <m:ctrlPr>
                                <a:rPr lang="it-IT" sz="1700" b="1" i="1" smtClean="0">
                                  <a:solidFill>
                                    <a:srgbClr val="FF0000"/>
                                  </a:solidFill>
                                  <a:latin typeface="Cambria Math"/>
                                </a:rPr>
                              </m:ctrlPr>
                            </m:sSubPr>
                            <m:e>
                              <m:r>
                                <a:rPr lang="it-IT" sz="1700" b="1" i="1" smtClean="0">
                                  <a:solidFill>
                                    <a:srgbClr val="FF0000"/>
                                  </a:solidFill>
                                  <a:latin typeface="Cambria Math"/>
                                </a:rPr>
                                <m:t>𝒙</m:t>
                              </m:r>
                            </m:e>
                            <m:sub>
                              <m:r>
                                <a:rPr lang="it-IT" sz="1700" b="1" i="1" smtClean="0">
                                  <a:solidFill>
                                    <a:srgbClr val="FF0000"/>
                                  </a:solidFill>
                                  <a:latin typeface="Cambria Math"/>
                                </a:rPr>
                                <m:t>𝟏</m:t>
                              </m:r>
                            </m:sub>
                          </m:sSub>
                          <m:r>
                            <a:rPr lang="it-IT" sz="1700" b="1" i="1">
                              <a:solidFill>
                                <a:srgbClr val="FF0000"/>
                              </a:solidFill>
                              <a:latin typeface="Cambria Math"/>
                            </a:rPr>
                            <m:t>+</m:t>
                          </m:r>
                          <m:sSub>
                            <m:sSubPr>
                              <m:ctrlPr>
                                <a:rPr lang="it-IT" sz="1700" b="1" i="1">
                                  <a:solidFill>
                                    <a:srgbClr val="FF0000"/>
                                  </a:solidFill>
                                  <a:latin typeface="Cambria Math"/>
                                </a:rPr>
                              </m:ctrlPr>
                            </m:sSubPr>
                            <m:e>
                              <m:r>
                                <a:rPr lang="it-IT" sz="1700" b="1" i="1">
                                  <a:solidFill>
                                    <a:srgbClr val="FF0000"/>
                                  </a:solidFill>
                                  <a:latin typeface="Cambria Math"/>
                                </a:rPr>
                                <m:t>𝒘</m:t>
                              </m:r>
                            </m:e>
                            <m:sub>
                              <m:r>
                                <a:rPr lang="it-IT" sz="1700" b="1" i="1" smtClean="0">
                                  <a:solidFill>
                                    <a:srgbClr val="FF0000"/>
                                  </a:solidFill>
                                  <a:latin typeface="Cambria Math"/>
                                </a:rPr>
                                <m:t>𝟐</m:t>
                              </m:r>
                              <m:r>
                                <a:rPr lang="it-IT" sz="1700" b="1" i="1">
                                  <a:solidFill>
                                    <a:srgbClr val="FF0000"/>
                                  </a:solidFill>
                                  <a:latin typeface="Cambria Math"/>
                                </a:rPr>
                                <m:t>𝟒</m:t>
                              </m:r>
                            </m:sub>
                          </m:sSub>
                          <m:sSub>
                            <m:sSubPr>
                              <m:ctrlPr>
                                <a:rPr lang="it-IT" sz="1700" b="1" i="1">
                                  <a:solidFill>
                                    <a:srgbClr val="FF0000"/>
                                  </a:solidFill>
                                  <a:latin typeface="Cambria Math"/>
                                </a:rPr>
                              </m:ctrlPr>
                            </m:sSubPr>
                            <m:e>
                              <m:r>
                                <a:rPr lang="it-IT" sz="1700" b="1" i="1">
                                  <a:solidFill>
                                    <a:srgbClr val="FF0000"/>
                                  </a:solidFill>
                                  <a:latin typeface="Cambria Math"/>
                                </a:rPr>
                                <m:t>𝒙</m:t>
                              </m:r>
                            </m:e>
                            <m:sub>
                              <m:r>
                                <a:rPr lang="it-IT" sz="1700" b="1" i="1" smtClean="0">
                                  <a:solidFill>
                                    <a:srgbClr val="FF0000"/>
                                  </a:solidFill>
                                  <a:latin typeface="Cambria Math"/>
                                </a:rPr>
                                <m:t>𝟐</m:t>
                              </m:r>
                            </m:sub>
                          </m:sSub>
                        </m:e>
                      </m:d>
                    </m:oMath>
                  </m:oMathPara>
                </a14:m>
                <a:endParaRPr lang="it-IT" sz="1700" b="1" dirty="0">
                  <a:solidFill>
                    <a:srgbClr val="FF0000"/>
                  </a:solidFill>
                </a:endParaRPr>
              </a:p>
            </p:txBody>
          </p:sp>
        </mc:Choice>
        <mc:Fallback xmlns="">
          <p:sp>
            <p:nvSpPr>
              <p:cNvPr id="48" name="TextBox 47"/>
              <p:cNvSpPr txBox="1">
                <a:spLocks noRot="1" noChangeAspect="1" noMove="1" noResize="1" noEditPoints="1" noAdjustHandles="1" noChangeArrowheads="1" noChangeShapeType="1" noTextEdit="1"/>
              </p:cNvSpPr>
              <p:nvPr/>
            </p:nvSpPr>
            <p:spPr>
              <a:xfrm>
                <a:off x="4283968" y="2276872"/>
                <a:ext cx="3136115" cy="353943"/>
              </a:xfrm>
              <a:prstGeom prst="rect">
                <a:avLst/>
              </a:prstGeom>
              <a:blipFill rotWithShape="1">
                <a:blip r:embed="rId3"/>
                <a:stretch>
                  <a:fillRect t="-5172" r="-1556" b="-22414"/>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49" name="TextBox 48"/>
              <p:cNvSpPr txBox="1"/>
              <p:nvPr/>
            </p:nvSpPr>
            <p:spPr>
              <a:xfrm>
                <a:off x="4283968" y="3363089"/>
                <a:ext cx="3136115" cy="35394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it-IT" sz="1700" b="1" i="1" smtClean="0">
                              <a:solidFill>
                                <a:srgbClr val="FF0000"/>
                              </a:solidFill>
                              <a:latin typeface="Cambria Math"/>
                            </a:rPr>
                          </m:ctrlPr>
                        </m:sSubPr>
                        <m:e>
                          <m:r>
                            <a:rPr lang="it-IT" sz="1700" b="1" i="1" smtClean="0">
                              <a:solidFill>
                                <a:srgbClr val="FF0000"/>
                              </a:solidFill>
                              <a:latin typeface="Cambria Math"/>
                            </a:rPr>
                            <m:t>𝑯</m:t>
                          </m:r>
                        </m:e>
                        <m:sub>
                          <m:r>
                            <a:rPr lang="it-IT" sz="1700" b="1" i="1" smtClean="0">
                              <a:solidFill>
                                <a:srgbClr val="FF0000"/>
                              </a:solidFill>
                              <a:latin typeface="Cambria Math"/>
                            </a:rPr>
                            <m:t>𝟓</m:t>
                          </m:r>
                        </m:sub>
                      </m:sSub>
                      <m:r>
                        <a:rPr lang="it-IT" sz="1700" b="1" i="1" smtClean="0">
                          <a:solidFill>
                            <a:srgbClr val="FF0000"/>
                          </a:solidFill>
                          <a:latin typeface="Cambria Math"/>
                        </a:rPr>
                        <m:t>≔</m:t>
                      </m:r>
                      <m:r>
                        <a:rPr lang="it-IT" sz="1700" b="1" i="1" smtClean="0">
                          <a:solidFill>
                            <a:srgbClr val="FF0000"/>
                          </a:solidFill>
                          <a:latin typeface="Cambria Math"/>
                        </a:rPr>
                        <m:t>𝒈</m:t>
                      </m:r>
                      <m:d>
                        <m:dPr>
                          <m:ctrlPr>
                            <a:rPr lang="it-IT" sz="1700" b="1" i="1" smtClean="0">
                              <a:solidFill>
                                <a:srgbClr val="FF0000"/>
                              </a:solidFill>
                              <a:latin typeface="Cambria Math"/>
                            </a:rPr>
                          </m:ctrlPr>
                        </m:dPr>
                        <m:e>
                          <m:sSub>
                            <m:sSubPr>
                              <m:ctrlPr>
                                <a:rPr lang="it-IT" sz="1700" b="1" i="1" smtClean="0">
                                  <a:solidFill>
                                    <a:srgbClr val="FF0000"/>
                                  </a:solidFill>
                                  <a:latin typeface="Cambria Math"/>
                                </a:rPr>
                              </m:ctrlPr>
                            </m:sSubPr>
                            <m:e>
                              <m:r>
                                <a:rPr lang="it-IT" sz="1700" b="1" i="1" smtClean="0">
                                  <a:solidFill>
                                    <a:srgbClr val="FF0000"/>
                                  </a:solidFill>
                                  <a:latin typeface="Cambria Math"/>
                                  <a:ea typeface="Cambria Math"/>
                                </a:rPr>
                                <m:t>𝜶</m:t>
                              </m:r>
                            </m:e>
                            <m:sub>
                              <m:r>
                                <a:rPr lang="it-IT" sz="1700" b="1" i="1" smtClean="0">
                                  <a:solidFill>
                                    <a:srgbClr val="FF0000"/>
                                  </a:solidFill>
                                  <a:latin typeface="Cambria Math"/>
                                </a:rPr>
                                <m:t>𝟓</m:t>
                              </m:r>
                            </m:sub>
                          </m:sSub>
                          <m:r>
                            <a:rPr lang="it-IT" sz="1700" b="1" i="1" smtClean="0">
                              <a:solidFill>
                                <a:srgbClr val="FF0000"/>
                              </a:solidFill>
                              <a:latin typeface="Cambria Math"/>
                            </a:rPr>
                            <m:t>+</m:t>
                          </m:r>
                          <m:sSub>
                            <m:sSubPr>
                              <m:ctrlPr>
                                <a:rPr lang="it-IT" sz="1700" b="1" i="1" smtClean="0">
                                  <a:solidFill>
                                    <a:srgbClr val="FF0000"/>
                                  </a:solidFill>
                                  <a:latin typeface="Cambria Math"/>
                                </a:rPr>
                              </m:ctrlPr>
                            </m:sSubPr>
                            <m:e>
                              <m:r>
                                <a:rPr lang="it-IT" sz="1700" b="1" i="1" smtClean="0">
                                  <a:solidFill>
                                    <a:srgbClr val="FF0000"/>
                                  </a:solidFill>
                                  <a:latin typeface="Cambria Math"/>
                                </a:rPr>
                                <m:t>𝒘</m:t>
                              </m:r>
                            </m:e>
                            <m:sub>
                              <m:r>
                                <a:rPr lang="it-IT" sz="1700" b="1" i="1" smtClean="0">
                                  <a:solidFill>
                                    <a:srgbClr val="FF0000"/>
                                  </a:solidFill>
                                  <a:latin typeface="Cambria Math"/>
                                </a:rPr>
                                <m:t>𝟏𝟓</m:t>
                              </m:r>
                            </m:sub>
                          </m:sSub>
                          <m:sSub>
                            <m:sSubPr>
                              <m:ctrlPr>
                                <a:rPr lang="it-IT" sz="1700" b="1" i="1" smtClean="0">
                                  <a:solidFill>
                                    <a:srgbClr val="FF0000"/>
                                  </a:solidFill>
                                  <a:latin typeface="Cambria Math"/>
                                </a:rPr>
                              </m:ctrlPr>
                            </m:sSubPr>
                            <m:e>
                              <m:r>
                                <a:rPr lang="it-IT" sz="1700" b="1" i="1" smtClean="0">
                                  <a:solidFill>
                                    <a:srgbClr val="FF0000"/>
                                  </a:solidFill>
                                  <a:latin typeface="Cambria Math"/>
                                </a:rPr>
                                <m:t>𝒙</m:t>
                              </m:r>
                            </m:e>
                            <m:sub>
                              <m:r>
                                <a:rPr lang="it-IT" sz="1700" b="1" i="1" smtClean="0">
                                  <a:solidFill>
                                    <a:srgbClr val="FF0000"/>
                                  </a:solidFill>
                                  <a:latin typeface="Cambria Math"/>
                                </a:rPr>
                                <m:t>𝟏</m:t>
                              </m:r>
                            </m:sub>
                          </m:sSub>
                          <m:r>
                            <a:rPr lang="it-IT" sz="1700" b="1" i="1">
                              <a:solidFill>
                                <a:srgbClr val="FF0000"/>
                              </a:solidFill>
                              <a:latin typeface="Cambria Math"/>
                            </a:rPr>
                            <m:t>+</m:t>
                          </m:r>
                          <m:sSub>
                            <m:sSubPr>
                              <m:ctrlPr>
                                <a:rPr lang="it-IT" sz="1700" b="1" i="1">
                                  <a:solidFill>
                                    <a:srgbClr val="FF0000"/>
                                  </a:solidFill>
                                  <a:latin typeface="Cambria Math"/>
                                </a:rPr>
                              </m:ctrlPr>
                            </m:sSubPr>
                            <m:e>
                              <m:r>
                                <a:rPr lang="it-IT" sz="1700" b="1" i="1">
                                  <a:solidFill>
                                    <a:srgbClr val="FF0000"/>
                                  </a:solidFill>
                                  <a:latin typeface="Cambria Math"/>
                                </a:rPr>
                                <m:t>𝒘</m:t>
                              </m:r>
                            </m:e>
                            <m:sub>
                              <m:r>
                                <a:rPr lang="it-IT" sz="1700" b="1" i="1" smtClean="0">
                                  <a:solidFill>
                                    <a:srgbClr val="FF0000"/>
                                  </a:solidFill>
                                  <a:latin typeface="Cambria Math"/>
                                </a:rPr>
                                <m:t>𝟐𝟓</m:t>
                              </m:r>
                            </m:sub>
                          </m:sSub>
                          <m:sSub>
                            <m:sSubPr>
                              <m:ctrlPr>
                                <a:rPr lang="it-IT" sz="1700" b="1" i="1">
                                  <a:solidFill>
                                    <a:srgbClr val="FF0000"/>
                                  </a:solidFill>
                                  <a:latin typeface="Cambria Math"/>
                                </a:rPr>
                              </m:ctrlPr>
                            </m:sSubPr>
                            <m:e>
                              <m:r>
                                <a:rPr lang="it-IT" sz="1700" b="1" i="1">
                                  <a:solidFill>
                                    <a:srgbClr val="FF0000"/>
                                  </a:solidFill>
                                  <a:latin typeface="Cambria Math"/>
                                </a:rPr>
                                <m:t>𝒙</m:t>
                              </m:r>
                            </m:e>
                            <m:sub>
                              <m:r>
                                <a:rPr lang="it-IT" sz="1700" b="1" i="1" smtClean="0">
                                  <a:solidFill>
                                    <a:srgbClr val="FF0000"/>
                                  </a:solidFill>
                                  <a:latin typeface="Cambria Math"/>
                                </a:rPr>
                                <m:t>𝟐</m:t>
                              </m:r>
                            </m:sub>
                          </m:sSub>
                        </m:e>
                      </m:d>
                    </m:oMath>
                  </m:oMathPara>
                </a14:m>
                <a:endParaRPr lang="it-IT" sz="1700" b="1" dirty="0">
                  <a:solidFill>
                    <a:srgbClr val="FF0000"/>
                  </a:solidFill>
                </a:endParaRPr>
              </a:p>
            </p:txBody>
          </p:sp>
        </mc:Choice>
        <mc:Fallback xmlns="">
          <p:sp>
            <p:nvSpPr>
              <p:cNvPr id="49" name="TextBox 48"/>
              <p:cNvSpPr txBox="1">
                <a:spLocks noRot="1" noChangeAspect="1" noMove="1" noResize="1" noEditPoints="1" noAdjustHandles="1" noChangeArrowheads="1" noChangeShapeType="1" noTextEdit="1"/>
              </p:cNvSpPr>
              <p:nvPr/>
            </p:nvSpPr>
            <p:spPr>
              <a:xfrm>
                <a:off x="4283968" y="3363089"/>
                <a:ext cx="3136115" cy="353943"/>
              </a:xfrm>
              <a:prstGeom prst="rect">
                <a:avLst/>
              </a:prstGeom>
              <a:blipFill rotWithShape="1">
                <a:blip r:embed="rId4"/>
                <a:stretch>
                  <a:fillRect t="-5172" r="-1556" b="-22414"/>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50" name="TextBox 49"/>
              <p:cNvSpPr txBox="1"/>
              <p:nvPr/>
            </p:nvSpPr>
            <p:spPr>
              <a:xfrm>
                <a:off x="4283968" y="4803249"/>
                <a:ext cx="3136115" cy="35394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it-IT" sz="1700" b="1" i="1" smtClean="0">
                              <a:solidFill>
                                <a:srgbClr val="FF0000"/>
                              </a:solidFill>
                              <a:latin typeface="Cambria Math"/>
                            </a:rPr>
                          </m:ctrlPr>
                        </m:sSubPr>
                        <m:e>
                          <m:r>
                            <a:rPr lang="it-IT" sz="1700" b="1" i="1" smtClean="0">
                              <a:solidFill>
                                <a:srgbClr val="FF0000"/>
                              </a:solidFill>
                              <a:latin typeface="Cambria Math"/>
                            </a:rPr>
                            <m:t>𝑯</m:t>
                          </m:r>
                        </m:e>
                        <m:sub>
                          <m:r>
                            <a:rPr lang="it-IT" sz="1700" b="1" i="1" smtClean="0">
                              <a:solidFill>
                                <a:srgbClr val="FF0000"/>
                              </a:solidFill>
                              <a:latin typeface="Cambria Math"/>
                            </a:rPr>
                            <m:t>𝟔</m:t>
                          </m:r>
                        </m:sub>
                      </m:sSub>
                      <m:r>
                        <a:rPr lang="it-IT" sz="1700" b="1" i="1" smtClean="0">
                          <a:solidFill>
                            <a:srgbClr val="FF0000"/>
                          </a:solidFill>
                          <a:latin typeface="Cambria Math"/>
                        </a:rPr>
                        <m:t>≔</m:t>
                      </m:r>
                      <m:r>
                        <a:rPr lang="it-IT" sz="1700" b="1" i="1" smtClean="0">
                          <a:solidFill>
                            <a:srgbClr val="FF0000"/>
                          </a:solidFill>
                          <a:latin typeface="Cambria Math"/>
                        </a:rPr>
                        <m:t>𝒈</m:t>
                      </m:r>
                      <m:d>
                        <m:dPr>
                          <m:ctrlPr>
                            <a:rPr lang="it-IT" sz="1700" b="1" i="1" smtClean="0">
                              <a:solidFill>
                                <a:srgbClr val="FF0000"/>
                              </a:solidFill>
                              <a:latin typeface="Cambria Math"/>
                            </a:rPr>
                          </m:ctrlPr>
                        </m:dPr>
                        <m:e>
                          <m:sSub>
                            <m:sSubPr>
                              <m:ctrlPr>
                                <a:rPr lang="it-IT" sz="1700" b="1" i="1" smtClean="0">
                                  <a:solidFill>
                                    <a:srgbClr val="FF0000"/>
                                  </a:solidFill>
                                  <a:latin typeface="Cambria Math"/>
                                </a:rPr>
                              </m:ctrlPr>
                            </m:sSubPr>
                            <m:e>
                              <m:r>
                                <a:rPr lang="it-IT" sz="1700" b="1" i="1" smtClean="0">
                                  <a:solidFill>
                                    <a:srgbClr val="FF0000"/>
                                  </a:solidFill>
                                  <a:latin typeface="Cambria Math"/>
                                  <a:ea typeface="Cambria Math"/>
                                </a:rPr>
                                <m:t>𝜶</m:t>
                              </m:r>
                            </m:e>
                            <m:sub>
                              <m:r>
                                <a:rPr lang="it-IT" sz="1700" b="1" i="1" smtClean="0">
                                  <a:solidFill>
                                    <a:srgbClr val="FF0000"/>
                                  </a:solidFill>
                                  <a:latin typeface="Cambria Math"/>
                                </a:rPr>
                                <m:t>𝟔</m:t>
                              </m:r>
                            </m:sub>
                          </m:sSub>
                          <m:r>
                            <a:rPr lang="it-IT" sz="1700" b="1" i="1" smtClean="0">
                              <a:solidFill>
                                <a:srgbClr val="FF0000"/>
                              </a:solidFill>
                              <a:latin typeface="Cambria Math"/>
                            </a:rPr>
                            <m:t>+</m:t>
                          </m:r>
                          <m:sSub>
                            <m:sSubPr>
                              <m:ctrlPr>
                                <a:rPr lang="it-IT" sz="1700" b="1" i="1" smtClean="0">
                                  <a:solidFill>
                                    <a:srgbClr val="FF0000"/>
                                  </a:solidFill>
                                  <a:latin typeface="Cambria Math"/>
                                </a:rPr>
                              </m:ctrlPr>
                            </m:sSubPr>
                            <m:e>
                              <m:r>
                                <a:rPr lang="it-IT" sz="1700" b="1" i="1" smtClean="0">
                                  <a:solidFill>
                                    <a:srgbClr val="FF0000"/>
                                  </a:solidFill>
                                  <a:latin typeface="Cambria Math"/>
                                </a:rPr>
                                <m:t>𝒘</m:t>
                              </m:r>
                            </m:e>
                            <m:sub>
                              <m:r>
                                <a:rPr lang="it-IT" sz="1700" b="1" i="1" smtClean="0">
                                  <a:solidFill>
                                    <a:srgbClr val="FF0000"/>
                                  </a:solidFill>
                                  <a:latin typeface="Cambria Math"/>
                                </a:rPr>
                                <m:t>𝟏𝟔</m:t>
                              </m:r>
                            </m:sub>
                          </m:sSub>
                          <m:sSub>
                            <m:sSubPr>
                              <m:ctrlPr>
                                <a:rPr lang="it-IT" sz="1700" b="1" i="1" smtClean="0">
                                  <a:solidFill>
                                    <a:srgbClr val="FF0000"/>
                                  </a:solidFill>
                                  <a:latin typeface="Cambria Math"/>
                                </a:rPr>
                              </m:ctrlPr>
                            </m:sSubPr>
                            <m:e>
                              <m:r>
                                <a:rPr lang="it-IT" sz="1700" b="1" i="1" smtClean="0">
                                  <a:solidFill>
                                    <a:srgbClr val="FF0000"/>
                                  </a:solidFill>
                                  <a:latin typeface="Cambria Math"/>
                                </a:rPr>
                                <m:t>𝒙</m:t>
                              </m:r>
                            </m:e>
                            <m:sub>
                              <m:r>
                                <a:rPr lang="it-IT" sz="1700" b="1" i="1" smtClean="0">
                                  <a:solidFill>
                                    <a:srgbClr val="FF0000"/>
                                  </a:solidFill>
                                  <a:latin typeface="Cambria Math"/>
                                </a:rPr>
                                <m:t>𝟏</m:t>
                              </m:r>
                            </m:sub>
                          </m:sSub>
                          <m:r>
                            <a:rPr lang="it-IT" sz="1700" b="1" i="1">
                              <a:solidFill>
                                <a:srgbClr val="FF0000"/>
                              </a:solidFill>
                              <a:latin typeface="Cambria Math"/>
                            </a:rPr>
                            <m:t>+</m:t>
                          </m:r>
                          <m:sSub>
                            <m:sSubPr>
                              <m:ctrlPr>
                                <a:rPr lang="it-IT" sz="1700" b="1" i="1">
                                  <a:solidFill>
                                    <a:srgbClr val="FF0000"/>
                                  </a:solidFill>
                                  <a:latin typeface="Cambria Math"/>
                                </a:rPr>
                              </m:ctrlPr>
                            </m:sSubPr>
                            <m:e>
                              <m:r>
                                <a:rPr lang="it-IT" sz="1700" b="1" i="1">
                                  <a:solidFill>
                                    <a:srgbClr val="FF0000"/>
                                  </a:solidFill>
                                  <a:latin typeface="Cambria Math"/>
                                </a:rPr>
                                <m:t>𝒘</m:t>
                              </m:r>
                            </m:e>
                            <m:sub>
                              <m:r>
                                <a:rPr lang="it-IT" sz="1700" b="1" i="1" smtClean="0">
                                  <a:solidFill>
                                    <a:srgbClr val="FF0000"/>
                                  </a:solidFill>
                                  <a:latin typeface="Cambria Math"/>
                                </a:rPr>
                                <m:t>𝟐𝟔</m:t>
                              </m:r>
                            </m:sub>
                          </m:sSub>
                          <m:sSub>
                            <m:sSubPr>
                              <m:ctrlPr>
                                <a:rPr lang="it-IT" sz="1700" b="1" i="1">
                                  <a:solidFill>
                                    <a:srgbClr val="FF0000"/>
                                  </a:solidFill>
                                  <a:latin typeface="Cambria Math"/>
                                </a:rPr>
                              </m:ctrlPr>
                            </m:sSubPr>
                            <m:e>
                              <m:r>
                                <a:rPr lang="it-IT" sz="1700" b="1" i="1">
                                  <a:solidFill>
                                    <a:srgbClr val="FF0000"/>
                                  </a:solidFill>
                                  <a:latin typeface="Cambria Math"/>
                                </a:rPr>
                                <m:t>𝒙</m:t>
                              </m:r>
                            </m:e>
                            <m:sub>
                              <m:r>
                                <a:rPr lang="it-IT" sz="1700" b="1" i="1" smtClean="0">
                                  <a:solidFill>
                                    <a:srgbClr val="FF0000"/>
                                  </a:solidFill>
                                  <a:latin typeface="Cambria Math"/>
                                </a:rPr>
                                <m:t>𝟐</m:t>
                              </m:r>
                            </m:sub>
                          </m:sSub>
                        </m:e>
                      </m:d>
                    </m:oMath>
                  </m:oMathPara>
                </a14:m>
                <a:endParaRPr lang="it-IT" sz="1700" b="1" dirty="0">
                  <a:solidFill>
                    <a:srgbClr val="FF0000"/>
                  </a:solidFill>
                </a:endParaRPr>
              </a:p>
            </p:txBody>
          </p:sp>
        </mc:Choice>
        <mc:Fallback xmlns="">
          <p:sp>
            <p:nvSpPr>
              <p:cNvPr id="50" name="TextBox 49"/>
              <p:cNvSpPr txBox="1">
                <a:spLocks noRot="1" noChangeAspect="1" noMove="1" noResize="1" noEditPoints="1" noAdjustHandles="1" noChangeArrowheads="1" noChangeShapeType="1" noTextEdit="1"/>
              </p:cNvSpPr>
              <p:nvPr/>
            </p:nvSpPr>
            <p:spPr>
              <a:xfrm>
                <a:off x="4283968" y="4803249"/>
                <a:ext cx="3136115" cy="353943"/>
              </a:xfrm>
              <a:prstGeom prst="rect">
                <a:avLst/>
              </a:prstGeom>
              <a:blipFill rotWithShape="1">
                <a:blip r:embed="rId5"/>
                <a:stretch>
                  <a:fillRect t="-5172" r="-1556" b="-22414"/>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51" name="TextBox 50"/>
              <p:cNvSpPr txBox="1"/>
              <p:nvPr/>
            </p:nvSpPr>
            <p:spPr>
              <a:xfrm>
                <a:off x="4283968" y="5883369"/>
                <a:ext cx="3136115" cy="35394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it-IT" sz="1700" b="1" i="1" smtClean="0">
                              <a:solidFill>
                                <a:srgbClr val="FF0000"/>
                              </a:solidFill>
                              <a:latin typeface="Cambria Math"/>
                            </a:rPr>
                          </m:ctrlPr>
                        </m:sSubPr>
                        <m:e>
                          <m:r>
                            <a:rPr lang="it-IT" sz="1700" b="1" i="1" smtClean="0">
                              <a:solidFill>
                                <a:srgbClr val="FF0000"/>
                              </a:solidFill>
                              <a:latin typeface="Cambria Math"/>
                            </a:rPr>
                            <m:t>𝑯</m:t>
                          </m:r>
                        </m:e>
                        <m:sub>
                          <m:r>
                            <a:rPr lang="it-IT" sz="1700" b="1" i="1" smtClean="0">
                              <a:solidFill>
                                <a:srgbClr val="FF0000"/>
                              </a:solidFill>
                              <a:latin typeface="Cambria Math"/>
                            </a:rPr>
                            <m:t>𝟕</m:t>
                          </m:r>
                        </m:sub>
                      </m:sSub>
                      <m:r>
                        <a:rPr lang="it-IT" sz="1700" b="1" i="1" smtClean="0">
                          <a:solidFill>
                            <a:srgbClr val="FF0000"/>
                          </a:solidFill>
                          <a:latin typeface="Cambria Math"/>
                        </a:rPr>
                        <m:t>≔</m:t>
                      </m:r>
                      <m:r>
                        <a:rPr lang="it-IT" sz="1700" b="1" i="1" smtClean="0">
                          <a:solidFill>
                            <a:srgbClr val="FF0000"/>
                          </a:solidFill>
                          <a:latin typeface="Cambria Math"/>
                        </a:rPr>
                        <m:t>𝒈</m:t>
                      </m:r>
                      <m:d>
                        <m:dPr>
                          <m:ctrlPr>
                            <a:rPr lang="it-IT" sz="1700" b="1" i="1" smtClean="0">
                              <a:solidFill>
                                <a:srgbClr val="FF0000"/>
                              </a:solidFill>
                              <a:latin typeface="Cambria Math"/>
                            </a:rPr>
                          </m:ctrlPr>
                        </m:dPr>
                        <m:e>
                          <m:sSub>
                            <m:sSubPr>
                              <m:ctrlPr>
                                <a:rPr lang="it-IT" sz="1700" b="1" i="1" smtClean="0">
                                  <a:solidFill>
                                    <a:srgbClr val="FF0000"/>
                                  </a:solidFill>
                                  <a:latin typeface="Cambria Math"/>
                                </a:rPr>
                              </m:ctrlPr>
                            </m:sSubPr>
                            <m:e>
                              <m:r>
                                <a:rPr lang="it-IT" sz="1700" b="1" i="1" smtClean="0">
                                  <a:solidFill>
                                    <a:srgbClr val="FF0000"/>
                                  </a:solidFill>
                                  <a:latin typeface="Cambria Math"/>
                                  <a:ea typeface="Cambria Math"/>
                                </a:rPr>
                                <m:t>𝜶</m:t>
                              </m:r>
                            </m:e>
                            <m:sub>
                              <m:r>
                                <a:rPr lang="it-IT" sz="1700" b="1" i="1" smtClean="0">
                                  <a:solidFill>
                                    <a:srgbClr val="FF0000"/>
                                  </a:solidFill>
                                  <a:latin typeface="Cambria Math"/>
                                </a:rPr>
                                <m:t>𝟕</m:t>
                              </m:r>
                            </m:sub>
                          </m:sSub>
                          <m:r>
                            <a:rPr lang="it-IT" sz="1700" b="1" i="1" smtClean="0">
                              <a:solidFill>
                                <a:srgbClr val="FF0000"/>
                              </a:solidFill>
                              <a:latin typeface="Cambria Math"/>
                            </a:rPr>
                            <m:t>+</m:t>
                          </m:r>
                          <m:sSub>
                            <m:sSubPr>
                              <m:ctrlPr>
                                <a:rPr lang="it-IT" sz="1700" b="1" i="1" smtClean="0">
                                  <a:solidFill>
                                    <a:srgbClr val="FF0000"/>
                                  </a:solidFill>
                                  <a:latin typeface="Cambria Math"/>
                                </a:rPr>
                              </m:ctrlPr>
                            </m:sSubPr>
                            <m:e>
                              <m:r>
                                <a:rPr lang="it-IT" sz="1700" b="1" i="1" smtClean="0">
                                  <a:solidFill>
                                    <a:srgbClr val="FF0000"/>
                                  </a:solidFill>
                                  <a:latin typeface="Cambria Math"/>
                                </a:rPr>
                                <m:t>𝒘</m:t>
                              </m:r>
                            </m:e>
                            <m:sub>
                              <m:r>
                                <a:rPr lang="it-IT" sz="1700" b="1" i="1" smtClean="0">
                                  <a:solidFill>
                                    <a:srgbClr val="FF0000"/>
                                  </a:solidFill>
                                  <a:latin typeface="Cambria Math"/>
                                </a:rPr>
                                <m:t>𝟏𝟕</m:t>
                              </m:r>
                            </m:sub>
                          </m:sSub>
                          <m:sSub>
                            <m:sSubPr>
                              <m:ctrlPr>
                                <a:rPr lang="it-IT" sz="1700" b="1" i="1" smtClean="0">
                                  <a:solidFill>
                                    <a:srgbClr val="FF0000"/>
                                  </a:solidFill>
                                  <a:latin typeface="Cambria Math"/>
                                </a:rPr>
                              </m:ctrlPr>
                            </m:sSubPr>
                            <m:e>
                              <m:r>
                                <a:rPr lang="it-IT" sz="1700" b="1" i="1" smtClean="0">
                                  <a:solidFill>
                                    <a:srgbClr val="FF0000"/>
                                  </a:solidFill>
                                  <a:latin typeface="Cambria Math"/>
                                </a:rPr>
                                <m:t>𝒙</m:t>
                              </m:r>
                            </m:e>
                            <m:sub>
                              <m:r>
                                <a:rPr lang="it-IT" sz="1700" b="1" i="1" smtClean="0">
                                  <a:solidFill>
                                    <a:srgbClr val="FF0000"/>
                                  </a:solidFill>
                                  <a:latin typeface="Cambria Math"/>
                                </a:rPr>
                                <m:t>𝟏</m:t>
                              </m:r>
                            </m:sub>
                          </m:sSub>
                          <m:r>
                            <a:rPr lang="it-IT" sz="1700" b="1" i="1">
                              <a:solidFill>
                                <a:srgbClr val="FF0000"/>
                              </a:solidFill>
                              <a:latin typeface="Cambria Math"/>
                            </a:rPr>
                            <m:t>+</m:t>
                          </m:r>
                          <m:sSub>
                            <m:sSubPr>
                              <m:ctrlPr>
                                <a:rPr lang="it-IT" sz="1700" b="1" i="1">
                                  <a:solidFill>
                                    <a:srgbClr val="FF0000"/>
                                  </a:solidFill>
                                  <a:latin typeface="Cambria Math"/>
                                </a:rPr>
                              </m:ctrlPr>
                            </m:sSubPr>
                            <m:e>
                              <m:r>
                                <a:rPr lang="it-IT" sz="1700" b="1" i="1">
                                  <a:solidFill>
                                    <a:srgbClr val="FF0000"/>
                                  </a:solidFill>
                                  <a:latin typeface="Cambria Math"/>
                                </a:rPr>
                                <m:t>𝒘</m:t>
                              </m:r>
                            </m:e>
                            <m:sub>
                              <m:r>
                                <a:rPr lang="it-IT" sz="1700" b="1" i="1" smtClean="0">
                                  <a:solidFill>
                                    <a:srgbClr val="FF0000"/>
                                  </a:solidFill>
                                  <a:latin typeface="Cambria Math"/>
                                </a:rPr>
                                <m:t>𝟐𝟕</m:t>
                              </m:r>
                            </m:sub>
                          </m:sSub>
                          <m:sSub>
                            <m:sSubPr>
                              <m:ctrlPr>
                                <a:rPr lang="it-IT" sz="1700" b="1" i="1">
                                  <a:solidFill>
                                    <a:srgbClr val="FF0000"/>
                                  </a:solidFill>
                                  <a:latin typeface="Cambria Math"/>
                                </a:rPr>
                              </m:ctrlPr>
                            </m:sSubPr>
                            <m:e>
                              <m:r>
                                <a:rPr lang="it-IT" sz="1700" b="1" i="1">
                                  <a:solidFill>
                                    <a:srgbClr val="FF0000"/>
                                  </a:solidFill>
                                  <a:latin typeface="Cambria Math"/>
                                </a:rPr>
                                <m:t>𝒙</m:t>
                              </m:r>
                            </m:e>
                            <m:sub>
                              <m:r>
                                <a:rPr lang="it-IT" sz="1700" b="1" i="1" smtClean="0">
                                  <a:solidFill>
                                    <a:srgbClr val="FF0000"/>
                                  </a:solidFill>
                                  <a:latin typeface="Cambria Math"/>
                                </a:rPr>
                                <m:t>𝟐</m:t>
                              </m:r>
                            </m:sub>
                          </m:sSub>
                        </m:e>
                      </m:d>
                    </m:oMath>
                  </m:oMathPara>
                </a14:m>
                <a:endParaRPr lang="it-IT" sz="1700" b="1" dirty="0">
                  <a:solidFill>
                    <a:srgbClr val="FF0000"/>
                  </a:solidFill>
                </a:endParaRPr>
              </a:p>
            </p:txBody>
          </p:sp>
        </mc:Choice>
        <mc:Fallback xmlns="">
          <p:sp>
            <p:nvSpPr>
              <p:cNvPr id="51" name="TextBox 50"/>
              <p:cNvSpPr txBox="1">
                <a:spLocks noRot="1" noChangeAspect="1" noMove="1" noResize="1" noEditPoints="1" noAdjustHandles="1" noChangeArrowheads="1" noChangeShapeType="1" noTextEdit="1"/>
              </p:cNvSpPr>
              <p:nvPr/>
            </p:nvSpPr>
            <p:spPr>
              <a:xfrm>
                <a:off x="4283968" y="5883369"/>
                <a:ext cx="3136115" cy="353943"/>
              </a:xfrm>
              <a:prstGeom prst="rect">
                <a:avLst/>
              </a:prstGeom>
              <a:blipFill rotWithShape="1">
                <a:blip r:embed="rId6"/>
                <a:stretch>
                  <a:fillRect t="-5172" r="-1556" b="-22414"/>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52" name="TextBox 51"/>
              <p:cNvSpPr txBox="1"/>
              <p:nvPr/>
            </p:nvSpPr>
            <p:spPr>
              <a:xfrm>
                <a:off x="7020272" y="3744328"/>
                <a:ext cx="2123728" cy="103368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sz="1900" b="1" i="1" smtClean="0">
                          <a:solidFill>
                            <a:srgbClr val="FF0000"/>
                          </a:solidFill>
                          <a:latin typeface="Cambria Math"/>
                        </a:rPr>
                        <m:t>𝒈</m:t>
                      </m:r>
                      <m:d>
                        <m:dPr>
                          <m:ctrlPr>
                            <a:rPr lang="it-IT" sz="1900" b="1" i="1" smtClean="0">
                              <a:solidFill>
                                <a:srgbClr val="FF0000"/>
                              </a:solidFill>
                              <a:latin typeface="Cambria Math"/>
                            </a:rPr>
                          </m:ctrlPr>
                        </m:dPr>
                        <m:e>
                          <m:r>
                            <a:rPr lang="it-IT" sz="1900" b="1" i="1" smtClean="0">
                              <a:solidFill>
                                <a:srgbClr val="FF0000"/>
                              </a:solidFill>
                              <a:latin typeface="Cambria Math"/>
                              <a:ea typeface="Cambria Math"/>
                            </a:rPr>
                            <m:t>𝜶</m:t>
                          </m:r>
                          <m:r>
                            <a:rPr lang="it-IT" sz="1900" b="1" i="1" smtClean="0">
                              <a:solidFill>
                                <a:srgbClr val="FF0000"/>
                              </a:solidFill>
                              <a:latin typeface="Cambria Math"/>
                            </a:rPr>
                            <m:t>+</m:t>
                          </m:r>
                          <m:nary>
                            <m:naryPr>
                              <m:chr m:val="∑"/>
                              <m:ctrlPr>
                                <a:rPr lang="it-IT" sz="1900" b="1" i="1" smtClean="0">
                                  <a:solidFill>
                                    <a:srgbClr val="FF0000"/>
                                  </a:solidFill>
                                  <a:latin typeface="Cambria Math"/>
                                </a:rPr>
                              </m:ctrlPr>
                            </m:naryPr>
                            <m:sub>
                              <m:r>
                                <m:rPr>
                                  <m:brk m:alnAt="23"/>
                                </m:rPr>
                                <a:rPr lang="it-IT" sz="1900" b="1" i="1" smtClean="0">
                                  <a:solidFill>
                                    <a:srgbClr val="FF0000"/>
                                  </a:solidFill>
                                  <a:latin typeface="Cambria Math"/>
                                </a:rPr>
                                <m:t>𝒋</m:t>
                              </m:r>
                              <m:r>
                                <a:rPr lang="it-IT" sz="1900" b="1" i="1" smtClean="0">
                                  <a:solidFill>
                                    <a:srgbClr val="FF0000"/>
                                  </a:solidFill>
                                  <a:latin typeface="Cambria Math"/>
                                </a:rPr>
                                <m:t>=</m:t>
                              </m:r>
                              <m:r>
                                <a:rPr lang="it-IT" sz="1900" b="1" i="1" smtClean="0">
                                  <a:solidFill>
                                    <a:srgbClr val="FF0000"/>
                                  </a:solidFill>
                                  <a:latin typeface="Cambria Math"/>
                                </a:rPr>
                                <m:t>𝟏</m:t>
                              </m:r>
                            </m:sub>
                            <m:sup>
                              <m:r>
                                <a:rPr lang="it-IT" sz="1900" b="1" i="1" smtClean="0">
                                  <a:solidFill>
                                    <a:srgbClr val="FF0000"/>
                                  </a:solidFill>
                                  <a:latin typeface="Cambria Math"/>
                                </a:rPr>
                                <m:t>𝟒</m:t>
                              </m:r>
                            </m:sup>
                            <m:e>
                              <m:sSub>
                                <m:sSubPr>
                                  <m:ctrlPr>
                                    <a:rPr lang="it-IT" sz="1900" b="1" i="1" smtClean="0">
                                      <a:solidFill>
                                        <a:srgbClr val="FF0000"/>
                                      </a:solidFill>
                                      <a:latin typeface="Cambria Math"/>
                                    </a:rPr>
                                  </m:ctrlPr>
                                </m:sSubPr>
                                <m:e>
                                  <m:r>
                                    <a:rPr lang="it-IT" sz="1900" b="1" i="1" smtClean="0">
                                      <a:solidFill>
                                        <a:srgbClr val="FF0000"/>
                                      </a:solidFill>
                                      <a:latin typeface="Cambria Math"/>
                                    </a:rPr>
                                    <m:t>𝒘</m:t>
                                  </m:r>
                                </m:e>
                                <m:sub>
                                  <m:r>
                                    <a:rPr lang="it-IT" sz="1900" b="1" i="1" smtClean="0">
                                      <a:solidFill>
                                        <a:srgbClr val="FF0000"/>
                                      </a:solidFill>
                                      <a:latin typeface="Cambria Math"/>
                                    </a:rPr>
                                    <m:t>𝒋</m:t>
                                  </m:r>
                                </m:sub>
                              </m:sSub>
                              <m:sSub>
                                <m:sSubPr>
                                  <m:ctrlPr>
                                    <a:rPr lang="it-IT" sz="1900" b="1" i="1" smtClean="0">
                                      <a:solidFill>
                                        <a:srgbClr val="FF0000"/>
                                      </a:solidFill>
                                      <a:latin typeface="Cambria Math"/>
                                    </a:rPr>
                                  </m:ctrlPr>
                                </m:sSubPr>
                                <m:e>
                                  <m:r>
                                    <a:rPr lang="it-IT" sz="1900" b="1" i="1" smtClean="0">
                                      <a:solidFill>
                                        <a:srgbClr val="FF0000"/>
                                      </a:solidFill>
                                      <a:latin typeface="Cambria Math"/>
                                    </a:rPr>
                                    <m:t>𝑯</m:t>
                                  </m:r>
                                </m:e>
                                <m:sub>
                                  <m:r>
                                    <a:rPr lang="it-IT" sz="1900" b="1" i="1" smtClean="0">
                                      <a:solidFill>
                                        <a:srgbClr val="FF0000"/>
                                      </a:solidFill>
                                      <a:latin typeface="Cambria Math"/>
                                    </a:rPr>
                                    <m:t>𝒋</m:t>
                                  </m:r>
                                </m:sub>
                              </m:sSub>
                            </m:e>
                          </m:nary>
                        </m:e>
                      </m:d>
                    </m:oMath>
                  </m:oMathPara>
                </a14:m>
                <a:endParaRPr lang="it-IT" sz="1900" b="1" dirty="0">
                  <a:solidFill>
                    <a:srgbClr val="FF0000"/>
                  </a:solidFill>
                </a:endParaRPr>
              </a:p>
            </p:txBody>
          </p:sp>
        </mc:Choice>
        <mc:Fallback xmlns="">
          <p:sp>
            <p:nvSpPr>
              <p:cNvPr id="52" name="TextBox 51"/>
              <p:cNvSpPr txBox="1">
                <a:spLocks noRot="1" noChangeAspect="1" noMove="1" noResize="1" noEditPoints="1" noAdjustHandles="1" noChangeArrowheads="1" noChangeShapeType="1" noTextEdit="1"/>
              </p:cNvSpPr>
              <p:nvPr/>
            </p:nvSpPr>
            <p:spPr>
              <a:xfrm>
                <a:off x="7020272" y="3744328"/>
                <a:ext cx="2123728" cy="1033681"/>
              </a:xfrm>
              <a:prstGeom prst="rect">
                <a:avLst/>
              </a:prstGeom>
              <a:blipFill rotWithShape="1">
                <a:blip r:embed="rId7"/>
                <a:stretch>
                  <a:fillRect r="-4023"/>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55" name="TextBox 54"/>
              <p:cNvSpPr txBox="1"/>
              <p:nvPr/>
            </p:nvSpPr>
            <p:spPr>
              <a:xfrm>
                <a:off x="573322" y="2863616"/>
                <a:ext cx="542294" cy="473976"/>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sz="2200" b="1" i="1" smtClean="0">
                              <a:solidFill>
                                <a:srgbClr val="FF0000"/>
                              </a:solidFill>
                              <a:latin typeface="Cambria Math"/>
                            </a:rPr>
                          </m:ctrlPr>
                        </m:sSubPr>
                        <m:e>
                          <m:r>
                            <a:rPr lang="it-IT" sz="2200" b="1" i="1" smtClean="0">
                              <a:solidFill>
                                <a:srgbClr val="FF0000"/>
                              </a:solidFill>
                              <a:latin typeface="Cambria Math"/>
                            </a:rPr>
                            <m:t>𝒙</m:t>
                          </m:r>
                        </m:e>
                        <m:sub>
                          <m:r>
                            <a:rPr lang="it-IT" sz="2200" b="1" i="1" smtClean="0">
                              <a:solidFill>
                                <a:srgbClr val="FF0000"/>
                              </a:solidFill>
                              <a:latin typeface="Cambria Math"/>
                            </a:rPr>
                            <m:t>𝟏</m:t>
                          </m:r>
                        </m:sub>
                      </m:sSub>
                    </m:oMath>
                  </m:oMathPara>
                </a14:m>
                <a:endParaRPr lang="it-IT" sz="2200" b="1" dirty="0" smtClean="0">
                  <a:solidFill>
                    <a:srgbClr val="FF0000"/>
                  </a:solidFill>
                </a:endParaRPr>
              </a:p>
            </p:txBody>
          </p:sp>
        </mc:Choice>
        <mc:Fallback xmlns="">
          <p:sp>
            <p:nvSpPr>
              <p:cNvPr id="55" name="TextBox 54"/>
              <p:cNvSpPr txBox="1">
                <a:spLocks noRot="1" noChangeAspect="1" noMove="1" noResize="1" noEditPoints="1" noAdjustHandles="1" noChangeArrowheads="1" noChangeShapeType="1" noTextEdit="1"/>
              </p:cNvSpPr>
              <p:nvPr/>
            </p:nvSpPr>
            <p:spPr>
              <a:xfrm>
                <a:off x="573322" y="2863616"/>
                <a:ext cx="542294" cy="473976"/>
              </a:xfrm>
              <a:prstGeom prst="rect">
                <a:avLst/>
              </a:prstGeom>
              <a:blipFill rotWithShape="1">
                <a:blip r:embed="rId8"/>
                <a:stretch>
                  <a:fillRect t="-7692" r="-22472" b="-15385"/>
                </a:stretch>
              </a:blipFill>
              <a:ln>
                <a:noFill/>
              </a:ln>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56" name="TextBox 55"/>
              <p:cNvSpPr txBox="1"/>
              <p:nvPr/>
            </p:nvSpPr>
            <p:spPr>
              <a:xfrm>
                <a:off x="573322" y="5167872"/>
                <a:ext cx="542294" cy="473976"/>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sz="2200" b="1" i="1" smtClean="0">
                              <a:solidFill>
                                <a:srgbClr val="FF0000"/>
                              </a:solidFill>
                              <a:latin typeface="Cambria Math"/>
                            </a:rPr>
                          </m:ctrlPr>
                        </m:sSubPr>
                        <m:e>
                          <m:r>
                            <a:rPr lang="it-IT" sz="2200" b="1" i="1" smtClean="0">
                              <a:solidFill>
                                <a:srgbClr val="FF0000"/>
                              </a:solidFill>
                              <a:latin typeface="Cambria Math"/>
                            </a:rPr>
                            <m:t>𝒙</m:t>
                          </m:r>
                        </m:e>
                        <m:sub>
                          <m:r>
                            <a:rPr lang="it-IT" sz="2200" b="1" i="1" smtClean="0">
                              <a:solidFill>
                                <a:srgbClr val="FF0000"/>
                              </a:solidFill>
                              <a:latin typeface="Cambria Math"/>
                            </a:rPr>
                            <m:t>𝟐</m:t>
                          </m:r>
                        </m:sub>
                      </m:sSub>
                    </m:oMath>
                  </m:oMathPara>
                </a14:m>
                <a:endParaRPr lang="it-IT" sz="2200" b="1" dirty="0" smtClean="0">
                  <a:solidFill>
                    <a:srgbClr val="FF0000"/>
                  </a:solidFill>
                </a:endParaRPr>
              </a:p>
            </p:txBody>
          </p:sp>
        </mc:Choice>
        <mc:Fallback xmlns="">
          <p:sp>
            <p:nvSpPr>
              <p:cNvPr id="56" name="TextBox 55"/>
              <p:cNvSpPr txBox="1">
                <a:spLocks noRot="1" noChangeAspect="1" noMove="1" noResize="1" noEditPoints="1" noAdjustHandles="1" noChangeArrowheads="1" noChangeShapeType="1" noTextEdit="1"/>
              </p:cNvSpPr>
              <p:nvPr/>
            </p:nvSpPr>
            <p:spPr>
              <a:xfrm>
                <a:off x="573322" y="5167872"/>
                <a:ext cx="542294" cy="473976"/>
              </a:xfrm>
              <a:prstGeom prst="rect">
                <a:avLst/>
              </a:prstGeom>
              <a:blipFill rotWithShape="1">
                <a:blip r:embed="rId9"/>
                <a:stretch>
                  <a:fillRect t="-7692" r="-22472" b="-15385"/>
                </a:stretch>
              </a:blipFill>
              <a:ln>
                <a:noFill/>
              </a:ln>
            </p:spPr>
            <p:txBody>
              <a:bodyPr/>
              <a:lstStyle/>
              <a:p>
                <a:r>
                  <a:rPr lang="it-IT">
                    <a:noFill/>
                  </a:rPr>
                  <a:t> </a:t>
                </a:r>
              </a:p>
            </p:txBody>
          </p:sp>
        </mc:Fallback>
      </mc:AlternateContent>
    </p:spTree>
    <p:extLst>
      <p:ext uri="{BB962C8B-B14F-4D97-AF65-F5344CB8AC3E}">
        <p14:creationId xmlns:p14="http://schemas.microsoft.com/office/powerpoint/2010/main" val="4105291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500"/>
                                        <p:tgtEl>
                                          <p:spTgt spid="5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fade">
                                      <p:cBhvr>
                                        <p:cTn id="3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263428" y="1774557"/>
            <a:ext cx="2520280" cy="646331"/>
          </a:xfrm>
          <a:prstGeom prst="rect">
            <a:avLst/>
          </a:prstGeom>
          <a:noFill/>
          <a:ln>
            <a:solidFill>
              <a:schemeClr val="tx1"/>
            </a:solidFill>
          </a:ln>
        </p:spPr>
        <p:txBody>
          <a:bodyPr wrap="square" rtlCol="0">
            <a:spAutoFit/>
          </a:bodyPr>
          <a:lstStyle/>
          <a:p>
            <a:pPr algn="ctr"/>
            <a:r>
              <a:rPr lang="it-IT" dirty="0" smtClean="0"/>
              <a:t>Preparazione ed esplorazione dei dati</a:t>
            </a:r>
            <a:endParaRPr lang="it-IT" dirty="0"/>
          </a:p>
        </p:txBody>
      </p:sp>
      <p:cxnSp>
        <p:nvCxnSpPr>
          <p:cNvPr id="10" name="Straight Arrow Connector 9"/>
          <p:cNvCxnSpPr>
            <a:stCxn id="6" idx="2"/>
            <a:endCxn id="24" idx="0"/>
          </p:cNvCxnSpPr>
          <p:nvPr/>
        </p:nvCxnSpPr>
        <p:spPr>
          <a:xfrm flipH="1">
            <a:off x="3263428" y="2420888"/>
            <a:ext cx="1260140" cy="50579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95548" y="3933056"/>
            <a:ext cx="2079848" cy="369332"/>
          </a:xfrm>
          <a:prstGeom prst="rect">
            <a:avLst/>
          </a:prstGeom>
          <a:noFill/>
          <a:ln>
            <a:solidFill>
              <a:schemeClr val="tx1"/>
            </a:solidFill>
          </a:ln>
        </p:spPr>
        <p:txBody>
          <a:bodyPr wrap="square" rtlCol="0">
            <a:spAutoFit/>
          </a:bodyPr>
          <a:lstStyle/>
          <a:p>
            <a:pPr algn="ctr"/>
            <a:r>
              <a:rPr lang="it-IT" dirty="0" smtClean="0"/>
              <a:t>Classificazione</a:t>
            </a:r>
            <a:endParaRPr lang="it-IT" dirty="0"/>
          </a:p>
        </p:txBody>
      </p:sp>
      <p:sp>
        <p:nvSpPr>
          <p:cNvPr id="13" name="TextBox 12"/>
          <p:cNvSpPr txBox="1"/>
          <p:nvPr/>
        </p:nvSpPr>
        <p:spPr>
          <a:xfrm>
            <a:off x="3483644" y="3933056"/>
            <a:ext cx="2079848" cy="369332"/>
          </a:xfrm>
          <a:prstGeom prst="rect">
            <a:avLst/>
          </a:prstGeom>
          <a:noFill/>
          <a:ln>
            <a:solidFill>
              <a:schemeClr val="tx1"/>
            </a:solidFill>
          </a:ln>
        </p:spPr>
        <p:txBody>
          <a:bodyPr wrap="square" rtlCol="0">
            <a:spAutoFit/>
          </a:bodyPr>
          <a:lstStyle/>
          <a:p>
            <a:pPr algn="ctr"/>
            <a:r>
              <a:rPr lang="it-IT" dirty="0" smtClean="0"/>
              <a:t>Predizione</a:t>
            </a:r>
            <a:endParaRPr lang="it-IT" dirty="0"/>
          </a:p>
        </p:txBody>
      </p:sp>
      <p:sp>
        <p:nvSpPr>
          <p:cNvPr id="15" name="TextBox 14"/>
          <p:cNvSpPr txBox="1"/>
          <p:nvPr/>
        </p:nvSpPr>
        <p:spPr>
          <a:xfrm>
            <a:off x="6071740" y="3933056"/>
            <a:ext cx="2079848" cy="369332"/>
          </a:xfrm>
          <a:prstGeom prst="rect">
            <a:avLst/>
          </a:prstGeom>
          <a:noFill/>
          <a:ln>
            <a:solidFill>
              <a:schemeClr val="tx1"/>
            </a:solidFill>
          </a:ln>
        </p:spPr>
        <p:txBody>
          <a:bodyPr wrap="square" rtlCol="0">
            <a:spAutoFit/>
          </a:bodyPr>
          <a:lstStyle/>
          <a:p>
            <a:pPr algn="ctr"/>
            <a:r>
              <a:rPr lang="it-IT" dirty="0" smtClean="0"/>
              <a:t>Segmentazione</a:t>
            </a:r>
            <a:endParaRPr lang="it-IT" dirty="0"/>
          </a:p>
        </p:txBody>
      </p:sp>
      <p:cxnSp>
        <p:nvCxnSpPr>
          <p:cNvPr id="16" name="Straight Arrow Connector 15"/>
          <p:cNvCxnSpPr>
            <a:stCxn id="6" idx="2"/>
          </p:cNvCxnSpPr>
          <p:nvPr/>
        </p:nvCxnSpPr>
        <p:spPr>
          <a:xfrm>
            <a:off x="4523568" y="2420888"/>
            <a:ext cx="2608908" cy="50579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Right Brace 22"/>
          <p:cNvSpPr/>
          <p:nvPr/>
        </p:nvSpPr>
        <p:spPr>
          <a:xfrm rot="16200000">
            <a:off x="7027226" y="2677111"/>
            <a:ext cx="177260" cy="2113088"/>
          </a:xfrm>
          <a:prstGeom prst="rightBrace">
            <a:avLst>
              <a:gd name="adj1" fmla="val 2500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24" name="TextBox 23"/>
          <p:cNvSpPr txBox="1"/>
          <p:nvPr/>
        </p:nvSpPr>
        <p:spPr>
          <a:xfrm>
            <a:off x="2223504" y="2926685"/>
            <a:ext cx="2079848" cy="646331"/>
          </a:xfrm>
          <a:prstGeom prst="rect">
            <a:avLst/>
          </a:prstGeom>
          <a:noFill/>
          <a:ln>
            <a:solidFill>
              <a:schemeClr val="tx1"/>
            </a:solidFill>
          </a:ln>
        </p:spPr>
        <p:txBody>
          <a:bodyPr wrap="square" rtlCol="0">
            <a:spAutoFit/>
          </a:bodyPr>
          <a:lstStyle/>
          <a:p>
            <a:pPr algn="ctr"/>
            <a:r>
              <a:rPr lang="it-IT" dirty="0" smtClean="0"/>
              <a:t>Supervised Learning</a:t>
            </a:r>
            <a:endParaRPr lang="it-IT" dirty="0"/>
          </a:p>
        </p:txBody>
      </p:sp>
      <p:sp>
        <p:nvSpPr>
          <p:cNvPr id="25" name="TextBox 24"/>
          <p:cNvSpPr txBox="1"/>
          <p:nvPr/>
        </p:nvSpPr>
        <p:spPr>
          <a:xfrm>
            <a:off x="6092552" y="2926685"/>
            <a:ext cx="2079848" cy="646331"/>
          </a:xfrm>
          <a:prstGeom prst="rect">
            <a:avLst/>
          </a:prstGeom>
          <a:noFill/>
          <a:ln>
            <a:solidFill>
              <a:schemeClr val="tx1"/>
            </a:solidFill>
          </a:ln>
        </p:spPr>
        <p:txBody>
          <a:bodyPr wrap="square" rtlCol="0">
            <a:spAutoFit/>
          </a:bodyPr>
          <a:lstStyle/>
          <a:p>
            <a:pPr algn="ctr"/>
            <a:r>
              <a:rPr lang="it-IT" dirty="0" smtClean="0"/>
              <a:t>Unsupervised Learning</a:t>
            </a:r>
            <a:endParaRPr lang="it-IT" dirty="0"/>
          </a:p>
        </p:txBody>
      </p:sp>
      <p:sp>
        <p:nvSpPr>
          <p:cNvPr id="30" name="Right Brace 29"/>
          <p:cNvSpPr/>
          <p:nvPr/>
        </p:nvSpPr>
        <p:spPr>
          <a:xfrm rot="16200000">
            <a:off x="3140890" y="1399683"/>
            <a:ext cx="177260" cy="4667944"/>
          </a:xfrm>
          <a:prstGeom prst="rightBrace">
            <a:avLst>
              <a:gd name="adj1" fmla="val 2500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cxnSp>
        <p:nvCxnSpPr>
          <p:cNvPr id="31" name="Straight Arrow Connector 30"/>
          <p:cNvCxnSpPr>
            <a:stCxn id="12" idx="2"/>
            <a:endCxn id="33" idx="1"/>
          </p:cNvCxnSpPr>
          <p:nvPr/>
        </p:nvCxnSpPr>
        <p:spPr>
          <a:xfrm>
            <a:off x="1935472" y="4302388"/>
            <a:ext cx="1111932" cy="74592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047404" y="4725144"/>
            <a:ext cx="2952328" cy="646331"/>
          </a:xfrm>
          <a:prstGeom prst="rect">
            <a:avLst/>
          </a:prstGeom>
          <a:noFill/>
          <a:ln>
            <a:solidFill>
              <a:schemeClr val="tx1"/>
            </a:solidFill>
          </a:ln>
        </p:spPr>
        <p:txBody>
          <a:bodyPr wrap="square" rtlCol="0">
            <a:spAutoFit/>
          </a:bodyPr>
          <a:lstStyle/>
          <a:p>
            <a:pPr algn="ctr"/>
            <a:r>
              <a:rPr lang="it-IT" dirty="0" smtClean="0"/>
              <a:t>Valutazione e selezione del modello</a:t>
            </a:r>
          </a:p>
        </p:txBody>
      </p:sp>
      <p:cxnSp>
        <p:nvCxnSpPr>
          <p:cNvPr id="38" name="Straight Arrow Connector 37"/>
          <p:cNvCxnSpPr>
            <a:stCxn id="13" idx="2"/>
            <a:endCxn id="33" idx="0"/>
          </p:cNvCxnSpPr>
          <p:nvPr/>
        </p:nvCxnSpPr>
        <p:spPr>
          <a:xfrm>
            <a:off x="4523568" y="4302388"/>
            <a:ext cx="0" cy="42275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15" idx="2"/>
            <a:endCxn id="33" idx="3"/>
          </p:cNvCxnSpPr>
          <p:nvPr/>
        </p:nvCxnSpPr>
        <p:spPr>
          <a:xfrm flipH="1">
            <a:off x="5999732" y="4302388"/>
            <a:ext cx="1111932" cy="74592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3623468" y="5807005"/>
            <a:ext cx="1800200" cy="646331"/>
          </a:xfrm>
          <a:prstGeom prst="rect">
            <a:avLst/>
          </a:prstGeom>
          <a:noFill/>
          <a:ln>
            <a:solidFill>
              <a:schemeClr val="tx1"/>
            </a:solidFill>
          </a:ln>
        </p:spPr>
        <p:txBody>
          <a:bodyPr wrap="square" rtlCol="0">
            <a:spAutoFit/>
          </a:bodyPr>
          <a:lstStyle/>
          <a:p>
            <a:pPr algn="ctr"/>
            <a:r>
              <a:rPr lang="it-IT" i="1" dirty="0" smtClean="0"/>
              <a:t>New Data </a:t>
            </a:r>
          </a:p>
          <a:p>
            <a:pPr algn="ctr"/>
            <a:r>
              <a:rPr lang="it-IT" i="1" dirty="0" smtClean="0"/>
              <a:t>Scoring</a:t>
            </a:r>
            <a:endParaRPr lang="it-IT" i="1" dirty="0"/>
          </a:p>
        </p:txBody>
      </p:sp>
      <p:cxnSp>
        <p:nvCxnSpPr>
          <p:cNvPr id="45" name="Straight Arrow Connector 44"/>
          <p:cNvCxnSpPr>
            <a:stCxn id="33" idx="2"/>
            <a:endCxn id="44" idx="0"/>
          </p:cNvCxnSpPr>
          <p:nvPr/>
        </p:nvCxnSpPr>
        <p:spPr>
          <a:xfrm>
            <a:off x="4523568" y="5371475"/>
            <a:ext cx="0" cy="43553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a:t>Cos’è il Data Mining?</a:t>
            </a:r>
          </a:p>
        </p:txBody>
      </p:sp>
    </p:spTree>
    <p:extLst>
      <p:ext uri="{BB962C8B-B14F-4D97-AF65-F5344CB8AC3E}">
        <p14:creationId xmlns:p14="http://schemas.microsoft.com/office/powerpoint/2010/main" val="128433851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5188032"/>
          </a:xfrm>
        </p:spPr>
        <p:txBody>
          <a:bodyPr>
            <a:normAutofit/>
          </a:bodyPr>
          <a:lstStyle/>
          <a:p>
            <a:pPr algn="just"/>
            <a:r>
              <a:rPr lang="it-IT" sz="2500" dirty="0" smtClean="0"/>
              <a:t>Pesi e intercette</a:t>
            </a:r>
          </a:p>
          <a:p>
            <a:pPr lvl="1" algn="just"/>
            <a:r>
              <a:rPr lang="it-IT" sz="2300" i="1" dirty="0" smtClean="0"/>
              <a:t>Inizializzazione</a:t>
            </a:r>
            <a:r>
              <a:rPr lang="it-IT" sz="2300" dirty="0" smtClean="0"/>
              <a:t>: quando il primo record attraversa la rete, i parametri assumono valori di default, in genere piccoli o addirittura nulli.</a:t>
            </a:r>
          </a:p>
          <a:p>
            <a:pPr lvl="1" algn="just"/>
            <a:r>
              <a:rPr lang="it-IT" sz="2300" i="1" dirty="0" smtClean="0"/>
              <a:t>Aggiornamento</a:t>
            </a:r>
            <a:r>
              <a:rPr lang="it-IT" sz="2300" dirty="0" smtClean="0"/>
              <a:t>: esistono diversi algoritmi per aggiornare i parametri, ma il più utilizzato è l’</a:t>
            </a:r>
            <a:r>
              <a:rPr lang="it-IT" sz="2300" b="1" i="1" dirty="0" smtClean="0"/>
              <a:t>error back propagation</a:t>
            </a:r>
            <a:r>
              <a:rPr lang="it-IT" sz="2300" dirty="0" smtClean="0"/>
              <a:t>. Dati i parametri per il record </a:t>
            </a:r>
            <a:r>
              <a:rPr lang="it-IT" sz="2300" i="1" dirty="0"/>
              <a:t>k</a:t>
            </a:r>
            <a:r>
              <a:rPr lang="it-IT" sz="2300" dirty="0" smtClean="0"/>
              <a:t>-esimo, la rete neurale calcola la relativa predizione e l’errore commesso viene utilizzato per aggiornare i parametri della rete:</a:t>
            </a:r>
            <a:r>
              <a:rPr lang="it-IT" sz="2300" i="1" dirty="0" smtClean="0"/>
              <a:t> </a:t>
            </a:r>
          </a:p>
          <a:p>
            <a:pPr lvl="1" algn="just"/>
            <a:endParaRPr lang="it-IT" sz="2300" i="1" dirty="0"/>
          </a:p>
          <a:p>
            <a:pPr marL="411480" lvl="1" indent="0" algn="just">
              <a:buNone/>
            </a:pPr>
            <a:endParaRPr lang="it-IT" sz="2300" i="1" dirty="0" smtClean="0"/>
          </a:p>
          <a:p>
            <a:pPr marL="676656" lvl="2" indent="0" algn="just">
              <a:buNone/>
            </a:pPr>
            <a:r>
              <a:rPr lang="it-IT" sz="2300" dirty="0" smtClean="0">
                <a:solidFill>
                  <a:schemeClr val="accent2"/>
                </a:solidFill>
              </a:rPr>
              <a:t>dove </a:t>
            </a:r>
            <a:r>
              <a:rPr lang="it-IT" sz="2300" i="1" dirty="0" smtClean="0">
                <a:solidFill>
                  <a:schemeClr val="accent2"/>
                </a:solidFill>
              </a:rPr>
              <a:t>l</a:t>
            </a:r>
            <a:r>
              <a:rPr lang="it-IT" sz="2300" dirty="0" smtClean="0">
                <a:solidFill>
                  <a:schemeClr val="accent2"/>
                </a:solidFill>
              </a:rPr>
              <a:t> è un </a:t>
            </a:r>
            <a:r>
              <a:rPr lang="it-IT" sz="2300" i="1" dirty="0" smtClean="0">
                <a:solidFill>
                  <a:schemeClr val="accent2"/>
                </a:solidFill>
              </a:rPr>
              <a:t>learning rate </a:t>
            </a:r>
            <a:r>
              <a:rPr lang="it-IT" sz="2300" dirty="0" smtClean="0">
                <a:solidFill>
                  <a:schemeClr val="accent2"/>
                </a:solidFill>
              </a:rPr>
              <a:t>prefissato. </a:t>
            </a:r>
            <a:endParaRPr lang="it-IT" sz="2300" dirty="0">
              <a:solidFill>
                <a:schemeClr val="accent2"/>
              </a:solidFill>
            </a:endParaRPr>
          </a:p>
          <a:p>
            <a:pPr lvl="1" algn="just"/>
            <a:endParaRPr lang="it-IT" sz="2300" i="1" dirty="0"/>
          </a:p>
          <a:p>
            <a:pPr lvl="1" algn="just"/>
            <a:endParaRPr lang="it-IT" sz="2300" i="1" dirty="0" smtClean="0"/>
          </a:p>
          <a:p>
            <a:pPr marL="411480" lvl="1" indent="0" algn="just">
              <a:buNone/>
            </a:pPr>
            <a:endParaRPr lang="it-IT" sz="2300" i="1" dirty="0"/>
          </a:p>
          <a:p>
            <a:pPr lvl="1" algn="just"/>
            <a:endParaRPr lang="it-IT" sz="2300" i="1" dirty="0" smtClean="0"/>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Reti neurali</a:t>
            </a:r>
            <a:endParaRPr lang="it-IT" sz="3600" dirty="0"/>
          </a:p>
        </p:txBody>
      </p:sp>
      <mc:AlternateContent xmlns:mc="http://schemas.openxmlformats.org/markup-compatibility/2006" xmlns:a14="http://schemas.microsoft.com/office/drawing/2010/main">
        <mc:Choice Requires="a14">
          <p:sp>
            <p:nvSpPr>
              <p:cNvPr id="6" name="TextBox 5"/>
              <p:cNvSpPr txBox="1"/>
              <p:nvPr/>
            </p:nvSpPr>
            <p:spPr>
              <a:xfrm>
                <a:off x="1288499" y="5477882"/>
                <a:ext cx="3175165" cy="40831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it-IT" sz="1900" b="0" i="1" smtClean="0">
                              <a:latin typeface="Cambria Math"/>
                            </a:rPr>
                          </m:ctrlPr>
                        </m:sSubPr>
                        <m:e>
                          <m:r>
                            <a:rPr lang="it-IT" sz="1900" b="0" i="1" smtClean="0">
                              <a:latin typeface="Cambria Math"/>
                              <a:ea typeface="Cambria Math"/>
                            </a:rPr>
                            <m:t>𝛼</m:t>
                          </m:r>
                        </m:e>
                        <m:sub>
                          <m:r>
                            <a:rPr lang="it-IT" sz="1900" b="0" i="1" smtClean="0">
                              <a:latin typeface="Cambria Math"/>
                            </a:rPr>
                            <m:t>𝑗</m:t>
                          </m:r>
                        </m:sub>
                      </m:sSub>
                      <m:d>
                        <m:dPr>
                          <m:ctrlPr>
                            <a:rPr lang="it-IT" sz="1900" b="0" i="1" smtClean="0">
                              <a:latin typeface="Cambria Math"/>
                              <a:ea typeface="Cambria Math"/>
                            </a:rPr>
                          </m:ctrlPr>
                        </m:dPr>
                        <m:e>
                          <m:r>
                            <a:rPr lang="it-IT" sz="1900" b="0" i="1" smtClean="0">
                              <a:latin typeface="Cambria Math"/>
                              <a:ea typeface="Cambria Math"/>
                            </a:rPr>
                            <m:t>𝑘</m:t>
                          </m:r>
                          <m:r>
                            <a:rPr lang="it-IT" sz="1900" b="0" i="1" smtClean="0">
                              <a:latin typeface="Cambria Math"/>
                              <a:ea typeface="Cambria Math"/>
                            </a:rPr>
                            <m:t>+1</m:t>
                          </m:r>
                        </m:e>
                      </m:d>
                      <m:r>
                        <a:rPr lang="it-IT" sz="1900" b="0" i="1" smtClean="0">
                          <a:latin typeface="Cambria Math"/>
                        </a:rPr>
                        <m:t>≔</m:t>
                      </m:r>
                      <m:sSub>
                        <m:sSubPr>
                          <m:ctrlPr>
                            <a:rPr lang="it-IT" sz="1900" i="1">
                              <a:latin typeface="Cambria Math"/>
                            </a:rPr>
                          </m:ctrlPr>
                        </m:sSubPr>
                        <m:e>
                          <m:r>
                            <a:rPr lang="it-IT" sz="1900" i="1">
                              <a:latin typeface="Cambria Math"/>
                              <a:ea typeface="Cambria Math"/>
                            </a:rPr>
                            <m:t>𝛼</m:t>
                          </m:r>
                        </m:e>
                        <m:sub>
                          <m:r>
                            <a:rPr lang="it-IT" sz="1900" i="1">
                              <a:latin typeface="Cambria Math"/>
                            </a:rPr>
                            <m:t>𝑗</m:t>
                          </m:r>
                        </m:sub>
                      </m:sSub>
                      <m:d>
                        <m:dPr>
                          <m:ctrlPr>
                            <a:rPr lang="it-IT" sz="1900" i="1">
                              <a:latin typeface="Cambria Math"/>
                              <a:ea typeface="Cambria Math"/>
                            </a:rPr>
                          </m:ctrlPr>
                        </m:dPr>
                        <m:e>
                          <m:r>
                            <a:rPr lang="it-IT" sz="1900" b="0" i="1" smtClean="0">
                              <a:latin typeface="Cambria Math"/>
                              <a:ea typeface="Cambria Math"/>
                            </a:rPr>
                            <m:t>𝑘</m:t>
                          </m:r>
                        </m:e>
                      </m:d>
                      <m:r>
                        <a:rPr lang="it-IT" sz="1900" b="0" i="1" smtClean="0">
                          <a:latin typeface="Cambria Math"/>
                          <a:ea typeface="Cambria Math"/>
                        </a:rPr>
                        <m:t>+</m:t>
                      </m:r>
                      <m:r>
                        <a:rPr lang="it-IT" sz="1900" b="0" i="1" smtClean="0">
                          <a:latin typeface="Cambria Math"/>
                          <a:ea typeface="Cambria Math"/>
                        </a:rPr>
                        <m:t>𝑙</m:t>
                      </m:r>
                      <m:r>
                        <a:rPr lang="it-IT" sz="1900" b="0" i="1" smtClean="0">
                          <a:latin typeface="Cambria Math"/>
                          <a:ea typeface="Cambria Math"/>
                        </a:rPr>
                        <m:t>∙</m:t>
                      </m:r>
                      <m:r>
                        <a:rPr lang="it-IT" sz="1900" b="0" i="1" smtClean="0">
                          <a:latin typeface="Cambria Math"/>
                          <a:ea typeface="Cambria Math"/>
                        </a:rPr>
                        <m:t>𝜀</m:t>
                      </m:r>
                      <m:r>
                        <a:rPr lang="it-IT" sz="1900" b="0" i="1" smtClean="0">
                          <a:latin typeface="Cambria Math"/>
                          <a:ea typeface="Cambria Math"/>
                        </a:rPr>
                        <m:t>(</m:t>
                      </m:r>
                      <m:r>
                        <a:rPr lang="it-IT" sz="1900" b="0" i="1" smtClean="0">
                          <a:latin typeface="Cambria Math"/>
                          <a:ea typeface="Cambria Math"/>
                        </a:rPr>
                        <m:t>𝑘</m:t>
                      </m:r>
                      <m:r>
                        <a:rPr lang="it-IT" sz="1900" b="0" i="1" smtClean="0">
                          <a:latin typeface="Cambria Math"/>
                          <a:ea typeface="Cambria Math"/>
                        </a:rPr>
                        <m:t>)</m:t>
                      </m:r>
                    </m:oMath>
                  </m:oMathPara>
                </a14:m>
                <a:endParaRPr lang="it-IT" sz="1900" dirty="0"/>
              </a:p>
            </p:txBody>
          </p:sp>
        </mc:Choice>
        <mc:Fallback xmlns="">
          <p:sp>
            <p:nvSpPr>
              <p:cNvPr id="6" name="TextBox 5"/>
              <p:cNvSpPr txBox="1">
                <a:spLocks noRot="1" noChangeAspect="1" noMove="1" noResize="1" noEditPoints="1" noAdjustHandles="1" noChangeArrowheads="1" noChangeShapeType="1" noTextEdit="1"/>
              </p:cNvSpPr>
              <p:nvPr/>
            </p:nvSpPr>
            <p:spPr>
              <a:xfrm>
                <a:off x="1288499" y="5477882"/>
                <a:ext cx="3175165" cy="408317"/>
              </a:xfrm>
              <a:prstGeom prst="rect">
                <a:avLst/>
              </a:prstGeom>
              <a:blipFill rotWithShape="1">
                <a:blip r:embed="rId3"/>
                <a:stretch>
                  <a:fillRect t="-8955" r="-2303" b="-17910"/>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4952931" y="5490020"/>
                <a:ext cx="3363485" cy="40831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it-IT" sz="1900" b="0" i="1" smtClean="0">
                              <a:latin typeface="Cambria Math"/>
                            </a:rPr>
                          </m:ctrlPr>
                        </m:sSubPr>
                        <m:e>
                          <m:r>
                            <a:rPr lang="it-IT" sz="1900" b="0" i="1" smtClean="0">
                              <a:latin typeface="Cambria Math"/>
                            </a:rPr>
                            <m:t>𝑤</m:t>
                          </m:r>
                        </m:e>
                        <m:sub>
                          <m:r>
                            <a:rPr lang="it-IT" sz="1900" b="0" i="1" smtClean="0">
                              <a:latin typeface="Cambria Math"/>
                            </a:rPr>
                            <m:t>𝑖𝑗</m:t>
                          </m:r>
                        </m:sub>
                      </m:sSub>
                      <m:d>
                        <m:dPr>
                          <m:ctrlPr>
                            <a:rPr lang="it-IT" sz="1900" b="0" i="1" smtClean="0">
                              <a:latin typeface="Cambria Math"/>
                              <a:ea typeface="Cambria Math"/>
                            </a:rPr>
                          </m:ctrlPr>
                        </m:dPr>
                        <m:e>
                          <m:r>
                            <a:rPr lang="it-IT" sz="1900" b="0" i="1" smtClean="0">
                              <a:latin typeface="Cambria Math"/>
                              <a:ea typeface="Cambria Math"/>
                            </a:rPr>
                            <m:t>𝑘</m:t>
                          </m:r>
                          <m:r>
                            <a:rPr lang="it-IT" sz="1900" b="0" i="1" smtClean="0">
                              <a:latin typeface="Cambria Math"/>
                              <a:ea typeface="Cambria Math"/>
                            </a:rPr>
                            <m:t>+1</m:t>
                          </m:r>
                        </m:e>
                      </m:d>
                      <m:r>
                        <a:rPr lang="it-IT" sz="1900" b="0" i="1" smtClean="0">
                          <a:latin typeface="Cambria Math"/>
                        </a:rPr>
                        <m:t>≔</m:t>
                      </m:r>
                      <m:sSub>
                        <m:sSubPr>
                          <m:ctrlPr>
                            <a:rPr lang="it-IT" sz="1900" i="1">
                              <a:latin typeface="Cambria Math"/>
                            </a:rPr>
                          </m:ctrlPr>
                        </m:sSubPr>
                        <m:e>
                          <m:r>
                            <a:rPr lang="it-IT" sz="1900" b="0" i="1" smtClean="0">
                              <a:latin typeface="Cambria Math"/>
                            </a:rPr>
                            <m:t>𝑤</m:t>
                          </m:r>
                        </m:e>
                        <m:sub>
                          <m:r>
                            <a:rPr lang="it-IT" sz="1900" b="0" i="1" smtClean="0">
                              <a:latin typeface="Cambria Math"/>
                              <a:ea typeface="Cambria Math"/>
                            </a:rPr>
                            <m:t>𝑖</m:t>
                          </m:r>
                          <m:r>
                            <a:rPr lang="it-IT" sz="1900" i="1">
                              <a:latin typeface="Cambria Math"/>
                            </a:rPr>
                            <m:t>𝑗</m:t>
                          </m:r>
                        </m:sub>
                      </m:sSub>
                      <m:d>
                        <m:dPr>
                          <m:ctrlPr>
                            <a:rPr lang="it-IT" sz="1900" i="1">
                              <a:latin typeface="Cambria Math"/>
                              <a:ea typeface="Cambria Math"/>
                            </a:rPr>
                          </m:ctrlPr>
                        </m:dPr>
                        <m:e>
                          <m:r>
                            <a:rPr lang="it-IT" sz="1900" b="0" i="1" smtClean="0">
                              <a:latin typeface="Cambria Math"/>
                              <a:ea typeface="Cambria Math"/>
                            </a:rPr>
                            <m:t>𝑘</m:t>
                          </m:r>
                        </m:e>
                      </m:d>
                      <m:r>
                        <a:rPr lang="it-IT" sz="1900" b="0" i="1" smtClean="0">
                          <a:latin typeface="Cambria Math"/>
                          <a:ea typeface="Cambria Math"/>
                        </a:rPr>
                        <m:t>+</m:t>
                      </m:r>
                      <m:r>
                        <a:rPr lang="it-IT" sz="1900" b="0" i="1" smtClean="0">
                          <a:latin typeface="Cambria Math"/>
                          <a:ea typeface="Cambria Math"/>
                        </a:rPr>
                        <m:t>𝑙</m:t>
                      </m:r>
                      <m:r>
                        <a:rPr lang="it-IT" sz="1900" b="0" i="1" smtClean="0">
                          <a:latin typeface="Cambria Math"/>
                          <a:ea typeface="Cambria Math"/>
                        </a:rPr>
                        <m:t>∙</m:t>
                      </m:r>
                      <m:r>
                        <a:rPr lang="it-IT" sz="1900" b="0" i="1" smtClean="0">
                          <a:latin typeface="Cambria Math"/>
                          <a:ea typeface="Cambria Math"/>
                        </a:rPr>
                        <m:t>𝜀</m:t>
                      </m:r>
                      <m:r>
                        <a:rPr lang="it-IT" sz="1900" b="0" i="1" smtClean="0">
                          <a:latin typeface="Cambria Math"/>
                          <a:ea typeface="Cambria Math"/>
                        </a:rPr>
                        <m:t>(</m:t>
                      </m:r>
                      <m:r>
                        <a:rPr lang="it-IT" sz="1900" b="0" i="1" smtClean="0">
                          <a:latin typeface="Cambria Math"/>
                          <a:ea typeface="Cambria Math"/>
                        </a:rPr>
                        <m:t>𝑘</m:t>
                      </m:r>
                      <m:r>
                        <a:rPr lang="it-IT" sz="1900" b="0" i="1" smtClean="0">
                          <a:latin typeface="Cambria Math"/>
                          <a:ea typeface="Cambria Math"/>
                        </a:rPr>
                        <m:t>)</m:t>
                      </m:r>
                    </m:oMath>
                  </m:oMathPara>
                </a14:m>
                <a:endParaRPr lang="it-IT" sz="1900" dirty="0"/>
              </a:p>
            </p:txBody>
          </p:sp>
        </mc:Choice>
        <mc:Fallback xmlns="">
          <p:sp>
            <p:nvSpPr>
              <p:cNvPr id="7" name="TextBox 6"/>
              <p:cNvSpPr txBox="1">
                <a:spLocks noRot="1" noChangeAspect="1" noMove="1" noResize="1" noEditPoints="1" noAdjustHandles="1" noChangeArrowheads="1" noChangeShapeType="1" noTextEdit="1"/>
              </p:cNvSpPr>
              <p:nvPr/>
            </p:nvSpPr>
            <p:spPr>
              <a:xfrm>
                <a:off x="4952931" y="5490020"/>
                <a:ext cx="3363485" cy="408317"/>
              </a:xfrm>
              <a:prstGeom prst="rect">
                <a:avLst/>
              </a:prstGeom>
              <a:blipFill rotWithShape="1">
                <a:blip r:embed="rId4"/>
                <a:stretch>
                  <a:fillRect t="-8955" r="-2717" b="-17910"/>
                </a:stretch>
              </a:blipFill>
            </p:spPr>
            <p:txBody>
              <a:bodyPr/>
              <a:lstStyle/>
              <a:p>
                <a:r>
                  <a:rPr lang="it-IT">
                    <a:noFill/>
                  </a:rPr>
                  <a:t> </a:t>
                </a:r>
              </a:p>
            </p:txBody>
          </p:sp>
        </mc:Fallback>
      </mc:AlternateContent>
    </p:spTree>
    <p:extLst>
      <p:ext uri="{BB962C8B-B14F-4D97-AF65-F5344CB8AC3E}">
        <p14:creationId xmlns:p14="http://schemas.microsoft.com/office/powerpoint/2010/main" val="258379240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5188032"/>
          </a:xfrm>
        </p:spPr>
        <p:txBody>
          <a:bodyPr>
            <a:normAutofit/>
          </a:bodyPr>
          <a:lstStyle/>
          <a:p>
            <a:pPr algn="just"/>
            <a:r>
              <a:rPr lang="it-IT" sz="2500" i="1" dirty="0" smtClean="0"/>
              <a:t>Case updating</a:t>
            </a:r>
          </a:p>
          <a:p>
            <a:pPr lvl="1" algn="just"/>
            <a:endParaRPr lang="it-IT" sz="2300" i="1" dirty="0"/>
          </a:p>
          <a:p>
            <a:pPr lvl="1" algn="just"/>
            <a:endParaRPr lang="it-IT" sz="2300" i="1" dirty="0" smtClean="0"/>
          </a:p>
          <a:p>
            <a:pPr marL="411480" lvl="1" indent="0" algn="just">
              <a:buNone/>
            </a:pPr>
            <a:endParaRPr lang="it-IT" sz="2300" i="1" dirty="0"/>
          </a:p>
          <a:p>
            <a:pPr lvl="1" algn="just"/>
            <a:endParaRPr lang="it-IT" sz="2300" i="1" dirty="0" smtClean="0"/>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Reti neurali</a:t>
            </a:r>
            <a:endParaRPr lang="it-IT" sz="3600"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699" t="40672" r="31820" b="19589"/>
          <a:stretch/>
        </p:blipFill>
        <p:spPr bwMode="auto">
          <a:xfrm>
            <a:off x="3455790" y="2159242"/>
            <a:ext cx="1296144" cy="1053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TextBox 39"/>
          <p:cNvSpPr txBox="1"/>
          <p:nvPr/>
        </p:nvSpPr>
        <p:spPr>
          <a:xfrm>
            <a:off x="1939107" y="2859033"/>
            <a:ext cx="1084635" cy="353943"/>
          </a:xfrm>
          <a:prstGeom prst="rect">
            <a:avLst/>
          </a:prstGeom>
          <a:noFill/>
          <a:ln>
            <a:noFill/>
          </a:ln>
        </p:spPr>
        <p:txBody>
          <a:bodyPr wrap="square" rtlCol="0">
            <a:spAutoFit/>
          </a:bodyPr>
          <a:lstStyle/>
          <a:p>
            <a:pPr algn="ctr"/>
            <a:r>
              <a:rPr lang="it-IT" sz="1700" dirty="0" smtClean="0"/>
              <a:t>Record 1</a:t>
            </a:r>
          </a:p>
        </p:txBody>
      </p:sp>
      <p:cxnSp>
        <p:nvCxnSpPr>
          <p:cNvPr id="41" name="Straight Arrow Connector 40"/>
          <p:cNvCxnSpPr>
            <a:stCxn id="40" idx="3"/>
            <a:endCxn id="1026" idx="1"/>
          </p:cNvCxnSpPr>
          <p:nvPr/>
        </p:nvCxnSpPr>
        <p:spPr>
          <a:xfrm flipV="1">
            <a:off x="3023742" y="2686109"/>
            <a:ext cx="432048" cy="3498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5" name="TextBox 44"/>
              <p:cNvSpPr txBox="1"/>
              <p:nvPr/>
            </p:nvSpPr>
            <p:spPr>
              <a:xfrm>
                <a:off x="1860476" y="2204864"/>
                <a:ext cx="1127348" cy="3539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acc>
                        <m:accPr>
                          <m:chr m:val="̅"/>
                          <m:ctrlPr>
                            <a:rPr lang="it-IT" sz="1700" i="1" smtClean="0">
                              <a:solidFill>
                                <a:schemeClr val="tx1"/>
                              </a:solidFill>
                              <a:latin typeface="Cambria Math"/>
                              <a:ea typeface="Cambria Math"/>
                            </a:rPr>
                          </m:ctrlPr>
                        </m:accPr>
                        <m:e>
                          <m:r>
                            <a:rPr lang="it-IT" sz="1700" i="1">
                              <a:solidFill>
                                <a:schemeClr val="tx1"/>
                              </a:solidFill>
                              <a:latin typeface="Cambria Math"/>
                              <a:ea typeface="Cambria Math"/>
                            </a:rPr>
                            <m:t>𝛼</m:t>
                          </m:r>
                        </m:e>
                      </m:acc>
                      <m:r>
                        <a:rPr lang="it-IT" sz="1700" b="0" i="1" smtClean="0">
                          <a:solidFill>
                            <a:schemeClr val="tx1"/>
                          </a:solidFill>
                          <a:latin typeface="Cambria Math"/>
                          <a:ea typeface="Cambria Math"/>
                        </a:rPr>
                        <m:t>(0),</m:t>
                      </m:r>
                      <m:acc>
                        <m:accPr>
                          <m:chr m:val="̅"/>
                          <m:ctrlPr>
                            <a:rPr lang="it-IT" sz="1700" i="1">
                              <a:solidFill>
                                <a:schemeClr val="tx1"/>
                              </a:solidFill>
                              <a:latin typeface="Cambria Math"/>
                              <a:ea typeface="Cambria Math"/>
                            </a:rPr>
                          </m:ctrlPr>
                        </m:accPr>
                        <m:e>
                          <m:r>
                            <a:rPr lang="it-IT" sz="1700" b="0" i="1" smtClean="0">
                              <a:solidFill>
                                <a:schemeClr val="tx1"/>
                              </a:solidFill>
                              <a:latin typeface="Cambria Math"/>
                              <a:ea typeface="Cambria Math"/>
                            </a:rPr>
                            <m:t>𝑤</m:t>
                          </m:r>
                        </m:e>
                      </m:acc>
                      <m:r>
                        <a:rPr lang="it-IT" sz="1700" b="0" i="1" smtClean="0">
                          <a:solidFill>
                            <a:schemeClr val="tx1"/>
                          </a:solidFill>
                          <a:latin typeface="Cambria Math"/>
                          <a:ea typeface="Cambria Math"/>
                        </a:rPr>
                        <m:t>(0)</m:t>
                      </m:r>
                    </m:oMath>
                  </m:oMathPara>
                </a14:m>
                <a:endParaRPr lang="it-IT" sz="1700" dirty="0">
                  <a:solidFill>
                    <a:schemeClr val="tx1"/>
                  </a:solidFill>
                </a:endParaRPr>
              </a:p>
            </p:txBody>
          </p:sp>
        </mc:Choice>
        <mc:Fallback xmlns="">
          <p:sp>
            <p:nvSpPr>
              <p:cNvPr id="45" name="TextBox 44"/>
              <p:cNvSpPr txBox="1">
                <a:spLocks noRot="1" noChangeAspect="1" noMove="1" noResize="1" noEditPoints="1" noAdjustHandles="1" noChangeArrowheads="1" noChangeShapeType="1" noTextEdit="1"/>
              </p:cNvSpPr>
              <p:nvPr/>
            </p:nvSpPr>
            <p:spPr>
              <a:xfrm>
                <a:off x="1860476" y="2204864"/>
                <a:ext cx="1127348" cy="353943"/>
              </a:xfrm>
              <a:prstGeom prst="rect">
                <a:avLst/>
              </a:prstGeom>
              <a:blipFill rotWithShape="1">
                <a:blip r:embed="rId4"/>
                <a:stretch>
                  <a:fillRect t="-5172" r="-10811" b="-22414"/>
                </a:stretch>
              </a:blipFill>
            </p:spPr>
            <p:txBody>
              <a:bodyPr/>
              <a:lstStyle/>
              <a:p>
                <a:r>
                  <a:rPr lang="it-IT">
                    <a:noFill/>
                  </a:rPr>
                  <a:t> </a:t>
                </a:r>
              </a:p>
            </p:txBody>
          </p:sp>
        </mc:Fallback>
      </mc:AlternateContent>
      <p:cxnSp>
        <p:nvCxnSpPr>
          <p:cNvPr id="46" name="Straight Arrow Connector 45"/>
          <p:cNvCxnSpPr>
            <a:stCxn id="45" idx="3"/>
            <a:endCxn id="1026" idx="1"/>
          </p:cNvCxnSpPr>
          <p:nvPr/>
        </p:nvCxnSpPr>
        <p:spPr>
          <a:xfrm>
            <a:off x="2987824" y="2381836"/>
            <a:ext cx="467966" cy="304273"/>
          </a:xfrm>
          <a:prstGeom prst="straightConnector1">
            <a:avLst/>
          </a:prstGeom>
          <a:ln w="25400">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pic>
        <p:nvPicPr>
          <p:cNvPr id="6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699" t="40672" r="31820" b="19589"/>
          <a:stretch/>
        </p:blipFill>
        <p:spPr bwMode="auto">
          <a:xfrm>
            <a:off x="5129390" y="3573016"/>
            <a:ext cx="1296144" cy="1053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 name="TextBox 60"/>
          <p:cNvSpPr txBox="1"/>
          <p:nvPr/>
        </p:nvSpPr>
        <p:spPr>
          <a:xfrm>
            <a:off x="3612707" y="4272807"/>
            <a:ext cx="1084635" cy="353943"/>
          </a:xfrm>
          <a:prstGeom prst="rect">
            <a:avLst/>
          </a:prstGeom>
          <a:noFill/>
          <a:ln>
            <a:noFill/>
          </a:ln>
        </p:spPr>
        <p:txBody>
          <a:bodyPr wrap="square" rtlCol="0">
            <a:spAutoFit/>
          </a:bodyPr>
          <a:lstStyle/>
          <a:p>
            <a:pPr algn="ctr"/>
            <a:r>
              <a:rPr lang="it-IT" sz="1700" dirty="0" smtClean="0"/>
              <a:t>Record 2</a:t>
            </a:r>
          </a:p>
        </p:txBody>
      </p:sp>
      <p:cxnSp>
        <p:nvCxnSpPr>
          <p:cNvPr id="62" name="Straight Arrow Connector 61"/>
          <p:cNvCxnSpPr>
            <a:stCxn id="61" idx="3"/>
            <a:endCxn id="60" idx="1"/>
          </p:cNvCxnSpPr>
          <p:nvPr/>
        </p:nvCxnSpPr>
        <p:spPr>
          <a:xfrm flipV="1">
            <a:off x="4675740" y="4099883"/>
            <a:ext cx="475253" cy="3498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3" name="TextBox 62"/>
              <p:cNvSpPr txBox="1"/>
              <p:nvPr/>
            </p:nvSpPr>
            <p:spPr>
              <a:xfrm>
                <a:off x="3545214" y="3618638"/>
                <a:ext cx="1127348" cy="3539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acc>
                        <m:accPr>
                          <m:chr m:val="̅"/>
                          <m:ctrlPr>
                            <a:rPr lang="it-IT" sz="1700" i="1" smtClean="0">
                              <a:solidFill>
                                <a:schemeClr val="tx1"/>
                              </a:solidFill>
                              <a:latin typeface="Cambria Math"/>
                              <a:ea typeface="Cambria Math"/>
                            </a:rPr>
                          </m:ctrlPr>
                        </m:accPr>
                        <m:e>
                          <m:r>
                            <a:rPr lang="it-IT" sz="1700" i="1">
                              <a:solidFill>
                                <a:schemeClr val="tx1"/>
                              </a:solidFill>
                              <a:latin typeface="Cambria Math"/>
                              <a:ea typeface="Cambria Math"/>
                            </a:rPr>
                            <m:t>𝛼</m:t>
                          </m:r>
                        </m:e>
                      </m:acc>
                      <m:r>
                        <a:rPr lang="it-IT" sz="1700" b="0" i="1" smtClean="0">
                          <a:solidFill>
                            <a:schemeClr val="tx1"/>
                          </a:solidFill>
                          <a:latin typeface="Cambria Math"/>
                          <a:ea typeface="Cambria Math"/>
                        </a:rPr>
                        <m:t>(1),</m:t>
                      </m:r>
                      <m:acc>
                        <m:accPr>
                          <m:chr m:val="̅"/>
                          <m:ctrlPr>
                            <a:rPr lang="it-IT" sz="1700" i="1">
                              <a:solidFill>
                                <a:schemeClr val="tx1"/>
                              </a:solidFill>
                              <a:latin typeface="Cambria Math"/>
                              <a:ea typeface="Cambria Math"/>
                            </a:rPr>
                          </m:ctrlPr>
                        </m:accPr>
                        <m:e>
                          <m:r>
                            <a:rPr lang="it-IT" sz="1700" b="0" i="1" smtClean="0">
                              <a:solidFill>
                                <a:schemeClr val="tx1"/>
                              </a:solidFill>
                              <a:latin typeface="Cambria Math"/>
                              <a:ea typeface="Cambria Math"/>
                            </a:rPr>
                            <m:t>𝑤</m:t>
                          </m:r>
                        </m:e>
                      </m:acc>
                      <m:r>
                        <a:rPr lang="it-IT" sz="1700" b="0" i="1" smtClean="0">
                          <a:solidFill>
                            <a:schemeClr val="tx1"/>
                          </a:solidFill>
                          <a:latin typeface="Cambria Math"/>
                          <a:ea typeface="Cambria Math"/>
                        </a:rPr>
                        <m:t>(1)</m:t>
                      </m:r>
                    </m:oMath>
                  </m:oMathPara>
                </a14:m>
                <a:endParaRPr lang="it-IT" sz="1700" dirty="0">
                  <a:solidFill>
                    <a:schemeClr val="tx1"/>
                  </a:solidFill>
                </a:endParaRPr>
              </a:p>
            </p:txBody>
          </p:sp>
        </mc:Choice>
        <mc:Fallback xmlns="">
          <p:sp>
            <p:nvSpPr>
              <p:cNvPr id="63" name="TextBox 62"/>
              <p:cNvSpPr txBox="1">
                <a:spLocks noRot="1" noChangeAspect="1" noMove="1" noResize="1" noEditPoints="1" noAdjustHandles="1" noChangeArrowheads="1" noChangeShapeType="1" noTextEdit="1"/>
              </p:cNvSpPr>
              <p:nvPr/>
            </p:nvSpPr>
            <p:spPr>
              <a:xfrm>
                <a:off x="3545214" y="3618638"/>
                <a:ext cx="1127348" cy="353943"/>
              </a:xfrm>
              <a:prstGeom prst="rect">
                <a:avLst/>
              </a:prstGeom>
              <a:blipFill rotWithShape="1">
                <a:blip r:embed="rId5"/>
                <a:stretch>
                  <a:fillRect t="-5172" r="-10870" b="-22414"/>
                </a:stretch>
              </a:blipFill>
            </p:spPr>
            <p:txBody>
              <a:bodyPr/>
              <a:lstStyle/>
              <a:p>
                <a:r>
                  <a:rPr lang="it-IT">
                    <a:noFill/>
                  </a:rPr>
                  <a:t> </a:t>
                </a:r>
              </a:p>
            </p:txBody>
          </p:sp>
        </mc:Fallback>
      </mc:AlternateContent>
      <p:cxnSp>
        <p:nvCxnSpPr>
          <p:cNvPr id="64" name="Straight Arrow Connector 63"/>
          <p:cNvCxnSpPr>
            <a:stCxn id="63" idx="3"/>
            <a:endCxn id="60" idx="1"/>
          </p:cNvCxnSpPr>
          <p:nvPr/>
        </p:nvCxnSpPr>
        <p:spPr>
          <a:xfrm>
            <a:off x="4649721" y="3795610"/>
            <a:ext cx="502511" cy="3042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a:stCxn id="1026" idx="2"/>
            <a:endCxn id="63" idx="0"/>
          </p:cNvCxnSpPr>
          <p:nvPr/>
        </p:nvCxnSpPr>
        <p:spPr>
          <a:xfrm>
            <a:off x="4103862" y="3212976"/>
            <a:ext cx="5026" cy="40566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9" name="TextBox 78"/>
              <p:cNvSpPr txBox="1"/>
              <p:nvPr/>
            </p:nvSpPr>
            <p:spPr>
              <a:xfrm>
                <a:off x="4103862" y="3140968"/>
                <a:ext cx="563674" cy="3539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sz="1700" b="0" i="1" smtClean="0">
                          <a:solidFill>
                            <a:schemeClr val="tx1"/>
                          </a:solidFill>
                          <a:latin typeface="Cambria Math"/>
                          <a:ea typeface="Cambria Math"/>
                        </a:rPr>
                        <m:t>𝜀</m:t>
                      </m:r>
                      <m:r>
                        <a:rPr lang="it-IT" sz="1700" b="0" i="1" smtClean="0">
                          <a:solidFill>
                            <a:schemeClr val="tx1"/>
                          </a:solidFill>
                          <a:latin typeface="Cambria Math"/>
                          <a:ea typeface="Cambria Math"/>
                        </a:rPr>
                        <m:t>(1)</m:t>
                      </m:r>
                    </m:oMath>
                  </m:oMathPara>
                </a14:m>
                <a:endParaRPr lang="it-IT" sz="1700" dirty="0">
                  <a:solidFill>
                    <a:schemeClr val="tx1"/>
                  </a:solidFill>
                </a:endParaRPr>
              </a:p>
            </p:txBody>
          </p:sp>
        </mc:Choice>
        <mc:Fallback xmlns="">
          <p:sp>
            <p:nvSpPr>
              <p:cNvPr id="79" name="TextBox 78"/>
              <p:cNvSpPr txBox="1">
                <a:spLocks noRot="1" noChangeAspect="1" noMove="1" noResize="1" noEditPoints="1" noAdjustHandles="1" noChangeArrowheads="1" noChangeShapeType="1" noTextEdit="1"/>
              </p:cNvSpPr>
              <p:nvPr/>
            </p:nvSpPr>
            <p:spPr>
              <a:xfrm>
                <a:off x="4103862" y="3140968"/>
                <a:ext cx="563674" cy="353943"/>
              </a:xfrm>
              <a:prstGeom prst="rect">
                <a:avLst/>
              </a:prstGeom>
              <a:blipFill rotWithShape="1">
                <a:blip r:embed="rId6"/>
                <a:stretch>
                  <a:fillRect t="-5172" r="-19355" b="-22414"/>
                </a:stretch>
              </a:blipFill>
            </p:spPr>
            <p:txBody>
              <a:bodyPr/>
              <a:lstStyle/>
              <a:p>
                <a:r>
                  <a:rPr lang="it-IT">
                    <a:noFill/>
                  </a:rPr>
                  <a:t> </a:t>
                </a:r>
              </a:p>
            </p:txBody>
          </p:sp>
        </mc:Fallback>
      </mc:AlternateContent>
      <p:pic>
        <p:nvPicPr>
          <p:cNvPr id="8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699" t="40672" r="31820" b="19589"/>
          <a:stretch/>
        </p:blipFill>
        <p:spPr bwMode="auto">
          <a:xfrm>
            <a:off x="6804248" y="5033936"/>
            <a:ext cx="1296144" cy="1053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 name="TextBox 80"/>
          <p:cNvSpPr txBox="1"/>
          <p:nvPr/>
        </p:nvSpPr>
        <p:spPr>
          <a:xfrm>
            <a:off x="5287565" y="5733727"/>
            <a:ext cx="1084635" cy="353943"/>
          </a:xfrm>
          <a:prstGeom prst="rect">
            <a:avLst/>
          </a:prstGeom>
          <a:noFill/>
          <a:ln>
            <a:noFill/>
          </a:ln>
        </p:spPr>
        <p:txBody>
          <a:bodyPr wrap="square" rtlCol="0">
            <a:spAutoFit/>
          </a:bodyPr>
          <a:lstStyle/>
          <a:p>
            <a:pPr algn="ctr"/>
            <a:r>
              <a:rPr lang="it-IT" sz="1700" dirty="0" smtClean="0"/>
              <a:t>Record 3</a:t>
            </a:r>
          </a:p>
        </p:txBody>
      </p:sp>
      <p:cxnSp>
        <p:nvCxnSpPr>
          <p:cNvPr id="82" name="Straight Arrow Connector 81"/>
          <p:cNvCxnSpPr>
            <a:stCxn id="81" idx="3"/>
            <a:endCxn id="80" idx="1"/>
          </p:cNvCxnSpPr>
          <p:nvPr/>
        </p:nvCxnSpPr>
        <p:spPr>
          <a:xfrm flipV="1">
            <a:off x="6350598" y="5560803"/>
            <a:ext cx="475253" cy="3498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3" name="TextBox 82"/>
              <p:cNvSpPr txBox="1"/>
              <p:nvPr/>
            </p:nvSpPr>
            <p:spPr>
              <a:xfrm>
                <a:off x="5220072" y="5079558"/>
                <a:ext cx="1127348" cy="3539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acc>
                        <m:accPr>
                          <m:chr m:val="̅"/>
                          <m:ctrlPr>
                            <a:rPr lang="it-IT" sz="1700" i="1" smtClean="0">
                              <a:latin typeface="Cambria Math"/>
                              <a:ea typeface="Cambria Math"/>
                            </a:rPr>
                          </m:ctrlPr>
                        </m:accPr>
                        <m:e>
                          <m:r>
                            <a:rPr lang="it-IT" sz="1700" i="1">
                              <a:latin typeface="Cambria Math"/>
                              <a:ea typeface="Cambria Math"/>
                            </a:rPr>
                            <m:t>𝛼</m:t>
                          </m:r>
                        </m:e>
                      </m:acc>
                      <m:r>
                        <a:rPr lang="it-IT" sz="1700" b="0" i="1" smtClean="0">
                          <a:latin typeface="Cambria Math"/>
                          <a:ea typeface="Cambria Math"/>
                        </a:rPr>
                        <m:t>(2),</m:t>
                      </m:r>
                      <m:acc>
                        <m:accPr>
                          <m:chr m:val="̅"/>
                          <m:ctrlPr>
                            <a:rPr lang="it-IT" sz="1700" i="1">
                              <a:latin typeface="Cambria Math"/>
                              <a:ea typeface="Cambria Math"/>
                            </a:rPr>
                          </m:ctrlPr>
                        </m:accPr>
                        <m:e>
                          <m:r>
                            <a:rPr lang="it-IT" sz="1700" b="0" i="1" smtClean="0">
                              <a:latin typeface="Cambria Math"/>
                              <a:ea typeface="Cambria Math"/>
                            </a:rPr>
                            <m:t>𝑤</m:t>
                          </m:r>
                        </m:e>
                      </m:acc>
                      <m:r>
                        <a:rPr lang="it-IT" sz="1700" b="0" i="1" smtClean="0">
                          <a:latin typeface="Cambria Math"/>
                          <a:ea typeface="Cambria Math"/>
                        </a:rPr>
                        <m:t>(2)</m:t>
                      </m:r>
                    </m:oMath>
                  </m:oMathPara>
                </a14:m>
                <a:endParaRPr lang="it-IT" sz="1700" dirty="0"/>
              </a:p>
            </p:txBody>
          </p:sp>
        </mc:Choice>
        <mc:Fallback xmlns="">
          <p:sp>
            <p:nvSpPr>
              <p:cNvPr id="83" name="TextBox 82"/>
              <p:cNvSpPr txBox="1">
                <a:spLocks noRot="1" noChangeAspect="1" noMove="1" noResize="1" noEditPoints="1" noAdjustHandles="1" noChangeArrowheads="1" noChangeShapeType="1" noTextEdit="1"/>
              </p:cNvSpPr>
              <p:nvPr/>
            </p:nvSpPr>
            <p:spPr>
              <a:xfrm>
                <a:off x="5220072" y="5079558"/>
                <a:ext cx="1127348" cy="353943"/>
              </a:xfrm>
              <a:prstGeom prst="rect">
                <a:avLst/>
              </a:prstGeom>
              <a:blipFill rotWithShape="1">
                <a:blip r:embed="rId7"/>
                <a:stretch>
                  <a:fillRect t="-5172" r="-10811" b="-22414"/>
                </a:stretch>
              </a:blipFill>
            </p:spPr>
            <p:txBody>
              <a:bodyPr/>
              <a:lstStyle/>
              <a:p>
                <a:r>
                  <a:rPr lang="it-IT">
                    <a:noFill/>
                  </a:rPr>
                  <a:t> </a:t>
                </a:r>
              </a:p>
            </p:txBody>
          </p:sp>
        </mc:Fallback>
      </mc:AlternateContent>
      <p:cxnSp>
        <p:nvCxnSpPr>
          <p:cNvPr id="84" name="Straight Arrow Connector 83"/>
          <p:cNvCxnSpPr>
            <a:stCxn id="83" idx="3"/>
            <a:endCxn id="80" idx="1"/>
          </p:cNvCxnSpPr>
          <p:nvPr/>
        </p:nvCxnSpPr>
        <p:spPr>
          <a:xfrm>
            <a:off x="6324579" y="5256530"/>
            <a:ext cx="502511" cy="3042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a:stCxn id="60" idx="2"/>
            <a:endCxn id="83" idx="0"/>
          </p:cNvCxnSpPr>
          <p:nvPr/>
        </p:nvCxnSpPr>
        <p:spPr>
          <a:xfrm>
            <a:off x="5777462" y="4626750"/>
            <a:ext cx="6284" cy="45280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6" name="TextBox 85"/>
              <p:cNvSpPr txBox="1"/>
              <p:nvPr/>
            </p:nvSpPr>
            <p:spPr>
              <a:xfrm>
                <a:off x="5760046" y="4601888"/>
                <a:ext cx="563674" cy="3539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sz="1700" b="0" i="1" smtClean="0">
                          <a:solidFill>
                            <a:schemeClr val="tx1"/>
                          </a:solidFill>
                          <a:latin typeface="Cambria Math"/>
                          <a:ea typeface="Cambria Math"/>
                        </a:rPr>
                        <m:t>𝜀</m:t>
                      </m:r>
                      <m:r>
                        <a:rPr lang="it-IT" sz="1700" b="0" i="1" smtClean="0">
                          <a:solidFill>
                            <a:schemeClr val="tx1"/>
                          </a:solidFill>
                          <a:latin typeface="Cambria Math"/>
                          <a:ea typeface="Cambria Math"/>
                        </a:rPr>
                        <m:t>(2)</m:t>
                      </m:r>
                    </m:oMath>
                  </m:oMathPara>
                </a14:m>
                <a:endParaRPr lang="it-IT" sz="1700" dirty="0">
                  <a:solidFill>
                    <a:schemeClr val="tx1"/>
                  </a:solidFill>
                </a:endParaRPr>
              </a:p>
            </p:txBody>
          </p:sp>
        </mc:Choice>
        <mc:Fallback xmlns="">
          <p:sp>
            <p:nvSpPr>
              <p:cNvPr id="86" name="TextBox 85"/>
              <p:cNvSpPr txBox="1">
                <a:spLocks noRot="1" noChangeAspect="1" noMove="1" noResize="1" noEditPoints="1" noAdjustHandles="1" noChangeArrowheads="1" noChangeShapeType="1" noTextEdit="1"/>
              </p:cNvSpPr>
              <p:nvPr/>
            </p:nvSpPr>
            <p:spPr>
              <a:xfrm>
                <a:off x="5760046" y="4601888"/>
                <a:ext cx="563674" cy="353943"/>
              </a:xfrm>
              <a:prstGeom prst="rect">
                <a:avLst/>
              </a:prstGeom>
              <a:blipFill rotWithShape="1">
                <a:blip r:embed="rId8"/>
                <a:stretch>
                  <a:fillRect t="-5172" r="-19565" b="-22414"/>
                </a:stretch>
              </a:blipFill>
            </p:spPr>
            <p:txBody>
              <a:bodyPr/>
              <a:lstStyle/>
              <a:p>
                <a:r>
                  <a:rPr lang="it-IT">
                    <a:noFill/>
                  </a:rPr>
                  <a:t> </a:t>
                </a:r>
              </a:p>
            </p:txBody>
          </p:sp>
        </mc:Fallback>
      </mc:AlternateContent>
      <p:cxnSp>
        <p:nvCxnSpPr>
          <p:cNvPr id="92" name="Elbow Connector 91"/>
          <p:cNvCxnSpPr>
            <a:stCxn id="80" idx="2"/>
          </p:cNvCxnSpPr>
          <p:nvPr/>
        </p:nvCxnSpPr>
        <p:spPr>
          <a:xfrm rot="5400000">
            <a:off x="4371122" y="3300130"/>
            <a:ext cx="293658" cy="5868738"/>
          </a:xfrm>
          <a:prstGeom prst="bentConnector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1" name="TextBox 100"/>
              <p:cNvSpPr txBox="1"/>
              <p:nvPr/>
            </p:nvSpPr>
            <p:spPr>
              <a:xfrm>
                <a:off x="7452320" y="6021288"/>
                <a:ext cx="563674" cy="3539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sz="1700" b="0" i="1" smtClean="0">
                          <a:solidFill>
                            <a:schemeClr val="tx1"/>
                          </a:solidFill>
                          <a:latin typeface="Cambria Math"/>
                          <a:ea typeface="Cambria Math"/>
                        </a:rPr>
                        <m:t>𝜀</m:t>
                      </m:r>
                      <m:r>
                        <a:rPr lang="it-IT" sz="1700" b="0" i="1" smtClean="0">
                          <a:solidFill>
                            <a:schemeClr val="tx1"/>
                          </a:solidFill>
                          <a:latin typeface="Cambria Math"/>
                          <a:ea typeface="Cambria Math"/>
                        </a:rPr>
                        <m:t>(3)</m:t>
                      </m:r>
                    </m:oMath>
                  </m:oMathPara>
                </a14:m>
                <a:endParaRPr lang="it-IT" sz="1700" dirty="0">
                  <a:solidFill>
                    <a:schemeClr val="tx1"/>
                  </a:solidFill>
                </a:endParaRPr>
              </a:p>
            </p:txBody>
          </p:sp>
        </mc:Choice>
        <mc:Fallback xmlns="">
          <p:sp>
            <p:nvSpPr>
              <p:cNvPr id="101" name="TextBox 100"/>
              <p:cNvSpPr txBox="1">
                <a:spLocks noRot="1" noChangeAspect="1" noMove="1" noResize="1" noEditPoints="1" noAdjustHandles="1" noChangeArrowheads="1" noChangeShapeType="1" noTextEdit="1"/>
              </p:cNvSpPr>
              <p:nvPr/>
            </p:nvSpPr>
            <p:spPr>
              <a:xfrm>
                <a:off x="7452320" y="6021288"/>
                <a:ext cx="563674" cy="353943"/>
              </a:xfrm>
              <a:prstGeom prst="rect">
                <a:avLst/>
              </a:prstGeom>
              <a:blipFill rotWithShape="1">
                <a:blip r:embed="rId9"/>
                <a:stretch>
                  <a:fillRect t="-5172" r="-19355" b="-22414"/>
                </a:stretch>
              </a:blipFill>
            </p:spPr>
            <p:txBody>
              <a:bodyPr/>
              <a:lstStyle/>
              <a:p>
                <a:r>
                  <a:rPr lang="it-IT">
                    <a:noFill/>
                  </a:rPr>
                  <a:t> </a:t>
                </a:r>
              </a:p>
            </p:txBody>
          </p:sp>
        </mc:Fallback>
      </mc:AlternateContent>
      <p:sp>
        <p:nvSpPr>
          <p:cNvPr id="102" name="TextBox 101"/>
          <p:cNvSpPr txBox="1"/>
          <p:nvPr/>
        </p:nvSpPr>
        <p:spPr>
          <a:xfrm rot="16200000">
            <a:off x="586250" y="4267786"/>
            <a:ext cx="1507330" cy="415498"/>
          </a:xfrm>
          <a:prstGeom prst="rect">
            <a:avLst/>
          </a:prstGeom>
          <a:noFill/>
          <a:ln>
            <a:noFill/>
          </a:ln>
        </p:spPr>
        <p:txBody>
          <a:bodyPr wrap="square" rtlCol="0">
            <a:spAutoFit/>
          </a:bodyPr>
          <a:lstStyle/>
          <a:p>
            <a:pPr algn="ctr"/>
            <a:r>
              <a:rPr lang="it-IT" sz="2100" dirty="0" smtClean="0"/>
              <a:t>Iterazione</a:t>
            </a:r>
          </a:p>
        </p:txBody>
      </p:sp>
      <p:cxnSp>
        <p:nvCxnSpPr>
          <p:cNvPr id="1030" name="Straight Connector 1029"/>
          <p:cNvCxnSpPr/>
          <p:nvPr/>
        </p:nvCxnSpPr>
        <p:spPr>
          <a:xfrm flipV="1">
            <a:off x="1583582" y="2387933"/>
            <a:ext cx="0" cy="399339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2" name="Straight Arrow Connector 1031"/>
          <p:cNvCxnSpPr>
            <a:endCxn id="45" idx="1"/>
          </p:cNvCxnSpPr>
          <p:nvPr/>
        </p:nvCxnSpPr>
        <p:spPr>
          <a:xfrm flipV="1">
            <a:off x="1583582" y="2381836"/>
            <a:ext cx="276894" cy="6097"/>
          </a:xfrm>
          <a:prstGeom prst="straightConnector1">
            <a:avLst/>
          </a:prstGeom>
          <a:ln w="25400">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820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500"/>
                                        <p:tgtEl>
                                          <p:spTgt spid="1026"/>
                                        </p:tgtEl>
                                      </p:cBhvr>
                                    </p:animEffect>
                                  </p:childTnLst>
                                </p:cTn>
                              </p:par>
                              <p:par>
                                <p:cTn id="14" presetID="10"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fade">
                                      <p:cBhvr>
                                        <p:cTn id="22" dur="500"/>
                                        <p:tgtEl>
                                          <p:spTgt spid="7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fade">
                                      <p:cBhvr>
                                        <p:cTn id="30" dur="500"/>
                                        <p:tgtEl>
                                          <p:spTgt spid="6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500"/>
                                        <p:tgtEl>
                                          <p:spTgt spid="61"/>
                                        </p:tgtEl>
                                      </p:cBhvr>
                                    </p:animEffect>
                                  </p:childTnLst>
                                </p:cTn>
                              </p:par>
                              <p:par>
                                <p:cTn id="34" presetID="10" presetClass="entr" presetSubtype="0" fill="hold" nodeType="with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childTnLst>
                                </p:cTn>
                              </p:par>
                              <p:par>
                                <p:cTn id="37" presetID="10" presetClass="entr" presetSubtype="0" fill="hold" nodeType="with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500"/>
                                        <p:tgtEl>
                                          <p:spTgt spid="62"/>
                                        </p:tgtEl>
                                      </p:cBhvr>
                                    </p:animEffect>
                                  </p:childTnLst>
                                </p:cTn>
                              </p:par>
                              <p:par>
                                <p:cTn id="40" presetID="10" presetClass="entr" presetSubtype="0" fill="hold"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500"/>
                                        <p:tgtEl>
                                          <p:spTgt spid="6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6"/>
                                        </p:tgtEl>
                                        <p:attrNameLst>
                                          <p:attrName>style.visibility</p:attrName>
                                        </p:attrNameLst>
                                      </p:cBhvr>
                                      <p:to>
                                        <p:strVal val="visible"/>
                                      </p:to>
                                    </p:set>
                                    <p:animEffect transition="in" filter="fade">
                                      <p:cBhvr>
                                        <p:cTn id="45" dur="500"/>
                                        <p:tgtEl>
                                          <p:spTgt spid="8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85"/>
                                        </p:tgtEl>
                                        <p:attrNameLst>
                                          <p:attrName>style.visibility</p:attrName>
                                        </p:attrNameLst>
                                      </p:cBhvr>
                                      <p:to>
                                        <p:strVal val="visible"/>
                                      </p:to>
                                    </p:set>
                                    <p:animEffect transition="in" filter="fade">
                                      <p:cBhvr>
                                        <p:cTn id="50" dur="500"/>
                                        <p:tgtEl>
                                          <p:spTgt spid="8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3"/>
                                        </p:tgtEl>
                                        <p:attrNameLst>
                                          <p:attrName>style.visibility</p:attrName>
                                        </p:attrNameLst>
                                      </p:cBhvr>
                                      <p:to>
                                        <p:strVal val="visible"/>
                                      </p:to>
                                    </p:set>
                                    <p:animEffect transition="in" filter="fade">
                                      <p:cBhvr>
                                        <p:cTn id="53" dur="500"/>
                                        <p:tgtEl>
                                          <p:spTgt spid="83"/>
                                        </p:tgtEl>
                                      </p:cBhvr>
                                    </p:animEffect>
                                  </p:childTnLst>
                                </p:cTn>
                              </p:par>
                              <p:par>
                                <p:cTn id="54" presetID="10" presetClass="entr" presetSubtype="0" fill="hold" nodeType="withEffect">
                                  <p:stCondLst>
                                    <p:cond delay="0"/>
                                  </p:stCondLst>
                                  <p:childTnLst>
                                    <p:set>
                                      <p:cBhvr>
                                        <p:cTn id="55" dur="1" fill="hold">
                                          <p:stCondLst>
                                            <p:cond delay="0"/>
                                          </p:stCondLst>
                                        </p:cTn>
                                        <p:tgtEl>
                                          <p:spTgt spid="84"/>
                                        </p:tgtEl>
                                        <p:attrNameLst>
                                          <p:attrName>style.visibility</p:attrName>
                                        </p:attrNameLst>
                                      </p:cBhvr>
                                      <p:to>
                                        <p:strVal val="visible"/>
                                      </p:to>
                                    </p:set>
                                    <p:animEffect transition="in" filter="fade">
                                      <p:cBhvr>
                                        <p:cTn id="56" dur="500"/>
                                        <p:tgtEl>
                                          <p:spTgt spid="84"/>
                                        </p:tgtEl>
                                      </p:cBhvr>
                                    </p:animEffect>
                                  </p:childTnLst>
                                </p:cTn>
                              </p:par>
                              <p:par>
                                <p:cTn id="57" presetID="10" presetClass="entr" presetSubtype="0" fill="hold" nodeType="with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fade">
                                      <p:cBhvr>
                                        <p:cTn id="59" dur="500"/>
                                        <p:tgtEl>
                                          <p:spTgt spid="8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fade">
                                      <p:cBhvr>
                                        <p:cTn id="62" dur="500"/>
                                        <p:tgtEl>
                                          <p:spTgt spid="81"/>
                                        </p:tgtEl>
                                      </p:cBhvr>
                                    </p:animEffect>
                                  </p:childTnLst>
                                </p:cTn>
                              </p:par>
                              <p:par>
                                <p:cTn id="63" presetID="10" presetClass="entr" presetSubtype="0" fill="hold" nodeType="with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500"/>
                                        <p:tgtEl>
                                          <p:spTgt spid="8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01"/>
                                        </p:tgtEl>
                                        <p:attrNameLst>
                                          <p:attrName>style.visibility</p:attrName>
                                        </p:attrNameLst>
                                      </p:cBhvr>
                                      <p:to>
                                        <p:strVal val="visible"/>
                                      </p:to>
                                    </p:set>
                                    <p:animEffect transition="in" filter="fade">
                                      <p:cBhvr>
                                        <p:cTn id="68" dur="500"/>
                                        <p:tgtEl>
                                          <p:spTgt spid="101"/>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1032"/>
                                        </p:tgtEl>
                                        <p:attrNameLst>
                                          <p:attrName>style.visibility</p:attrName>
                                        </p:attrNameLst>
                                      </p:cBhvr>
                                      <p:to>
                                        <p:strVal val="visible"/>
                                      </p:to>
                                    </p:set>
                                    <p:animEffect transition="in" filter="fade">
                                      <p:cBhvr>
                                        <p:cTn id="73" dur="500"/>
                                        <p:tgtEl>
                                          <p:spTgt spid="1032"/>
                                        </p:tgtEl>
                                      </p:cBhvr>
                                    </p:animEffect>
                                  </p:childTnLst>
                                </p:cTn>
                              </p:par>
                              <p:par>
                                <p:cTn id="74" presetID="10" presetClass="entr" presetSubtype="0" fill="hold" nodeType="withEffect">
                                  <p:stCondLst>
                                    <p:cond delay="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nodeType="withEffect">
                                  <p:stCondLst>
                                    <p:cond delay="0"/>
                                  </p:stCondLst>
                                  <p:childTnLst>
                                    <p:set>
                                      <p:cBhvr>
                                        <p:cTn id="78" dur="1" fill="hold">
                                          <p:stCondLst>
                                            <p:cond delay="0"/>
                                          </p:stCondLst>
                                        </p:cTn>
                                        <p:tgtEl>
                                          <p:spTgt spid="1030"/>
                                        </p:tgtEl>
                                        <p:attrNameLst>
                                          <p:attrName>style.visibility</p:attrName>
                                        </p:attrNameLst>
                                      </p:cBhvr>
                                      <p:to>
                                        <p:strVal val="visible"/>
                                      </p:to>
                                    </p:set>
                                    <p:animEffect transition="in" filter="fade">
                                      <p:cBhvr>
                                        <p:cTn id="79" dur="500"/>
                                        <p:tgtEl>
                                          <p:spTgt spid="103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02"/>
                                        </p:tgtEl>
                                        <p:attrNameLst>
                                          <p:attrName>style.visibility</p:attrName>
                                        </p:attrNameLst>
                                      </p:cBhvr>
                                      <p:to>
                                        <p:strVal val="visible"/>
                                      </p:to>
                                    </p:set>
                                    <p:animEffect transition="in" filter="fade">
                                      <p:cBhvr>
                                        <p:cTn id="82"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5" grpId="0"/>
      <p:bldP spid="61" grpId="0"/>
      <p:bldP spid="63" grpId="0"/>
      <p:bldP spid="79" grpId="0"/>
      <p:bldP spid="81" grpId="0"/>
      <p:bldP spid="83" grpId="0"/>
      <p:bldP spid="86" grpId="0"/>
      <p:bldP spid="101" grpId="0"/>
      <p:bldP spid="10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5188032"/>
          </a:xfrm>
        </p:spPr>
        <p:txBody>
          <a:bodyPr>
            <a:normAutofit/>
          </a:bodyPr>
          <a:lstStyle/>
          <a:p>
            <a:pPr algn="just"/>
            <a:r>
              <a:rPr lang="it-IT" sz="2500" i="1" dirty="0" smtClean="0"/>
              <a:t>Batch updating</a:t>
            </a:r>
          </a:p>
          <a:p>
            <a:pPr lvl="1" algn="just"/>
            <a:endParaRPr lang="it-IT" sz="2300" i="1" dirty="0"/>
          </a:p>
          <a:p>
            <a:pPr lvl="1" algn="just"/>
            <a:endParaRPr lang="it-IT" sz="2300" i="1" dirty="0" smtClean="0"/>
          </a:p>
          <a:p>
            <a:pPr marL="411480" lvl="1" indent="0" algn="just">
              <a:buNone/>
            </a:pPr>
            <a:endParaRPr lang="it-IT" sz="2300" i="1" dirty="0"/>
          </a:p>
          <a:p>
            <a:pPr lvl="1" algn="just"/>
            <a:endParaRPr lang="it-IT" sz="2300" i="1" dirty="0" smtClean="0"/>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Reti neurali</a:t>
            </a:r>
            <a:endParaRPr lang="it-IT" sz="3600"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699" t="40672" r="31820" b="19589"/>
          <a:stretch/>
        </p:blipFill>
        <p:spPr bwMode="auto">
          <a:xfrm>
            <a:off x="3007192" y="2159242"/>
            <a:ext cx="1296144" cy="1053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TextBox 39"/>
          <p:cNvSpPr txBox="1"/>
          <p:nvPr/>
        </p:nvSpPr>
        <p:spPr>
          <a:xfrm>
            <a:off x="1490509" y="2859033"/>
            <a:ext cx="1084635" cy="353943"/>
          </a:xfrm>
          <a:prstGeom prst="rect">
            <a:avLst/>
          </a:prstGeom>
          <a:noFill/>
          <a:ln>
            <a:noFill/>
          </a:ln>
        </p:spPr>
        <p:txBody>
          <a:bodyPr wrap="square" rtlCol="0">
            <a:spAutoFit/>
          </a:bodyPr>
          <a:lstStyle/>
          <a:p>
            <a:pPr algn="ctr"/>
            <a:r>
              <a:rPr lang="it-IT" sz="1700" dirty="0" smtClean="0"/>
              <a:t>Record 1</a:t>
            </a:r>
          </a:p>
        </p:txBody>
      </p:sp>
      <p:cxnSp>
        <p:nvCxnSpPr>
          <p:cNvPr id="41" name="Straight Arrow Connector 40"/>
          <p:cNvCxnSpPr>
            <a:stCxn id="40" idx="3"/>
            <a:endCxn id="1026" idx="1"/>
          </p:cNvCxnSpPr>
          <p:nvPr/>
        </p:nvCxnSpPr>
        <p:spPr>
          <a:xfrm flipV="1">
            <a:off x="2575144" y="2686109"/>
            <a:ext cx="432048" cy="3498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5" name="TextBox 44"/>
              <p:cNvSpPr txBox="1"/>
              <p:nvPr/>
            </p:nvSpPr>
            <p:spPr>
              <a:xfrm>
                <a:off x="1891154" y="2204864"/>
                <a:ext cx="648072" cy="3539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acc>
                        <m:accPr>
                          <m:chr m:val="̅"/>
                          <m:ctrlPr>
                            <a:rPr lang="it-IT" sz="1700" i="1" smtClean="0">
                              <a:latin typeface="Cambria Math"/>
                              <a:ea typeface="Cambria Math"/>
                            </a:rPr>
                          </m:ctrlPr>
                        </m:accPr>
                        <m:e>
                          <m:r>
                            <a:rPr lang="it-IT" sz="1700" i="1">
                              <a:latin typeface="Cambria Math"/>
                              <a:ea typeface="Cambria Math"/>
                            </a:rPr>
                            <m:t>𝛼</m:t>
                          </m:r>
                        </m:e>
                      </m:acc>
                      <m:r>
                        <a:rPr lang="it-IT" sz="1700" b="0" i="1" smtClean="0">
                          <a:latin typeface="Cambria Math"/>
                          <a:ea typeface="Cambria Math"/>
                        </a:rPr>
                        <m:t>,</m:t>
                      </m:r>
                      <m:acc>
                        <m:accPr>
                          <m:chr m:val="̅"/>
                          <m:ctrlPr>
                            <a:rPr lang="it-IT" sz="1700" i="1">
                              <a:latin typeface="Cambria Math"/>
                              <a:ea typeface="Cambria Math"/>
                            </a:rPr>
                          </m:ctrlPr>
                        </m:accPr>
                        <m:e>
                          <m:r>
                            <a:rPr lang="it-IT" sz="1700" b="0" i="1" smtClean="0">
                              <a:latin typeface="Cambria Math"/>
                              <a:ea typeface="Cambria Math"/>
                            </a:rPr>
                            <m:t>𝑤</m:t>
                          </m:r>
                        </m:e>
                      </m:acc>
                    </m:oMath>
                  </m:oMathPara>
                </a14:m>
                <a:endParaRPr lang="it-IT" sz="1700" dirty="0"/>
              </a:p>
            </p:txBody>
          </p:sp>
        </mc:Choice>
        <mc:Fallback xmlns="">
          <p:sp>
            <p:nvSpPr>
              <p:cNvPr id="45" name="TextBox 44"/>
              <p:cNvSpPr txBox="1">
                <a:spLocks noRot="1" noChangeAspect="1" noMove="1" noResize="1" noEditPoints="1" noAdjustHandles="1" noChangeArrowheads="1" noChangeShapeType="1" noTextEdit="1"/>
              </p:cNvSpPr>
              <p:nvPr/>
            </p:nvSpPr>
            <p:spPr>
              <a:xfrm>
                <a:off x="1891154" y="2204864"/>
                <a:ext cx="648072" cy="353943"/>
              </a:xfrm>
              <a:prstGeom prst="rect">
                <a:avLst/>
              </a:prstGeom>
              <a:blipFill rotWithShape="1">
                <a:blip r:embed="rId4"/>
                <a:stretch>
                  <a:fillRect t="-5172" r="-32710" b="-22414"/>
                </a:stretch>
              </a:blipFill>
            </p:spPr>
            <p:txBody>
              <a:bodyPr/>
              <a:lstStyle/>
              <a:p>
                <a:r>
                  <a:rPr lang="it-IT">
                    <a:noFill/>
                  </a:rPr>
                  <a:t> </a:t>
                </a:r>
              </a:p>
            </p:txBody>
          </p:sp>
        </mc:Fallback>
      </mc:AlternateContent>
      <p:cxnSp>
        <p:nvCxnSpPr>
          <p:cNvPr id="46" name="Straight Arrow Connector 45"/>
          <p:cNvCxnSpPr>
            <a:stCxn id="45" idx="3"/>
            <a:endCxn id="1026" idx="1"/>
          </p:cNvCxnSpPr>
          <p:nvPr/>
        </p:nvCxnSpPr>
        <p:spPr>
          <a:xfrm>
            <a:off x="2539226" y="2381836"/>
            <a:ext cx="467966" cy="304273"/>
          </a:xfrm>
          <a:prstGeom prst="straightConnector1">
            <a:avLst/>
          </a:prstGeom>
          <a:ln w="25400">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pic>
        <p:nvPicPr>
          <p:cNvPr id="6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699" t="40672" r="31820" b="19589"/>
          <a:stretch/>
        </p:blipFill>
        <p:spPr bwMode="auto">
          <a:xfrm>
            <a:off x="4680792" y="3573016"/>
            <a:ext cx="1296144" cy="1053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 name="TextBox 60"/>
          <p:cNvSpPr txBox="1"/>
          <p:nvPr/>
        </p:nvSpPr>
        <p:spPr>
          <a:xfrm>
            <a:off x="3164109" y="4272807"/>
            <a:ext cx="1084635" cy="353943"/>
          </a:xfrm>
          <a:prstGeom prst="rect">
            <a:avLst/>
          </a:prstGeom>
          <a:noFill/>
          <a:ln>
            <a:noFill/>
          </a:ln>
        </p:spPr>
        <p:txBody>
          <a:bodyPr wrap="square" rtlCol="0">
            <a:spAutoFit/>
          </a:bodyPr>
          <a:lstStyle/>
          <a:p>
            <a:pPr algn="ctr"/>
            <a:r>
              <a:rPr lang="it-IT" sz="1700" dirty="0" smtClean="0"/>
              <a:t>Record 2</a:t>
            </a:r>
          </a:p>
        </p:txBody>
      </p:sp>
      <p:cxnSp>
        <p:nvCxnSpPr>
          <p:cNvPr id="62" name="Straight Arrow Connector 61"/>
          <p:cNvCxnSpPr>
            <a:stCxn id="61" idx="3"/>
            <a:endCxn id="60" idx="1"/>
          </p:cNvCxnSpPr>
          <p:nvPr/>
        </p:nvCxnSpPr>
        <p:spPr>
          <a:xfrm flipV="1">
            <a:off x="4227142" y="4099883"/>
            <a:ext cx="475253" cy="3498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3" name="TextBox 62"/>
              <p:cNvSpPr txBox="1"/>
              <p:nvPr/>
            </p:nvSpPr>
            <p:spPr>
              <a:xfrm>
                <a:off x="3655264" y="3618638"/>
                <a:ext cx="568700" cy="3539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acc>
                        <m:accPr>
                          <m:chr m:val="̅"/>
                          <m:ctrlPr>
                            <a:rPr lang="it-IT" sz="1700" i="1" smtClean="0">
                              <a:latin typeface="Cambria Math"/>
                              <a:ea typeface="Cambria Math"/>
                            </a:rPr>
                          </m:ctrlPr>
                        </m:accPr>
                        <m:e>
                          <m:r>
                            <a:rPr lang="it-IT" sz="1700" i="1">
                              <a:latin typeface="Cambria Math"/>
                              <a:ea typeface="Cambria Math"/>
                            </a:rPr>
                            <m:t>𝛼</m:t>
                          </m:r>
                        </m:e>
                      </m:acc>
                      <m:r>
                        <a:rPr lang="it-IT" sz="1700" b="0" i="1" smtClean="0">
                          <a:latin typeface="Cambria Math"/>
                          <a:ea typeface="Cambria Math"/>
                        </a:rPr>
                        <m:t>,</m:t>
                      </m:r>
                      <m:acc>
                        <m:accPr>
                          <m:chr m:val="̅"/>
                          <m:ctrlPr>
                            <a:rPr lang="it-IT" sz="1700" i="1">
                              <a:latin typeface="Cambria Math"/>
                              <a:ea typeface="Cambria Math"/>
                            </a:rPr>
                          </m:ctrlPr>
                        </m:accPr>
                        <m:e>
                          <m:r>
                            <a:rPr lang="it-IT" sz="1700" b="0" i="1" smtClean="0">
                              <a:latin typeface="Cambria Math"/>
                              <a:ea typeface="Cambria Math"/>
                            </a:rPr>
                            <m:t>𝑤</m:t>
                          </m:r>
                        </m:e>
                      </m:acc>
                    </m:oMath>
                  </m:oMathPara>
                </a14:m>
                <a:endParaRPr lang="it-IT" sz="1700" dirty="0"/>
              </a:p>
            </p:txBody>
          </p:sp>
        </mc:Choice>
        <mc:Fallback xmlns="">
          <p:sp>
            <p:nvSpPr>
              <p:cNvPr id="63" name="TextBox 62"/>
              <p:cNvSpPr txBox="1">
                <a:spLocks noRot="1" noChangeAspect="1" noMove="1" noResize="1" noEditPoints="1" noAdjustHandles="1" noChangeArrowheads="1" noChangeShapeType="1" noTextEdit="1"/>
              </p:cNvSpPr>
              <p:nvPr/>
            </p:nvSpPr>
            <p:spPr>
              <a:xfrm>
                <a:off x="3655264" y="3618638"/>
                <a:ext cx="568700" cy="353943"/>
              </a:xfrm>
              <a:prstGeom prst="rect">
                <a:avLst/>
              </a:prstGeom>
              <a:blipFill rotWithShape="1">
                <a:blip r:embed="rId5"/>
                <a:stretch>
                  <a:fillRect t="-5172" r="-31183" b="-22414"/>
                </a:stretch>
              </a:blipFill>
            </p:spPr>
            <p:txBody>
              <a:bodyPr/>
              <a:lstStyle/>
              <a:p>
                <a:r>
                  <a:rPr lang="it-IT">
                    <a:noFill/>
                  </a:rPr>
                  <a:t> </a:t>
                </a:r>
              </a:p>
            </p:txBody>
          </p:sp>
        </mc:Fallback>
      </mc:AlternateContent>
      <p:cxnSp>
        <p:nvCxnSpPr>
          <p:cNvPr id="64" name="Straight Arrow Connector 63"/>
          <p:cNvCxnSpPr>
            <a:stCxn id="63" idx="3"/>
            <a:endCxn id="60" idx="1"/>
          </p:cNvCxnSpPr>
          <p:nvPr/>
        </p:nvCxnSpPr>
        <p:spPr>
          <a:xfrm>
            <a:off x="4223964" y="3795610"/>
            <a:ext cx="456828" cy="3042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8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699" t="40672" r="31820" b="19589"/>
          <a:stretch/>
        </p:blipFill>
        <p:spPr bwMode="auto">
          <a:xfrm>
            <a:off x="6355650" y="5033936"/>
            <a:ext cx="1296144" cy="1053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 name="TextBox 80"/>
          <p:cNvSpPr txBox="1"/>
          <p:nvPr/>
        </p:nvSpPr>
        <p:spPr>
          <a:xfrm>
            <a:off x="4838967" y="5733727"/>
            <a:ext cx="1084635" cy="353943"/>
          </a:xfrm>
          <a:prstGeom prst="rect">
            <a:avLst/>
          </a:prstGeom>
          <a:noFill/>
          <a:ln>
            <a:noFill/>
          </a:ln>
        </p:spPr>
        <p:txBody>
          <a:bodyPr wrap="square" rtlCol="0">
            <a:spAutoFit/>
          </a:bodyPr>
          <a:lstStyle/>
          <a:p>
            <a:pPr algn="ctr"/>
            <a:r>
              <a:rPr lang="it-IT" sz="1700" dirty="0" smtClean="0"/>
              <a:t>Record 3</a:t>
            </a:r>
          </a:p>
        </p:txBody>
      </p:sp>
      <p:cxnSp>
        <p:nvCxnSpPr>
          <p:cNvPr id="82" name="Straight Arrow Connector 81"/>
          <p:cNvCxnSpPr>
            <a:stCxn id="81" idx="3"/>
            <a:endCxn id="80" idx="1"/>
          </p:cNvCxnSpPr>
          <p:nvPr/>
        </p:nvCxnSpPr>
        <p:spPr>
          <a:xfrm flipV="1">
            <a:off x="5902000" y="5560803"/>
            <a:ext cx="475253" cy="3498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3" name="TextBox 82"/>
              <p:cNvSpPr txBox="1"/>
              <p:nvPr/>
            </p:nvSpPr>
            <p:spPr>
              <a:xfrm>
                <a:off x="5335148" y="5079558"/>
                <a:ext cx="563674" cy="3539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acc>
                        <m:accPr>
                          <m:chr m:val="̅"/>
                          <m:ctrlPr>
                            <a:rPr lang="it-IT" sz="1700" i="1" smtClean="0">
                              <a:latin typeface="Cambria Math"/>
                              <a:ea typeface="Cambria Math"/>
                            </a:rPr>
                          </m:ctrlPr>
                        </m:accPr>
                        <m:e>
                          <m:r>
                            <a:rPr lang="it-IT" sz="1700" i="1">
                              <a:latin typeface="Cambria Math"/>
                              <a:ea typeface="Cambria Math"/>
                            </a:rPr>
                            <m:t>𝛼</m:t>
                          </m:r>
                        </m:e>
                      </m:acc>
                      <m:r>
                        <a:rPr lang="it-IT" sz="1700" b="0" i="1" smtClean="0">
                          <a:latin typeface="Cambria Math"/>
                          <a:ea typeface="Cambria Math"/>
                        </a:rPr>
                        <m:t>,</m:t>
                      </m:r>
                      <m:acc>
                        <m:accPr>
                          <m:chr m:val="̅"/>
                          <m:ctrlPr>
                            <a:rPr lang="it-IT" sz="1700" i="1">
                              <a:latin typeface="Cambria Math"/>
                              <a:ea typeface="Cambria Math"/>
                            </a:rPr>
                          </m:ctrlPr>
                        </m:accPr>
                        <m:e>
                          <m:r>
                            <a:rPr lang="it-IT" sz="1700" b="0" i="1" smtClean="0">
                              <a:latin typeface="Cambria Math"/>
                              <a:ea typeface="Cambria Math"/>
                            </a:rPr>
                            <m:t>𝑤</m:t>
                          </m:r>
                        </m:e>
                      </m:acc>
                    </m:oMath>
                  </m:oMathPara>
                </a14:m>
                <a:endParaRPr lang="it-IT" sz="1700" dirty="0"/>
              </a:p>
            </p:txBody>
          </p:sp>
        </mc:Choice>
        <mc:Fallback xmlns="">
          <p:sp>
            <p:nvSpPr>
              <p:cNvPr id="83" name="TextBox 82"/>
              <p:cNvSpPr txBox="1">
                <a:spLocks noRot="1" noChangeAspect="1" noMove="1" noResize="1" noEditPoints="1" noAdjustHandles="1" noChangeArrowheads="1" noChangeShapeType="1" noTextEdit="1"/>
              </p:cNvSpPr>
              <p:nvPr/>
            </p:nvSpPr>
            <p:spPr>
              <a:xfrm>
                <a:off x="5335148" y="5079558"/>
                <a:ext cx="563674" cy="353943"/>
              </a:xfrm>
              <a:prstGeom prst="rect">
                <a:avLst/>
              </a:prstGeom>
              <a:blipFill rotWithShape="1">
                <a:blip r:embed="rId6"/>
                <a:stretch>
                  <a:fillRect t="-5172" r="-31183" b="-22414"/>
                </a:stretch>
              </a:blipFill>
            </p:spPr>
            <p:txBody>
              <a:bodyPr/>
              <a:lstStyle/>
              <a:p>
                <a:r>
                  <a:rPr lang="it-IT">
                    <a:noFill/>
                  </a:rPr>
                  <a:t> </a:t>
                </a:r>
              </a:p>
            </p:txBody>
          </p:sp>
        </mc:Fallback>
      </mc:AlternateContent>
      <p:cxnSp>
        <p:nvCxnSpPr>
          <p:cNvPr id="84" name="Straight Arrow Connector 83"/>
          <p:cNvCxnSpPr>
            <a:stCxn id="83" idx="3"/>
            <a:endCxn id="80" idx="1"/>
          </p:cNvCxnSpPr>
          <p:nvPr/>
        </p:nvCxnSpPr>
        <p:spPr>
          <a:xfrm>
            <a:off x="5898822" y="5256530"/>
            <a:ext cx="456828" cy="3042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2" name="Elbow Connector 91"/>
          <p:cNvCxnSpPr/>
          <p:nvPr/>
        </p:nvCxnSpPr>
        <p:spPr>
          <a:xfrm rot="10800000">
            <a:off x="1134984" y="6381330"/>
            <a:ext cx="7469464" cy="1"/>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rot="16200000">
            <a:off x="137652" y="4267786"/>
            <a:ext cx="1507330" cy="415498"/>
          </a:xfrm>
          <a:prstGeom prst="rect">
            <a:avLst/>
          </a:prstGeom>
          <a:noFill/>
          <a:ln>
            <a:noFill/>
          </a:ln>
        </p:spPr>
        <p:txBody>
          <a:bodyPr wrap="square" rtlCol="0">
            <a:spAutoFit/>
          </a:bodyPr>
          <a:lstStyle/>
          <a:p>
            <a:pPr algn="ctr"/>
            <a:r>
              <a:rPr lang="it-IT" sz="2100" dirty="0" smtClean="0"/>
              <a:t>Iterazione</a:t>
            </a:r>
          </a:p>
        </p:txBody>
      </p:sp>
      <p:cxnSp>
        <p:nvCxnSpPr>
          <p:cNvPr id="1030" name="Straight Connector 1029"/>
          <p:cNvCxnSpPr/>
          <p:nvPr/>
        </p:nvCxnSpPr>
        <p:spPr>
          <a:xfrm flipV="1">
            <a:off x="1134984" y="2387933"/>
            <a:ext cx="0" cy="399339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2" name="Straight Arrow Connector 1031"/>
          <p:cNvCxnSpPr>
            <a:endCxn id="45" idx="1"/>
          </p:cNvCxnSpPr>
          <p:nvPr/>
        </p:nvCxnSpPr>
        <p:spPr>
          <a:xfrm flipV="1">
            <a:off x="1134984" y="2381836"/>
            <a:ext cx="756170" cy="6098"/>
          </a:xfrm>
          <a:prstGeom prst="straightConnector1">
            <a:avLst/>
          </a:prstGeom>
          <a:ln w="2540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a:endCxn id="63" idx="1"/>
          </p:cNvCxnSpPr>
          <p:nvPr/>
        </p:nvCxnSpPr>
        <p:spPr>
          <a:xfrm>
            <a:off x="1134984" y="3795609"/>
            <a:ext cx="2520280" cy="1"/>
          </a:xfrm>
          <a:prstGeom prst="straightConnector1">
            <a:avLst/>
          </a:prstGeom>
          <a:ln w="2540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endCxn id="83" idx="1"/>
          </p:cNvCxnSpPr>
          <p:nvPr/>
        </p:nvCxnSpPr>
        <p:spPr>
          <a:xfrm>
            <a:off x="1134984" y="5256529"/>
            <a:ext cx="4200164" cy="1"/>
          </a:xfrm>
          <a:prstGeom prst="straightConnector1">
            <a:avLst/>
          </a:prstGeom>
          <a:ln w="2540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0" name="TextBox 49"/>
              <p:cNvSpPr txBox="1"/>
              <p:nvPr/>
            </p:nvSpPr>
            <p:spPr>
              <a:xfrm>
                <a:off x="2035170" y="5893822"/>
                <a:ext cx="2268166" cy="41549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sz="2100" b="0" i="1" smtClean="0">
                          <a:latin typeface="Cambria Math"/>
                          <a:ea typeface="Cambria Math"/>
                        </a:rPr>
                        <m:t>𝜑</m:t>
                      </m:r>
                      <m:r>
                        <a:rPr lang="it-IT" sz="2100" b="0" i="1" smtClean="0">
                          <a:latin typeface="Cambria Math"/>
                        </a:rPr>
                        <m:t>[</m:t>
                      </m:r>
                      <m:r>
                        <a:rPr lang="it-IT" sz="2100" b="0" i="1" smtClean="0">
                          <a:latin typeface="Cambria Math"/>
                          <a:ea typeface="Cambria Math"/>
                        </a:rPr>
                        <m:t>𝜀</m:t>
                      </m:r>
                      <m:d>
                        <m:dPr>
                          <m:ctrlPr>
                            <a:rPr lang="it-IT" sz="2100" b="0" i="1" smtClean="0">
                              <a:latin typeface="Cambria Math"/>
                              <a:ea typeface="Cambria Math"/>
                            </a:rPr>
                          </m:ctrlPr>
                        </m:dPr>
                        <m:e>
                          <m:r>
                            <a:rPr lang="it-IT" sz="2100" b="0" i="1" smtClean="0">
                              <a:latin typeface="Cambria Math"/>
                              <a:ea typeface="Cambria Math"/>
                            </a:rPr>
                            <m:t>1</m:t>
                          </m:r>
                        </m:e>
                      </m:d>
                      <m:r>
                        <a:rPr lang="it-IT" sz="2100" b="0" i="1" smtClean="0">
                          <a:latin typeface="Cambria Math"/>
                          <a:ea typeface="Cambria Math"/>
                        </a:rPr>
                        <m:t>,</m:t>
                      </m:r>
                      <m:r>
                        <a:rPr lang="it-IT" sz="2100" b="0" i="1" smtClean="0">
                          <a:latin typeface="Cambria Math"/>
                          <a:ea typeface="Cambria Math"/>
                        </a:rPr>
                        <m:t>𝜀</m:t>
                      </m:r>
                      <m:d>
                        <m:dPr>
                          <m:ctrlPr>
                            <a:rPr lang="it-IT" sz="2100" b="0" i="1" smtClean="0">
                              <a:latin typeface="Cambria Math"/>
                              <a:ea typeface="Cambria Math"/>
                            </a:rPr>
                          </m:ctrlPr>
                        </m:dPr>
                        <m:e>
                          <m:r>
                            <a:rPr lang="it-IT" sz="2100" b="0" i="1" smtClean="0">
                              <a:latin typeface="Cambria Math"/>
                              <a:ea typeface="Cambria Math"/>
                            </a:rPr>
                            <m:t>2</m:t>
                          </m:r>
                        </m:e>
                      </m:d>
                      <m:r>
                        <a:rPr lang="it-IT" sz="2100" b="0" i="1" smtClean="0">
                          <a:latin typeface="Cambria Math"/>
                          <a:ea typeface="Cambria Math"/>
                        </a:rPr>
                        <m:t>,</m:t>
                      </m:r>
                      <m:r>
                        <a:rPr lang="it-IT" sz="2100" b="0" i="1" smtClean="0">
                          <a:latin typeface="Cambria Math"/>
                          <a:ea typeface="Cambria Math"/>
                        </a:rPr>
                        <m:t>𝜀</m:t>
                      </m:r>
                      <m:r>
                        <a:rPr lang="it-IT" sz="2100" b="0" i="1" smtClean="0">
                          <a:latin typeface="Cambria Math"/>
                          <a:ea typeface="Cambria Math"/>
                        </a:rPr>
                        <m:t>(3)]</m:t>
                      </m:r>
                    </m:oMath>
                  </m:oMathPara>
                </a14:m>
                <a:endParaRPr lang="it-IT" sz="2100" dirty="0"/>
              </a:p>
            </p:txBody>
          </p:sp>
        </mc:Choice>
        <mc:Fallback xmlns="">
          <p:sp>
            <p:nvSpPr>
              <p:cNvPr id="50" name="TextBox 49"/>
              <p:cNvSpPr txBox="1">
                <a:spLocks noRot="1" noChangeAspect="1" noMove="1" noResize="1" noEditPoints="1" noAdjustHandles="1" noChangeArrowheads="1" noChangeShapeType="1" noTextEdit="1"/>
              </p:cNvSpPr>
              <p:nvPr/>
            </p:nvSpPr>
            <p:spPr>
              <a:xfrm>
                <a:off x="2035170" y="5893822"/>
                <a:ext cx="2268166" cy="415498"/>
              </a:xfrm>
              <a:prstGeom prst="rect">
                <a:avLst/>
              </a:prstGeom>
              <a:blipFill rotWithShape="1">
                <a:blip r:embed="rId7"/>
                <a:stretch>
                  <a:fillRect t="-8824" r="-5914" b="-27941"/>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53" name="TextBox 52"/>
              <p:cNvSpPr txBox="1"/>
              <p:nvPr/>
            </p:nvSpPr>
            <p:spPr>
              <a:xfrm>
                <a:off x="7884368" y="5379784"/>
                <a:ext cx="563674" cy="3539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sz="1700" b="0" i="1" smtClean="0">
                          <a:solidFill>
                            <a:schemeClr val="tx1"/>
                          </a:solidFill>
                          <a:latin typeface="Cambria Math"/>
                          <a:ea typeface="Cambria Math"/>
                        </a:rPr>
                        <m:t>𝜀</m:t>
                      </m:r>
                      <m:r>
                        <a:rPr lang="it-IT" sz="1700" b="0" i="1" smtClean="0">
                          <a:solidFill>
                            <a:schemeClr val="tx1"/>
                          </a:solidFill>
                          <a:latin typeface="Cambria Math"/>
                          <a:ea typeface="Cambria Math"/>
                        </a:rPr>
                        <m:t>(3)</m:t>
                      </m:r>
                    </m:oMath>
                  </m:oMathPara>
                </a14:m>
                <a:endParaRPr lang="it-IT" sz="1700" dirty="0">
                  <a:solidFill>
                    <a:schemeClr val="tx1"/>
                  </a:solidFill>
                </a:endParaRPr>
              </a:p>
            </p:txBody>
          </p:sp>
        </mc:Choice>
        <mc:Fallback xmlns="">
          <p:sp>
            <p:nvSpPr>
              <p:cNvPr id="53" name="TextBox 52"/>
              <p:cNvSpPr txBox="1">
                <a:spLocks noRot="1" noChangeAspect="1" noMove="1" noResize="1" noEditPoints="1" noAdjustHandles="1" noChangeArrowheads="1" noChangeShapeType="1" noTextEdit="1"/>
              </p:cNvSpPr>
              <p:nvPr/>
            </p:nvSpPr>
            <p:spPr>
              <a:xfrm>
                <a:off x="7884368" y="5379784"/>
                <a:ext cx="563674" cy="353943"/>
              </a:xfrm>
              <a:prstGeom prst="rect">
                <a:avLst/>
              </a:prstGeom>
              <a:blipFill rotWithShape="1">
                <a:blip r:embed="rId8"/>
                <a:stretch>
                  <a:fillRect t="-5172" r="-19355" b="-22414"/>
                </a:stretch>
              </a:blipFill>
            </p:spPr>
            <p:txBody>
              <a:bodyPr/>
              <a:lstStyle/>
              <a:p>
                <a:r>
                  <a:rPr lang="it-IT">
                    <a:noFill/>
                  </a:rPr>
                  <a:t> </a:t>
                </a:r>
              </a:p>
            </p:txBody>
          </p:sp>
        </mc:Fallback>
      </mc:AlternateContent>
      <p:cxnSp>
        <p:nvCxnSpPr>
          <p:cNvPr id="56" name="Straight Arrow Connector 55"/>
          <p:cNvCxnSpPr>
            <a:stCxn id="80" idx="3"/>
          </p:cNvCxnSpPr>
          <p:nvPr/>
        </p:nvCxnSpPr>
        <p:spPr>
          <a:xfrm>
            <a:off x="7651794" y="5560803"/>
            <a:ext cx="207859" cy="0"/>
          </a:xfrm>
          <a:prstGeom prst="straightConnector1">
            <a:avLst/>
          </a:prstGeom>
          <a:ln w="25400">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9" name="TextBox 58"/>
              <p:cNvSpPr txBox="1"/>
              <p:nvPr/>
            </p:nvSpPr>
            <p:spPr>
              <a:xfrm>
                <a:off x="4499992" y="2509137"/>
                <a:ext cx="563674" cy="3539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sz="1700" b="0" i="1" smtClean="0">
                          <a:solidFill>
                            <a:schemeClr val="tx1"/>
                          </a:solidFill>
                          <a:latin typeface="Cambria Math"/>
                          <a:ea typeface="Cambria Math"/>
                        </a:rPr>
                        <m:t>𝜀</m:t>
                      </m:r>
                      <m:r>
                        <a:rPr lang="it-IT" sz="1700" b="0" i="1" smtClean="0">
                          <a:solidFill>
                            <a:schemeClr val="tx1"/>
                          </a:solidFill>
                          <a:latin typeface="Cambria Math"/>
                          <a:ea typeface="Cambria Math"/>
                        </a:rPr>
                        <m:t>(1)</m:t>
                      </m:r>
                    </m:oMath>
                  </m:oMathPara>
                </a14:m>
                <a:endParaRPr lang="it-IT" sz="1700" dirty="0">
                  <a:solidFill>
                    <a:schemeClr val="tx1"/>
                  </a:solidFill>
                </a:endParaRPr>
              </a:p>
            </p:txBody>
          </p:sp>
        </mc:Choice>
        <mc:Fallback xmlns="">
          <p:sp>
            <p:nvSpPr>
              <p:cNvPr id="59" name="TextBox 58"/>
              <p:cNvSpPr txBox="1">
                <a:spLocks noRot="1" noChangeAspect="1" noMove="1" noResize="1" noEditPoints="1" noAdjustHandles="1" noChangeArrowheads="1" noChangeShapeType="1" noTextEdit="1"/>
              </p:cNvSpPr>
              <p:nvPr/>
            </p:nvSpPr>
            <p:spPr>
              <a:xfrm>
                <a:off x="4499992" y="2509137"/>
                <a:ext cx="563674" cy="353943"/>
              </a:xfrm>
              <a:prstGeom prst="rect">
                <a:avLst/>
              </a:prstGeom>
              <a:blipFill rotWithShape="1">
                <a:blip r:embed="rId9"/>
                <a:stretch>
                  <a:fillRect t="-5172" r="-19355" b="-22414"/>
                </a:stretch>
              </a:blipFill>
            </p:spPr>
            <p:txBody>
              <a:bodyPr/>
              <a:lstStyle/>
              <a:p>
                <a:r>
                  <a:rPr lang="it-IT">
                    <a:noFill/>
                  </a:rPr>
                  <a:t> </a:t>
                </a:r>
              </a:p>
            </p:txBody>
          </p:sp>
        </mc:Fallback>
      </mc:AlternateContent>
      <p:cxnSp>
        <p:nvCxnSpPr>
          <p:cNvPr id="65" name="Straight Arrow Connector 64"/>
          <p:cNvCxnSpPr>
            <a:stCxn id="1026" idx="3"/>
            <a:endCxn id="59" idx="1"/>
          </p:cNvCxnSpPr>
          <p:nvPr/>
        </p:nvCxnSpPr>
        <p:spPr>
          <a:xfrm>
            <a:off x="4303336" y="2686109"/>
            <a:ext cx="196656" cy="0"/>
          </a:xfrm>
          <a:prstGeom prst="straightConnector1">
            <a:avLst/>
          </a:prstGeom>
          <a:ln w="25400">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9" name="TextBox 68"/>
              <p:cNvSpPr txBox="1"/>
              <p:nvPr/>
            </p:nvSpPr>
            <p:spPr>
              <a:xfrm>
                <a:off x="6193646" y="3922911"/>
                <a:ext cx="563674" cy="3539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sz="1700" b="0" i="1" smtClean="0">
                          <a:solidFill>
                            <a:schemeClr val="tx1"/>
                          </a:solidFill>
                          <a:latin typeface="Cambria Math"/>
                          <a:ea typeface="Cambria Math"/>
                        </a:rPr>
                        <m:t>𝜀</m:t>
                      </m:r>
                      <m:r>
                        <a:rPr lang="it-IT" sz="1700" b="0" i="1" smtClean="0">
                          <a:solidFill>
                            <a:schemeClr val="tx1"/>
                          </a:solidFill>
                          <a:latin typeface="Cambria Math"/>
                          <a:ea typeface="Cambria Math"/>
                        </a:rPr>
                        <m:t>(2)</m:t>
                      </m:r>
                    </m:oMath>
                  </m:oMathPara>
                </a14:m>
                <a:endParaRPr lang="it-IT" sz="1700" dirty="0">
                  <a:solidFill>
                    <a:schemeClr val="tx1"/>
                  </a:solidFill>
                </a:endParaRPr>
              </a:p>
            </p:txBody>
          </p:sp>
        </mc:Choice>
        <mc:Fallback xmlns="">
          <p:sp>
            <p:nvSpPr>
              <p:cNvPr id="69" name="TextBox 68"/>
              <p:cNvSpPr txBox="1">
                <a:spLocks noRot="1" noChangeAspect="1" noMove="1" noResize="1" noEditPoints="1" noAdjustHandles="1" noChangeArrowheads="1" noChangeShapeType="1" noTextEdit="1"/>
              </p:cNvSpPr>
              <p:nvPr/>
            </p:nvSpPr>
            <p:spPr>
              <a:xfrm>
                <a:off x="6193646" y="3922911"/>
                <a:ext cx="563674" cy="353943"/>
              </a:xfrm>
              <a:prstGeom prst="rect">
                <a:avLst/>
              </a:prstGeom>
              <a:blipFill rotWithShape="1">
                <a:blip r:embed="rId10"/>
                <a:stretch>
                  <a:fillRect t="-5172" r="-20652" b="-22414"/>
                </a:stretch>
              </a:blipFill>
            </p:spPr>
            <p:txBody>
              <a:bodyPr/>
              <a:lstStyle/>
              <a:p>
                <a:r>
                  <a:rPr lang="it-IT">
                    <a:noFill/>
                  </a:rPr>
                  <a:t> </a:t>
                </a:r>
              </a:p>
            </p:txBody>
          </p:sp>
        </mc:Fallback>
      </mc:AlternateContent>
      <p:cxnSp>
        <p:nvCxnSpPr>
          <p:cNvPr id="71" name="Straight Arrow Connector 70"/>
          <p:cNvCxnSpPr>
            <a:stCxn id="60" idx="3"/>
            <a:endCxn id="69" idx="1"/>
          </p:cNvCxnSpPr>
          <p:nvPr/>
        </p:nvCxnSpPr>
        <p:spPr>
          <a:xfrm>
            <a:off x="5976936" y="4099883"/>
            <a:ext cx="216710" cy="0"/>
          </a:xfrm>
          <a:prstGeom prst="straightConnector1">
            <a:avLst/>
          </a:prstGeom>
          <a:ln w="25400">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49" name="Elbow Connector 48"/>
          <p:cNvCxnSpPr>
            <a:stCxn id="59" idx="3"/>
          </p:cNvCxnSpPr>
          <p:nvPr/>
        </p:nvCxnSpPr>
        <p:spPr>
          <a:xfrm>
            <a:off x="5063666" y="2686109"/>
            <a:ext cx="3540782" cy="3695221"/>
          </a:xfrm>
          <a:prstGeom prst="bentConnector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69" idx="3"/>
          </p:cNvCxnSpPr>
          <p:nvPr/>
        </p:nvCxnSpPr>
        <p:spPr>
          <a:xfrm>
            <a:off x="6757320" y="4099883"/>
            <a:ext cx="184712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a:stCxn id="53" idx="3"/>
          </p:cNvCxnSpPr>
          <p:nvPr/>
        </p:nvCxnSpPr>
        <p:spPr>
          <a:xfrm>
            <a:off x="8448042" y="5556756"/>
            <a:ext cx="154403" cy="404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3152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par>
                                <p:cTn id="11" presetID="10" presetClass="entr" presetSubtype="0" fill="hold" nodeType="with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par>
                                <p:cTn id="17" presetID="10" presetClass="entr" presetSubtype="0"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par>
                                <p:cTn id="20" presetID="10" presetClass="entr" presetSubtype="0"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fade">
                                      <p:cBhvr>
                                        <p:cTn id="30" dur="500"/>
                                        <p:tgtEl>
                                          <p:spTgt spid="63"/>
                                        </p:tgtEl>
                                      </p:cBhvr>
                                    </p:animEffect>
                                  </p:childTnLst>
                                </p:cTn>
                              </p:par>
                              <p:par>
                                <p:cTn id="31" presetID="10" presetClass="entr" presetSubtype="0"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500"/>
                                        <p:tgtEl>
                                          <p:spTgt spid="64"/>
                                        </p:tgtEl>
                                      </p:cBhvr>
                                    </p:animEffect>
                                  </p:childTnLst>
                                </p:cTn>
                              </p:par>
                              <p:par>
                                <p:cTn id="34" presetID="10" presetClass="entr" presetSubtype="0" fill="hold" nodeType="with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500"/>
                                        <p:tgtEl>
                                          <p:spTgt spid="6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fade">
                                      <p:cBhvr>
                                        <p:cTn id="39" dur="500"/>
                                        <p:tgtEl>
                                          <p:spTgt spid="61"/>
                                        </p:tgtEl>
                                      </p:cBhvr>
                                    </p:animEffect>
                                  </p:childTnLst>
                                </p:cTn>
                              </p:par>
                              <p:par>
                                <p:cTn id="40" presetID="10" presetClass="entr" presetSubtype="0" fill="hold"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500"/>
                                        <p:tgtEl>
                                          <p:spTgt spid="60"/>
                                        </p:tgtEl>
                                      </p:cBhvr>
                                    </p:animEffect>
                                  </p:childTnLst>
                                </p:cTn>
                              </p:par>
                              <p:par>
                                <p:cTn id="43" presetID="10" presetClass="entr" presetSubtype="0" fill="hold" nodeType="with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fade">
                                      <p:cBhvr>
                                        <p:cTn id="45" dur="500"/>
                                        <p:tgtEl>
                                          <p:spTgt spid="7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500"/>
                                        <p:tgtEl>
                                          <p:spTgt spid="69"/>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83"/>
                                        </p:tgtEl>
                                        <p:attrNameLst>
                                          <p:attrName>style.visibility</p:attrName>
                                        </p:attrNameLst>
                                      </p:cBhvr>
                                      <p:to>
                                        <p:strVal val="visible"/>
                                      </p:to>
                                    </p:set>
                                    <p:animEffect transition="in" filter="fade">
                                      <p:cBhvr>
                                        <p:cTn id="53" dur="500"/>
                                        <p:tgtEl>
                                          <p:spTgt spid="8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nodeType="with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fade">
                                      <p:cBhvr>
                                        <p:cTn id="62" dur="500"/>
                                        <p:tgtEl>
                                          <p:spTgt spid="82"/>
                                        </p:tgtEl>
                                      </p:cBhvr>
                                    </p:animEffect>
                                  </p:childTnLst>
                                </p:cTn>
                              </p:par>
                              <p:par>
                                <p:cTn id="63" presetID="10" presetClass="entr" presetSubtype="0" fill="hold" nodeType="with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500"/>
                                        <p:tgtEl>
                                          <p:spTgt spid="80"/>
                                        </p:tgtEl>
                                      </p:cBhvr>
                                    </p:animEffect>
                                  </p:childTnLst>
                                </p:cTn>
                              </p:par>
                              <p:par>
                                <p:cTn id="66" presetID="10" presetClass="entr" presetSubtype="0" fill="hold" nodeType="with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fade">
                                      <p:cBhvr>
                                        <p:cTn id="68" dur="500"/>
                                        <p:tgtEl>
                                          <p:spTgt spid="5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500"/>
                                        <p:tgtEl>
                                          <p:spTgt spid="53"/>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cTn>
                              </p:par>
                              <p:par>
                                <p:cTn id="77" presetID="10" presetClass="entr" presetSubtype="0" fill="hold" nodeType="with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fade">
                                      <p:cBhvr>
                                        <p:cTn id="79" dur="500"/>
                                        <p:tgtEl>
                                          <p:spTgt spid="87"/>
                                        </p:tgtEl>
                                      </p:cBhvr>
                                    </p:animEffect>
                                  </p:childTnLst>
                                </p:cTn>
                              </p:par>
                              <p:par>
                                <p:cTn id="80" presetID="10" presetClass="entr" presetSubtype="0" fill="hold" nodeType="with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fade">
                                      <p:cBhvr>
                                        <p:cTn id="82" dur="500"/>
                                        <p:tgtEl>
                                          <p:spTgt spid="49"/>
                                        </p:tgtEl>
                                      </p:cBhvr>
                                    </p:animEffect>
                                  </p:childTnLst>
                                </p:cTn>
                              </p:par>
                              <p:par>
                                <p:cTn id="83" presetID="10" presetClass="entr" presetSubtype="0" fill="hold" nodeType="withEffect">
                                  <p:stCondLst>
                                    <p:cond delay="0"/>
                                  </p:stCondLst>
                                  <p:childTnLst>
                                    <p:set>
                                      <p:cBhvr>
                                        <p:cTn id="84" dur="1" fill="hold">
                                          <p:stCondLst>
                                            <p:cond delay="0"/>
                                          </p:stCondLst>
                                        </p:cTn>
                                        <p:tgtEl>
                                          <p:spTgt spid="92"/>
                                        </p:tgtEl>
                                        <p:attrNameLst>
                                          <p:attrName>style.visibility</p:attrName>
                                        </p:attrNameLst>
                                      </p:cBhvr>
                                      <p:to>
                                        <p:strVal val="visible"/>
                                      </p:to>
                                    </p:set>
                                    <p:animEffect transition="in" filter="fade">
                                      <p:cBhvr>
                                        <p:cTn id="85" dur="500"/>
                                        <p:tgtEl>
                                          <p:spTgt spid="9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fade">
                                      <p:cBhvr>
                                        <p:cTn id="88" dur="500"/>
                                        <p:tgtEl>
                                          <p:spTgt spid="50"/>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102"/>
                                        </p:tgtEl>
                                        <p:attrNameLst>
                                          <p:attrName>style.visibility</p:attrName>
                                        </p:attrNameLst>
                                      </p:cBhvr>
                                      <p:to>
                                        <p:strVal val="visible"/>
                                      </p:to>
                                    </p:set>
                                    <p:animEffect transition="in" filter="fade">
                                      <p:cBhvr>
                                        <p:cTn id="93" dur="500"/>
                                        <p:tgtEl>
                                          <p:spTgt spid="102"/>
                                        </p:tgtEl>
                                      </p:cBhvr>
                                    </p:animEffect>
                                  </p:childTnLst>
                                </p:cTn>
                              </p:par>
                              <p:par>
                                <p:cTn id="94" presetID="10" presetClass="entr" presetSubtype="0" fill="hold" nodeType="withEffect">
                                  <p:stCondLst>
                                    <p:cond delay="0"/>
                                  </p:stCondLst>
                                  <p:childTnLst>
                                    <p:set>
                                      <p:cBhvr>
                                        <p:cTn id="95" dur="1" fill="hold">
                                          <p:stCondLst>
                                            <p:cond delay="0"/>
                                          </p:stCondLst>
                                        </p:cTn>
                                        <p:tgtEl>
                                          <p:spTgt spid="1030"/>
                                        </p:tgtEl>
                                        <p:attrNameLst>
                                          <p:attrName>style.visibility</p:attrName>
                                        </p:attrNameLst>
                                      </p:cBhvr>
                                      <p:to>
                                        <p:strVal val="visible"/>
                                      </p:to>
                                    </p:set>
                                    <p:animEffect transition="in" filter="fade">
                                      <p:cBhvr>
                                        <p:cTn id="96" dur="500"/>
                                        <p:tgtEl>
                                          <p:spTgt spid="1030"/>
                                        </p:tgtEl>
                                      </p:cBhvr>
                                    </p:animEffect>
                                  </p:childTnLst>
                                </p:cTn>
                              </p:par>
                              <p:par>
                                <p:cTn id="97" presetID="10" presetClass="entr" presetSubtype="0" fill="hold" nodeType="withEffect">
                                  <p:stCondLst>
                                    <p:cond delay="0"/>
                                  </p:stCondLst>
                                  <p:childTnLst>
                                    <p:set>
                                      <p:cBhvr>
                                        <p:cTn id="98" dur="1" fill="hold">
                                          <p:stCondLst>
                                            <p:cond delay="0"/>
                                          </p:stCondLst>
                                        </p:cTn>
                                        <p:tgtEl>
                                          <p:spTgt spid="1032"/>
                                        </p:tgtEl>
                                        <p:attrNameLst>
                                          <p:attrName>style.visibility</p:attrName>
                                        </p:attrNameLst>
                                      </p:cBhvr>
                                      <p:to>
                                        <p:strVal val="visible"/>
                                      </p:to>
                                    </p:set>
                                    <p:animEffect transition="in" filter="fade">
                                      <p:cBhvr>
                                        <p:cTn id="99" dur="500"/>
                                        <p:tgtEl>
                                          <p:spTgt spid="1032"/>
                                        </p:tgtEl>
                                      </p:cBhvr>
                                    </p:animEffect>
                                  </p:childTnLst>
                                </p:cTn>
                              </p:par>
                              <p:par>
                                <p:cTn id="100" presetID="10" presetClass="entr" presetSubtype="0" fill="hold" nodeType="withEffect">
                                  <p:stCondLst>
                                    <p:cond delay="0"/>
                                  </p:stCondLst>
                                  <p:childTnLst>
                                    <p:set>
                                      <p:cBhvr>
                                        <p:cTn id="101" dur="1" fill="hold">
                                          <p:stCondLst>
                                            <p:cond delay="0"/>
                                          </p:stCondLst>
                                        </p:cTn>
                                        <p:tgtEl>
                                          <p:spTgt spid="4"/>
                                        </p:tgtEl>
                                        <p:attrNameLst>
                                          <p:attrName>style.visibility</p:attrName>
                                        </p:attrNameLst>
                                      </p:cBhvr>
                                      <p:to>
                                        <p:strVal val="visible"/>
                                      </p:to>
                                    </p:set>
                                    <p:animEffect transition="in" filter="fade">
                                      <p:cBhvr>
                                        <p:cTn id="102" dur="500"/>
                                        <p:tgtEl>
                                          <p:spTgt spid="4"/>
                                        </p:tgtEl>
                                      </p:cBhvr>
                                    </p:animEffect>
                                  </p:childTnLst>
                                </p:cTn>
                              </p:par>
                              <p:par>
                                <p:cTn id="103" presetID="10" presetClass="entr" presetSubtype="0" fill="hold"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fade">
                                      <p:cBhvr>
                                        <p:cTn id="10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5" grpId="0"/>
      <p:bldP spid="61" grpId="0"/>
      <p:bldP spid="63" grpId="0"/>
      <p:bldP spid="81" grpId="0"/>
      <p:bldP spid="83" grpId="0"/>
      <p:bldP spid="102" grpId="0"/>
      <p:bldP spid="50" grpId="0"/>
      <p:bldP spid="53" grpId="0"/>
      <p:bldP spid="59" grpId="0"/>
      <p:bldP spid="6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5188032"/>
          </a:xfrm>
        </p:spPr>
        <p:txBody>
          <a:bodyPr>
            <a:normAutofit/>
          </a:bodyPr>
          <a:lstStyle/>
          <a:p>
            <a:pPr algn="just"/>
            <a:r>
              <a:rPr lang="it-IT" sz="2500" dirty="0" smtClean="0"/>
              <a:t>Numero di iterazioni</a:t>
            </a:r>
          </a:p>
          <a:p>
            <a:pPr marL="411480" lvl="1" indent="0" algn="just">
              <a:buNone/>
            </a:pPr>
            <a:r>
              <a:rPr lang="it-IT" sz="2300" dirty="0" smtClean="0"/>
              <a:t>A parità di iterazioni, </a:t>
            </a:r>
            <a:r>
              <a:rPr lang="it-IT" sz="2300" i="1" dirty="0" smtClean="0"/>
              <a:t>case updating</a:t>
            </a:r>
            <a:r>
              <a:rPr lang="it-IT" sz="2300" dirty="0" smtClean="0"/>
              <a:t> è generalmente più accurato di </a:t>
            </a:r>
            <a:r>
              <a:rPr lang="it-IT" sz="2300" i="1" dirty="0" smtClean="0"/>
              <a:t>batch updating</a:t>
            </a:r>
            <a:r>
              <a:rPr lang="it-IT" sz="2300" dirty="0" smtClean="0"/>
              <a:t>, ma richiede più operazioni, quindi più tempo. Pertanto </a:t>
            </a:r>
            <a:r>
              <a:rPr lang="it-IT" sz="2300" i="1" dirty="0" smtClean="0"/>
              <a:t>case updating</a:t>
            </a:r>
            <a:r>
              <a:rPr lang="it-IT" sz="2300" dirty="0" smtClean="0"/>
              <a:t> richiede meno iterazioni di </a:t>
            </a:r>
            <a:r>
              <a:rPr lang="it-IT" sz="2300" i="1" dirty="0" smtClean="0"/>
              <a:t>batch updating</a:t>
            </a:r>
            <a:r>
              <a:rPr lang="it-IT" sz="2300" dirty="0" smtClean="0"/>
              <a:t>.</a:t>
            </a:r>
          </a:p>
          <a:p>
            <a:pPr marL="411480" lvl="1" indent="0" algn="just">
              <a:buNone/>
            </a:pPr>
            <a:r>
              <a:rPr lang="it-IT" sz="2300" dirty="0" smtClean="0"/>
              <a:t>Fissato il numero di iterazioni, l’aggiornamento dei parametri termina non appena (almeno) una delle seguenti condizioni è verificata:</a:t>
            </a:r>
          </a:p>
          <a:p>
            <a:pPr lvl="1" algn="just"/>
            <a:r>
              <a:rPr lang="it-IT" sz="2300" dirty="0" smtClean="0"/>
              <a:t>L’aggiornamento dei parametri è trascurabile</a:t>
            </a:r>
          </a:p>
          <a:p>
            <a:pPr lvl="1" algn="just"/>
            <a:r>
              <a:rPr lang="it-IT" sz="2300" dirty="0" smtClean="0"/>
              <a:t>L’errore di predizione raggiunge una certa soglia</a:t>
            </a:r>
          </a:p>
          <a:p>
            <a:pPr lvl="1" algn="just"/>
            <a:r>
              <a:rPr lang="it-IT" sz="2300" dirty="0" smtClean="0"/>
              <a:t>Il numero di iterazioni processate supera un valore limite.</a:t>
            </a:r>
            <a:endParaRPr lang="it-IT" sz="2300" dirty="0"/>
          </a:p>
          <a:p>
            <a:pPr marL="411480" lvl="1" indent="0" algn="just">
              <a:buNone/>
            </a:pPr>
            <a:r>
              <a:rPr lang="it-IT" sz="2300" u="sng" dirty="0" smtClean="0"/>
              <a:t>In XLMiner è implementato </a:t>
            </a:r>
            <a:r>
              <a:rPr lang="it-IT" sz="2300" i="1" u="sng" dirty="0" smtClean="0"/>
              <a:t>case updating</a:t>
            </a:r>
            <a:r>
              <a:rPr lang="it-IT" sz="2300" u="sng" dirty="0" smtClean="0"/>
              <a:t>.</a:t>
            </a:r>
          </a:p>
          <a:p>
            <a:pPr marL="411480" lvl="1" indent="0" algn="just">
              <a:buNone/>
            </a:pPr>
            <a:endParaRPr lang="it-IT" sz="2300" i="1" dirty="0"/>
          </a:p>
          <a:p>
            <a:pPr lvl="1" algn="just"/>
            <a:endParaRPr lang="it-IT" sz="2300" i="1" dirty="0" smtClean="0"/>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Reti neurali</a:t>
            </a:r>
            <a:endParaRPr lang="it-IT" sz="3600" dirty="0"/>
          </a:p>
        </p:txBody>
      </p:sp>
    </p:spTree>
    <p:extLst>
      <p:ext uri="{BB962C8B-B14F-4D97-AF65-F5344CB8AC3E}">
        <p14:creationId xmlns:p14="http://schemas.microsoft.com/office/powerpoint/2010/main" val="250010611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5188032"/>
          </a:xfrm>
        </p:spPr>
        <p:txBody>
          <a:bodyPr>
            <a:normAutofit/>
          </a:bodyPr>
          <a:lstStyle/>
          <a:p>
            <a:pPr algn="just"/>
            <a:r>
              <a:rPr lang="it-IT" sz="2500" dirty="0" smtClean="0"/>
              <a:t>Osservazioni (1)</a:t>
            </a:r>
          </a:p>
          <a:p>
            <a:pPr lvl="1" algn="just"/>
            <a:r>
              <a:rPr lang="it-IT" sz="2300" dirty="0" smtClean="0"/>
              <a:t>Ciò che distingue le reti neurali da altri algoritmi è la capacità di «imparare dagli errori commessi» grazie a ben due livelli di aggiornamento dei parametri: l’</a:t>
            </a:r>
            <a:r>
              <a:rPr lang="it-IT" sz="2300" i="1" dirty="0" smtClean="0"/>
              <a:t>hidden layer</a:t>
            </a:r>
            <a:r>
              <a:rPr lang="it-IT" sz="2300" dirty="0"/>
              <a:t> </a:t>
            </a:r>
            <a:r>
              <a:rPr lang="it-IT" sz="2300" dirty="0" smtClean="0"/>
              <a:t>e le iterazioni. </a:t>
            </a:r>
          </a:p>
          <a:p>
            <a:pPr lvl="1" algn="just"/>
            <a:r>
              <a:rPr lang="it-IT" sz="2300" dirty="0" smtClean="0"/>
              <a:t>Una rete neurale è tanto più efficace quanti più </a:t>
            </a:r>
            <a:r>
              <a:rPr lang="it-IT" sz="2300" i="1" dirty="0" smtClean="0"/>
              <a:t>hidden layer</a:t>
            </a:r>
            <a:r>
              <a:rPr lang="it-IT" sz="2300" dirty="0" smtClean="0"/>
              <a:t> contiene, ma anche più complessa da processare. Di solito ci si limita comunque ad un singolo </a:t>
            </a:r>
            <a:r>
              <a:rPr lang="it-IT" sz="2300" i="1" dirty="0" smtClean="0"/>
              <a:t>hidden layer</a:t>
            </a:r>
            <a:r>
              <a:rPr lang="it-IT" sz="2300" dirty="0" smtClean="0"/>
              <a:t>. </a:t>
            </a:r>
          </a:p>
          <a:p>
            <a:pPr lvl="1" algn="just"/>
            <a:r>
              <a:rPr lang="it-IT" sz="2300" dirty="0" smtClean="0"/>
              <a:t>Una funzione di trasformazione comunemente utilizzata è la funzione logistica:</a:t>
            </a:r>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Reti neurali</a:t>
            </a:r>
            <a:endParaRPr lang="it-IT" sz="3600" dirty="0"/>
          </a:p>
        </p:txBody>
      </p:sp>
      <mc:AlternateContent xmlns:mc="http://schemas.openxmlformats.org/markup-compatibility/2006" xmlns:a14="http://schemas.microsoft.com/office/drawing/2010/main">
        <mc:Choice Requires="a14">
          <p:sp>
            <p:nvSpPr>
              <p:cNvPr id="4" name="TextBox 3"/>
              <p:cNvSpPr txBox="1"/>
              <p:nvPr/>
            </p:nvSpPr>
            <p:spPr>
              <a:xfrm>
                <a:off x="2398053" y="5661248"/>
                <a:ext cx="5126275" cy="89062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it-IT" sz="1900" b="0" i="1" smtClean="0">
                              <a:latin typeface="Cambria Math"/>
                            </a:rPr>
                          </m:ctrlPr>
                        </m:sSubPr>
                        <m:e>
                          <m:r>
                            <a:rPr lang="it-IT" sz="1900" b="0" i="1" smtClean="0">
                              <a:latin typeface="Cambria Math"/>
                            </a:rPr>
                            <m:t>𝐻</m:t>
                          </m:r>
                        </m:e>
                        <m:sub>
                          <m:r>
                            <a:rPr lang="it-IT" sz="1900" b="0" i="1" smtClean="0">
                              <a:latin typeface="Cambria Math"/>
                            </a:rPr>
                            <m:t>𝑗</m:t>
                          </m:r>
                        </m:sub>
                      </m:sSub>
                      <m:r>
                        <a:rPr lang="it-IT" sz="1900" b="0" i="1" smtClean="0">
                          <a:latin typeface="Cambria Math"/>
                        </a:rPr>
                        <m:t>≔</m:t>
                      </m:r>
                      <m:r>
                        <a:rPr lang="it-IT" sz="1900" b="0" i="1" smtClean="0">
                          <a:latin typeface="Cambria Math"/>
                        </a:rPr>
                        <m:t>𝑔</m:t>
                      </m:r>
                      <m:d>
                        <m:dPr>
                          <m:ctrlPr>
                            <a:rPr lang="it-IT" sz="1900" b="0" i="1" smtClean="0">
                              <a:latin typeface="Cambria Math"/>
                            </a:rPr>
                          </m:ctrlPr>
                        </m:dPr>
                        <m:e>
                          <m:sSub>
                            <m:sSubPr>
                              <m:ctrlPr>
                                <a:rPr lang="it-IT" sz="1900" b="0" i="1" smtClean="0">
                                  <a:latin typeface="Cambria Math"/>
                                </a:rPr>
                              </m:ctrlPr>
                            </m:sSubPr>
                            <m:e>
                              <m:r>
                                <a:rPr lang="it-IT" sz="1900" b="0" i="1" smtClean="0">
                                  <a:latin typeface="Cambria Math"/>
                                  <a:ea typeface="Cambria Math"/>
                                </a:rPr>
                                <m:t>𝛼</m:t>
                              </m:r>
                            </m:e>
                            <m:sub>
                              <m:r>
                                <a:rPr lang="it-IT" sz="1900" b="0" i="1" smtClean="0">
                                  <a:latin typeface="Cambria Math"/>
                                </a:rPr>
                                <m:t>𝑗</m:t>
                              </m:r>
                            </m:sub>
                          </m:sSub>
                          <m:r>
                            <a:rPr lang="it-IT" sz="1900" b="0" i="1" smtClean="0">
                              <a:latin typeface="Cambria Math"/>
                            </a:rPr>
                            <m:t>+</m:t>
                          </m:r>
                          <m:nary>
                            <m:naryPr>
                              <m:chr m:val="∑"/>
                              <m:ctrlPr>
                                <a:rPr lang="it-IT" sz="1900" b="0" i="1" smtClean="0">
                                  <a:latin typeface="Cambria Math"/>
                                </a:rPr>
                              </m:ctrlPr>
                            </m:naryPr>
                            <m:sub>
                              <m:r>
                                <m:rPr>
                                  <m:brk m:alnAt="23"/>
                                </m:rPr>
                                <a:rPr lang="it-IT" sz="1900" b="0" i="1" smtClean="0">
                                  <a:latin typeface="Cambria Math"/>
                                </a:rPr>
                                <m:t>𝑖</m:t>
                              </m:r>
                              <m:r>
                                <a:rPr lang="it-IT" sz="1900" b="0" i="1" smtClean="0">
                                  <a:latin typeface="Cambria Math"/>
                                </a:rPr>
                                <m:t>=1</m:t>
                              </m:r>
                            </m:sub>
                            <m:sup>
                              <m:r>
                                <a:rPr lang="it-IT" sz="1900" b="0" i="1" smtClean="0">
                                  <a:latin typeface="Cambria Math"/>
                                </a:rPr>
                                <m:t>𝑛</m:t>
                              </m:r>
                            </m:sup>
                            <m:e>
                              <m:sSub>
                                <m:sSubPr>
                                  <m:ctrlPr>
                                    <a:rPr lang="it-IT" sz="1900" b="0" i="1" smtClean="0">
                                      <a:latin typeface="Cambria Math"/>
                                    </a:rPr>
                                  </m:ctrlPr>
                                </m:sSubPr>
                                <m:e>
                                  <m:r>
                                    <a:rPr lang="it-IT" sz="1900" b="0" i="1" smtClean="0">
                                      <a:latin typeface="Cambria Math"/>
                                    </a:rPr>
                                    <m:t>𝑤</m:t>
                                  </m:r>
                                </m:e>
                                <m:sub>
                                  <m:r>
                                    <a:rPr lang="it-IT" sz="1900" b="0" i="1" smtClean="0">
                                      <a:latin typeface="Cambria Math"/>
                                    </a:rPr>
                                    <m:t>𝑖𝑗</m:t>
                                  </m:r>
                                </m:sub>
                              </m:sSub>
                              <m:sSub>
                                <m:sSubPr>
                                  <m:ctrlPr>
                                    <a:rPr lang="it-IT" sz="1900" b="0" i="1" smtClean="0">
                                      <a:latin typeface="Cambria Math"/>
                                    </a:rPr>
                                  </m:ctrlPr>
                                </m:sSubPr>
                                <m:e>
                                  <m:r>
                                    <a:rPr lang="it-IT" sz="1900" b="0" i="1" smtClean="0">
                                      <a:latin typeface="Cambria Math"/>
                                    </a:rPr>
                                    <m:t>𝑥</m:t>
                                  </m:r>
                                </m:e>
                                <m:sub>
                                  <m:r>
                                    <a:rPr lang="it-IT" sz="1900" b="0" i="1" smtClean="0">
                                      <a:latin typeface="Cambria Math"/>
                                    </a:rPr>
                                    <m:t>𝑖</m:t>
                                  </m:r>
                                </m:sub>
                              </m:sSub>
                            </m:e>
                          </m:nary>
                        </m:e>
                      </m:d>
                      <m:r>
                        <a:rPr lang="it-IT" sz="1900" b="0" i="1" smtClean="0">
                          <a:latin typeface="Cambria Math"/>
                        </a:rPr>
                        <m:t>=</m:t>
                      </m:r>
                      <m:f>
                        <m:fPr>
                          <m:ctrlPr>
                            <a:rPr lang="it-IT" sz="1900" b="0" i="1" smtClean="0">
                              <a:latin typeface="Cambria Math"/>
                            </a:rPr>
                          </m:ctrlPr>
                        </m:fPr>
                        <m:num>
                          <m:r>
                            <a:rPr lang="it-IT" sz="1900" b="0" i="1" smtClean="0">
                              <a:latin typeface="Cambria Math"/>
                            </a:rPr>
                            <m:t>1</m:t>
                          </m:r>
                        </m:num>
                        <m:den>
                          <m:r>
                            <a:rPr lang="it-IT" sz="1900" b="0" i="1" smtClean="0">
                              <a:latin typeface="Cambria Math"/>
                            </a:rPr>
                            <m:t>1+</m:t>
                          </m:r>
                          <m:sSup>
                            <m:sSupPr>
                              <m:ctrlPr>
                                <a:rPr lang="it-IT" sz="1900" b="0" i="1" smtClean="0">
                                  <a:latin typeface="Cambria Math"/>
                                </a:rPr>
                              </m:ctrlPr>
                            </m:sSupPr>
                            <m:e>
                              <m:r>
                                <a:rPr lang="it-IT" sz="1900" b="0" i="1" smtClean="0">
                                  <a:latin typeface="Cambria Math"/>
                                </a:rPr>
                                <m:t>𝑒</m:t>
                              </m:r>
                            </m:e>
                            <m:sup>
                              <m:r>
                                <a:rPr lang="it-IT" sz="1900" b="0" i="1" smtClean="0">
                                  <a:latin typeface="Cambria Math"/>
                                </a:rPr>
                                <m:t>−</m:t>
                              </m:r>
                              <m:d>
                                <m:dPr>
                                  <m:ctrlPr>
                                    <a:rPr lang="it-IT" sz="1900" i="1">
                                      <a:latin typeface="Cambria Math"/>
                                    </a:rPr>
                                  </m:ctrlPr>
                                </m:dPr>
                                <m:e>
                                  <m:sSub>
                                    <m:sSubPr>
                                      <m:ctrlPr>
                                        <a:rPr lang="it-IT" sz="1900" i="1">
                                          <a:latin typeface="Cambria Math"/>
                                        </a:rPr>
                                      </m:ctrlPr>
                                    </m:sSubPr>
                                    <m:e>
                                      <m:r>
                                        <a:rPr lang="it-IT" sz="1900" i="1">
                                          <a:latin typeface="Cambria Math"/>
                                          <a:ea typeface="Cambria Math"/>
                                        </a:rPr>
                                        <m:t>𝛼</m:t>
                                      </m:r>
                                    </m:e>
                                    <m:sub>
                                      <m:r>
                                        <a:rPr lang="it-IT" sz="1900" i="1">
                                          <a:latin typeface="Cambria Math"/>
                                        </a:rPr>
                                        <m:t>𝑗</m:t>
                                      </m:r>
                                    </m:sub>
                                  </m:sSub>
                                  <m:r>
                                    <a:rPr lang="it-IT" sz="1900" i="1">
                                      <a:latin typeface="Cambria Math"/>
                                    </a:rPr>
                                    <m:t>+</m:t>
                                  </m:r>
                                  <m:nary>
                                    <m:naryPr>
                                      <m:chr m:val="∑"/>
                                      <m:ctrlPr>
                                        <a:rPr lang="it-IT" sz="1900" i="1">
                                          <a:latin typeface="Cambria Math"/>
                                        </a:rPr>
                                      </m:ctrlPr>
                                    </m:naryPr>
                                    <m:sub>
                                      <m:r>
                                        <m:rPr>
                                          <m:brk m:alnAt="23"/>
                                        </m:rPr>
                                        <a:rPr lang="it-IT" sz="1900" i="1">
                                          <a:latin typeface="Cambria Math"/>
                                        </a:rPr>
                                        <m:t>𝑖</m:t>
                                      </m:r>
                                      <m:r>
                                        <a:rPr lang="it-IT" sz="1900" i="1">
                                          <a:latin typeface="Cambria Math"/>
                                        </a:rPr>
                                        <m:t>=1</m:t>
                                      </m:r>
                                    </m:sub>
                                    <m:sup>
                                      <m:r>
                                        <a:rPr lang="it-IT" sz="1900" i="1">
                                          <a:latin typeface="Cambria Math"/>
                                        </a:rPr>
                                        <m:t>𝑛</m:t>
                                      </m:r>
                                    </m:sup>
                                    <m:e>
                                      <m:sSub>
                                        <m:sSubPr>
                                          <m:ctrlPr>
                                            <a:rPr lang="it-IT" sz="1900" i="1">
                                              <a:latin typeface="Cambria Math"/>
                                            </a:rPr>
                                          </m:ctrlPr>
                                        </m:sSubPr>
                                        <m:e>
                                          <m:r>
                                            <a:rPr lang="it-IT" sz="1900" i="1">
                                              <a:latin typeface="Cambria Math"/>
                                            </a:rPr>
                                            <m:t>𝑤</m:t>
                                          </m:r>
                                        </m:e>
                                        <m:sub>
                                          <m:r>
                                            <a:rPr lang="it-IT" sz="1900" i="1">
                                              <a:latin typeface="Cambria Math"/>
                                            </a:rPr>
                                            <m:t>𝑖𝑗</m:t>
                                          </m:r>
                                        </m:sub>
                                      </m:sSub>
                                      <m:sSub>
                                        <m:sSubPr>
                                          <m:ctrlPr>
                                            <a:rPr lang="it-IT" sz="1900" i="1">
                                              <a:latin typeface="Cambria Math"/>
                                            </a:rPr>
                                          </m:ctrlPr>
                                        </m:sSubPr>
                                        <m:e>
                                          <m:r>
                                            <a:rPr lang="it-IT" sz="1900" i="1">
                                              <a:latin typeface="Cambria Math"/>
                                            </a:rPr>
                                            <m:t>𝑥</m:t>
                                          </m:r>
                                        </m:e>
                                        <m:sub>
                                          <m:r>
                                            <a:rPr lang="it-IT" sz="1900" i="1">
                                              <a:latin typeface="Cambria Math"/>
                                            </a:rPr>
                                            <m:t>𝑖</m:t>
                                          </m:r>
                                        </m:sub>
                                      </m:sSub>
                                    </m:e>
                                  </m:nary>
                                </m:e>
                              </m:d>
                            </m:sup>
                          </m:sSup>
                        </m:den>
                      </m:f>
                    </m:oMath>
                  </m:oMathPara>
                </a14:m>
                <a:endParaRPr lang="it-IT" sz="1900" dirty="0"/>
              </a:p>
            </p:txBody>
          </p:sp>
        </mc:Choice>
        <mc:Fallback xmlns="">
          <p:sp>
            <p:nvSpPr>
              <p:cNvPr id="4" name="TextBox 3"/>
              <p:cNvSpPr txBox="1">
                <a:spLocks noRot="1" noChangeAspect="1" noMove="1" noResize="1" noEditPoints="1" noAdjustHandles="1" noChangeArrowheads="1" noChangeShapeType="1" noTextEdit="1"/>
              </p:cNvSpPr>
              <p:nvPr/>
            </p:nvSpPr>
            <p:spPr>
              <a:xfrm>
                <a:off x="2398053" y="5661248"/>
                <a:ext cx="5126275" cy="890628"/>
              </a:xfrm>
              <a:prstGeom prst="rect">
                <a:avLst/>
              </a:prstGeom>
              <a:blipFill rotWithShape="1">
                <a:blip r:embed="rId3"/>
                <a:stretch>
                  <a:fillRect r="-1308"/>
                </a:stretch>
              </a:blipFill>
            </p:spPr>
            <p:txBody>
              <a:bodyPr/>
              <a:lstStyle/>
              <a:p>
                <a:r>
                  <a:rPr lang="it-IT">
                    <a:noFill/>
                  </a:rPr>
                  <a:t> </a:t>
                </a:r>
              </a:p>
            </p:txBody>
          </p:sp>
        </mc:Fallback>
      </mc:AlternateContent>
    </p:spTree>
    <p:extLst>
      <p:ext uri="{BB962C8B-B14F-4D97-AF65-F5344CB8AC3E}">
        <p14:creationId xmlns:p14="http://schemas.microsoft.com/office/powerpoint/2010/main" val="155805633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5188032"/>
          </a:xfrm>
        </p:spPr>
        <p:txBody>
          <a:bodyPr>
            <a:normAutofit/>
          </a:bodyPr>
          <a:lstStyle/>
          <a:p>
            <a:pPr algn="just"/>
            <a:r>
              <a:rPr lang="it-IT" sz="2500" dirty="0" smtClean="0"/>
              <a:t>Osservazioni (2)</a:t>
            </a:r>
          </a:p>
          <a:p>
            <a:pPr lvl="1" algn="just"/>
            <a:r>
              <a:rPr lang="it-IT" sz="2300" dirty="0" smtClean="0"/>
              <a:t>Le reti neurali possono essere interpretate come generalizzazione dei modelli di regressione. Ad esempio, il modello sottostante una rete neurale senza </a:t>
            </a:r>
            <a:r>
              <a:rPr lang="it-IT" sz="2300" i="1" dirty="0" smtClean="0"/>
              <a:t>hidden layer</a:t>
            </a:r>
            <a:r>
              <a:rPr lang="it-IT" sz="2300" dirty="0" smtClean="0"/>
              <a:t> e con funzione di trasformazione lineare (rispett. logistica) è il modello di regressione lineare (rispett. logistica). Tuttavia, in genere, i parametri stimati saranno diversi, poiché diverso è il metodo di stima.</a:t>
            </a:r>
          </a:p>
          <a:p>
            <a:pPr lvl="1" algn="just"/>
            <a:r>
              <a:rPr lang="it-IT" sz="2300" dirty="0" smtClean="0"/>
              <a:t>Anche il numero di nodi dell’</a:t>
            </a:r>
            <a:r>
              <a:rPr lang="it-IT" sz="2300" i="1" dirty="0" smtClean="0"/>
              <a:t>hidden layer</a:t>
            </a:r>
            <a:r>
              <a:rPr lang="it-IT" sz="2300" dirty="0" smtClean="0"/>
              <a:t> deve essere predefinito. Non esiste una regola generale, ma di solito si inizia con un numero di nodi pari al numero di predittori. Poi si incrementa o decrementa gradualmente cercando il miglio compromesso fra potere predittivo e </a:t>
            </a:r>
            <a:r>
              <a:rPr lang="it-IT" sz="2300" i="1" dirty="0" smtClean="0"/>
              <a:t>overfitting</a:t>
            </a:r>
            <a:r>
              <a:rPr lang="it-IT" sz="2300" dirty="0" smtClean="0"/>
              <a:t>.</a:t>
            </a:r>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Reti neurali</a:t>
            </a:r>
            <a:endParaRPr lang="it-IT" sz="3600" dirty="0"/>
          </a:p>
        </p:txBody>
      </p:sp>
    </p:spTree>
    <p:extLst>
      <p:ext uri="{BB962C8B-B14F-4D97-AF65-F5344CB8AC3E}">
        <p14:creationId xmlns:p14="http://schemas.microsoft.com/office/powerpoint/2010/main" val="238340322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457200" y="1553336"/>
                <a:ext cx="8219256" cy="5188032"/>
              </a:xfrm>
            </p:spPr>
            <p:txBody>
              <a:bodyPr>
                <a:normAutofit/>
              </a:bodyPr>
              <a:lstStyle/>
              <a:p>
                <a:pPr algn="just"/>
                <a:r>
                  <a:rPr lang="it-IT" sz="2500" dirty="0" smtClean="0"/>
                  <a:t>Osservazioni (3)</a:t>
                </a:r>
              </a:p>
              <a:p>
                <a:pPr lvl="1" algn="just"/>
                <a:r>
                  <a:rPr lang="it-IT" sz="2300" dirty="0" smtClean="0"/>
                  <a:t>Un altro grado di libertà è dato dal </a:t>
                </a:r>
                <a:r>
                  <a:rPr lang="it-IT" sz="2300" i="1" dirty="0" smtClean="0"/>
                  <a:t>learning rate</a:t>
                </a:r>
                <a:r>
                  <a:rPr lang="it-IT" sz="2300" dirty="0" smtClean="0"/>
                  <a:t>. È importante settare un </a:t>
                </a:r>
                <a:r>
                  <a:rPr lang="it-IT" sz="2300" i="1" dirty="0" smtClean="0"/>
                  <a:t>learning rate</a:t>
                </a:r>
                <a:r>
                  <a:rPr lang="it-IT" sz="2300" dirty="0" smtClean="0"/>
                  <a:t> abbastanza basso da dare poco peso all’informazione portata dagli </a:t>
                </a:r>
                <a:r>
                  <a:rPr lang="it-IT" sz="2300" i="1" dirty="0" smtClean="0"/>
                  <a:t>outliers</a:t>
                </a:r>
                <a:r>
                  <a:rPr lang="it-IT" sz="2300" dirty="0" smtClean="0"/>
                  <a:t>, benché questo rallenti ulteriormente l’algoritmo. In questo modo si evita però di cadere in ottimi locali che falserebbero i risultati. Una possibile soluzione è settare il</a:t>
                </a:r>
                <a:r>
                  <a:rPr lang="it-IT" sz="2300" i="1" dirty="0" smtClean="0"/>
                  <a:t> learning rate</a:t>
                </a:r>
                <a:r>
                  <a:rPr lang="it-IT" sz="2300" dirty="0" smtClean="0"/>
                  <a:t> pari a </a:t>
                </a:r>
                <a14:m>
                  <m:oMath xmlns:m="http://schemas.openxmlformats.org/officeDocument/2006/math">
                    <m:f>
                      <m:fPr>
                        <m:type m:val="skw"/>
                        <m:ctrlPr>
                          <a:rPr lang="it-IT" sz="2300" i="1" smtClean="0">
                            <a:latin typeface="Cambria Math"/>
                          </a:rPr>
                        </m:ctrlPr>
                      </m:fPr>
                      <m:num>
                        <m:r>
                          <a:rPr lang="it-IT" sz="2300" b="0" i="1" smtClean="0">
                            <a:latin typeface="Cambria Math"/>
                          </a:rPr>
                          <m:t>1</m:t>
                        </m:r>
                      </m:num>
                      <m:den>
                        <m:r>
                          <a:rPr lang="it-IT" sz="2300" b="0" i="1" smtClean="0">
                            <a:latin typeface="Cambria Math"/>
                          </a:rPr>
                          <m:t>𝑖</m:t>
                        </m:r>
                      </m:den>
                    </m:f>
                  </m:oMath>
                </a14:m>
                <a:r>
                  <a:rPr lang="it-IT" sz="2300" dirty="0" smtClean="0"/>
                  <a:t> durante l’</a:t>
                </a:r>
                <a:r>
                  <a:rPr lang="it-IT" sz="2300" i="1" dirty="0" smtClean="0"/>
                  <a:t>i</a:t>
                </a:r>
                <a:r>
                  <a:rPr lang="it-IT" sz="2300" dirty="0" smtClean="0"/>
                  <a:t>-esima iterazione, o, più in generale, settarlo in funzione di </a:t>
                </a:r>
                <a:r>
                  <a:rPr lang="it-IT" sz="2300" i="1" dirty="0" smtClean="0"/>
                  <a:t>i</a:t>
                </a:r>
                <a:r>
                  <a:rPr lang="it-IT" sz="2300" dirty="0" smtClean="0"/>
                  <a:t>. </a:t>
                </a:r>
              </a:p>
              <a:p>
                <a:pPr lvl="1" algn="just"/>
                <a:r>
                  <a:rPr lang="it-IT" sz="2300" dirty="0" smtClean="0"/>
                  <a:t>Il principale punto di forza delle reti neurali è la capacità di evitare gli </a:t>
                </a:r>
                <a:r>
                  <a:rPr lang="it-IT" sz="2300" i="1" dirty="0" smtClean="0"/>
                  <a:t>outliers</a:t>
                </a:r>
                <a:r>
                  <a:rPr lang="it-IT" sz="2300" dirty="0" smtClean="0"/>
                  <a:t>, nonché di cogliere complicate relazioni fra variabili. La principale debolezza è la scarsa rappresentabilità dei risultati, a differenza di altri metodi più semplici. </a:t>
                </a:r>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457200" y="1553336"/>
                <a:ext cx="8219256" cy="5188032"/>
              </a:xfrm>
              <a:blipFill rotWithShape="1">
                <a:blip r:embed="rId3"/>
                <a:stretch>
                  <a:fillRect t="-940" r="-1929" b="-1175"/>
                </a:stretch>
              </a:blipFill>
            </p:spPr>
            <p:txBody>
              <a:bodyPr/>
              <a:lstStyle/>
              <a:p>
                <a:r>
                  <a:rPr lang="it-IT">
                    <a:noFill/>
                  </a:rPr>
                  <a:t> </a:t>
                </a:r>
              </a:p>
            </p:txBody>
          </p:sp>
        </mc:Fallback>
      </mc:AlternateContent>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Reti neurali</a:t>
            </a:r>
            <a:endParaRPr lang="it-IT" sz="3600" dirty="0"/>
          </a:p>
        </p:txBody>
      </p:sp>
    </p:spTree>
    <p:extLst>
      <p:ext uri="{BB962C8B-B14F-4D97-AF65-F5344CB8AC3E}">
        <p14:creationId xmlns:p14="http://schemas.microsoft.com/office/powerpoint/2010/main" val="229277498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652728"/>
            <a:ext cx="8229600" cy="5376672"/>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566928" indent="-457200">
              <a:buFont typeface="+mj-lt"/>
              <a:buAutoNum type="arabicPeriod"/>
            </a:pPr>
            <a:r>
              <a:rPr lang="it-IT" sz="2500" dirty="0" smtClean="0">
                <a:solidFill>
                  <a:schemeClr val="bg1">
                    <a:lumMod val="75000"/>
                  </a:schemeClr>
                </a:solidFill>
              </a:rPr>
              <a:t>Introduzione al Data Mining</a:t>
            </a:r>
          </a:p>
          <a:p>
            <a:pPr marL="907542" lvl="1" indent="-514350">
              <a:buFont typeface="+mj-lt"/>
              <a:buAutoNum type="romanLcPeriod"/>
            </a:pPr>
            <a:r>
              <a:rPr lang="it-IT" sz="2100" dirty="0" smtClean="0">
                <a:solidFill>
                  <a:schemeClr val="bg1">
                    <a:lumMod val="75000"/>
                  </a:schemeClr>
                </a:solidFill>
              </a:rPr>
              <a:t>Cos’è il Data Mining?</a:t>
            </a:r>
          </a:p>
          <a:p>
            <a:pPr marL="907542" lvl="1" indent="-514350">
              <a:buFont typeface="+mj-lt"/>
              <a:buAutoNum type="romanLcPeriod"/>
            </a:pPr>
            <a:r>
              <a:rPr lang="it-IT" sz="2100" dirty="0" smtClean="0">
                <a:solidFill>
                  <a:schemeClr val="bg1">
                    <a:lumMod val="75000"/>
                  </a:schemeClr>
                </a:solidFill>
              </a:rPr>
              <a:t>Supervised e Unsupervised Learning</a:t>
            </a:r>
          </a:p>
          <a:p>
            <a:pPr marL="907542" lvl="1" indent="-514350">
              <a:buFont typeface="+mj-lt"/>
              <a:buAutoNum type="romanLcPeriod"/>
            </a:pPr>
            <a:r>
              <a:rPr lang="it-IT" sz="2100" dirty="0" smtClean="0">
                <a:solidFill>
                  <a:schemeClr val="bg1">
                    <a:lumMod val="75000"/>
                  </a:schemeClr>
                </a:solidFill>
              </a:rPr>
              <a:t>Esplorazione del dataset</a:t>
            </a:r>
            <a:endParaRPr lang="it-IT" sz="400" dirty="0" smtClean="0">
              <a:solidFill>
                <a:schemeClr val="bg1">
                  <a:lumMod val="75000"/>
                </a:schemeClr>
              </a:solidFill>
            </a:endParaRPr>
          </a:p>
          <a:p>
            <a:pPr marL="566928" indent="-457200">
              <a:buFont typeface="+mj-lt"/>
              <a:buAutoNum type="arabicPeriod"/>
            </a:pPr>
            <a:r>
              <a:rPr lang="it-IT" sz="2500" dirty="0" smtClean="0">
                <a:solidFill>
                  <a:schemeClr val="bg1">
                    <a:lumMod val="75000"/>
                  </a:schemeClr>
                </a:solidFill>
              </a:rPr>
              <a:t>Supervised Learning</a:t>
            </a:r>
            <a:endParaRPr lang="it-IT" dirty="0" smtClean="0">
              <a:solidFill>
                <a:schemeClr val="bg1">
                  <a:lumMod val="75000"/>
                </a:schemeClr>
              </a:solidFill>
            </a:endParaRPr>
          </a:p>
          <a:p>
            <a:pPr marL="907542" lvl="1" indent="-514350">
              <a:buFont typeface="+mj-lt"/>
              <a:buAutoNum type="romanLcPeriod"/>
            </a:pPr>
            <a:r>
              <a:rPr lang="it-IT" sz="2100" dirty="0" smtClean="0">
                <a:solidFill>
                  <a:schemeClr val="bg1">
                    <a:lumMod val="75000"/>
                  </a:schemeClr>
                </a:solidFill>
              </a:rPr>
              <a:t>Misurare il potere predittivo</a:t>
            </a:r>
          </a:p>
          <a:p>
            <a:pPr marL="907542" lvl="1" indent="-514350">
              <a:buFont typeface="+mj-lt"/>
              <a:buAutoNum type="romanLcPeriod"/>
            </a:pPr>
            <a:r>
              <a:rPr lang="it-IT" sz="2100" dirty="0" smtClean="0">
                <a:solidFill>
                  <a:schemeClr val="bg1">
                    <a:lumMod val="75000"/>
                  </a:schemeClr>
                </a:solidFill>
              </a:rPr>
              <a:t>K-Nearest Neighbors</a:t>
            </a:r>
          </a:p>
          <a:p>
            <a:pPr marL="907542" lvl="1" indent="-514350">
              <a:buFont typeface="+mj-lt"/>
              <a:buAutoNum type="romanLcPeriod"/>
            </a:pPr>
            <a:r>
              <a:rPr lang="it-IT" sz="2100" dirty="0" smtClean="0">
                <a:solidFill>
                  <a:schemeClr val="bg1">
                    <a:lumMod val="75000"/>
                  </a:schemeClr>
                </a:solidFill>
              </a:rPr>
              <a:t>Naive Bayes</a:t>
            </a:r>
          </a:p>
          <a:p>
            <a:pPr marL="907542" lvl="1" indent="-514350">
              <a:buFont typeface="+mj-lt"/>
              <a:buAutoNum type="romanLcPeriod"/>
            </a:pPr>
            <a:r>
              <a:rPr lang="it-IT" sz="2100" dirty="0" smtClean="0">
                <a:solidFill>
                  <a:schemeClr val="bg1">
                    <a:lumMod val="75000"/>
                  </a:schemeClr>
                </a:solidFill>
              </a:rPr>
              <a:t>Alberi</a:t>
            </a:r>
          </a:p>
          <a:p>
            <a:pPr marL="907542" lvl="1" indent="-514350">
              <a:buFont typeface="+mj-lt"/>
              <a:buAutoNum type="romanLcPeriod"/>
            </a:pPr>
            <a:r>
              <a:rPr lang="it-IT" sz="2100" dirty="0" smtClean="0">
                <a:solidFill>
                  <a:schemeClr val="bg1">
                    <a:lumMod val="75000"/>
                  </a:schemeClr>
                </a:solidFill>
              </a:rPr>
              <a:t>Reti neurali</a:t>
            </a:r>
            <a:endParaRPr lang="it-IT" sz="400" dirty="0" smtClean="0">
              <a:solidFill>
                <a:schemeClr val="bg1">
                  <a:lumMod val="75000"/>
                </a:schemeClr>
              </a:solidFill>
            </a:endParaRPr>
          </a:p>
          <a:p>
            <a:pPr marL="566928" indent="-457200">
              <a:buFont typeface="+mj-lt"/>
              <a:buAutoNum type="arabicPeriod"/>
            </a:pPr>
            <a:r>
              <a:rPr lang="it-IT" sz="2500" dirty="0" smtClean="0"/>
              <a:t>Unsupervised Learning</a:t>
            </a:r>
          </a:p>
          <a:p>
            <a:pPr marL="907542" lvl="1" indent="-514350">
              <a:buFont typeface="+mj-lt"/>
              <a:buAutoNum type="romanLcPeriod"/>
            </a:pPr>
            <a:r>
              <a:rPr lang="it-IT" sz="2100" dirty="0" smtClean="0"/>
              <a:t>Clustering gerarchico</a:t>
            </a:r>
          </a:p>
          <a:p>
            <a:pPr marL="907542" lvl="1" indent="-514350">
              <a:buFont typeface="+mj-lt"/>
              <a:buAutoNum type="romanLcPeriod"/>
            </a:pPr>
            <a:r>
              <a:rPr lang="it-IT" sz="2100" dirty="0" smtClean="0">
                <a:solidFill>
                  <a:schemeClr val="bg1">
                    <a:lumMod val="75000"/>
                  </a:schemeClr>
                </a:solidFill>
              </a:rPr>
              <a:t>Clustering non gerarchico</a:t>
            </a:r>
          </a:p>
        </p:txBody>
      </p:sp>
      <p:sp>
        <p:nvSpPr>
          <p:cNvPr id="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Indice</a:t>
            </a:r>
            <a:endParaRPr lang="it-IT" sz="3600" dirty="0"/>
          </a:p>
        </p:txBody>
      </p:sp>
    </p:spTree>
    <p:extLst>
      <p:ext uri="{BB962C8B-B14F-4D97-AF65-F5344CB8AC3E}">
        <p14:creationId xmlns:p14="http://schemas.microsoft.com/office/powerpoint/2010/main" val="43016747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1"/>
          <p:cNvSpPr>
            <a:spLocks noGrp="1"/>
          </p:cNvSpPr>
          <p:nvPr>
            <p:ph idx="1"/>
          </p:nvPr>
        </p:nvSpPr>
        <p:spPr>
          <a:xfrm>
            <a:off x="3059832" y="1607624"/>
            <a:ext cx="5616624" cy="1893384"/>
          </a:xfrm>
        </p:spPr>
        <p:txBody>
          <a:bodyPr>
            <a:normAutofit/>
          </a:bodyPr>
          <a:lstStyle/>
          <a:p>
            <a:pPr marL="109728" indent="0" algn="just">
              <a:buNone/>
            </a:pPr>
            <a:r>
              <a:rPr lang="it-IT" sz="2400" i="1" dirty="0" smtClean="0">
                <a:solidFill>
                  <a:schemeClr val="accent4"/>
                </a:solidFill>
              </a:rPr>
              <a:t>Metodi agglomerativi</a:t>
            </a:r>
            <a:endParaRPr lang="it-IT" sz="2400" i="1" dirty="0">
              <a:solidFill>
                <a:schemeClr val="accent4"/>
              </a:solidFill>
            </a:endParaRPr>
          </a:p>
          <a:p>
            <a:pPr marL="109728" indent="0" algn="just">
              <a:buNone/>
            </a:pPr>
            <a:r>
              <a:rPr lang="it-IT" sz="2100" dirty="0" smtClean="0">
                <a:solidFill>
                  <a:schemeClr val="accent4"/>
                </a:solidFill>
              </a:rPr>
              <a:t>Inizialmente ogni record individua un singolo cluster; ad ogni step i cluster presenti inglobano i record o i cluster più «vicini», finché un solo cluster include tutti i record.</a:t>
            </a:r>
          </a:p>
          <a:p>
            <a:pPr marL="393192" lvl="1" indent="0" algn="just">
              <a:buNone/>
            </a:pPr>
            <a:endParaRPr lang="it-IT" sz="2100" dirty="0"/>
          </a:p>
        </p:txBody>
      </p:sp>
      <p:pic>
        <p:nvPicPr>
          <p:cNvPr id="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5013176"/>
            <a:ext cx="2395841"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56046" y="3356992"/>
            <a:ext cx="2395841"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1700808"/>
            <a:ext cx="2395841"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Oval 32"/>
          <p:cNvSpPr/>
          <p:nvPr/>
        </p:nvSpPr>
        <p:spPr>
          <a:xfrm rot="2211417">
            <a:off x="6426108" y="3837679"/>
            <a:ext cx="664760" cy="94650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4" name="Oval 33"/>
          <p:cNvSpPr/>
          <p:nvPr/>
        </p:nvSpPr>
        <p:spPr>
          <a:xfrm rot="3926729">
            <a:off x="5371859" y="2979392"/>
            <a:ext cx="576697" cy="1696858"/>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5" name="Oval 34"/>
          <p:cNvSpPr/>
          <p:nvPr/>
        </p:nvSpPr>
        <p:spPr>
          <a:xfrm rot="3244755">
            <a:off x="5770044" y="3054284"/>
            <a:ext cx="464926" cy="2264447"/>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16119" y="3356992"/>
            <a:ext cx="2395841"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Oval 11"/>
          <p:cNvSpPr/>
          <p:nvPr/>
        </p:nvSpPr>
        <p:spPr>
          <a:xfrm rot="3926729">
            <a:off x="2400605" y="4030360"/>
            <a:ext cx="515060" cy="744851"/>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Oval 12"/>
          <p:cNvSpPr/>
          <p:nvPr/>
        </p:nvSpPr>
        <p:spPr>
          <a:xfrm rot="3926729">
            <a:off x="3017548" y="3536502"/>
            <a:ext cx="535715" cy="799545"/>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Oval 13"/>
          <p:cNvSpPr/>
          <p:nvPr/>
        </p:nvSpPr>
        <p:spPr>
          <a:xfrm rot="3926729">
            <a:off x="3652452" y="3521843"/>
            <a:ext cx="316899" cy="37736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Oval 14"/>
          <p:cNvSpPr/>
          <p:nvPr/>
        </p:nvSpPr>
        <p:spPr>
          <a:xfrm rot="3926729">
            <a:off x="3153879" y="4164492"/>
            <a:ext cx="568827" cy="475395"/>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Oval 15"/>
          <p:cNvSpPr/>
          <p:nvPr/>
        </p:nvSpPr>
        <p:spPr>
          <a:xfrm rot="3926729">
            <a:off x="3628425" y="3927697"/>
            <a:ext cx="452016" cy="475395"/>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Oval 16"/>
          <p:cNvSpPr/>
          <p:nvPr/>
        </p:nvSpPr>
        <p:spPr>
          <a:xfrm rot="3926729">
            <a:off x="1954590" y="3746809"/>
            <a:ext cx="522005" cy="639893"/>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Oval 17"/>
          <p:cNvSpPr/>
          <p:nvPr/>
        </p:nvSpPr>
        <p:spPr>
          <a:xfrm rot="6237642">
            <a:off x="2369110" y="3443093"/>
            <a:ext cx="708863" cy="58331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Content Placeholder 1"/>
          <p:cNvSpPr txBox="1">
            <a:spLocks/>
          </p:cNvSpPr>
          <p:nvPr/>
        </p:nvSpPr>
        <p:spPr>
          <a:xfrm>
            <a:off x="395536" y="4869160"/>
            <a:ext cx="5480695" cy="1512168"/>
          </a:xfrm>
          <a:prstGeom prst="rect">
            <a:avLst/>
          </a:prstGeom>
        </p:spPr>
        <p:txBody>
          <a:bodyPr vert="horz">
            <a:normAutofit lnSpcReduction="10000"/>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728" indent="0" algn="just">
              <a:buNone/>
            </a:pPr>
            <a:r>
              <a:rPr lang="it-IT" sz="2200" i="1" dirty="0" smtClean="0">
                <a:solidFill>
                  <a:srgbClr val="00B050"/>
                </a:solidFill>
              </a:rPr>
              <a:t>Metodi divisivi</a:t>
            </a:r>
          </a:p>
          <a:p>
            <a:pPr marL="109728" indent="0" algn="just">
              <a:buNone/>
            </a:pPr>
            <a:r>
              <a:rPr lang="it-IT" sz="1900" dirty="0" smtClean="0">
                <a:solidFill>
                  <a:srgbClr val="00B050"/>
                </a:solidFill>
              </a:rPr>
              <a:t>Inizialmente un solo cluster include tutti i record; ad ogni passo viene diviso in cluster più piccoli, finché ogni record individua un singolo cluster.</a:t>
            </a:r>
          </a:p>
          <a:p>
            <a:pPr marL="393192" lvl="1" indent="0" algn="just">
              <a:buFont typeface="Verdana"/>
              <a:buNone/>
            </a:pPr>
            <a:endParaRPr lang="it-IT" sz="2100" dirty="0"/>
          </a:p>
        </p:txBody>
      </p:sp>
      <p:sp>
        <p:nvSpPr>
          <p:cNvPr id="21" name="Oval 20"/>
          <p:cNvSpPr/>
          <p:nvPr/>
        </p:nvSpPr>
        <p:spPr>
          <a:xfrm rot="3926729">
            <a:off x="6750500" y="4449504"/>
            <a:ext cx="1649866" cy="2525284"/>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6" name="Elbow Connector 5"/>
          <p:cNvCxnSpPr>
            <a:stCxn id="32" idx="3"/>
            <a:endCxn id="11" idx="0"/>
          </p:cNvCxnSpPr>
          <p:nvPr/>
        </p:nvCxnSpPr>
        <p:spPr>
          <a:xfrm>
            <a:off x="2791377" y="2420888"/>
            <a:ext cx="222663" cy="936104"/>
          </a:xfrm>
          <a:prstGeom prst="bentConnector2">
            <a:avLst/>
          </a:prstGeom>
          <a:ln w="25400">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4211960" y="3732897"/>
            <a:ext cx="644086" cy="1855"/>
          </a:xfrm>
          <a:prstGeom prst="straightConnector1">
            <a:avLst/>
          </a:prstGeom>
          <a:ln w="25400">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31" idx="3"/>
            <a:endCxn id="30" idx="0"/>
          </p:cNvCxnSpPr>
          <p:nvPr/>
        </p:nvCxnSpPr>
        <p:spPr>
          <a:xfrm>
            <a:off x="7251887" y="4077072"/>
            <a:ext cx="246226" cy="936104"/>
          </a:xfrm>
          <a:prstGeom prst="bentConnector2">
            <a:avLst/>
          </a:prstGeom>
          <a:ln w="25400">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4067944" y="4363249"/>
            <a:ext cx="644086" cy="1855"/>
          </a:xfrm>
          <a:prstGeom prst="straightConnector1">
            <a:avLst/>
          </a:prstGeom>
          <a:ln w="25400">
            <a:solidFill>
              <a:srgbClr val="00B050"/>
            </a:solidFill>
            <a:tailEnd type="arrow"/>
          </a:ln>
          <a:scene3d>
            <a:camera prst="orthographicFront">
              <a:rot lat="0" lon="10800000" rev="0"/>
            </a:camera>
            <a:lightRig rig="threePt" dir="t"/>
          </a:scene3d>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30" idx="1"/>
            <a:endCxn id="31" idx="2"/>
          </p:cNvCxnSpPr>
          <p:nvPr/>
        </p:nvCxnSpPr>
        <p:spPr>
          <a:xfrm rot="10800000">
            <a:off x="6053968" y="4797152"/>
            <a:ext cx="246225" cy="936104"/>
          </a:xfrm>
          <a:prstGeom prst="bentConnector2">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9" name="Elbow Connector 38"/>
          <p:cNvCxnSpPr>
            <a:stCxn id="11" idx="1"/>
            <a:endCxn id="32" idx="2"/>
          </p:cNvCxnSpPr>
          <p:nvPr/>
        </p:nvCxnSpPr>
        <p:spPr>
          <a:xfrm rot="10800000">
            <a:off x="1593457" y="3140968"/>
            <a:ext cx="222662" cy="936104"/>
          </a:xfrm>
          <a:prstGeom prst="bentConnector2">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27"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Clustering gerarchico</a:t>
            </a:r>
            <a:endParaRPr lang="it-IT" sz="3600" dirty="0"/>
          </a:p>
        </p:txBody>
      </p:sp>
    </p:spTree>
    <p:extLst>
      <p:ext uri="{BB962C8B-B14F-4D97-AF65-F5344CB8AC3E}">
        <p14:creationId xmlns:p14="http://schemas.microsoft.com/office/powerpoint/2010/main" val="190914731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457200" y="1553336"/>
                <a:ext cx="8219256" cy="5404056"/>
              </a:xfrm>
            </p:spPr>
            <p:txBody>
              <a:bodyPr>
                <a:normAutofit/>
              </a:bodyPr>
              <a:lstStyle/>
              <a:p>
                <a:pPr algn="just"/>
                <a:r>
                  <a:rPr lang="it-IT" sz="2500" dirty="0" smtClean="0"/>
                  <a:t>Distanze </a:t>
                </a:r>
                <a:r>
                  <a:rPr lang="it-IT" sz="2500" dirty="0"/>
                  <a:t>t</a:t>
                </a:r>
                <a:r>
                  <a:rPr lang="it-IT" sz="2500" dirty="0" smtClean="0"/>
                  <a:t>ra cluster</a:t>
                </a:r>
              </a:p>
              <a:p>
                <a:pPr marL="393192" lvl="1" indent="0" algn="just">
                  <a:buNone/>
                </a:pPr>
                <a:r>
                  <a:rPr lang="it-IT" sz="2300" dirty="0" smtClean="0"/>
                  <a:t>Il risultato del clustering gerarchico dipende strettamente dalla funzione distanza scelta, non solo tra record (la distanza euclidea è senz’altro la più utilizzata e comunque l’unica implementata in XLMiner), ma soprattutto tra cluster. XLMiner fornisce varie opzioni, tra le quali</a:t>
                </a:r>
              </a:p>
              <a:p>
                <a:pPr lvl="1" algn="just"/>
                <a:r>
                  <a:rPr lang="it-IT" sz="2300" i="1" dirty="0" smtClean="0"/>
                  <a:t>Single Linkage</a:t>
                </a:r>
                <a:r>
                  <a:rPr lang="it-IT" sz="2300" dirty="0" smtClean="0"/>
                  <a:t>: 	</a:t>
                </a:r>
                <a14:m>
                  <m:oMath xmlns:m="http://schemas.openxmlformats.org/officeDocument/2006/math">
                    <m:func>
                      <m:funcPr>
                        <m:ctrlPr>
                          <a:rPr lang="it-IT" sz="2300" i="1" smtClean="0">
                            <a:latin typeface="Cambria Math"/>
                          </a:rPr>
                        </m:ctrlPr>
                      </m:funcPr>
                      <m:fName>
                        <m:limLow>
                          <m:limLowPr>
                            <m:ctrlPr>
                              <a:rPr lang="it-IT" sz="2300" i="1" smtClean="0">
                                <a:latin typeface="Cambria Math"/>
                              </a:rPr>
                            </m:ctrlPr>
                          </m:limLowPr>
                          <m:e>
                            <m:r>
                              <m:rPr>
                                <m:sty m:val="p"/>
                              </m:rPr>
                              <a:rPr lang="it-IT" sz="2300" i="0" smtClean="0">
                                <a:latin typeface="Cambria Math"/>
                              </a:rPr>
                              <m:t>min</m:t>
                            </m:r>
                          </m:e>
                          <m:lim>
                            <m:r>
                              <a:rPr lang="it-IT" sz="2300" b="0" i="1" smtClean="0">
                                <a:latin typeface="Cambria Math"/>
                              </a:rPr>
                              <m:t>𝐴</m:t>
                            </m:r>
                            <m:r>
                              <a:rPr lang="it-IT" sz="2300" b="0" i="1" smtClean="0">
                                <a:latin typeface="Cambria Math"/>
                              </a:rPr>
                              <m:t>,</m:t>
                            </m:r>
                            <m:r>
                              <a:rPr lang="it-IT" sz="2300" b="0" i="1" smtClean="0">
                                <a:latin typeface="Cambria Math"/>
                              </a:rPr>
                              <m:t>𝐵</m:t>
                            </m:r>
                          </m:lim>
                        </m:limLow>
                        <m:r>
                          <a:rPr lang="it-IT" sz="2300" b="0" i="1" smtClean="0">
                            <a:latin typeface="Cambria Math"/>
                          </a:rPr>
                          <m:t>{</m:t>
                        </m:r>
                      </m:fName>
                      <m:e>
                        <m:r>
                          <a:rPr lang="it-IT" sz="2300" b="0" i="1" smtClean="0">
                            <a:latin typeface="Cambria Math"/>
                          </a:rPr>
                          <m:t>𝑑</m:t>
                        </m:r>
                        <m:r>
                          <a:rPr lang="it-IT" sz="2300" b="0" i="1" smtClean="0">
                            <a:latin typeface="Cambria Math"/>
                          </a:rPr>
                          <m:t>(</m:t>
                        </m:r>
                        <m:sSub>
                          <m:sSubPr>
                            <m:ctrlPr>
                              <a:rPr lang="it-IT" sz="2300" b="0" i="1" smtClean="0">
                                <a:latin typeface="Cambria Math"/>
                              </a:rPr>
                            </m:ctrlPr>
                          </m:sSubPr>
                          <m:e>
                            <m:r>
                              <a:rPr lang="it-IT" sz="2300" b="0" i="1" smtClean="0">
                                <a:latin typeface="Cambria Math"/>
                              </a:rPr>
                              <m:t>𝐴</m:t>
                            </m:r>
                          </m:e>
                          <m:sub>
                            <m:r>
                              <a:rPr lang="it-IT" sz="2300" b="0" i="1" smtClean="0">
                                <a:latin typeface="Cambria Math"/>
                              </a:rPr>
                              <m:t>𝑖</m:t>
                            </m:r>
                          </m:sub>
                        </m:sSub>
                        <m:r>
                          <a:rPr lang="it-IT" sz="2300" b="0" i="1" smtClean="0">
                            <a:latin typeface="Cambria Math"/>
                          </a:rPr>
                          <m:t>,</m:t>
                        </m:r>
                        <m:sSub>
                          <m:sSubPr>
                            <m:ctrlPr>
                              <a:rPr lang="it-IT" sz="2300" b="0" i="1" smtClean="0">
                                <a:latin typeface="Cambria Math"/>
                              </a:rPr>
                            </m:ctrlPr>
                          </m:sSubPr>
                          <m:e>
                            <m:r>
                              <a:rPr lang="it-IT" sz="2300" b="0" i="1" smtClean="0">
                                <a:latin typeface="Cambria Math"/>
                              </a:rPr>
                              <m:t>𝐵</m:t>
                            </m:r>
                          </m:e>
                          <m:sub>
                            <m:r>
                              <a:rPr lang="it-IT" sz="2300" b="0" i="1" smtClean="0">
                                <a:latin typeface="Cambria Math"/>
                              </a:rPr>
                              <m:t>𝑗</m:t>
                            </m:r>
                          </m:sub>
                        </m:sSub>
                        <m:r>
                          <a:rPr lang="it-IT" sz="2300" b="0" i="1" smtClean="0">
                            <a:latin typeface="Cambria Math"/>
                          </a:rPr>
                          <m:t>)}</m:t>
                        </m:r>
                      </m:e>
                    </m:func>
                  </m:oMath>
                </a14:m>
                <a:endParaRPr lang="it-IT" sz="2300" i="1" dirty="0" smtClean="0"/>
              </a:p>
              <a:p>
                <a:pPr lvl="1" algn="just"/>
                <a:r>
                  <a:rPr lang="it-IT" sz="2300" i="1" dirty="0" smtClean="0"/>
                  <a:t>Complete </a:t>
                </a:r>
                <a:r>
                  <a:rPr lang="it-IT" sz="2300" i="1" dirty="0"/>
                  <a:t>Linkage</a:t>
                </a:r>
                <a:r>
                  <a:rPr lang="it-IT" sz="2300" dirty="0" smtClean="0"/>
                  <a:t>: 	</a:t>
                </a:r>
                <a14:m>
                  <m:oMath xmlns:m="http://schemas.openxmlformats.org/officeDocument/2006/math">
                    <m:func>
                      <m:funcPr>
                        <m:ctrlPr>
                          <a:rPr lang="it-IT" sz="2300" i="1" smtClean="0">
                            <a:latin typeface="Cambria Math"/>
                          </a:rPr>
                        </m:ctrlPr>
                      </m:funcPr>
                      <m:fName>
                        <m:limLow>
                          <m:limLowPr>
                            <m:ctrlPr>
                              <a:rPr lang="it-IT" sz="2300" i="1" smtClean="0">
                                <a:latin typeface="Cambria Math"/>
                              </a:rPr>
                            </m:ctrlPr>
                          </m:limLowPr>
                          <m:e>
                            <m:r>
                              <m:rPr>
                                <m:sty m:val="p"/>
                              </m:rPr>
                              <a:rPr lang="it-IT" sz="2300" i="0" smtClean="0">
                                <a:latin typeface="Cambria Math"/>
                              </a:rPr>
                              <m:t>max</m:t>
                            </m:r>
                          </m:e>
                          <m:lim>
                            <m:r>
                              <a:rPr lang="it-IT" sz="2300" b="0" i="1" smtClean="0">
                                <a:latin typeface="Cambria Math"/>
                              </a:rPr>
                              <m:t>𝐴</m:t>
                            </m:r>
                            <m:r>
                              <a:rPr lang="it-IT" sz="2300" b="0" i="1" smtClean="0">
                                <a:latin typeface="Cambria Math"/>
                              </a:rPr>
                              <m:t>,</m:t>
                            </m:r>
                            <m:r>
                              <a:rPr lang="it-IT" sz="2300" b="0" i="1" smtClean="0">
                                <a:latin typeface="Cambria Math"/>
                              </a:rPr>
                              <m:t>𝐵</m:t>
                            </m:r>
                          </m:lim>
                        </m:limLow>
                      </m:fName>
                      <m:e>
                        <m:r>
                          <a:rPr lang="it-IT" sz="2300" b="0" i="1" smtClean="0">
                            <a:latin typeface="Cambria Math"/>
                          </a:rPr>
                          <m:t>{</m:t>
                        </m:r>
                        <m:r>
                          <a:rPr lang="it-IT" sz="2300" i="1">
                            <a:latin typeface="Cambria Math"/>
                          </a:rPr>
                          <m:t>𝑑</m:t>
                        </m:r>
                        <m:r>
                          <a:rPr lang="it-IT" sz="2300" i="1">
                            <a:latin typeface="Cambria Math"/>
                          </a:rPr>
                          <m:t>(</m:t>
                        </m:r>
                        <m:sSub>
                          <m:sSubPr>
                            <m:ctrlPr>
                              <a:rPr lang="it-IT" sz="2300" i="1">
                                <a:latin typeface="Cambria Math"/>
                              </a:rPr>
                            </m:ctrlPr>
                          </m:sSubPr>
                          <m:e>
                            <m:r>
                              <a:rPr lang="it-IT" sz="2300" i="1">
                                <a:latin typeface="Cambria Math"/>
                              </a:rPr>
                              <m:t>𝐴</m:t>
                            </m:r>
                          </m:e>
                          <m:sub>
                            <m:r>
                              <a:rPr lang="it-IT" sz="2300" i="1">
                                <a:latin typeface="Cambria Math"/>
                              </a:rPr>
                              <m:t>𝑖</m:t>
                            </m:r>
                          </m:sub>
                        </m:sSub>
                        <m:r>
                          <a:rPr lang="it-IT" sz="2300" i="1">
                            <a:latin typeface="Cambria Math"/>
                          </a:rPr>
                          <m:t>,</m:t>
                        </m:r>
                        <m:sSub>
                          <m:sSubPr>
                            <m:ctrlPr>
                              <a:rPr lang="it-IT" sz="2300" i="1">
                                <a:latin typeface="Cambria Math"/>
                              </a:rPr>
                            </m:ctrlPr>
                          </m:sSubPr>
                          <m:e>
                            <m:r>
                              <a:rPr lang="it-IT" sz="2300" i="1">
                                <a:latin typeface="Cambria Math"/>
                              </a:rPr>
                              <m:t>𝐵</m:t>
                            </m:r>
                          </m:e>
                          <m:sub>
                            <m:r>
                              <a:rPr lang="it-IT" sz="2300" i="1">
                                <a:latin typeface="Cambria Math"/>
                              </a:rPr>
                              <m:t>𝑗</m:t>
                            </m:r>
                          </m:sub>
                        </m:sSub>
                        <m:r>
                          <a:rPr lang="it-IT" sz="2300" i="1">
                            <a:latin typeface="Cambria Math"/>
                          </a:rPr>
                          <m:t>)}</m:t>
                        </m:r>
                      </m:e>
                    </m:func>
                  </m:oMath>
                </a14:m>
                <a:endParaRPr lang="it-IT" sz="2300" i="1" dirty="0" smtClean="0"/>
              </a:p>
              <a:p>
                <a:pPr lvl="1" algn="just"/>
                <a:r>
                  <a:rPr lang="it-IT" sz="2300" i="1" dirty="0" smtClean="0"/>
                  <a:t>Average Linkage</a:t>
                </a:r>
                <a:r>
                  <a:rPr lang="it-IT" sz="2300" dirty="0" smtClean="0"/>
                  <a:t>: 	</a:t>
                </a:r>
                <a14:m>
                  <m:oMath xmlns:m="http://schemas.openxmlformats.org/officeDocument/2006/math">
                    <m:f>
                      <m:fPr>
                        <m:ctrlPr>
                          <a:rPr lang="it-IT" sz="2300" i="1" smtClean="0">
                            <a:latin typeface="Cambria Math"/>
                          </a:rPr>
                        </m:ctrlPr>
                      </m:fPr>
                      <m:num>
                        <m:r>
                          <a:rPr lang="it-IT" sz="2300" b="0" i="1" smtClean="0">
                            <a:latin typeface="Cambria Math"/>
                          </a:rPr>
                          <m:t>1</m:t>
                        </m:r>
                      </m:num>
                      <m:den>
                        <m:d>
                          <m:dPr>
                            <m:begChr m:val="|"/>
                            <m:endChr m:val="|"/>
                            <m:ctrlPr>
                              <a:rPr lang="it-IT" sz="2300" i="1" smtClean="0">
                                <a:latin typeface="Cambria Math"/>
                              </a:rPr>
                            </m:ctrlPr>
                          </m:dPr>
                          <m:e>
                            <m:r>
                              <a:rPr lang="it-IT" sz="2300" b="0" i="1" smtClean="0">
                                <a:latin typeface="Cambria Math"/>
                              </a:rPr>
                              <m:t>𝐴</m:t>
                            </m:r>
                          </m:e>
                        </m:d>
                        <m:r>
                          <a:rPr lang="it-IT" sz="2300" i="1" smtClean="0">
                            <a:latin typeface="Cambria Math"/>
                            <a:ea typeface="Cambria Math"/>
                          </a:rPr>
                          <m:t>∙</m:t>
                        </m:r>
                        <m:d>
                          <m:dPr>
                            <m:begChr m:val="|"/>
                            <m:endChr m:val="|"/>
                            <m:ctrlPr>
                              <a:rPr lang="it-IT" sz="2300" i="1">
                                <a:latin typeface="Cambria Math"/>
                              </a:rPr>
                            </m:ctrlPr>
                          </m:dPr>
                          <m:e>
                            <m:r>
                              <a:rPr lang="it-IT" sz="2300" b="0" i="1" smtClean="0">
                                <a:latin typeface="Cambria Math"/>
                              </a:rPr>
                              <m:t>𝐵</m:t>
                            </m:r>
                          </m:e>
                        </m:d>
                      </m:den>
                    </m:f>
                    <m:nary>
                      <m:naryPr>
                        <m:chr m:val="∑"/>
                        <m:supHide m:val="on"/>
                        <m:ctrlPr>
                          <a:rPr lang="it-IT" sz="2300" i="1" smtClean="0">
                            <a:latin typeface="Cambria Math"/>
                          </a:rPr>
                        </m:ctrlPr>
                      </m:naryPr>
                      <m:sub>
                        <m:r>
                          <m:rPr>
                            <m:brk m:alnAt="7"/>
                          </m:rPr>
                          <a:rPr lang="it-IT" sz="2300" b="0" i="1" smtClean="0">
                            <a:latin typeface="Cambria Math"/>
                          </a:rPr>
                          <m:t>𝑖</m:t>
                        </m:r>
                        <m:r>
                          <a:rPr lang="it-IT" sz="2300" b="0" i="1" smtClean="0">
                            <a:latin typeface="Cambria Math"/>
                          </a:rPr>
                          <m:t>,</m:t>
                        </m:r>
                        <m:r>
                          <a:rPr lang="it-IT" sz="2300" b="0" i="1" smtClean="0">
                            <a:latin typeface="Cambria Math"/>
                          </a:rPr>
                          <m:t>𝑗</m:t>
                        </m:r>
                      </m:sub>
                      <m:sup/>
                      <m:e>
                        <m:r>
                          <a:rPr lang="it-IT" sz="2300" b="0" i="1" smtClean="0">
                            <a:latin typeface="Cambria Math"/>
                          </a:rPr>
                          <m:t>𝑑</m:t>
                        </m:r>
                        <m:r>
                          <a:rPr lang="it-IT" sz="2300" b="0" i="1" smtClean="0">
                            <a:latin typeface="Cambria Math"/>
                          </a:rPr>
                          <m:t>(</m:t>
                        </m:r>
                        <m:sSub>
                          <m:sSubPr>
                            <m:ctrlPr>
                              <a:rPr lang="it-IT" sz="2300" i="1">
                                <a:latin typeface="Cambria Math"/>
                              </a:rPr>
                            </m:ctrlPr>
                          </m:sSubPr>
                          <m:e>
                            <m:r>
                              <a:rPr lang="it-IT" sz="2300" i="1">
                                <a:latin typeface="Cambria Math"/>
                              </a:rPr>
                              <m:t>𝐴</m:t>
                            </m:r>
                          </m:e>
                          <m:sub>
                            <m:r>
                              <a:rPr lang="it-IT" sz="2300" i="1">
                                <a:latin typeface="Cambria Math"/>
                              </a:rPr>
                              <m:t>𝑖</m:t>
                            </m:r>
                          </m:sub>
                        </m:sSub>
                        <m:r>
                          <a:rPr lang="it-IT" sz="2300" i="1">
                            <a:latin typeface="Cambria Math"/>
                          </a:rPr>
                          <m:t>,</m:t>
                        </m:r>
                        <m:sSub>
                          <m:sSubPr>
                            <m:ctrlPr>
                              <a:rPr lang="it-IT" sz="2300" i="1">
                                <a:latin typeface="Cambria Math"/>
                              </a:rPr>
                            </m:ctrlPr>
                          </m:sSubPr>
                          <m:e>
                            <m:r>
                              <a:rPr lang="it-IT" sz="2300" i="1">
                                <a:latin typeface="Cambria Math"/>
                              </a:rPr>
                              <m:t>𝐵</m:t>
                            </m:r>
                          </m:e>
                          <m:sub>
                            <m:r>
                              <a:rPr lang="it-IT" sz="2300" i="1">
                                <a:latin typeface="Cambria Math"/>
                              </a:rPr>
                              <m:t>𝑗</m:t>
                            </m:r>
                          </m:sub>
                        </m:sSub>
                        <m:r>
                          <a:rPr lang="it-IT" sz="2300" b="0" i="1" smtClean="0">
                            <a:latin typeface="Cambria Math"/>
                          </a:rPr>
                          <m:t>)</m:t>
                        </m:r>
                      </m:e>
                    </m:nary>
                  </m:oMath>
                </a14:m>
                <a:endParaRPr lang="it-IT" sz="2300" i="1" dirty="0" smtClean="0"/>
              </a:p>
              <a:p>
                <a:pPr lvl="1" algn="just"/>
                <a:r>
                  <a:rPr lang="it-IT" sz="2300" i="1" dirty="0" smtClean="0"/>
                  <a:t>Median Linkage</a:t>
                </a:r>
                <a:r>
                  <a:rPr lang="it-IT" sz="2300" dirty="0" smtClean="0"/>
                  <a:t>:	</a:t>
                </a:r>
                <a14:m>
                  <m:oMath xmlns:m="http://schemas.openxmlformats.org/officeDocument/2006/math">
                    <m:r>
                      <a:rPr lang="it-IT" sz="2300" b="0" i="1" smtClean="0">
                        <a:latin typeface="Cambria Math"/>
                      </a:rPr>
                      <m:t>𝑑</m:t>
                    </m:r>
                    <m:r>
                      <a:rPr lang="it-IT" sz="2300" b="0" i="1" smtClean="0">
                        <a:latin typeface="Cambria Math"/>
                      </a:rPr>
                      <m:t>(</m:t>
                    </m:r>
                    <m:sSub>
                      <m:sSubPr>
                        <m:ctrlPr>
                          <a:rPr lang="it-IT" sz="2300" b="0" i="1" smtClean="0">
                            <a:latin typeface="Cambria Math"/>
                          </a:rPr>
                        </m:ctrlPr>
                      </m:sSubPr>
                      <m:e>
                        <m:r>
                          <a:rPr lang="it-IT" sz="2300" b="0" i="1" smtClean="0">
                            <a:latin typeface="Cambria Math"/>
                          </a:rPr>
                          <m:t>𝑚𝑒𝑑𝑖𝑎𝑛</m:t>
                        </m:r>
                      </m:e>
                      <m:sub>
                        <m:r>
                          <a:rPr lang="it-IT" sz="2300" b="0" i="1" smtClean="0">
                            <a:latin typeface="Cambria Math"/>
                          </a:rPr>
                          <m:t>𝐴</m:t>
                        </m:r>
                      </m:sub>
                    </m:sSub>
                    <m:r>
                      <a:rPr lang="it-IT" sz="2300" b="0" i="1" smtClean="0">
                        <a:latin typeface="Cambria Math"/>
                      </a:rPr>
                      <m:t>,</m:t>
                    </m:r>
                    <m:sSub>
                      <m:sSubPr>
                        <m:ctrlPr>
                          <a:rPr lang="it-IT" sz="2300" b="0" i="1" smtClean="0">
                            <a:latin typeface="Cambria Math"/>
                          </a:rPr>
                        </m:ctrlPr>
                      </m:sSubPr>
                      <m:e>
                        <m:r>
                          <a:rPr lang="it-IT" sz="2300" b="0" i="1" smtClean="0">
                            <a:latin typeface="Cambria Math"/>
                          </a:rPr>
                          <m:t>𝑚𝑒𝑑𝑖𝑎𝑛</m:t>
                        </m:r>
                      </m:e>
                      <m:sub>
                        <m:r>
                          <a:rPr lang="it-IT" sz="2300" b="0" i="1" smtClean="0">
                            <a:latin typeface="Cambria Math"/>
                          </a:rPr>
                          <m:t>𝐵</m:t>
                        </m:r>
                      </m:sub>
                    </m:sSub>
                    <m:r>
                      <a:rPr lang="it-IT" sz="2300" b="0" i="1" smtClean="0">
                        <a:latin typeface="Cambria Math"/>
                      </a:rPr>
                      <m:t>)</m:t>
                    </m:r>
                  </m:oMath>
                </a14:m>
                <a:endParaRPr lang="it-IT" sz="2300" i="1" dirty="0" smtClean="0"/>
              </a:p>
              <a:p>
                <a:pPr lvl="1" algn="just"/>
                <a:r>
                  <a:rPr lang="it-IT" sz="2300" i="1" dirty="0" smtClean="0"/>
                  <a:t>Centroid Linkage</a:t>
                </a:r>
                <a:r>
                  <a:rPr lang="it-IT" sz="2300" dirty="0" smtClean="0"/>
                  <a:t>:	</a:t>
                </a:r>
                <a14:m>
                  <m:oMath xmlns:m="http://schemas.openxmlformats.org/officeDocument/2006/math">
                    <m:r>
                      <a:rPr lang="it-IT" sz="2300" b="0" i="1" smtClean="0">
                        <a:latin typeface="Cambria Math"/>
                      </a:rPr>
                      <m:t>𝑑</m:t>
                    </m:r>
                    <m:d>
                      <m:dPr>
                        <m:ctrlPr>
                          <a:rPr lang="it-IT" sz="2300" b="0" i="1" smtClean="0">
                            <a:latin typeface="Cambria Math"/>
                          </a:rPr>
                        </m:ctrlPr>
                      </m:dPr>
                      <m:e>
                        <m:sSub>
                          <m:sSubPr>
                            <m:ctrlPr>
                              <a:rPr lang="it-IT" sz="2300" b="0" i="1" smtClean="0">
                                <a:latin typeface="Cambria Math"/>
                              </a:rPr>
                            </m:ctrlPr>
                          </m:sSubPr>
                          <m:e>
                            <m:d>
                              <m:dPr>
                                <m:ctrlPr>
                                  <a:rPr lang="it-IT" sz="2300" i="1">
                                    <a:latin typeface="Cambria Math"/>
                                  </a:rPr>
                                </m:ctrlPr>
                              </m:dPr>
                              <m:e>
                                <m:f>
                                  <m:fPr>
                                    <m:ctrlPr>
                                      <a:rPr lang="it-IT" sz="2300" i="1">
                                        <a:latin typeface="Cambria Math"/>
                                      </a:rPr>
                                    </m:ctrlPr>
                                  </m:fPr>
                                  <m:num>
                                    <m:r>
                                      <a:rPr lang="it-IT" sz="2300" i="1">
                                        <a:latin typeface="Cambria Math"/>
                                      </a:rPr>
                                      <m:t>1</m:t>
                                    </m:r>
                                  </m:num>
                                  <m:den>
                                    <m:d>
                                      <m:dPr>
                                        <m:begChr m:val="|"/>
                                        <m:endChr m:val="|"/>
                                        <m:ctrlPr>
                                          <a:rPr lang="it-IT" sz="2300" i="1">
                                            <a:latin typeface="Cambria Math"/>
                                          </a:rPr>
                                        </m:ctrlPr>
                                      </m:dPr>
                                      <m:e>
                                        <m:r>
                                          <a:rPr lang="it-IT" sz="2300" i="1">
                                            <a:latin typeface="Cambria Math"/>
                                          </a:rPr>
                                          <m:t>𝐴</m:t>
                                        </m:r>
                                      </m:e>
                                    </m:d>
                                  </m:den>
                                </m:f>
                                <m:nary>
                                  <m:naryPr>
                                    <m:chr m:val="∑"/>
                                    <m:ctrlPr>
                                      <a:rPr lang="it-IT" sz="2300" i="1">
                                        <a:latin typeface="Cambria Math"/>
                                      </a:rPr>
                                    </m:ctrlPr>
                                  </m:naryPr>
                                  <m:sub>
                                    <m:r>
                                      <m:rPr>
                                        <m:brk m:alnAt="23"/>
                                      </m:rPr>
                                      <a:rPr lang="it-IT" sz="2300" i="1">
                                        <a:latin typeface="Cambria Math"/>
                                      </a:rPr>
                                      <m:t>𝑖</m:t>
                                    </m:r>
                                    <m:r>
                                      <a:rPr lang="it-IT" sz="2300" i="1">
                                        <a:latin typeface="Cambria Math"/>
                                      </a:rPr>
                                      <m:t>=1</m:t>
                                    </m:r>
                                  </m:sub>
                                  <m:sup>
                                    <m:d>
                                      <m:dPr>
                                        <m:begChr m:val="|"/>
                                        <m:endChr m:val="|"/>
                                        <m:ctrlPr>
                                          <a:rPr lang="it-IT" sz="2300" i="1">
                                            <a:latin typeface="Cambria Math"/>
                                          </a:rPr>
                                        </m:ctrlPr>
                                      </m:dPr>
                                      <m:e>
                                        <m:r>
                                          <a:rPr lang="it-IT" sz="2300" i="1">
                                            <a:latin typeface="Cambria Math"/>
                                          </a:rPr>
                                          <m:t>𝐴</m:t>
                                        </m:r>
                                      </m:e>
                                    </m:d>
                                  </m:sup>
                                  <m:e>
                                    <m:sSub>
                                      <m:sSubPr>
                                        <m:ctrlPr>
                                          <a:rPr lang="it-IT" sz="2300" i="1">
                                            <a:latin typeface="Cambria Math"/>
                                          </a:rPr>
                                        </m:ctrlPr>
                                      </m:sSubPr>
                                      <m:e>
                                        <m:r>
                                          <a:rPr lang="it-IT" sz="2300" i="1">
                                            <a:latin typeface="Cambria Math"/>
                                          </a:rPr>
                                          <m:t>𝑎</m:t>
                                        </m:r>
                                      </m:e>
                                      <m:sub>
                                        <m:r>
                                          <a:rPr lang="it-IT" sz="2300" i="1">
                                            <a:latin typeface="Cambria Math"/>
                                          </a:rPr>
                                          <m:t>𝑖𝑗</m:t>
                                        </m:r>
                                      </m:sub>
                                    </m:sSub>
                                  </m:e>
                                </m:nary>
                              </m:e>
                            </m:d>
                          </m:e>
                          <m:sub>
                            <m:r>
                              <a:rPr lang="it-IT" sz="2300" b="0" i="1" smtClean="0">
                                <a:latin typeface="Cambria Math"/>
                              </a:rPr>
                              <m:t>𝑗</m:t>
                            </m:r>
                          </m:sub>
                        </m:sSub>
                        <m:r>
                          <a:rPr lang="it-IT" sz="2300" b="0" i="1" smtClean="0">
                            <a:latin typeface="Cambria Math"/>
                          </a:rPr>
                          <m:t>,</m:t>
                        </m:r>
                        <m:sSub>
                          <m:sSubPr>
                            <m:ctrlPr>
                              <a:rPr lang="it-IT" sz="2300" b="0" i="1" smtClean="0">
                                <a:latin typeface="Cambria Math"/>
                              </a:rPr>
                            </m:ctrlPr>
                          </m:sSubPr>
                          <m:e>
                            <m:d>
                              <m:dPr>
                                <m:ctrlPr>
                                  <a:rPr lang="it-IT" sz="2300" i="1">
                                    <a:latin typeface="Cambria Math"/>
                                  </a:rPr>
                                </m:ctrlPr>
                              </m:dPr>
                              <m:e>
                                <m:f>
                                  <m:fPr>
                                    <m:ctrlPr>
                                      <a:rPr lang="it-IT" sz="2300" i="1">
                                        <a:latin typeface="Cambria Math"/>
                                      </a:rPr>
                                    </m:ctrlPr>
                                  </m:fPr>
                                  <m:num>
                                    <m:r>
                                      <a:rPr lang="it-IT" sz="2300" i="1">
                                        <a:latin typeface="Cambria Math"/>
                                      </a:rPr>
                                      <m:t>1</m:t>
                                    </m:r>
                                  </m:num>
                                  <m:den>
                                    <m:d>
                                      <m:dPr>
                                        <m:begChr m:val="|"/>
                                        <m:endChr m:val="|"/>
                                        <m:ctrlPr>
                                          <a:rPr lang="it-IT" sz="2300" i="1">
                                            <a:latin typeface="Cambria Math"/>
                                          </a:rPr>
                                        </m:ctrlPr>
                                      </m:dPr>
                                      <m:e>
                                        <m:r>
                                          <a:rPr lang="it-IT" sz="2300" b="0" i="1" smtClean="0">
                                            <a:latin typeface="Cambria Math"/>
                                          </a:rPr>
                                          <m:t>𝐵</m:t>
                                        </m:r>
                                      </m:e>
                                    </m:d>
                                  </m:den>
                                </m:f>
                                <m:nary>
                                  <m:naryPr>
                                    <m:chr m:val="∑"/>
                                    <m:ctrlPr>
                                      <a:rPr lang="it-IT" sz="2300" i="1">
                                        <a:latin typeface="Cambria Math"/>
                                      </a:rPr>
                                    </m:ctrlPr>
                                  </m:naryPr>
                                  <m:sub>
                                    <m:r>
                                      <m:rPr>
                                        <m:brk m:alnAt="23"/>
                                      </m:rPr>
                                      <a:rPr lang="it-IT" sz="2300" i="1">
                                        <a:latin typeface="Cambria Math"/>
                                      </a:rPr>
                                      <m:t>𝑖</m:t>
                                    </m:r>
                                    <m:r>
                                      <a:rPr lang="it-IT" sz="2300" i="1">
                                        <a:latin typeface="Cambria Math"/>
                                      </a:rPr>
                                      <m:t>=1</m:t>
                                    </m:r>
                                  </m:sub>
                                  <m:sup>
                                    <m:d>
                                      <m:dPr>
                                        <m:begChr m:val="|"/>
                                        <m:endChr m:val="|"/>
                                        <m:ctrlPr>
                                          <a:rPr lang="it-IT" sz="2300" i="1">
                                            <a:latin typeface="Cambria Math"/>
                                          </a:rPr>
                                        </m:ctrlPr>
                                      </m:dPr>
                                      <m:e>
                                        <m:r>
                                          <a:rPr lang="it-IT" sz="2300" b="0" i="1" smtClean="0">
                                            <a:latin typeface="Cambria Math"/>
                                          </a:rPr>
                                          <m:t>𝐵</m:t>
                                        </m:r>
                                      </m:e>
                                    </m:d>
                                  </m:sup>
                                  <m:e>
                                    <m:sSub>
                                      <m:sSubPr>
                                        <m:ctrlPr>
                                          <a:rPr lang="it-IT" sz="2300" i="1">
                                            <a:latin typeface="Cambria Math"/>
                                          </a:rPr>
                                        </m:ctrlPr>
                                      </m:sSubPr>
                                      <m:e>
                                        <m:r>
                                          <a:rPr lang="it-IT" sz="2300" b="0" i="1" smtClean="0">
                                            <a:latin typeface="Cambria Math"/>
                                          </a:rPr>
                                          <m:t>𝑏</m:t>
                                        </m:r>
                                      </m:e>
                                      <m:sub>
                                        <m:r>
                                          <a:rPr lang="it-IT" sz="2300" i="1">
                                            <a:latin typeface="Cambria Math"/>
                                          </a:rPr>
                                          <m:t>𝑖𝑗</m:t>
                                        </m:r>
                                      </m:sub>
                                    </m:sSub>
                                  </m:e>
                                </m:nary>
                              </m:e>
                            </m:d>
                          </m:e>
                          <m:sub>
                            <m:r>
                              <a:rPr lang="it-IT" sz="2300" b="0" i="1" smtClean="0">
                                <a:latin typeface="Cambria Math"/>
                              </a:rPr>
                              <m:t>𝑗</m:t>
                            </m:r>
                          </m:sub>
                        </m:sSub>
                      </m:e>
                    </m:d>
                  </m:oMath>
                </a14:m>
                <a:endParaRPr lang="it-IT" sz="2300" i="1" dirty="0" smtClean="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457200" y="1553336"/>
                <a:ext cx="8219256" cy="5404056"/>
              </a:xfrm>
              <a:blipFill rotWithShape="1">
                <a:blip r:embed="rId3"/>
                <a:stretch>
                  <a:fillRect t="-903" r="-1855"/>
                </a:stretch>
              </a:blipFill>
            </p:spPr>
            <p:txBody>
              <a:bodyPr/>
              <a:lstStyle/>
              <a:p>
                <a:r>
                  <a:rPr lang="it-IT">
                    <a:noFill/>
                  </a:rPr>
                  <a:t> </a:t>
                </a:r>
              </a:p>
            </p:txBody>
          </p:sp>
        </mc:Fallback>
      </mc:AlternateContent>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Clustering gerarchico</a:t>
            </a:r>
            <a:endParaRPr lang="it-IT" sz="3600" dirty="0"/>
          </a:p>
        </p:txBody>
      </p:sp>
    </p:spTree>
    <p:extLst>
      <p:ext uri="{BB962C8B-B14F-4D97-AF65-F5344CB8AC3E}">
        <p14:creationId xmlns:p14="http://schemas.microsoft.com/office/powerpoint/2010/main" val="40003349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800000"/>
            <a:ext cx="8280000" cy="548880"/>
          </a:xfrm>
        </p:spPr>
        <p:txBody>
          <a:bodyPr>
            <a:normAutofit/>
          </a:bodyPr>
          <a:lstStyle/>
          <a:p>
            <a:pPr marL="109728" indent="0">
              <a:buNone/>
            </a:pPr>
            <a:r>
              <a:rPr lang="it-IT" sz="2700" dirty="0" smtClean="0"/>
              <a:t>Alcune applicazioni:</a:t>
            </a:r>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a:t>Cos’è il Data Mining?</a:t>
            </a:r>
          </a:p>
        </p:txBody>
      </p:sp>
      <p:sp>
        <p:nvSpPr>
          <p:cNvPr id="4" name="Content Placeholder 1"/>
          <p:cNvSpPr txBox="1">
            <a:spLocks/>
          </p:cNvSpPr>
          <p:nvPr/>
        </p:nvSpPr>
        <p:spPr>
          <a:xfrm>
            <a:off x="467544" y="2348880"/>
            <a:ext cx="8280000" cy="648072"/>
          </a:xfrm>
          <a:prstGeom prst="rect">
            <a:avLst/>
          </a:prstGeom>
        </p:spPr>
        <p:txBody>
          <a:bodyPr vert="horz">
            <a:normAutofit/>
          </a:bodyPr>
          <a:lst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r>
              <a:rPr lang="it-IT" sz="2500" u="sng" dirty="0" smtClean="0"/>
              <a:t>Marketing</a:t>
            </a:r>
          </a:p>
          <a:p>
            <a:pPr marL="109728" indent="0">
              <a:buFont typeface="Georgia"/>
              <a:buNone/>
            </a:pPr>
            <a:endParaRPr lang="it-IT" dirty="0" smtClean="0"/>
          </a:p>
        </p:txBody>
      </p:sp>
      <p:sp>
        <p:nvSpPr>
          <p:cNvPr id="6" name="Content Placeholder 1"/>
          <p:cNvSpPr txBox="1">
            <a:spLocks/>
          </p:cNvSpPr>
          <p:nvPr/>
        </p:nvSpPr>
        <p:spPr>
          <a:xfrm>
            <a:off x="467544" y="2924944"/>
            <a:ext cx="8280000" cy="648072"/>
          </a:xfrm>
          <a:prstGeom prst="rect">
            <a:avLst/>
          </a:prstGeom>
        </p:spPr>
        <p:txBody>
          <a:bodyPr vert="horz">
            <a:normAutofit/>
          </a:bodyPr>
          <a:lst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r>
              <a:rPr lang="it-IT" sz="2500" u="sng" dirty="0" smtClean="0"/>
              <a:t>Posta elettronica</a:t>
            </a:r>
          </a:p>
          <a:p>
            <a:pPr marL="109728" indent="0">
              <a:buFont typeface="Georgia"/>
              <a:buNone/>
            </a:pPr>
            <a:endParaRPr lang="it-IT" dirty="0" smtClean="0"/>
          </a:p>
        </p:txBody>
      </p:sp>
      <p:sp>
        <p:nvSpPr>
          <p:cNvPr id="7" name="Content Placeholder 1"/>
          <p:cNvSpPr txBox="1">
            <a:spLocks/>
          </p:cNvSpPr>
          <p:nvPr/>
        </p:nvSpPr>
        <p:spPr>
          <a:xfrm>
            <a:off x="467544" y="3501008"/>
            <a:ext cx="8280000" cy="648072"/>
          </a:xfrm>
          <a:prstGeom prst="rect">
            <a:avLst/>
          </a:prstGeom>
        </p:spPr>
        <p:txBody>
          <a:bodyPr vert="horz">
            <a:normAutofit/>
          </a:bodyPr>
          <a:lst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r>
              <a:rPr lang="it-IT" sz="2500" u="sng" dirty="0" smtClean="0"/>
              <a:t>Finanza</a:t>
            </a:r>
          </a:p>
          <a:p>
            <a:pPr marL="109728" indent="0">
              <a:buFont typeface="Georgia"/>
              <a:buNone/>
            </a:pPr>
            <a:endParaRPr lang="it-IT" dirty="0" smtClean="0"/>
          </a:p>
        </p:txBody>
      </p:sp>
      <p:sp>
        <p:nvSpPr>
          <p:cNvPr id="8" name="Content Placeholder 1"/>
          <p:cNvSpPr txBox="1">
            <a:spLocks/>
          </p:cNvSpPr>
          <p:nvPr/>
        </p:nvSpPr>
        <p:spPr>
          <a:xfrm>
            <a:off x="467544" y="4077072"/>
            <a:ext cx="8280000" cy="648072"/>
          </a:xfrm>
          <a:prstGeom prst="rect">
            <a:avLst/>
          </a:prstGeom>
        </p:spPr>
        <p:txBody>
          <a:bodyPr vert="horz">
            <a:normAutofit/>
          </a:bodyPr>
          <a:lst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r>
              <a:rPr lang="it-IT" sz="2500" u="sng" dirty="0" smtClean="0"/>
              <a:t>Medicina</a:t>
            </a:r>
          </a:p>
          <a:p>
            <a:pPr marL="109728" indent="0">
              <a:buFont typeface="Georgia"/>
              <a:buNone/>
            </a:pPr>
            <a:endParaRPr lang="it-IT" dirty="0" smtClean="0"/>
          </a:p>
        </p:txBody>
      </p:sp>
      <p:sp>
        <p:nvSpPr>
          <p:cNvPr id="9" name="Content Placeholder 1"/>
          <p:cNvSpPr txBox="1">
            <a:spLocks/>
          </p:cNvSpPr>
          <p:nvPr/>
        </p:nvSpPr>
        <p:spPr>
          <a:xfrm>
            <a:off x="467544" y="4653136"/>
            <a:ext cx="8280000" cy="648072"/>
          </a:xfrm>
          <a:prstGeom prst="rect">
            <a:avLst/>
          </a:prstGeom>
        </p:spPr>
        <p:txBody>
          <a:bodyPr vert="horz">
            <a:normAutofit/>
          </a:bodyPr>
          <a:lst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r>
              <a:rPr lang="it-IT" sz="2500" u="sng" dirty="0" smtClean="0"/>
              <a:t>Trasporti</a:t>
            </a:r>
          </a:p>
          <a:p>
            <a:pPr marL="109728" indent="0">
              <a:buFont typeface="Georgia"/>
              <a:buNone/>
            </a:pPr>
            <a:endParaRPr lang="it-IT" dirty="0" smtClean="0"/>
          </a:p>
        </p:txBody>
      </p:sp>
      <p:sp>
        <p:nvSpPr>
          <p:cNvPr id="10" name="Content Placeholder 1"/>
          <p:cNvSpPr txBox="1">
            <a:spLocks/>
          </p:cNvSpPr>
          <p:nvPr/>
        </p:nvSpPr>
        <p:spPr>
          <a:xfrm>
            <a:off x="467544" y="5229200"/>
            <a:ext cx="8280000" cy="648072"/>
          </a:xfrm>
          <a:prstGeom prst="rect">
            <a:avLst/>
          </a:prstGeom>
        </p:spPr>
        <p:txBody>
          <a:bodyPr vert="horz">
            <a:normAutofit/>
          </a:bodyPr>
          <a:lst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r>
              <a:rPr lang="it-IT" sz="2500" u="sng" dirty="0" smtClean="0"/>
              <a:t>Motori di ricerca</a:t>
            </a:r>
          </a:p>
          <a:p>
            <a:pPr marL="109728" indent="0">
              <a:buFont typeface="Georgia"/>
              <a:buNone/>
            </a:pPr>
            <a:endParaRPr lang="it-IT" dirty="0" smtClean="0"/>
          </a:p>
        </p:txBody>
      </p:sp>
      <p:sp>
        <p:nvSpPr>
          <p:cNvPr id="11" name="Content Placeholder 1"/>
          <p:cNvSpPr txBox="1">
            <a:spLocks/>
          </p:cNvSpPr>
          <p:nvPr/>
        </p:nvSpPr>
        <p:spPr>
          <a:xfrm>
            <a:off x="467544" y="5805264"/>
            <a:ext cx="8280000" cy="648072"/>
          </a:xfrm>
          <a:prstGeom prst="rect">
            <a:avLst/>
          </a:prstGeom>
        </p:spPr>
        <p:txBody>
          <a:bodyPr vert="horz">
            <a:normAutofit/>
          </a:bodyPr>
          <a:lst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r>
              <a:rPr lang="it-IT" sz="2500" u="sng" dirty="0" smtClean="0"/>
              <a:t>Catastrofi naturali</a:t>
            </a:r>
            <a:endParaRPr lang="it-IT" dirty="0" smtClean="0"/>
          </a:p>
        </p:txBody>
      </p:sp>
    </p:spTree>
    <p:extLst>
      <p:ext uri="{BB962C8B-B14F-4D97-AF65-F5344CB8AC3E}">
        <p14:creationId xmlns:p14="http://schemas.microsoft.com/office/powerpoint/2010/main" val="3790409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5188032"/>
          </a:xfrm>
        </p:spPr>
        <p:txBody>
          <a:bodyPr>
            <a:normAutofit/>
          </a:bodyPr>
          <a:lstStyle/>
          <a:p>
            <a:pPr algn="just"/>
            <a:r>
              <a:rPr lang="it-IT" sz="2500" dirty="0" smtClean="0"/>
              <a:t>Il </a:t>
            </a:r>
            <a:r>
              <a:rPr lang="it-IT" sz="2500" i="1" dirty="0" smtClean="0"/>
              <a:t>dendrogramma</a:t>
            </a:r>
            <a:endParaRPr lang="it-IT" sz="2500" dirty="0" smtClean="0"/>
          </a:p>
          <a:p>
            <a:pPr marL="393192" lvl="1" indent="0" algn="just">
              <a:buNone/>
            </a:pPr>
            <a:r>
              <a:rPr lang="it-IT" sz="2300" dirty="0" smtClean="0"/>
              <a:t>Si tratta di un diagramma ad albero che riassume il processo di clustering (in XLMiner viene prodotto automaticamente per un massimo di 30 cluster). </a:t>
            </a:r>
          </a:p>
          <a:p>
            <a:pPr marL="393192" lvl="1" indent="0" algn="just">
              <a:buNone/>
            </a:pPr>
            <a:r>
              <a:rPr lang="it-IT" sz="2300" dirty="0" smtClean="0"/>
              <a:t>I record simili sono uniti dalle linee verticali, la cui lunghezza è rappresentativa della distanza fra i record.</a:t>
            </a:r>
          </a:p>
          <a:p>
            <a:pPr marL="393192" lvl="1" indent="0" algn="just">
              <a:buNone/>
            </a:pPr>
            <a:r>
              <a:rPr lang="it-IT" sz="2300" dirty="0" smtClean="0"/>
              <a:t>Ogni linea orizzontale rappresenta un certa granularità di clusterizzazione, data dalla relativa distanza intersecata sull’asse verticale. Tale distanza è pari alla massima distanza (eventualmente non realizzata) fra i record di uno stesso cluster.</a:t>
            </a:r>
          </a:p>
          <a:p>
            <a:pPr marL="393192" lvl="1" indent="0" algn="just">
              <a:buNone/>
            </a:pPr>
            <a:endParaRPr lang="it-IT" sz="2100" i="1" dirty="0" smtClean="0"/>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Clustering gerarchico</a:t>
            </a:r>
            <a:endParaRPr lang="it-IT" sz="3600" dirty="0"/>
          </a:p>
        </p:txBody>
      </p:sp>
    </p:spTree>
    <p:extLst>
      <p:ext uri="{BB962C8B-B14F-4D97-AF65-F5344CB8AC3E}">
        <p14:creationId xmlns:p14="http://schemas.microsoft.com/office/powerpoint/2010/main" val="96829975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3688" y="1700808"/>
            <a:ext cx="7248712"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Connector 6"/>
          <p:cNvCxnSpPr/>
          <p:nvPr/>
        </p:nvCxnSpPr>
        <p:spPr>
          <a:xfrm>
            <a:off x="1403648" y="3645024"/>
            <a:ext cx="619268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475656" y="3789040"/>
            <a:ext cx="1728192" cy="2376264"/>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Rectangle 12"/>
          <p:cNvSpPr/>
          <p:nvPr/>
        </p:nvSpPr>
        <p:spPr>
          <a:xfrm>
            <a:off x="3275856" y="4077072"/>
            <a:ext cx="1872208" cy="2088232"/>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Rectangle 13"/>
          <p:cNvSpPr/>
          <p:nvPr/>
        </p:nvSpPr>
        <p:spPr>
          <a:xfrm>
            <a:off x="5220072" y="4077072"/>
            <a:ext cx="1584176" cy="2088232"/>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Clustering gerarchico</a:t>
            </a:r>
            <a:endParaRPr lang="it-IT" sz="3600" dirty="0"/>
          </a:p>
        </p:txBody>
      </p:sp>
    </p:spTree>
    <p:extLst>
      <p:ext uri="{BB962C8B-B14F-4D97-AF65-F5344CB8AC3E}">
        <p14:creationId xmlns:p14="http://schemas.microsoft.com/office/powerpoint/2010/main" val="934910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5188032"/>
          </a:xfrm>
        </p:spPr>
        <p:txBody>
          <a:bodyPr>
            <a:normAutofit/>
          </a:bodyPr>
          <a:lstStyle/>
          <a:p>
            <a:pPr algn="just"/>
            <a:r>
              <a:rPr lang="it-IT" sz="2500" dirty="0" smtClean="0"/>
              <a:t>Osservazioni (1)</a:t>
            </a:r>
          </a:p>
          <a:p>
            <a:pPr lvl="1" algn="just"/>
            <a:r>
              <a:rPr lang="it-IT" sz="2300" dirty="0" smtClean="0"/>
              <a:t>Il grosso vantaggio del clustering gerarchico è la facile implementazione (malgrado l’elevata complessità computazionale dovuta al calcolo di </a:t>
            </a:r>
            <a:r>
              <a:rPr lang="it-IT" sz="2300" i="1" dirty="0" smtClean="0"/>
              <a:t>n x n </a:t>
            </a:r>
            <a:r>
              <a:rPr lang="it-IT" sz="2300" dirty="0" smtClean="0"/>
              <a:t>distanze), nonché l’interpretabilità fornita dal dendrogramma.</a:t>
            </a:r>
          </a:p>
          <a:p>
            <a:pPr lvl="1" algn="just"/>
            <a:r>
              <a:rPr lang="it-IT" sz="2300" dirty="0" smtClean="0"/>
              <a:t>Purtroppo il clustering gerarchico tende a essere molto poco stabile: il risultato finale è molto sensibile a piccole variazioni del dataset e agli outliers.</a:t>
            </a:r>
          </a:p>
          <a:p>
            <a:pPr lvl="1" algn="just"/>
            <a:r>
              <a:rPr lang="it-IT" sz="2300" dirty="0" smtClean="0"/>
              <a:t>È molto importante avere un’idea preliminare dei cluster che ci aspettiamo di ottenere, così da interpretare correttamente il risultato, ad esempio mediante statistiche descrittive.</a:t>
            </a:r>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Clustering gerarchico</a:t>
            </a:r>
            <a:endParaRPr lang="it-IT" sz="3600" dirty="0"/>
          </a:p>
        </p:txBody>
      </p:sp>
    </p:spTree>
    <p:extLst>
      <p:ext uri="{BB962C8B-B14F-4D97-AF65-F5344CB8AC3E}">
        <p14:creationId xmlns:p14="http://schemas.microsoft.com/office/powerpoint/2010/main" val="293707483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5188032"/>
          </a:xfrm>
        </p:spPr>
        <p:txBody>
          <a:bodyPr>
            <a:normAutofit/>
          </a:bodyPr>
          <a:lstStyle/>
          <a:p>
            <a:pPr algn="just"/>
            <a:r>
              <a:rPr lang="it-IT" sz="2500" dirty="0" smtClean="0"/>
              <a:t>Osservazioni (2)</a:t>
            </a:r>
          </a:p>
          <a:p>
            <a:pPr lvl="1" algn="just"/>
            <a:r>
              <a:rPr lang="it-IT" sz="2300" dirty="0" smtClean="0"/>
              <a:t>In </a:t>
            </a:r>
            <a:r>
              <a:rPr lang="it-IT" sz="2300" dirty="0"/>
              <a:t>generale la normalizzazione dei dati fornisce risultati molto più attendibili, poiché ogni funzione distanza è fortemente dipendente dalle unità di </a:t>
            </a:r>
            <a:r>
              <a:rPr lang="it-IT" sz="2300" dirty="0" smtClean="0"/>
              <a:t>misura dei dati stessi. </a:t>
            </a:r>
            <a:endParaRPr lang="it-IT" sz="2300" dirty="0"/>
          </a:p>
          <a:p>
            <a:pPr lvl="1" algn="just"/>
            <a:r>
              <a:rPr lang="it-IT" sz="2300" dirty="0" smtClean="0"/>
              <a:t>Il problema principale del clustering gerarchico è dovuto al fatto che l’algoritmo scorre solo una volta il dataset e se un record è assegnato in modo errato (almeno secondo le nostre aspettative), non c’è modo di correggerlo successivamente e il risultato può essere molto distante dalle attese.</a:t>
            </a:r>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Clustering gerarchico</a:t>
            </a:r>
            <a:endParaRPr lang="it-IT" sz="3600" dirty="0"/>
          </a:p>
        </p:txBody>
      </p:sp>
    </p:spTree>
    <p:extLst>
      <p:ext uri="{BB962C8B-B14F-4D97-AF65-F5344CB8AC3E}">
        <p14:creationId xmlns:p14="http://schemas.microsoft.com/office/powerpoint/2010/main" val="232902787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652728"/>
            <a:ext cx="8229600" cy="5376672"/>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566928" indent="-457200">
              <a:buFont typeface="+mj-lt"/>
              <a:buAutoNum type="arabicPeriod"/>
            </a:pPr>
            <a:r>
              <a:rPr lang="it-IT" sz="2500" dirty="0" smtClean="0">
                <a:solidFill>
                  <a:schemeClr val="bg1">
                    <a:lumMod val="75000"/>
                  </a:schemeClr>
                </a:solidFill>
              </a:rPr>
              <a:t>Introduzione al Data Mining</a:t>
            </a:r>
          </a:p>
          <a:p>
            <a:pPr marL="907542" lvl="1" indent="-514350">
              <a:buFont typeface="+mj-lt"/>
              <a:buAutoNum type="romanLcPeriod"/>
            </a:pPr>
            <a:r>
              <a:rPr lang="it-IT" sz="2100" dirty="0" smtClean="0">
                <a:solidFill>
                  <a:schemeClr val="bg1">
                    <a:lumMod val="75000"/>
                  </a:schemeClr>
                </a:solidFill>
              </a:rPr>
              <a:t>Cos’è il Data Mining?</a:t>
            </a:r>
          </a:p>
          <a:p>
            <a:pPr marL="907542" lvl="1" indent="-514350">
              <a:buFont typeface="+mj-lt"/>
              <a:buAutoNum type="romanLcPeriod"/>
            </a:pPr>
            <a:r>
              <a:rPr lang="it-IT" sz="2100" dirty="0" smtClean="0">
                <a:solidFill>
                  <a:schemeClr val="bg1">
                    <a:lumMod val="75000"/>
                  </a:schemeClr>
                </a:solidFill>
              </a:rPr>
              <a:t>Supervised e Unsupervised Learning</a:t>
            </a:r>
          </a:p>
          <a:p>
            <a:pPr marL="907542" lvl="1" indent="-514350">
              <a:buFont typeface="+mj-lt"/>
              <a:buAutoNum type="romanLcPeriod"/>
            </a:pPr>
            <a:r>
              <a:rPr lang="it-IT" sz="2100" dirty="0" smtClean="0">
                <a:solidFill>
                  <a:schemeClr val="bg1">
                    <a:lumMod val="75000"/>
                  </a:schemeClr>
                </a:solidFill>
              </a:rPr>
              <a:t>Esplorazione del dataset</a:t>
            </a:r>
            <a:endParaRPr lang="it-IT" sz="400" dirty="0" smtClean="0">
              <a:solidFill>
                <a:schemeClr val="bg1">
                  <a:lumMod val="75000"/>
                </a:schemeClr>
              </a:solidFill>
            </a:endParaRPr>
          </a:p>
          <a:p>
            <a:pPr marL="566928" indent="-457200">
              <a:buFont typeface="+mj-lt"/>
              <a:buAutoNum type="arabicPeriod"/>
            </a:pPr>
            <a:r>
              <a:rPr lang="it-IT" sz="2500" dirty="0" smtClean="0">
                <a:solidFill>
                  <a:schemeClr val="bg1">
                    <a:lumMod val="75000"/>
                  </a:schemeClr>
                </a:solidFill>
              </a:rPr>
              <a:t>Supervised Learning</a:t>
            </a:r>
            <a:endParaRPr lang="it-IT" dirty="0" smtClean="0">
              <a:solidFill>
                <a:schemeClr val="bg1">
                  <a:lumMod val="75000"/>
                </a:schemeClr>
              </a:solidFill>
            </a:endParaRPr>
          </a:p>
          <a:p>
            <a:pPr marL="907542" lvl="1" indent="-514350">
              <a:buFont typeface="+mj-lt"/>
              <a:buAutoNum type="romanLcPeriod"/>
            </a:pPr>
            <a:r>
              <a:rPr lang="it-IT" sz="2100" dirty="0" smtClean="0">
                <a:solidFill>
                  <a:schemeClr val="bg1">
                    <a:lumMod val="75000"/>
                  </a:schemeClr>
                </a:solidFill>
              </a:rPr>
              <a:t>Misurare il potere predittivo</a:t>
            </a:r>
          </a:p>
          <a:p>
            <a:pPr marL="907542" lvl="1" indent="-514350">
              <a:buFont typeface="+mj-lt"/>
              <a:buAutoNum type="romanLcPeriod"/>
            </a:pPr>
            <a:r>
              <a:rPr lang="it-IT" sz="2100" dirty="0" smtClean="0">
                <a:solidFill>
                  <a:schemeClr val="bg1">
                    <a:lumMod val="75000"/>
                  </a:schemeClr>
                </a:solidFill>
              </a:rPr>
              <a:t>K-Nearest Neighbors</a:t>
            </a:r>
          </a:p>
          <a:p>
            <a:pPr marL="907542" lvl="1" indent="-514350">
              <a:buFont typeface="+mj-lt"/>
              <a:buAutoNum type="romanLcPeriod"/>
            </a:pPr>
            <a:r>
              <a:rPr lang="it-IT" sz="2100" dirty="0" smtClean="0">
                <a:solidFill>
                  <a:schemeClr val="bg1">
                    <a:lumMod val="75000"/>
                  </a:schemeClr>
                </a:solidFill>
              </a:rPr>
              <a:t>Naive Bayes</a:t>
            </a:r>
          </a:p>
          <a:p>
            <a:pPr marL="907542" lvl="1" indent="-514350">
              <a:buFont typeface="+mj-lt"/>
              <a:buAutoNum type="romanLcPeriod"/>
            </a:pPr>
            <a:r>
              <a:rPr lang="it-IT" sz="2100" dirty="0" smtClean="0">
                <a:solidFill>
                  <a:schemeClr val="bg1">
                    <a:lumMod val="75000"/>
                  </a:schemeClr>
                </a:solidFill>
              </a:rPr>
              <a:t>Alberi</a:t>
            </a:r>
          </a:p>
          <a:p>
            <a:pPr marL="907542" lvl="1" indent="-514350">
              <a:buFont typeface="+mj-lt"/>
              <a:buAutoNum type="romanLcPeriod"/>
            </a:pPr>
            <a:r>
              <a:rPr lang="it-IT" sz="2100" dirty="0" smtClean="0">
                <a:solidFill>
                  <a:schemeClr val="bg1">
                    <a:lumMod val="75000"/>
                  </a:schemeClr>
                </a:solidFill>
              </a:rPr>
              <a:t>Reti neurali</a:t>
            </a:r>
            <a:endParaRPr lang="it-IT" sz="400" dirty="0" smtClean="0">
              <a:solidFill>
                <a:schemeClr val="bg1">
                  <a:lumMod val="75000"/>
                </a:schemeClr>
              </a:solidFill>
            </a:endParaRPr>
          </a:p>
          <a:p>
            <a:pPr marL="566928" indent="-457200">
              <a:buFont typeface="+mj-lt"/>
              <a:buAutoNum type="arabicPeriod"/>
            </a:pPr>
            <a:r>
              <a:rPr lang="it-IT" sz="2500" dirty="0" smtClean="0"/>
              <a:t>Unsupervised Learning</a:t>
            </a:r>
          </a:p>
          <a:p>
            <a:pPr marL="907542" lvl="1" indent="-514350">
              <a:buFont typeface="+mj-lt"/>
              <a:buAutoNum type="romanLcPeriod"/>
            </a:pPr>
            <a:r>
              <a:rPr lang="it-IT" sz="2100" dirty="0" smtClean="0">
                <a:solidFill>
                  <a:schemeClr val="bg1">
                    <a:lumMod val="75000"/>
                  </a:schemeClr>
                </a:solidFill>
              </a:rPr>
              <a:t>Clustering gerarchico</a:t>
            </a:r>
          </a:p>
          <a:p>
            <a:pPr marL="907542" lvl="1" indent="-514350">
              <a:buFont typeface="+mj-lt"/>
              <a:buAutoNum type="romanLcPeriod"/>
            </a:pPr>
            <a:r>
              <a:rPr lang="it-IT" sz="2100" dirty="0" smtClean="0"/>
              <a:t>Clustering non gerarchico</a:t>
            </a:r>
          </a:p>
        </p:txBody>
      </p:sp>
      <p:sp>
        <p:nvSpPr>
          <p:cNvPr id="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Indice</a:t>
            </a:r>
            <a:endParaRPr lang="it-IT" sz="3600" dirty="0"/>
          </a:p>
        </p:txBody>
      </p:sp>
    </p:spTree>
    <p:extLst>
      <p:ext uri="{BB962C8B-B14F-4D97-AF65-F5344CB8AC3E}">
        <p14:creationId xmlns:p14="http://schemas.microsoft.com/office/powerpoint/2010/main" val="289814264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5188032"/>
          </a:xfrm>
        </p:spPr>
        <p:txBody>
          <a:bodyPr>
            <a:normAutofit/>
          </a:bodyPr>
          <a:lstStyle/>
          <a:p>
            <a:pPr algn="just"/>
            <a:r>
              <a:rPr lang="it-IT" sz="2500" dirty="0" smtClean="0"/>
              <a:t>L’algoritmo delle K medie</a:t>
            </a:r>
          </a:p>
          <a:p>
            <a:pPr marL="907542" lvl="1" indent="-514350" algn="just">
              <a:buFont typeface="+mj-lt"/>
              <a:buAutoNum type="romanLcPeriod"/>
            </a:pPr>
            <a:r>
              <a:rPr lang="it-IT" sz="2300" dirty="0"/>
              <a:t>S</a:t>
            </a:r>
            <a:r>
              <a:rPr lang="it-IT" sz="2300" dirty="0" smtClean="0"/>
              <a:t>cegliere un numero </a:t>
            </a:r>
            <a:r>
              <a:rPr lang="it-IT" sz="2300" i="1" dirty="0" smtClean="0"/>
              <a:t>K </a:t>
            </a:r>
            <a:r>
              <a:rPr lang="it-IT" sz="2300" dirty="0" smtClean="0"/>
              <a:t>di cluster e distribuire i record fra di essi; la distanza scelta è sempre di tipo </a:t>
            </a:r>
            <a:r>
              <a:rPr lang="it-IT" sz="2300" i="1" dirty="0" smtClean="0"/>
              <a:t>centroid linkage</a:t>
            </a:r>
            <a:r>
              <a:rPr lang="it-IT" sz="2300" dirty="0" smtClean="0"/>
              <a:t>, cioè basata sul baricentro dei cluster.</a:t>
            </a:r>
          </a:p>
          <a:p>
            <a:pPr marL="907542" lvl="1" indent="-514350" algn="just">
              <a:buFont typeface="+mj-lt"/>
              <a:buAutoNum type="romanLcPeriod"/>
            </a:pPr>
            <a:r>
              <a:rPr lang="it-IT" sz="2300" dirty="0" smtClean="0"/>
              <a:t>Scorrere i record, per ciascuno calcolare la distanza dai i cluster esistenti ed assegnarlo al cluster più vicino.</a:t>
            </a:r>
          </a:p>
          <a:p>
            <a:pPr marL="907542" lvl="1" indent="-514350" algn="just">
              <a:buFont typeface="+mj-lt"/>
              <a:buAutoNum type="romanLcPeriod"/>
            </a:pPr>
            <a:r>
              <a:rPr lang="it-IT" sz="2300" dirty="0"/>
              <a:t>R</a:t>
            </a:r>
            <a:r>
              <a:rPr lang="it-IT" sz="2300" dirty="0" smtClean="0"/>
              <a:t>icalcolare i baricentri dei cluster</a:t>
            </a:r>
          </a:p>
          <a:p>
            <a:pPr marL="907542" lvl="1" indent="-514350" algn="just">
              <a:buFont typeface="+mj-lt"/>
              <a:buAutoNum type="romanLcPeriod"/>
            </a:pPr>
            <a:r>
              <a:rPr lang="it-IT" sz="2300" dirty="0"/>
              <a:t>S</a:t>
            </a:r>
            <a:r>
              <a:rPr lang="it-IT" sz="2300" dirty="0" smtClean="0"/>
              <a:t>e i baricentri appena calcolati sono diversi dai baricentri preesistenti (cioè se alcuni record sono stati effettivamente trasferiti), allora tornare al passo ii, altrimenti fine.</a:t>
            </a:r>
            <a:endParaRPr lang="it-IT" sz="2300" i="1" dirty="0" smtClean="0"/>
          </a:p>
        </p:txBody>
      </p:sp>
      <p:sp>
        <p:nvSpPr>
          <p:cNvPr id="7"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Clustering non gerarchico</a:t>
            </a:r>
            <a:endParaRPr lang="it-IT" sz="3600" dirty="0"/>
          </a:p>
        </p:txBody>
      </p:sp>
      <p:cxnSp>
        <p:nvCxnSpPr>
          <p:cNvPr id="34" name="Elbow Connector 33"/>
          <p:cNvCxnSpPr/>
          <p:nvPr/>
        </p:nvCxnSpPr>
        <p:spPr>
          <a:xfrm rot="16200000" flipH="1">
            <a:off x="-75365" y="3645024"/>
            <a:ext cx="1224134" cy="504057"/>
          </a:xfrm>
          <a:prstGeom prst="bentConnector3">
            <a:avLst>
              <a:gd name="adj1" fmla="val 99055"/>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284673" y="3284984"/>
            <a:ext cx="542911" cy="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405537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5188032"/>
          </a:xfrm>
        </p:spPr>
        <p:txBody>
          <a:bodyPr>
            <a:normAutofit/>
          </a:bodyPr>
          <a:lstStyle/>
          <a:p>
            <a:pPr algn="just"/>
            <a:r>
              <a:rPr lang="it-IT" sz="2500" dirty="0" smtClean="0"/>
              <a:t>Generare la partizione iniziale</a:t>
            </a:r>
          </a:p>
          <a:p>
            <a:pPr marL="393192" lvl="1" indent="0" algn="just">
              <a:buNone/>
            </a:pPr>
            <a:r>
              <a:rPr lang="it-IT" sz="2300" dirty="0" smtClean="0"/>
              <a:t>Evidentemente il problema principale delle K medie è la scelta dei cluster nel primo step:</a:t>
            </a:r>
          </a:p>
          <a:p>
            <a:pPr lvl="1" algn="just"/>
            <a:r>
              <a:rPr lang="it-IT" sz="2300" dirty="0" smtClean="0"/>
              <a:t>La soluzione più semplice è scegliere i cluster in base a considerazioni esterne simili a quelle con cui, ad esempio, scegliamo il numero di cluster </a:t>
            </a:r>
            <a:r>
              <a:rPr lang="it-IT" sz="2300" i="1" dirty="0" smtClean="0"/>
              <a:t>ex post</a:t>
            </a:r>
            <a:r>
              <a:rPr lang="it-IT" sz="2300" dirty="0" smtClean="0"/>
              <a:t> nel clustering gerarchico.</a:t>
            </a:r>
          </a:p>
          <a:p>
            <a:pPr lvl="1" algn="just"/>
            <a:r>
              <a:rPr lang="it-IT" sz="2300" dirty="0" smtClean="0"/>
              <a:t>Una seconda possibilità (implementata anche in XLMiner) è una sorta di Monte Carlo, cioè si ripete l’algoritmo con un certo numero di clusterizzazioni iniziali casuali e per differenti </a:t>
            </a:r>
            <a:r>
              <a:rPr lang="it-IT" sz="2300" i="1" dirty="0" smtClean="0"/>
              <a:t>K</a:t>
            </a:r>
            <a:r>
              <a:rPr lang="it-IT" sz="2300" dirty="0" smtClean="0"/>
              <a:t>, e poi si sceglie la soluzione più rappresentativa. </a:t>
            </a:r>
            <a:endParaRPr lang="it-IT" sz="2300" i="1" dirty="0" smtClean="0"/>
          </a:p>
        </p:txBody>
      </p:sp>
      <p:sp>
        <p:nvSpPr>
          <p:cNvPr id="5"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Clustering non gerarchico</a:t>
            </a:r>
            <a:endParaRPr lang="it-IT" sz="3600" dirty="0"/>
          </a:p>
        </p:txBody>
      </p:sp>
    </p:spTree>
    <p:extLst>
      <p:ext uri="{BB962C8B-B14F-4D97-AF65-F5344CB8AC3E}">
        <p14:creationId xmlns:p14="http://schemas.microsoft.com/office/powerpoint/2010/main" val="204692291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3336"/>
            <a:ext cx="8219256" cy="5188032"/>
          </a:xfrm>
        </p:spPr>
        <p:txBody>
          <a:bodyPr>
            <a:normAutofit/>
          </a:bodyPr>
          <a:lstStyle/>
          <a:p>
            <a:pPr algn="just"/>
            <a:r>
              <a:rPr lang="it-IT" sz="2500" dirty="0" smtClean="0"/>
              <a:t>G. Shmueli, N.R. Patel, P.C. Bruce, </a:t>
            </a:r>
            <a:r>
              <a:rPr lang="it-IT" sz="2500" i="1" dirty="0" smtClean="0"/>
              <a:t>Data Mining for Business Intelligence</a:t>
            </a:r>
            <a:r>
              <a:rPr lang="it-IT" sz="2500" dirty="0" smtClean="0"/>
              <a:t>, Wiley</a:t>
            </a:r>
          </a:p>
          <a:p>
            <a:pPr algn="just"/>
            <a:r>
              <a:rPr lang="it-IT" sz="2500" dirty="0" smtClean="0"/>
              <a:t>The Institute for Statistics Education, Statistics.com</a:t>
            </a:r>
          </a:p>
          <a:p>
            <a:pPr algn="just"/>
            <a:r>
              <a:rPr lang="it-IT" sz="2500" dirty="0" smtClean="0"/>
              <a:t>Solver.com</a:t>
            </a:r>
          </a:p>
          <a:p>
            <a:pPr algn="just"/>
            <a:r>
              <a:rPr lang="it-IT" sz="2500" dirty="0" smtClean="0"/>
              <a:t>marco.aleandri@hotmail.it</a:t>
            </a:r>
            <a:endParaRPr lang="it-IT" sz="2500" dirty="0"/>
          </a:p>
          <a:p>
            <a:pPr algn="just"/>
            <a:r>
              <a:rPr lang="it-IT" sz="2500" dirty="0"/>
              <a:t>marco.aleandri@generali.com</a:t>
            </a:r>
          </a:p>
        </p:txBody>
      </p:sp>
      <p:sp>
        <p:nvSpPr>
          <p:cNvPr id="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Riferimenti</a:t>
            </a:r>
            <a:endParaRPr lang="it-IT" sz="3600" dirty="0"/>
          </a:p>
        </p:txBody>
      </p:sp>
    </p:spTree>
    <p:extLst>
      <p:ext uri="{BB962C8B-B14F-4D97-AF65-F5344CB8AC3E}">
        <p14:creationId xmlns:p14="http://schemas.microsoft.com/office/powerpoint/2010/main" val="282240546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068960"/>
            <a:ext cx="8219256" cy="720080"/>
          </a:xfrm>
        </p:spPr>
        <p:txBody>
          <a:bodyPr>
            <a:noAutofit/>
          </a:bodyPr>
          <a:lstStyle/>
          <a:p>
            <a:pPr marL="109728" indent="0" algn="ctr">
              <a:buNone/>
            </a:pPr>
            <a:r>
              <a:rPr lang="it-IT" sz="4600" dirty="0" smtClean="0"/>
              <a:t>Q&amp;A</a:t>
            </a:r>
          </a:p>
        </p:txBody>
      </p:sp>
    </p:spTree>
    <p:extLst>
      <p:ext uri="{BB962C8B-B14F-4D97-AF65-F5344CB8AC3E}">
        <p14:creationId xmlns:p14="http://schemas.microsoft.com/office/powerpoint/2010/main" val="33792035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652728"/>
            <a:ext cx="8229600" cy="5376672"/>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566928" indent="-457200">
              <a:buFont typeface="+mj-lt"/>
              <a:buAutoNum type="arabicPeriod"/>
            </a:pPr>
            <a:r>
              <a:rPr lang="it-IT" sz="2500" dirty="0" smtClean="0"/>
              <a:t>Introduzione al Data Mining</a:t>
            </a:r>
          </a:p>
          <a:p>
            <a:pPr marL="907542" lvl="1" indent="-514350">
              <a:buFont typeface="+mj-lt"/>
              <a:buAutoNum type="romanLcPeriod"/>
            </a:pPr>
            <a:r>
              <a:rPr lang="it-IT" sz="2100" dirty="0" smtClean="0">
                <a:solidFill>
                  <a:schemeClr val="bg1">
                    <a:lumMod val="75000"/>
                  </a:schemeClr>
                </a:solidFill>
              </a:rPr>
              <a:t>Cos’è il Data Mining?</a:t>
            </a:r>
          </a:p>
          <a:p>
            <a:pPr marL="907542" lvl="1" indent="-514350">
              <a:buFont typeface="+mj-lt"/>
              <a:buAutoNum type="romanLcPeriod"/>
            </a:pPr>
            <a:r>
              <a:rPr lang="it-IT" sz="2100" dirty="0" smtClean="0"/>
              <a:t>Supervised e Unsupervised Learning</a:t>
            </a:r>
          </a:p>
          <a:p>
            <a:pPr marL="907542" lvl="1" indent="-514350">
              <a:buFont typeface="+mj-lt"/>
              <a:buAutoNum type="romanLcPeriod"/>
            </a:pPr>
            <a:r>
              <a:rPr lang="it-IT" sz="2100" dirty="0" smtClean="0">
                <a:solidFill>
                  <a:schemeClr val="bg1">
                    <a:lumMod val="75000"/>
                  </a:schemeClr>
                </a:solidFill>
              </a:rPr>
              <a:t>Esplorazione del dataset</a:t>
            </a:r>
            <a:endParaRPr lang="it-IT" sz="400" dirty="0" smtClean="0">
              <a:solidFill>
                <a:schemeClr val="bg1">
                  <a:lumMod val="75000"/>
                </a:schemeClr>
              </a:solidFill>
            </a:endParaRPr>
          </a:p>
          <a:p>
            <a:pPr marL="566928" indent="-457200">
              <a:buFont typeface="+mj-lt"/>
              <a:buAutoNum type="arabicPeriod"/>
            </a:pPr>
            <a:r>
              <a:rPr lang="it-IT" sz="2500" dirty="0" smtClean="0">
                <a:solidFill>
                  <a:schemeClr val="bg1">
                    <a:lumMod val="75000"/>
                  </a:schemeClr>
                </a:solidFill>
              </a:rPr>
              <a:t>Supervised Learning</a:t>
            </a:r>
            <a:endParaRPr lang="it-IT" dirty="0" smtClean="0">
              <a:solidFill>
                <a:schemeClr val="bg1">
                  <a:lumMod val="75000"/>
                </a:schemeClr>
              </a:solidFill>
            </a:endParaRPr>
          </a:p>
          <a:p>
            <a:pPr marL="907542" lvl="1" indent="-514350">
              <a:buFont typeface="+mj-lt"/>
              <a:buAutoNum type="romanLcPeriod"/>
            </a:pPr>
            <a:r>
              <a:rPr lang="it-IT" sz="2100" dirty="0" smtClean="0">
                <a:solidFill>
                  <a:schemeClr val="bg1">
                    <a:lumMod val="75000"/>
                  </a:schemeClr>
                </a:solidFill>
              </a:rPr>
              <a:t>Misurare il potere predittivo</a:t>
            </a:r>
          </a:p>
          <a:p>
            <a:pPr marL="907542" lvl="1" indent="-514350">
              <a:buFont typeface="+mj-lt"/>
              <a:buAutoNum type="romanLcPeriod"/>
            </a:pPr>
            <a:r>
              <a:rPr lang="it-IT" sz="2100" dirty="0" smtClean="0">
                <a:solidFill>
                  <a:schemeClr val="bg1">
                    <a:lumMod val="75000"/>
                  </a:schemeClr>
                </a:solidFill>
              </a:rPr>
              <a:t>K-Nearest Neighbors</a:t>
            </a:r>
          </a:p>
          <a:p>
            <a:pPr marL="907542" lvl="1" indent="-514350">
              <a:buFont typeface="+mj-lt"/>
              <a:buAutoNum type="romanLcPeriod"/>
            </a:pPr>
            <a:r>
              <a:rPr lang="it-IT" sz="2100" dirty="0" smtClean="0">
                <a:solidFill>
                  <a:schemeClr val="bg1">
                    <a:lumMod val="75000"/>
                  </a:schemeClr>
                </a:solidFill>
              </a:rPr>
              <a:t>Naive Bayes</a:t>
            </a:r>
          </a:p>
          <a:p>
            <a:pPr marL="907542" lvl="1" indent="-514350">
              <a:buFont typeface="+mj-lt"/>
              <a:buAutoNum type="romanLcPeriod"/>
            </a:pPr>
            <a:r>
              <a:rPr lang="it-IT" sz="2100" dirty="0" smtClean="0">
                <a:solidFill>
                  <a:schemeClr val="bg1">
                    <a:lumMod val="75000"/>
                  </a:schemeClr>
                </a:solidFill>
              </a:rPr>
              <a:t>Alberi</a:t>
            </a:r>
          </a:p>
          <a:p>
            <a:pPr marL="907542" lvl="1" indent="-514350">
              <a:buFont typeface="+mj-lt"/>
              <a:buAutoNum type="romanLcPeriod"/>
            </a:pPr>
            <a:r>
              <a:rPr lang="it-IT" sz="2100" dirty="0" smtClean="0">
                <a:solidFill>
                  <a:schemeClr val="bg1">
                    <a:lumMod val="75000"/>
                  </a:schemeClr>
                </a:solidFill>
              </a:rPr>
              <a:t>Reti neurali</a:t>
            </a:r>
            <a:endParaRPr lang="it-IT" sz="400" dirty="0" smtClean="0">
              <a:solidFill>
                <a:schemeClr val="bg1">
                  <a:lumMod val="75000"/>
                </a:schemeClr>
              </a:solidFill>
            </a:endParaRPr>
          </a:p>
          <a:p>
            <a:pPr marL="566928" indent="-457200">
              <a:buFont typeface="+mj-lt"/>
              <a:buAutoNum type="arabicPeriod"/>
            </a:pPr>
            <a:r>
              <a:rPr lang="it-IT" sz="2500" dirty="0" smtClean="0">
                <a:solidFill>
                  <a:schemeClr val="bg1">
                    <a:lumMod val="75000"/>
                  </a:schemeClr>
                </a:solidFill>
              </a:rPr>
              <a:t>Unsupervised Learning</a:t>
            </a:r>
          </a:p>
          <a:p>
            <a:pPr marL="907542" lvl="1" indent="-514350">
              <a:buFont typeface="+mj-lt"/>
              <a:buAutoNum type="romanLcPeriod"/>
            </a:pPr>
            <a:r>
              <a:rPr lang="it-IT" sz="2100" dirty="0" smtClean="0">
                <a:solidFill>
                  <a:schemeClr val="bg1">
                    <a:lumMod val="75000"/>
                  </a:schemeClr>
                </a:solidFill>
              </a:rPr>
              <a:t>Clustering gerarchico</a:t>
            </a:r>
          </a:p>
          <a:p>
            <a:pPr marL="907542" lvl="1" indent="-514350">
              <a:buFont typeface="+mj-lt"/>
              <a:buAutoNum type="romanLcPeriod"/>
            </a:pPr>
            <a:r>
              <a:rPr lang="it-IT" sz="2100" dirty="0" smtClean="0">
                <a:solidFill>
                  <a:schemeClr val="bg1">
                    <a:lumMod val="75000"/>
                  </a:schemeClr>
                </a:solidFill>
              </a:rPr>
              <a:t>Clustering non gerarchico</a:t>
            </a:r>
          </a:p>
        </p:txBody>
      </p:sp>
      <p:sp>
        <p:nvSpPr>
          <p:cNvPr id="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Indice</a:t>
            </a:r>
            <a:endParaRPr lang="it-IT" sz="3600" dirty="0"/>
          </a:p>
        </p:txBody>
      </p:sp>
    </p:spTree>
    <p:extLst>
      <p:ext uri="{BB962C8B-B14F-4D97-AF65-F5344CB8AC3E}">
        <p14:creationId xmlns:p14="http://schemas.microsoft.com/office/powerpoint/2010/main" val="1416994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700808"/>
            <a:ext cx="8280000" cy="5040000"/>
          </a:xfrm>
        </p:spPr>
        <p:txBody>
          <a:bodyPr>
            <a:normAutofit lnSpcReduction="10000"/>
          </a:bodyPr>
          <a:lstStyle/>
          <a:p>
            <a:r>
              <a:rPr lang="it-IT" sz="2500" i="1" dirty="0" smtClean="0"/>
              <a:t>Supervised Learning methods</a:t>
            </a:r>
          </a:p>
          <a:p>
            <a:pPr marL="365760" lvl="1" indent="0">
              <a:buNone/>
            </a:pPr>
            <a:r>
              <a:rPr lang="it-IT" sz="2300" u="sng" dirty="0" smtClean="0"/>
              <a:t>Metodi utilizzati per classificare e prevedere dati</a:t>
            </a:r>
            <a:endParaRPr lang="it-IT" sz="2300" u="sng" dirty="0"/>
          </a:p>
          <a:p>
            <a:pPr marL="708660" lvl="1" indent="-342900"/>
            <a:r>
              <a:rPr lang="it-IT" sz="2300" dirty="0" smtClean="0"/>
              <a:t>Naive Bayes</a:t>
            </a:r>
          </a:p>
          <a:p>
            <a:pPr marL="708660" lvl="1" indent="-342900"/>
            <a:r>
              <a:rPr lang="it-IT" sz="2300" dirty="0" smtClean="0"/>
              <a:t>K-nearest neighbors</a:t>
            </a:r>
          </a:p>
          <a:p>
            <a:pPr marL="708660" lvl="1" indent="-342900"/>
            <a:r>
              <a:rPr lang="it-IT" sz="2300" dirty="0" smtClean="0"/>
              <a:t>Regressione logistica e multipla</a:t>
            </a:r>
          </a:p>
          <a:p>
            <a:pPr marL="708660" lvl="1" indent="-342900"/>
            <a:r>
              <a:rPr lang="it-IT" sz="2300" dirty="0" smtClean="0"/>
              <a:t>Alberi di classificazione e regressione</a:t>
            </a:r>
          </a:p>
          <a:p>
            <a:pPr marL="708660" lvl="1" indent="-342900"/>
            <a:r>
              <a:rPr lang="it-IT" sz="2300" dirty="0" smtClean="0"/>
              <a:t>Reti neurali</a:t>
            </a:r>
          </a:p>
          <a:p>
            <a:pPr marL="708660" lvl="1" indent="-342900"/>
            <a:r>
              <a:rPr lang="it-IT" sz="2300" dirty="0" smtClean="0"/>
              <a:t>Metodi </a:t>
            </a:r>
            <a:r>
              <a:rPr lang="it-IT" sz="2300" i="1" dirty="0" smtClean="0"/>
              <a:t>smoothing </a:t>
            </a:r>
            <a:r>
              <a:rPr lang="it-IT" sz="2300" dirty="0" smtClean="0"/>
              <a:t>per serie temporali</a:t>
            </a:r>
          </a:p>
          <a:p>
            <a:pPr marL="708660" lvl="1" indent="-342900"/>
            <a:r>
              <a:rPr lang="it-IT" sz="2300" dirty="0" smtClean="0"/>
              <a:t>Combinazioni </a:t>
            </a:r>
            <a:r>
              <a:rPr lang="it-IT" sz="2300" i="1" dirty="0" smtClean="0"/>
              <a:t>(ensambles)</a:t>
            </a:r>
          </a:p>
          <a:p>
            <a:pPr marL="365760" lvl="1" indent="0">
              <a:buNone/>
            </a:pPr>
            <a:endParaRPr lang="it-IT" sz="700" i="1" dirty="0" smtClean="0"/>
          </a:p>
          <a:p>
            <a:r>
              <a:rPr lang="it-IT" sz="2500" i="1" dirty="0" smtClean="0"/>
              <a:t>Unsupervised </a:t>
            </a:r>
            <a:r>
              <a:rPr lang="it-IT" sz="2500" i="1" dirty="0"/>
              <a:t>Learning methods</a:t>
            </a:r>
          </a:p>
          <a:p>
            <a:pPr marL="365760" lvl="1" indent="0">
              <a:buNone/>
            </a:pPr>
            <a:r>
              <a:rPr lang="it-IT" sz="2300" u="sng" dirty="0"/>
              <a:t>Metodi utilizzati per raggruppare e segmentare dati</a:t>
            </a:r>
          </a:p>
          <a:p>
            <a:pPr marL="708660" lvl="1" indent="-342900"/>
            <a:r>
              <a:rPr lang="it-IT" sz="2300" dirty="0"/>
              <a:t>Regole di associazione</a:t>
            </a:r>
          </a:p>
          <a:p>
            <a:pPr marL="708660" lvl="1" indent="-342900"/>
            <a:r>
              <a:rPr lang="it-IT" sz="2300" dirty="0" smtClean="0"/>
              <a:t>Clustering</a:t>
            </a:r>
            <a:endParaRPr lang="it-IT" sz="2300" i="1" dirty="0" smtClean="0"/>
          </a:p>
          <a:p>
            <a:pPr marL="708660" lvl="1" indent="-342900"/>
            <a:endParaRPr lang="it-IT" dirty="0" smtClean="0"/>
          </a:p>
        </p:txBody>
      </p:sp>
      <p:sp>
        <p:nvSpPr>
          <p:cNvPr id="4"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a:t>Supervised e Unsupervised Learning</a:t>
            </a:r>
          </a:p>
        </p:txBody>
      </p:sp>
    </p:spTree>
    <p:extLst>
      <p:ext uri="{BB962C8B-B14F-4D97-AF65-F5344CB8AC3E}">
        <p14:creationId xmlns:p14="http://schemas.microsoft.com/office/powerpoint/2010/main" val="38991117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652728"/>
            <a:ext cx="8229600" cy="5376672"/>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566928" indent="-457200">
              <a:buFont typeface="+mj-lt"/>
              <a:buAutoNum type="arabicPeriod"/>
            </a:pPr>
            <a:r>
              <a:rPr lang="it-IT" sz="2500" dirty="0" smtClean="0"/>
              <a:t>Introduzione al Data Mining</a:t>
            </a:r>
          </a:p>
          <a:p>
            <a:pPr marL="907542" lvl="1" indent="-514350">
              <a:buFont typeface="+mj-lt"/>
              <a:buAutoNum type="romanLcPeriod"/>
            </a:pPr>
            <a:r>
              <a:rPr lang="it-IT" sz="2100" dirty="0" smtClean="0">
                <a:solidFill>
                  <a:schemeClr val="bg1">
                    <a:lumMod val="75000"/>
                  </a:schemeClr>
                </a:solidFill>
              </a:rPr>
              <a:t>Cos’è il Data Mining?</a:t>
            </a:r>
          </a:p>
          <a:p>
            <a:pPr marL="907542" lvl="1" indent="-514350">
              <a:buFont typeface="+mj-lt"/>
              <a:buAutoNum type="romanLcPeriod"/>
            </a:pPr>
            <a:r>
              <a:rPr lang="it-IT" sz="2100" dirty="0" smtClean="0">
                <a:solidFill>
                  <a:schemeClr val="bg1">
                    <a:lumMod val="75000"/>
                  </a:schemeClr>
                </a:solidFill>
              </a:rPr>
              <a:t>Supervised e Unsupervised Learning</a:t>
            </a:r>
          </a:p>
          <a:p>
            <a:pPr marL="907542" lvl="1" indent="-514350">
              <a:buFont typeface="+mj-lt"/>
              <a:buAutoNum type="romanLcPeriod"/>
            </a:pPr>
            <a:r>
              <a:rPr lang="it-IT" sz="2100" dirty="0" smtClean="0"/>
              <a:t>Esplorazione del dataset</a:t>
            </a:r>
            <a:endParaRPr lang="it-IT" sz="400" dirty="0" smtClean="0"/>
          </a:p>
          <a:p>
            <a:pPr marL="566928" indent="-457200">
              <a:buFont typeface="+mj-lt"/>
              <a:buAutoNum type="arabicPeriod"/>
            </a:pPr>
            <a:r>
              <a:rPr lang="it-IT" sz="2500" dirty="0" smtClean="0">
                <a:solidFill>
                  <a:schemeClr val="bg1">
                    <a:lumMod val="75000"/>
                  </a:schemeClr>
                </a:solidFill>
              </a:rPr>
              <a:t>Supervised Learning</a:t>
            </a:r>
            <a:endParaRPr lang="it-IT" dirty="0" smtClean="0">
              <a:solidFill>
                <a:schemeClr val="bg1">
                  <a:lumMod val="75000"/>
                </a:schemeClr>
              </a:solidFill>
            </a:endParaRPr>
          </a:p>
          <a:p>
            <a:pPr marL="907542" lvl="1" indent="-514350">
              <a:buFont typeface="+mj-lt"/>
              <a:buAutoNum type="romanLcPeriod"/>
            </a:pPr>
            <a:r>
              <a:rPr lang="it-IT" sz="2100" dirty="0" smtClean="0">
                <a:solidFill>
                  <a:schemeClr val="bg1">
                    <a:lumMod val="75000"/>
                  </a:schemeClr>
                </a:solidFill>
              </a:rPr>
              <a:t>Misurare il potere predittivo</a:t>
            </a:r>
          </a:p>
          <a:p>
            <a:pPr marL="907542" lvl="1" indent="-514350">
              <a:buFont typeface="+mj-lt"/>
              <a:buAutoNum type="romanLcPeriod"/>
            </a:pPr>
            <a:r>
              <a:rPr lang="it-IT" sz="2100" dirty="0" smtClean="0">
                <a:solidFill>
                  <a:schemeClr val="bg1">
                    <a:lumMod val="75000"/>
                  </a:schemeClr>
                </a:solidFill>
              </a:rPr>
              <a:t>K-Nearest Neighbors</a:t>
            </a:r>
          </a:p>
          <a:p>
            <a:pPr marL="907542" lvl="1" indent="-514350">
              <a:buFont typeface="+mj-lt"/>
              <a:buAutoNum type="romanLcPeriod"/>
            </a:pPr>
            <a:r>
              <a:rPr lang="it-IT" sz="2100" dirty="0" smtClean="0">
                <a:solidFill>
                  <a:schemeClr val="bg1">
                    <a:lumMod val="75000"/>
                  </a:schemeClr>
                </a:solidFill>
              </a:rPr>
              <a:t>Naive Bayes</a:t>
            </a:r>
          </a:p>
          <a:p>
            <a:pPr marL="907542" lvl="1" indent="-514350">
              <a:buFont typeface="+mj-lt"/>
              <a:buAutoNum type="romanLcPeriod"/>
            </a:pPr>
            <a:r>
              <a:rPr lang="it-IT" sz="2100" dirty="0" smtClean="0">
                <a:solidFill>
                  <a:schemeClr val="bg1">
                    <a:lumMod val="75000"/>
                  </a:schemeClr>
                </a:solidFill>
              </a:rPr>
              <a:t>Alberi</a:t>
            </a:r>
          </a:p>
          <a:p>
            <a:pPr marL="907542" lvl="1" indent="-514350">
              <a:buFont typeface="+mj-lt"/>
              <a:buAutoNum type="romanLcPeriod"/>
            </a:pPr>
            <a:r>
              <a:rPr lang="it-IT" sz="2100" dirty="0" smtClean="0">
                <a:solidFill>
                  <a:schemeClr val="bg1">
                    <a:lumMod val="75000"/>
                  </a:schemeClr>
                </a:solidFill>
              </a:rPr>
              <a:t>Reti neurali</a:t>
            </a:r>
            <a:endParaRPr lang="it-IT" sz="400" dirty="0" smtClean="0">
              <a:solidFill>
                <a:schemeClr val="bg1">
                  <a:lumMod val="75000"/>
                </a:schemeClr>
              </a:solidFill>
            </a:endParaRPr>
          </a:p>
          <a:p>
            <a:pPr marL="566928" indent="-457200">
              <a:buFont typeface="+mj-lt"/>
              <a:buAutoNum type="arabicPeriod"/>
            </a:pPr>
            <a:r>
              <a:rPr lang="it-IT" sz="2500" dirty="0" smtClean="0">
                <a:solidFill>
                  <a:schemeClr val="bg1">
                    <a:lumMod val="75000"/>
                  </a:schemeClr>
                </a:solidFill>
              </a:rPr>
              <a:t>Unsupervised Learning</a:t>
            </a:r>
          </a:p>
          <a:p>
            <a:pPr marL="907542" lvl="1" indent="-514350">
              <a:buFont typeface="+mj-lt"/>
              <a:buAutoNum type="romanLcPeriod"/>
            </a:pPr>
            <a:r>
              <a:rPr lang="it-IT" sz="2100" dirty="0" smtClean="0">
                <a:solidFill>
                  <a:schemeClr val="bg1">
                    <a:lumMod val="75000"/>
                  </a:schemeClr>
                </a:solidFill>
              </a:rPr>
              <a:t>Clustering gerarchico</a:t>
            </a:r>
          </a:p>
          <a:p>
            <a:pPr marL="907542" lvl="1" indent="-514350">
              <a:buFont typeface="+mj-lt"/>
              <a:buAutoNum type="romanLcPeriod"/>
            </a:pPr>
            <a:r>
              <a:rPr lang="it-IT" sz="2100" dirty="0" smtClean="0">
                <a:solidFill>
                  <a:schemeClr val="bg1">
                    <a:lumMod val="75000"/>
                  </a:schemeClr>
                </a:solidFill>
              </a:rPr>
              <a:t>Clustering non gerarchico</a:t>
            </a:r>
          </a:p>
        </p:txBody>
      </p:sp>
      <p:sp>
        <p:nvSpPr>
          <p:cNvPr id="6" name="Title 1"/>
          <p:cNvSpPr txBox="1">
            <a:spLocks/>
          </p:cNvSpPr>
          <p:nvPr/>
        </p:nvSpPr>
        <p:spPr>
          <a:xfrm>
            <a:off x="457200" y="634008"/>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it-IT" sz="3600" dirty="0" smtClean="0"/>
              <a:t>Indice</a:t>
            </a:r>
            <a:endParaRPr lang="it-IT" sz="3600" dirty="0"/>
          </a:p>
        </p:txBody>
      </p:sp>
    </p:spTree>
    <p:extLst>
      <p:ext uri="{BB962C8B-B14F-4D97-AF65-F5344CB8AC3E}">
        <p14:creationId xmlns:p14="http://schemas.microsoft.com/office/powerpoint/2010/main" val="146026166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4632</TotalTime>
  <Words>5658</Words>
  <Application>Microsoft Office PowerPoint</Application>
  <PresentationFormat>On-screen Show (4:3)</PresentationFormat>
  <Paragraphs>740</Paragraphs>
  <Slides>68</Slides>
  <Notes>54</Notes>
  <HiddenSlides>0</HiddenSlides>
  <MMClips>0</MMClip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Urban</vt:lpstr>
      <vt:lpstr>Data Mining</vt:lpstr>
      <vt:lpstr>Indice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Mining</dc:title>
  <dc:creator>Marco</dc:creator>
  <cp:lastModifiedBy>Marco</cp:lastModifiedBy>
  <cp:revision>254</cp:revision>
  <dcterms:created xsi:type="dcterms:W3CDTF">2015-01-31T08:03:20Z</dcterms:created>
  <dcterms:modified xsi:type="dcterms:W3CDTF">2015-03-21T11:26:35Z</dcterms:modified>
</cp:coreProperties>
</file>