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pic>
        <p:nvPicPr>
          <p:cNvPr id="8" name="Picture 7" descr="sphere1.png"/>
          <p:cNvPicPr>
            <a:picLocks noChangeAspect="1"/>
          </p:cNvPicPr>
          <p:nvPr/>
        </p:nvPicPr>
        <p:blipFill>
          <a:blip r:embed="rId2" cstate="print"/>
          <a:stretch>
            <a:fillRect/>
          </a:stretch>
        </p:blipFill>
        <p:spPr>
          <a:xfrm>
            <a:off x="6850374" y="0"/>
            <a:ext cx="2293626" cy="6858000"/>
          </a:xfrm>
          <a:prstGeom prst="rect">
            <a:avLst/>
          </a:prstGeom>
        </p:spPr>
      </p:pic>
      <p:sp>
        <p:nvSpPr>
          <p:cNvPr id="3" name="Subtitle 2"/>
          <p:cNvSpPr>
            <a:spLocks noGrp="1"/>
          </p:cNvSpPr>
          <p:nvPr>
            <p:ph type="subTitle" idx="1"/>
          </p:nvPr>
        </p:nvSpPr>
        <p:spPr>
          <a:xfrm>
            <a:off x="2438400" y="3581400"/>
            <a:ext cx="3962400" cy="2133600"/>
          </a:xfrm>
        </p:spPr>
        <p:txBody>
          <a:bodyPr anchor="t">
            <a:normAutofit/>
          </a:bodyPr>
          <a:lstStyle>
            <a:lvl1pPr marL="0" indent="0" algn="r">
              <a:buNone/>
              <a:defRPr sz="14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16" name="Title 15"/>
          <p:cNvSpPr>
            <a:spLocks noGrp="1"/>
          </p:cNvSpPr>
          <p:nvPr>
            <p:ph type="title"/>
          </p:nvPr>
        </p:nvSpPr>
        <p:spPr>
          <a:xfrm>
            <a:off x="2438400" y="1447800"/>
            <a:ext cx="3962400" cy="2133600"/>
          </a:xfrm>
        </p:spPr>
        <p:txBody>
          <a:bodyPr anchor="b"/>
          <a:lstStyle/>
          <a:p>
            <a:r>
              <a:rPr lang="it-IT" smtClean="0"/>
              <a:t>Fare clic per modificare lo stile del titolo</a:t>
            </a:r>
            <a:endParaRPr lang="en-US" dirty="0"/>
          </a:p>
        </p:txBody>
      </p:sp>
      <p:sp>
        <p:nvSpPr>
          <p:cNvPr id="13" name="Date Placeholder 12"/>
          <p:cNvSpPr>
            <a:spLocks noGrp="1"/>
          </p:cNvSpPr>
          <p:nvPr>
            <p:ph type="dt" sz="half" idx="10"/>
          </p:nvPr>
        </p:nvSpPr>
        <p:spPr>
          <a:xfrm>
            <a:off x="3582988" y="6426201"/>
            <a:ext cx="2819399" cy="126999"/>
          </a:xfrm>
        </p:spPr>
        <p:txBody>
          <a:bodyPr/>
          <a:lstStyle/>
          <a:p>
            <a:fld id="{537D3102-AD23-4BFF-87AE-61567A0BE8E3}" type="datetime1">
              <a:rPr lang="en-US" smtClean="0"/>
              <a:t>12/13/2016</a:t>
            </a:fld>
            <a:endParaRPr lang="en-US" dirty="0"/>
          </a:p>
        </p:txBody>
      </p:sp>
      <p:sp>
        <p:nvSpPr>
          <p:cNvPr id="14" name="Slide Number Placeholder 13"/>
          <p:cNvSpPr>
            <a:spLocks noGrp="1"/>
          </p:cNvSpPr>
          <p:nvPr>
            <p:ph type="sldNum" sz="quarter" idx="11"/>
          </p:nvPr>
        </p:nvSpPr>
        <p:spPr>
          <a:xfrm>
            <a:off x="6414976" y="6400800"/>
            <a:ext cx="457200" cy="152400"/>
          </a:xfrm>
        </p:spPr>
        <p:txBody>
          <a:bodyPr/>
          <a:lstStyle>
            <a:lvl1pPr algn="r">
              <a:defRPr/>
            </a:lvl1pPr>
          </a:lstStyle>
          <a:p>
            <a:fld id="{2B19053D-4B37-4D7B-8ABF-990319F02EEF}" type="slidenum">
              <a:rPr lang="en-US" smtClean="0"/>
              <a:pPr/>
              <a:t>‹N›</a:t>
            </a:fld>
            <a:endParaRPr lang="en-US" dirty="0"/>
          </a:p>
        </p:txBody>
      </p:sp>
      <p:sp>
        <p:nvSpPr>
          <p:cNvPr id="15" name="Footer Placeholder 14"/>
          <p:cNvSpPr>
            <a:spLocks noGrp="1"/>
          </p:cNvSpPr>
          <p:nvPr>
            <p:ph type="ftr" sz="quarter" idx="12"/>
          </p:nvPr>
        </p:nvSpPr>
        <p:spPr>
          <a:xfrm>
            <a:off x="3581400" y="6296248"/>
            <a:ext cx="2820987" cy="152400"/>
          </a:xfrm>
        </p:spPr>
        <p:txBody>
          <a:bodyPr/>
          <a:lstStyle/>
          <a:p>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13" name="Date Placeholder 12"/>
          <p:cNvSpPr>
            <a:spLocks noGrp="1"/>
          </p:cNvSpPr>
          <p:nvPr>
            <p:ph type="dt" sz="half" idx="10"/>
          </p:nvPr>
        </p:nvSpPr>
        <p:spPr/>
        <p:txBody>
          <a:bodyPr/>
          <a:lstStyle/>
          <a:p>
            <a:fld id="{43FABC42-E576-4B96-A2BC-C9DCC9DAE463}" type="datetime1">
              <a:rPr lang="en-US" smtClean="0"/>
              <a:t>12/13/2016</a:t>
            </a:fld>
            <a:endParaRPr lang="en-US" dirty="0"/>
          </a:p>
        </p:txBody>
      </p:sp>
      <p:sp>
        <p:nvSpPr>
          <p:cNvPr id="14" name="Slide Number Placeholder 13"/>
          <p:cNvSpPr>
            <a:spLocks noGrp="1"/>
          </p:cNvSpPr>
          <p:nvPr>
            <p:ph type="sldNum" sz="quarter" idx="11"/>
          </p:nvPr>
        </p:nvSpPr>
        <p:spPr/>
        <p:txBody>
          <a:bodyPr/>
          <a:lstStyle/>
          <a:p>
            <a:fld id="{2B19053D-4B37-4D7B-8ABF-990319F02EEF}" type="slidenum">
              <a:rPr lang="en-US" smtClean="0"/>
              <a:pPr/>
              <a:t>‹N›</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13" name="Date Placeholder 12"/>
          <p:cNvSpPr>
            <a:spLocks noGrp="1"/>
          </p:cNvSpPr>
          <p:nvPr>
            <p:ph type="dt" sz="half" idx="10"/>
          </p:nvPr>
        </p:nvSpPr>
        <p:spPr/>
        <p:txBody>
          <a:bodyPr/>
          <a:lstStyle/>
          <a:p>
            <a:fld id="{E6B9B64A-A574-4632-8FB6-30501D3E1ACB}" type="datetime1">
              <a:rPr lang="en-US" smtClean="0"/>
              <a:t>12/13/2016</a:t>
            </a:fld>
            <a:endParaRPr lang="en-US" dirty="0"/>
          </a:p>
        </p:txBody>
      </p:sp>
      <p:sp>
        <p:nvSpPr>
          <p:cNvPr id="14" name="Slide Number Placeholder 13"/>
          <p:cNvSpPr>
            <a:spLocks noGrp="1"/>
          </p:cNvSpPr>
          <p:nvPr>
            <p:ph type="sldNum" sz="quarter" idx="11"/>
          </p:nvPr>
        </p:nvSpPr>
        <p:spPr/>
        <p:txBody>
          <a:bodyPr/>
          <a:lstStyle/>
          <a:p>
            <a:fld id="{2B19053D-4B37-4D7B-8ABF-990319F02EEF}" type="slidenum">
              <a:rPr lang="en-US" smtClean="0"/>
              <a:pPr/>
              <a:t>‹N›</a:t>
            </a:fld>
            <a:endParaRPr lang="en-US" dirty="0"/>
          </a:p>
        </p:txBody>
      </p:sp>
      <p:sp>
        <p:nvSpPr>
          <p:cNvPr id="15" name="Footer Placeholder 14"/>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3657600" cy="5714999"/>
          </a:xfrm>
        </p:spPr>
        <p:txBody>
          <a:bodyPr/>
          <a:lstStyle>
            <a:lvl5pPr>
              <a:defRPr/>
            </a:lvl5pPr>
            <a:lvl6pPr>
              <a:defRPr/>
            </a:lvl6pPr>
            <a:lvl7pPr>
              <a:defRPr/>
            </a:lvl7pPr>
            <a:lvl8pPr>
              <a:defRPr/>
            </a:lvl8pPr>
            <a:lvl9pPr>
              <a:defRPr/>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16" name="Title 15"/>
          <p:cNvSpPr>
            <a:spLocks noGrp="1"/>
          </p:cNvSpPr>
          <p:nvPr>
            <p:ph type="title"/>
          </p:nvPr>
        </p:nvSpPr>
        <p:spPr/>
        <p:txBody>
          <a:bodyPr/>
          <a:lstStyle/>
          <a:p>
            <a:r>
              <a:rPr lang="it-IT" smtClean="0"/>
              <a:t>Fare clic per modificare lo stile del titolo</a:t>
            </a:r>
            <a:endParaRPr lang="en-US"/>
          </a:p>
        </p:txBody>
      </p:sp>
      <p:sp>
        <p:nvSpPr>
          <p:cNvPr id="10" name="Date Placeholder 9"/>
          <p:cNvSpPr>
            <a:spLocks noGrp="1"/>
          </p:cNvSpPr>
          <p:nvPr>
            <p:ph type="dt" sz="half" idx="10"/>
          </p:nvPr>
        </p:nvSpPr>
        <p:spPr/>
        <p:txBody>
          <a:bodyPr/>
          <a:lstStyle/>
          <a:p>
            <a:fld id="{B55F5725-E820-4B2A-A81C-15E6A453397F}" type="datetime1">
              <a:rPr lang="en-US" smtClean="0"/>
              <a:t>12/13/2016</a:t>
            </a:fld>
            <a:endParaRPr lang="en-US" dirty="0"/>
          </a:p>
        </p:txBody>
      </p:sp>
      <p:sp>
        <p:nvSpPr>
          <p:cNvPr id="11" name="Slide Number Placeholder 10"/>
          <p:cNvSpPr>
            <a:spLocks noGrp="1"/>
          </p:cNvSpPr>
          <p:nvPr>
            <p:ph type="sldNum" sz="quarter" idx="11"/>
          </p:nvPr>
        </p:nvSpPr>
        <p:spPr/>
        <p:txBody>
          <a:bodyPr/>
          <a:lstStyle/>
          <a:p>
            <a:fld id="{2B19053D-4B37-4D7B-8ABF-990319F02EEF}" type="slidenum">
              <a:rPr lang="en-US" smtClean="0"/>
              <a:pPr/>
              <a:t>‹N›</a:t>
            </a:fld>
            <a:endParaRPr lang="en-US" dirty="0"/>
          </a:p>
        </p:txBody>
      </p:sp>
      <p:sp>
        <p:nvSpPr>
          <p:cNvPr id="12" name="Footer Placeholder 11"/>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Intestazione sezione">
    <p:spTree>
      <p:nvGrpSpPr>
        <p:cNvPr id="1" name=""/>
        <p:cNvGrpSpPr/>
        <p:nvPr/>
      </p:nvGrpSpPr>
      <p:grpSpPr>
        <a:xfrm>
          <a:off x="0" y="0"/>
          <a:ext cx="0" cy="0"/>
          <a:chOff x="0" y="0"/>
          <a:chExt cx="0" cy="0"/>
        </a:xfrm>
      </p:grpSpPr>
      <p:pic>
        <p:nvPicPr>
          <p:cNvPr id="7" name="Picture 6" descr="sphere1.png"/>
          <p:cNvPicPr>
            <a:picLocks noChangeAspect="1"/>
          </p:cNvPicPr>
          <p:nvPr/>
        </p:nvPicPr>
        <p:blipFill>
          <a:blip r:embed="rId2" cstate="print"/>
          <a:stretch>
            <a:fillRect/>
          </a:stretch>
        </p:blipFill>
        <p:spPr>
          <a:xfrm>
            <a:off x="6858000" y="0"/>
            <a:ext cx="2293626" cy="6858000"/>
          </a:xfrm>
          <a:prstGeom prst="rect">
            <a:avLst/>
          </a:prstGeom>
        </p:spPr>
      </p:pic>
      <p:sp>
        <p:nvSpPr>
          <p:cNvPr id="12" name="Date Placeholder 11"/>
          <p:cNvSpPr>
            <a:spLocks noGrp="1"/>
          </p:cNvSpPr>
          <p:nvPr>
            <p:ph type="dt" sz="half" idx="10"/>
          </p:nvPr>
        </p:nvSpPr>
        <p:spPr>
          <a:xfrm>
            <a:off x="839788" y="6426201"/>
            <a:ext cx="2819399" cy="126999"/>
          </a:xfrm>
        </p:spPr>
        <p:txBody>
          <a:bodyPr/>
          <a:lstStyle/>
          <a:p>
            <a:fld id="{B68DB90A-5AB2-4BF4-8147-F4CADCC03FE3}" type="datetime1">
              <a:rPr lang="en-US" smtClean="0"/>
              <a:t>12/13/2016</a:t>
            </a:fld>
            <a:endParaRPr lang="en-US" dirty="0"/>
          </a:p>
        </p:txBody>
      </p:sp>
      <p:sp>
        <p:nvSpPr>
          <p:cNvPr id="13" name="Slide Number Placeholder 12"/>
          <p:cNvSpPr>
            <a:spLocks noGrp="1"/>
          </p:cNvSpPr>
          <p:nvPr>
            <p:ph type="sldNum" sz="quarter" idx="11"/>
          </p:nvPr>
        </p:nvSpPr>
        <p:spPr>
          <a:xfrm>
            <a:off x="4116388" y="6400800"/>
            <a:ext cx="533400" cy="152400"/>
          </a:xfrm>
        </p:spPr>
        <p:txBody>
          <a:bodyPr/>
          <a:lstStyle/>
          <a:p>
            <a:fld id="{2B19053D-4B37-4D7B-8ABF-990319F02EEF}" type="slidenum">
              <a:rPr lang="en-US" smtClean="0"/>
              <a:pPr/>
              <a:t>‹N›</a:t>
            </a:fld>
            <a:endParaRPr lang="en-US"/>
          </a:p>
        </p:txBody>
      </p:sp>
      <p:sp>
        <p:nvSpPr>
          <p:cNvPr id="14" name="Footer Placeholder 13"/>
          <p:cNvSpPr>
            <a:spLocks noGrp="1"/>
          </p:cNvSpPr>
          <p:nvPr>
            <p:ph type="ftr" sz="quarter" idx="12"/>
          </p:nvPr>
        </p:nvSpPr>
        <p:spPr>
          <a:xfrm>
            <a:off x="838200" y="6296248"/>
            <a:ext cx="2820987" cy="152400"/>
          </a:xfrm>
        </p:spPr>
        <p:txBody>
          <a:bodyPr/>
          <a:lstStyle/>
          <a:p>
            <a:endParaRPr lang="en-US" dirty="0"/>
          </a:p>
        </p:txBody>
      </p:sp>
      <p:sp>
        <p:nvSpPr>
          <p:cNvPr id="15" name="Title 14"/>
          <p:cNvSpPr>
            <a:spLocks noGrp="1"/>
          </p:cNvSpPr>
          <p:nvPr>
            <p:ph type="title"/>
          </p:nvPr>
        </p:nvSpPr>
        <p:spPr>
          <a:xfrm>
            <a:off x="457200" y="1828800"/>
            <a:ext cx="3200400" cy="1752600"/>
          </a:xfrm>
        </p:spPr>
        <p:txBody>
          <a:bodyPr anchor="b"/>
          <a:lstStyle/>
          <a:p>
            <a:r>
              <a:rPr lang="it-IT" smtClean="0"/>
              <a:t>Fare clic per modificare lo stile del titolo</a:t>
            </a:r>
            <a:endParaRPr lang="en-US"/>
          </a:p>
        </p:txBody>
      </p:sp>
      <p:sp>
        <p:nvSpPr>
          <p:cNvPr id="3" name="Text Placeholder 2"/>
          <p:cNvSpPr>
            <a:spLocks noGrp="1"/>
          </p:cNvSpPr>
          <p:nvPr>
            <p:ph type="body" sz="quarter" idx="13"/>
          </p:nvPr>
        </p:nvSpPr>
        <p:spPr>
          <a:xfrm>
            <a:off x="457200" y="3578224"/>
            <a:ext cx="3200645" cy="1459767"/>
          </a:xfrm>
        </p:spPr>
        <p:txBody>
          <a:bodyPr anchor="t">
            <a:normAutofit/>
          </a:bodyPr>
          <a:lstStyle>
            <a:lvl1pPr marL="0" indent="0" algn="r" defTabSz="914400" rtl="0" eaLnBrk="1" latinLnBrk="0" hangingPunct="1">
              <a:spcBef>
                <a:spcPct val="20000"/>
              </a:spcBef>
              <a:buClr>
                <a:schemeClr val="tx1">
                  <a:lumMod val="50000"/>
                  <a:lumOff val="50000"/>
                </a:schemeClr>
              </a:buClr>
              <a:buFont typeface="Wingdings" pitchFamily="2" charset="2"/>
              <a:buNone/>
              <a:defRPr lang="en-US" sz="1400" kern="1200" dirty="0" smtClean="0">
                <a:solidFill>
                  <a:schemeClr val="tx2"/>
                </a:solidFill>
                <a:latin typeface="+mn-lt"/>
                <a:ea typeface="+mn-ea"/>
                <a:cs typeface="+mn-cs"/>
              </a:defRPr>
            </a:lvl1pPr>
          </a:lstStyle>
          <a:p>
            <a:pPr lvl="0"/>
            <a:r>
              <a:rPr lang="it-IT" smtClean="0"/>
              <a:t>Fare clic per modificare stili del testo dello schema</a:t>
            </a: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34290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457200" y="457200"/>
            <a:ext cx="3124200" cy="2667000"/>
          </a:xfrm>
        </p:spPr>
        <p:txBody>
          <a:bodyPr>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11" name="Title 1"/>
          <p:cNvSpPr>
            <a:spLocks noGrp="1"/>
          </p:cNvSpPr>
          <p:nvPr>
            <p:ph type="title"/>
          </p:nvPr>
        </p:nvSpPr>
        <p:spPr>
          <a:xfrm>
            <a:off x="4876800" y="457200"/>
            <a:ext cx="2819400" cy="5714999"/>
          </a:xfrm>
        </p:spPr>
        <p:txBody>
          <a:bodyPr/>
          <a:lstStyle/>
          <a:p>
            <a:r>
              <a:rPr lang="it-IT" smtClean="0"/>
              <a:t>Fare clic per modificare lo stile del titolo</a:t>
            </a:r>
            <a:endParaRPr lang="en-US"/>
          </a:p>
        </p:txBody>
      </p:sp>
      <p:sp>
        <p:nvSpPr>
          <p:cNvPr id="9" name="Date Placeholder 8"/>
          <p:cNvSpPr>
            <a:spLocks noGrp="1"/>
          </p:cNvSpPr>
          <p:nvPr>
            <p:ph type="dt" sz="half" idx="10"/>
          </p:nvPr>
        </p:nvSpPr>
        <p:spPr/>
        <p:txBody>
          <a:bodyPr/>
          <a:lstStyle/>
          <a:p>
            <a:fld id="{FC7ECF7D-CB0D-4FDB-902B-9E5CD56B2F3F}" type="datetime1">
              <a:rPr lang="en-US" smtClean="0"/>
              <a:t>12/13/2016</a:t>
            </a:fld>
            <a:endParaRPr lang="en-US" dirty="0"/>
          </a:p>
        </p:txBody>
      </p:sp>
      <p:sp>
        <p:nvSpPr>
          <p:cNvPr id="13" name="Slide Number Placeholder 12"/>
          <p:cNvSpPr>
            <a:spLocks noGrp="1"/>
          </p:cNvSpPr>
          <p:nvPr>
            <p:ph type="sldNum" sz="quarter" idx="11"/>
          </p:nvPr>
        </p:nvSpPr>
        <p:spPr/>
        <p:txBody>
          <a:bodyPr/>
          <a:lstStyle/>
          <a:p>
            <a:fld id="{2B19053D-4B37-4D7B-8ABF-990319F02EEF}" type="slidenum">
              <a:rPr lang="en-US" smtClean="0"/>
              <a:pPr/>
              <a:t>‹N›</a:t>
            </a:fld>
            <a:endParaRPr lang="en-US"/>
          </a:p>
        </p:txBody>
      </p:sp>
      <p:sp>
        <p:nvSpPr>
          <p:cNvPr id="14" name="Footer Placeholder 13"/>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275238"/>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457200" y="675288"/>
            <a:ext cx="3581400" cy="2525112"/>
          </a:xfrm>
        </p:spPr>
        <p:txBody>
          <a:bodyPr anchor="t">
            <a:normAutofit/>
          </a:bodyPr>
          <a:lstStyle>
            <a:lvl1pPr marL="228600" indent="-182880">
              <a:defRPr sz="1400"/>
            </a:lvl1pPr>
            <a:lvl2pPr>
              <a:defRPr sz="1400"/>
            </a:lvl2pPr>
            <a:lvl3pPr>
              <a:defRPr sz="1400"/>
            </a:lvl3pPr>
            <a:lvl4pPr>
              <a:defRPr sz="1400" baseline="0"/>
            </a:lvl4pPr>
            <a:lvl5pPr>
              <a:buFont typeface="Wingdings" pitchFamily="2" charset="2"/>
              <a:buChar char="§"/>
              <a:defRPr sz="1400"/>
            </a:lvl5pPr>
            <a:lvl6pPr>
              <a:buFont typeface="Wingdings" pitchFamily="2" charset="2"/>
              <a:buChar cha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smtClean="0"/>
          </a:p>
        </p:txBody>
      </p:sp>
      <p:sp>
        <p:nvSpPr>
          <p:cNvPr id="5" name="Text Placeholder 4"/>
          <p:cNvSpPr>
            <a:spLocks noGrp="1"/>
          </p:cNvSpPr>
          <p:nvPr>
            <p:ph type="body" sz="quarter" idx="3"/>
          </p:nvPr>
        </p:nvSpPr>
        <p:spPr>
          <a:xfrm>
            <a:off x="457199" y="3429000"/>
            <a:ext cx="3581400" cy="411162"/>
          </a:xfrm>
        </p:spPr>
        <p:txBody>
          <a:bodyPr anchor="b">
            <a:noAutofit/>
          </a:bodyPr>
          <a:lstStyle>
            <a:lvl1pPr marL="0" indent="0" algn="ctr">
              <a:buNone/>
              <a:defRPr sz="1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457199" y="3840162"/>
            <a:ext cx="3581400" cy="2515198"/>
          </a:xfrm>
        </p:spPr>
        <p:txBody>
          <a:bodyPr anchor="t">
            <a:normAutofit/>
          </a:bodyPr>
          <a:lstStyle>
            <a:lvl1pPr marL="228600" indent="-182880">
              <a:defRPr sz="1400"/>
            </a:lvl1pPr>
            <a:lvl2pPr>
              <a:defRPr sz="1400"/>
            </a:lvl2pPr>
            <a:lvl3pPr>
              <a:defRPr sz="1400"/>
            </a:lvl3pPr>
            <a:lvl4pPr>
              <a:defRPr sz="1400"/>
            </a:lvl4pPr>
            <a:lvl5pPr>
              <a:defRPr sz="1400"/>
            </a:lvl5pPr>
            <a:lvl6pPr>
              <a:defRPr sz="1400"/>
            </a:lvl6pPr>
            <a:lvl7pPr>
              <a:defRPr sz="1400"/>
            </a:lvl7pPr>
            <a:lvl8pPr>
              <a:defRPr sz="1400"/>
            </a:lvl8pPr>
            <a:lvl9pPr>
              <a:defRPr sz="14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smtClean="0"/>
          </a:p>
        </p:txBody>
      </p:sp>
      <p:sp>
        <p:nvSpPr>
          <p:cNvPr id="11" name="Title 1"/>
          <p:cNvSpPr>
            <a:spLocks noGrp="1"/>
          </p:cNvSpPr>
          <p:nvPr>
            <p:ph type="title"/>
          </p:nvPr>
        </p:nvSpPr>
        <p:spPr>
          <a:xfrm>
            <a:off x="4876800" y="457200"/>
            <a:ext cx="2819400" cy="5714999"/>
          </a:xfrm>
        </p:spPr>
        <p:txBody>
          <a:bodyPr/>
          <a:lstStyle/>
          <a:p>
            <a:r>
              <a:rPr lang="it-IT" smtClean="0"/>
              <a:t>Fare clic per modificare lo stile del titolo</a:t>
            </a:r>
            <a:endParaRPr lang="en-US"/>
          </a:p>
        </p:txBody>
      </p:sp>
      <p:sp>
        <p:nvSpPr>
          <p:cNvPr id="12" name="Date Placeholder 11"/>
          <p:cNvSpPr>
            <a:spLocks noGrp="1"/>
          </p:cNvSpPr>
          <p:nvPr>
            <p:ph type="dt" sz="half" idx="10"/>
          </p:nvPr>
        </p:nvSpPr>
        <p:spPr/>
        <p:txBody>
          <a:bodyPr/>
          <a:lstStyle/>
          <a:p>
            <a:fld id="{C1155614-9033-4786-9235-17DD4EEE6651}" type="datetime1">
              <a:rPr lang="en-US" smtClean="0"/>
              <a:t>12/13/2016</a:t>
            </a:fld>
            <a:endParaRPr lang="en-US" dirty="0"/>
          </a:p>
        </p:txBody>
      </p:sp>
      <p:sp>
        <p:nvSpPr>
          <p:cNvPr id="14" name="Slide Number Placeholder 13"/>
          <p:cNvSpPr>
            <a:spLocks noGrp="1"/>
          </p:cNvSpPr>
          <p:nvPr>
            <p:ph type="sldNum" sz="quarter" idx="11"/>
          </p:nvPr>
        </p:nvSpPr>
        <p:spPr/>
        <p:txBody>
          <a:bodyPr/>
          <a:lstStyle/>
          <a:p>
            <a:fld id="{2B19053D-4B37-4D7B-8ABF-990319F02EEF}" type="slidenum">
              <a:rPr lang="en-US" smtClean="0"/>
              <a:pPr/>
              <a:t>‹N›</a:t>
            </a:fld>
            <a:endParaRPr lang="en-US"/>
          </a:p>
        </p:txBody>
      </p:sp>
      <p:sp>
        <p:nvSpPr>
          <p:cNvPr id="16" name="Footer Placeholder 15"/>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a:xfrm>
            <a:off x="3733800" y="457200"/>
            <a:ext cx="3962400" cy="5715000"/>
          </a:xfrm>
        </p:spPr>
        <p:txBody>
          <a:bodyPr/>
          <a:lstStyle/>
          <a:p>
            <a:r>
              <a:rPr lang="it-IT" smtClean="0"/>
              <a:t>Fare clic per modificare lo stile del titolo</a:t>
            </a:r>
            <a:endParaRPr lang="en-US" dirty="0"/>
          </a:p>
        </p:txBody>
      </p:sp>
      <p:sp>
        <p:nvSpPr>
          <p:cNvPr id="9" name="Date Placeholder 8"/>
          <p:cNvSpPr>
            <a:spLocks noGrp="1"/>
          </p:cNvSpPr>
          <p:nvPr>
            <p:ph type="dt" sz="half" idx="10"/>
          </p:nvPr>
        </p:nvSpPr>
        <p:spPr/>
        <p:txBody>
          <a:bodyPr/>
          <a:lstStyle/>
          <a:p>
            <a:fld id="{63DFD299-E27D-455F-9667-E019E6CEA2DD}" type="datetime1">
              <a:rPr lang="en-US" smtClean="0"/>
              <a:t>12/13/2016</a:t>
            </a:fld>
            <a:endParaRPr lang="en-US" dirty="0"/>
          </a:p>
        </p:txBody>
      </p:sp>
      <p:sp>
        <p:nvSpPr>
          <p:cNvPr id="10" name="Slide Number Placeholder 9"/>
          <p:cNvSpPr>
            <a:spLocks noGrp="1"/>
          </p:cNvSpPr>
          <p:nvPr>
            <p:ph type="sldNum" sz="quarter" idx="11"/>
          </p:nvPr>
        </p:nvSpPr>
        <p:spPr/>
        <p:txBody>
          <a:bodyPr/>
          <a:lstStyle/>
          <a:p>
            <a:fld id="{2B19053D-4B37-4D7B-8ABF-990319F02EEF}" type="slidenum">
              <a:rPr lang="en-US" smtClean="0"/>
              <a:pPr/>
              <a:t>‹N›</a:t>
            </a:fld>
            <a:endParaRPr lang="en-US"/>
          </a:p>
        </p:txBody>
      </p:sp>
      <p:sp>
        <p:nvSpPr>
          <p:cNvPr id="11" name="Footer Placeholder 10"/>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83CAA9CB-1752-48C5-8105-E376DCE212C0}" type="datetime1">
              <a:rPr lang="en-US" smtClean="0"/>
              <a:t>12/13/2016</a:t>
            </a:fld>
            <a:endParaRPr lang="en-US" dirty="0"/>
          </a:p>
        </p:txBody>
      </p:sp>
      <p:sp>
        <p:nvSpPr>
          <p:cNvPr id="9" name="Slide Number Placeholder 8"/>
          <p:cNvSpPr>
            <a:spLocks noGrp="1"/>
          </p:cNvSpPr>
          <p:nvPr>
            <p:ph type="sldNum" sz="quarter" idx="11"/>
          </p:nvPr>
        </p:nvSpPr>
        <p:spPr/>
        <p:txBody>
          <a:bodyPr/>
          <a:lstStyle/>
          <a:p>
            <a:fld id="{2B19053D-4B37-4D7B-8ABF-990319F02EEF}" type="slidenum">
              <a:rPr lang="en-US" smtClean="0"/>
              <a:pPr/>
              <a:t>‹N›</a:t>
            </a:fld>
            <a:endParaRPr lang="en-US"/>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5181600" y="1676400"/>
            <a:ext cx="2514600" cy="1874837"/>
          </a:xfrm>
        </p:spPr>
        <p:txBody>
          <a:bodyPr anchor="b">
            <a:normAutofit/>
          </a:bodyPr>
          <a:lstStyle>
            <a:lvl1pPr algn="r">
              <a:defRPr sz="2000" b="0">
                <a:effectLst/>
              </a:defRPr>
            </a:lvl1pPr>
          </a:lstStyle>
          <a:p>
            <a:r>
              <a:rPr lang="it-IT" smtClean="0"/>
              <a:t>Fare clic per modificare lo stile del titolo</a:t>
            </a:r>
            <a:endParaRPr lang="en-US" dirty="0"/>
          </a:p>
        </p:txBody>
      </p:sp>
      <p:sp>
        <p:nvSpPr>
          <p:cNvPr id="3" name="Content Placeholder 2"/>
          <p:cNvSpPr>
            <a:spLocks noGrp="1"/>
          </p:cNvSpPr>
          <p:nvPr>
            <p:ph idx="1"/>
          </p:nvPr>
        </p:nvSpPr>
        <p:spPr>
          <a:xfrm>
            <a:off x="304800" y="1676400"/>
            <a:ext cx="4700016" cy="3505200"/>
          </a:xfrm>
        </p:spPr>
        <p:txBody>
          <a:bodyPr>
            <a:normAutofit/>
          </a:bodyPr>
          <a:lstStyle>
            <a:lvl1pPr marL="228600" indent="-182880">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smtClean="0"/>
          </a:p>
        </p:txBody>
      </p:sp>
      <p:sp>
        <p:nvSpPr>
          <p:cNvPr id="14"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5" name="Date Placeholder 14"/>
          <p:cNvSpPr>
            <a:spLocks noGrp="1"/>
          </p:cNvSpPr>
          <p:nvPr>
            <p:ph type="dt" sz="half" idx="10"/>
          </p:nvPr>
        </p:nvSpPr>
        <p:spPr/>
        <p:txBody>
          <a:bodyPr/>
          <a:lstStyle/>
          <a:p>
            <a:fld id="{C01F1C62-8F5A-4581-84EA-8C88B3391AE6}" type="datetime1">
              <a:rPr lang="en-US" smtClean="0"/>
              <a:t>12/13/2016</a:t>
            </a:fld>
            <a:endParaRPr lang="en-US" dirty="0"/>
          </a:p>
        </p:txBody>
      </p:sp>
      <p:sp>
        <p:nvSpPr>
          <p:cNvPr id="16" name="Slide Number Placeholder 15"/>
          <p:cNvSpPr>
            <a:spLocks noGrp="1"/>
          </p:cNvSpPr>
          <p:nvPr>
            <p:ph type="sldNum" sz="quarter" idx="11"/>
          </p:nvPr>
        </p:nvSpPr>
        <p:spPr/>
        <p:txBody>
          <a:bodyPr/>
          <a:lstStyle/>
          <a:p>
            <a:fld id="{2B19053D-4B37-4D7B-8ABF-990319F02EEF}" type="slidenum">
              <a:rPr lang="en-US" smtClean="0"/>
              <a:pPr/>
              <a:t>‹N›</a:t>
            </a:fld>
            <a:endParaRPr lang="en-US" dirty="0"/>
          </a:p>
        </p:txBody>
      </p:sp>
      <p:sp>
        <p:nvSpPr>
          <p:cNvPr id="17" name="Footer Placeholder 16"/>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04800" y="1676400"/>
            <a:ext cx="4696967" cy="35052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a:p>
        </p:txBody>
      </p:sp>
      <p:sp>
        <p:nvSpPr>
          <p:cNvPr id="11" name="Title 1"/>
          <p:cNvSpPr>
            <a:spLocks noGrp="1"/>
          </p:cNvSpPr>
          <p:nvPr>
            <p:ph type="title"/>
          </p:nvPr>
        </p:nvSpPr>
        <p:spPr>
          <a:xfrm>
            <a:off x="5181600" y="1676400"/>
            <a:ext cx="2514600" cy="1875972"/>
          </a:xfrm>
        </p:spPr>
        <p:txBody>
          <a:bodyPr anchor="b">
            <a:normAutofit/>
          </a:bodyPr>
          <a:lstStyle>
            <a:lvl1pPr algn="r">
              <a:defRPr sz="2000" b="0">
                <a:effectLst/>
              </a:defRPr>
            </a:lvl1pPr>
          </a:lstStyle>
          <a:p>
            <a:r>
              <a:rPr lang="it-IT" smtClean="0"/>
              <a:t>Fare clic per modificare lo stile del titolo</a:t>
            </a:r>
            <a:endParaRPr lang="en-US" dirty="0"/>
          </a:p>
        </p:txBody>
      </p:sp>
      <p:sp>
        <p:nvSpPr>
          <p:cNvPr id="12" name="Text Placeholder 3"/>
          <p:cNvSpPr>
            <a:spLocks noGrp="1"/>
          </p:cNvSpPr>
          <p:nvPr>
            <p:ph type="body" sz="half" idx="2"/>
          </p:nvPr>
        </p:nvSpPr>
        <p:spPr>
          <a:xfrm>
            <a:off x="5486400" y="3552372"/>
            <a:ext cx="2209800" cy="1629228"/>
          </a:xfrm>
        </p:spPr>
        <p:txBody>
          <a:bodyPr anchor="t">
            <a:normAutofit/>
          </a:bodyPr>
          <a:lstStyle>
            <a:lvl1pPr marL="0" indent="0" algn="r">
              <a:buNone/>
              <a:defRPr sz="12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16" name="Date Placeholder 15"/>
          <p:cNvSpPr>
            <a:spLocks noGrp="1"/>
          </p:cNvSpPr>
          <p:nvPr>
            <p:ph type="dt" sz="half" idx="10"/>
          </p:nvPr>
        </p:nvSpPr>
        <p:spPr/>
        <p:txBody>
          <a:bodyPr/>
          <a:lstStyle/>
          <a:p>
            <a:fld id="{75A98DDE-8CD0-4E97-98D0-8F413940748F}" type="datetime1">
              <a:rPr lang="en-US" smtClean="0"/>
              <a:t>12/13/2016</a:t>
            </a:fld>
            <a:endParaRPr lang="en-US" dirty="0"/>
          </a:p>
        </p:txBody>
      </p:sp>
      <p:sp>
        <p:nvSpPr>
          <p:cNvPr id="17" name="Slide Number Placeholder 16"/>
          <p:cNvSpPr>
            <a:spLocks noGrp="1"/>
          </p:cNvSpPr>
          <p:nvPr>
            <p:ph type="sldNum" sz="quarter" idx="11"/>
          </p:nvPr>
        </p:nvSpPr>
        <p:spPr/>
        <p:txBody>
          <a:bodyPr/>
          <a:lstStyle/>
          <a:p>
            <a:fld id="{2B19053D-4B37-4D7B-8ABF-990319F02EEF}" type="slidenum">
              <a:rPr lang="en-US" smtClean="0"/>
              <a:pPr/>
              <a:t>‹N›</a:t>
            </a:fld>
            <a:endParaRPr lang="en-US" dirty="0"/>
          </a:p>
        </p:txBody>
      </p:sp>
      <p:sp>
        <p:nvSpPr>
          <p:cNvPr id="18" name="Footer Placeholder 17"/>
          <p:cNvSpPr>
            <a:spLocks noGrp="1"/>
          </p:cNvSpPr>
          <p:nvPr>
            <p:ph type="ftr" sz="quarter" idx="12"/>
          </p:nvPr>
        </p:nvSpPr>
        <p:spPr/>
        <p:txBody>
          <a:bodyPr/>
          <a:lstStyle/>
          <a:p>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11" descr="sphere2.png"/>
          <p:cNvPicPr>
            <a:picLocks noChangeAspect="1"/>
          </p:cNvPicPr>
          <p:nvPr/>
        </p:nvPicPr>
        <p:blipFill>
          <a:blip r:embed="rId13" cstate="print"/>
          <a:stretch>
            <a:fillRect/>
          </a:stretch>
        </p:blipFill>
        <p:spPr>
          <a:xfrm>
            <a:off x="8823693" y="0"/>
            <a:ext cx="320307" cy="6858000"/>
          </a:xfrm>
          <a:prstGeom prst="rect">
            <a:avLst/>
          </a:prstGeom>
        </p:spPr>
      </p:pic>
      <p:sp>
        <p:nvSpPr>
          <p:cNvPr id="2" name="Title Placeholder 1"/>
          <p:cNvSpPr>
            <a:spLocks noGrp="1"/>
          </p:cNvSpPr>
          <p:nvPr>
            <p:ph type="title"/>
          </p:nvPr>
        </p:nvSpPr>
        <p:spPr>
          <a:xfrm>
            <a:off x="4876800" y="457200"/>
            <a:ext cx="2819400" cy="5715000"/>
          </a:xfrm>
          <a:prstGeom prst="rect">
            <a:avLst/>
          </a:prstGeom>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457200" y="457200"/>
            <a:ext cx="3657600" cy="5714999"/>
          </a:xfrm>
          <a:prstGeom prst="rect">
            <a:avLst/>
          </a:prstGeom>
        </p:spPr>
        <p:txBody>
          <a:bodyPr vert="horz" lIns="91440" tIns="45720" rIns="91440" bIns="45720" rtlCol="0" anchor="ct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8" name="Slide Number Placeholder 7"/>
          <p:cNvSpPr>
            <a:spLocks noGrp="1"/>
          </p:cNvSpPr>
          <p:nvPr>
            <p:ph type="sldNum" sz="quarter" idx="4"/>
          </p:nvPr>
        </p:nvSpPr>
        <p:spPr>
          <a:xfrm>
            <a:off x="7772400" y="6400800"/>
            <a:ext cx="533400" cy="152400"/>
          </a:xfrm>
          <a:prstGeom prst="rect">
            <a:avLst/>
          </a:prstGeom>
        </p:spPr>
        <p:txBody>
          <a:bodyPr vert="horz" lIns="91440" tIns="45720" rIns="91440" bIns="45720" rtlCol="0" anchor="ctr"/>
          <a:lstStyle>
            <a:lvl1pPr algn="ctr">
              <a:defRPr sz="1050">
                <a:solidFill>
                  <a:schemeClr val="tx1">
                    <a:lumMod val="50000"/>
                    <a:lumOff val="50000"/>
                  </a:schemeClr>
                </a:solidFill>
              </a:defRPr>
            </a:lvl1pPr>
          </a:lstStyle>
          <a:p>
            <a:fld id="{2B19053D-4B37-4D7B-8ABF-990319F02EEF}" type="slidenum">
              <a:rPr lang="en-US" smtClean="0"/>
              <a:pPr/>
              <a:t>‹N›</a:t>
            </a:fld>
            <a:endParaRPr lang="en-US" dirty="0"/>
          </a:p>
        </p:txBody>
      </p:sp>
      <p:sp>
        <p:nvSpPr>
          <p:cNvPr id="9" name="Date Placeholder 8"/>
          <p:cNvSpPr>
            <a:spLocks noGrp="1"/>
          </p:cNvSpPr>
          <p:nvPr>
            <p:ph type="dt" sz="half" idx="2"/>
          </p:nvPr>
        </p:nvSpPr>
        <p:spPr>
          <a:xfrm>
            <a:off x="4876801" y="6426201"/>
            <a:ext cx="2819399" cy="126999"/>
          </a:xfrm>
          <a:prstGeom prst="rect">
            <a:avLst/>
          </a:prstGeom>
        </p:spPr>
        <p:txBody>
          <a:bodyPr vert="horz" lIns="91440" tIns="45720" rIns="91440" bIns="45720" rtlCol="0" anchor="ctr"/>
          <a:lstStyle>
            <a:lvl1pPr algn="r">
              <a:defRPr sz="1050">
                <a:solidFill>
                  <a:schemeClr val="tx1">
                    <a:lumMod val="50000"/>
                    <a:lumOff val="50000"/>
                  </a:schemeClr>
                </a:solidFill>
              </a:defRPr>
            </a:lvl1pPr>
          </a:lstStyle>
          <a:p>
            <a:fld id="{34BB6B48-E8B6-492E-B5F2-B7A73A7469AD}" type="datetime1">
              <a:rPr lang="en-US" smtClean="0"/>
              <a:t>12/13/2016</a:t>
            </a:fld>
            <a:endParaRPr lang="en-US" dirty="0"/>
          </a:p>
        </p:txBody>
      </p:sp>
      <p:sp>
        <p:nvSpPr>
          <p:cNvPr id="10" name="Footer Placeholder 9"/>
          <p:cNvSpPr>
            <a:spLocks noGrp="1"/>
          </p:cNvSpPr>
          <p:nvPr>
            <p:ph type="ftr" sz="quarter" idx="3"/>
          </p:nvPr>
        </p:nvSpPr>
        <p:spPr>
          <a:xfrm>
            <a:off x="4875213" y="6296248"/>
            <a:ext cx="2820987" cy="152400"/>
          </a:xfrm>
          <a:prstGeom prst="rect">
            <a:avLst/>
          </a:prstGeom>
        </p:spPr>
        <p:txBody>
          <a:bodyPr vert="horz" lIns="91440" tIns="45720" rIns="91440" bIns="45720" rtlCol="0" anchor="b"/>
          <a:lstStyle>
            <a:lvl1pPr algn="r">
              <a:defRPr sz="1050">
                <a:solidFill>
                  <a:schemeClr val="tx1"/>
                </a:solidFil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sldNum="0" hdr="0" ftr="0" dt="0"/>
  <p:txStyles>
    <p:titleStyle>
      <a:lvl1pPr algn="r" defTabSz="914400" rtl="0" eaLnBrk="1" latinLnBrk="0" hangingPunct="1">
        <a:spcBef>
          <a:spcPct val="0"/>
        </a:spcBef>
        <a:buNone/>
        <a:defRPr sz="2800" kern="1200">
          <a:gradFill>
            <a:gsLst>
              <a:gs pos="0">
                <a:schemeClr val="tx1">
                  <a:lumMod val="50000"/>
                </a:schemeClr>
              </a:gs>
              <a:gs pos="61000">
                <a:schemeClr val="tx1"/>
              </a:gs>
            </a:gsLst>
            <a:lin ang="5400000" scaled="0"/>
          </a:gradFill>
          <a:effectLst/>
          <a:latin typeface="+mj-lt"/>
          <a:ea typeface="+mj-ea"/>
          <a:cs typeface="+mj-cs"/>
        </a:defRPr>
      </a:lvl1pPr>
    </p:titleStyle>
    <p:bodyStyle>
      <a:lvl1pPr marL="182880" indent="-182880" algn="l" defTabSz="914400" rtl="0" eaLnBrk="1" latinLnBrk="0" hangingPunct="1">
        <a:spcBef>
          <a:spcPct val="20000"/>
        </a:spcBef>
        <a:buClr>
          <a:schemeClr val="tx1">
            <a:lumMod val="50000"/>
            <a:lumOff val="50000"/>
          </a:schemeClr>
        </a:buClr>
        <a:buFont typeface="Wingdings" pitchFamily="2" charset="2"/>
        <a:buChar char="§"/>
        <a:defRPr sz="1800" kern="1200">
          <a:solidFill>
            <a:schemeClr val="tx1">
              <a:lumMod val="85000"/>
            </a:schemeClr>
          </a:solidFill>
          <a:latin typeface="+mn-lt"/>
          <a:ea typeface="+mn-ea"/>
          <a:cs typeface="+mn-cs"/>
        </a:defRPr>
      </a:lvl1pPr>
      <a:lvl2pPr marL="41148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2pPr>
      <a:lvl3pPr marL="59436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3pPr>
      <a:lvl4pPr marL="77724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4pPr>
      <a:lvl5pPr marL="960120" indent="-182880" algn="l" defTabSz="914400" rtl="0" eaLnBrk="1" latinLnBrk="0" hangingPunct="1">
        <a:spcBef>
          <a:spcPct val="20000"/>
        </a:spcBef>
        <a:buClr>
          <a:schemeClr val="tx1">
            <a:lumMod val="50000"/>
            <a:lumOff val="50000"/>
          </a:schemeClr>
        </a:buClr>
        <a:buFont typeface="Wingdings" pitchFamily="2" charset="2"/>
        <a:buChar char="§"/>
        <a:defRPr sz="1400" kern="1200">
          <a:solidFill>
            <a:schemeClr val="tx1">
              <a:lumMod val="85000"/>
            </a:schemeClr>
          </a:solidFill>
          <a:latin typeface="+mn-lt"/>
          <a:ea typeface="+mn-ea"/>
          <a:cs typeface="+mn-cs"/>
        </a:defRPr>
      </a:lvl5pPr>
      <a:lvl6pPr marL="114300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6pPr>
      <a:lvl7pPr marL="132588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7pPr>
      <a:lvl8pPr marL="150876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8pPr>
      <a:lvl9pPr marL="1691640" indent="-182880" algn="l" defTabSz="914400" rtl="0" eaLnBrk="1" latinLnBrk="0" hangingPunct="1">
        <a:spcBef>
          <a:spcPts val="288"/>
        </a:spcBef>
        <a:buClr>
          <a:schemeClr val="tx1">
            <a:lumMod val="50000"/>
            <a:lumOff val="50000"/>
          </a:schemeClr>
        </a:buClr>
        <a:buFont typeface="Wingdings" pitchFamily="2" charset="2"/>
        <a:buChar char="§"/>
        <a:defRPr sz="14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467544" y="980728"/>
            <a:ext cx="5933256" cy="5616624"/>
          </a:xfrm>
        </p:spPr>
        <p:txBody>
          <a:bodyPr>
            <a:normAutofit fontScale="90000"/>
          </a:bodyPr>
          <a:lstStyle/>
          <a:p>
            <a:pPr algn="just"/>
            <a:r>
              <a:rPr lang="it-IT" sz="1600" dirty="0" smtClean="0"/>
              <a:t/>
            </a:r>
            <a:br>
              <a:rPr lang="it-IT" sz="1600" dirty="0" smtClean="0"/>
            </a:br>
            <a:r>
              <a:rPr lang="it-IT" sz="1600" dirty="0" smtClean="0"/>
              <a:t>Quando </a:t>
            </a:r>
            <a:r>
              <a:rPr lang="it-IT" sz="1600" dirty="0"/>
              <a:t>si parla di valutazione di portafoglio si intende la valutazione attuariale, riferibile ai flussi relativi ad un contratto assicurativo, siano essi positivi (ad es. premi) o negativi (ad es. prestazioni, spese). Nel loro insieme tali flussi sono riconducibili al problema della valutazione di operazioni finanziarie aleatorie. </a:t>
            </a:r>
            <a:br>
              <a:rPr lang="it-IT" sz="1600" dirty="0"/>
            </a:br>
            <a:r>
              <a:rPr lang="it-IT" sz="1600" dirty="0"/>
              <a:t>Nel caso delle assicurazioni sulla vita, si tratta di flussi generati da contratti di media-lunga durata, e la valutazione attuariale deve tenere conto delle due componenti di differimento e incertezza che caratterizzano tali flussi. Tali componenti sono trattate ricorrendo a strumenti tipici rispettivamente della matematica finanziaria e del calcolo delle probabilità; in particolare, ai fini della valutazione risulta necessario definire opportune basi tecniche. </a:t>
            </a:r>
            <a:br>
              <a:rPr lang="it-IT" sz="1600" dirty="0"/>
            </a:br>
            <a:r>
              <a:rPr lang="it-IT" sz="1600" dirty="0" smtClean="0"/>
              <a:t/>
            </a:r>
            <a:br>
              <a:rPr lang="it-IT" sz="1600" dirty="0" smtClean="0"/>
            </a:br>
            <a:r>
              <a:rPr lang="it-IT" sz="1600" dirty="0"/>
              <a:t/>
            </a:r>
            <a:br>
              <a:rPr lang="it-IT" sz="1600" dirty="0"/>
            </a:br>
            <a:r>
              <a:rPr lang="it-IT" sz="1600" dirty="0" smtClean="0"/>
              <a:t>La </a:t>
            </a:r>
            <a:r>
              <a:rPr lang="it-IT" sz="1600" dirty="0"/>
              <a:t>scelta della base tecnica è solitamente determinata dallo scopo della valutazione attuariale: Base tecnica del I ordine: b.t. “prudenziale” utilizzata ai fini di </a:t>
            </a:r>
            <a:r>
              <a:rPr lang="it-IT" sz="1600" dirty="0" err="1"/>
              <a:t>pricing</a:t>
            </a:r>
            <a:r>
              <a:rPr lang="it-IT" sz="1600" dirty="0"/>
              <a:t> e </a:t>
            </a:r>
            <a:r>
              <a:rPr lang="it-IT" sz="1600" dirty="0" err="1"/>
              <a:t>reserving</a:t>
            </a:r>
            <a:r>
              <a:rPr lang="it-IT" sz="1600" dirty="0"/>
              <a:t>; </a:t>
            </a:r>
            <a:br>
              <a:rPr lang="it-IT" sz="1600" dirty="0"/>
            </a:br>
            <a:r>
              <a:rPr lang="it-IT" sz="1600" dirty="0"/>
              <a:t>Base tecnica del II ordine: b.t. “realistica” utilizzata ai fini del profit </a:t>
            </a:r>
            <a:r>
              <a:rPr lang="it-IT" sz="1600" dirty="0" err="1"/>
              <a:t>testing</a:t>
            </a:r>
            <a:r>
              <a:rPr lang="it-IT" sz="1600" dirty="0"/>
              <a:t>, Embedded Value, IAS, </a:t>
            </a:r>
            <a:r>
              <a:rPr lang="it-IT" sz="1600" dirty="0" err="1"/>
              <a:t>Solvency</a:t>
            </a:r>
            <a:r>
              <a:rPr lang="it-IT" sz="1600" dirty="0"/>
              <a:t> II. </a:t>
            </a:r>
            <a:r>
              <a:rPr lang="it-IT" dirty="0"/>
              <a:t/>
            </a:r>
            <a:br>
              <a:rPr lang="it-IT" dirty="0"/>
            </a:br>
            <a:r>
              <a:rPr lang="it-IT" dirty="0"/>
              <a:t/>
            </a:r>
            <a:br>
              <a:rPr lang="it-IT" dirty="0"/>
            </a:br>
            <a:endParaRPr lang="it-IT" dirty="0"/>
          </a:p>
        </p:txBody>
      </p:sp>
      <p:sp>
        <p:nvSpPr>
          <p:cNvPr id="4" name="CasellaDiTesto 3"/>
          <p:cNvSpPr txBox="1"/>
          <p:nvPr/>
        </p:nvSpPr>
        <p:spPr>
          <a:xfrm>
            <a:off x="467544" y="188640"/>
            <a:ext cx="5832648" cy="707886"/>
          </a:xfrm>
          <a:prstGeom prst="rect">
            <a:avLst/>
          </a:prstGeom>
          <a:noFill/>
        </p:spPr>
        <p:txBody>
          <a:bodyPr wrap="square" rtlCol="0">
            <a:spAutoFit/>
          </a:bodyPr>
          <a:lstStyle/>
          <a:p>
            <a:pPr algn="ctr"/>
            <a:r>
              <a:rPr lang="it-IT" sz="4000" b="1" i="1" dirty="0" smtClean="0"/>
              <a:t>Profit </a:t>
            </a:r>
            <a:r>
              <a:rPr lang="it-IT" sz="4000" b="1" i="1" dirty="0" err="1" smtClean="0"/>
              <a:t>Testing</a:t>
            </a:r>
            <a:r>
              <a:rPr lang="it-IT" sz="4000" b="1" i="1" dirty="0" smtClean="0"/>
              <a:t> </a:t>
            </a:r>
            <a:endParaRPr lang="it-IT" sz="4000" b="1" i="1" dirty="0"/>
          </a:p>
        </p:txBody>
      </p:sp>
    </p:spTree>
    <p:extLst>
      <p:ext uri="{BB962C8B-B14F-4D97-AF65-F5344CB8AC3E}">
        <p14:creationId xmlns:p14="http://schemas.microsoft.com/office/powerpoint/2010/main" val="19022636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42018" y="474217"/>
            <a:ext cx="5832648" cy="523220"/>
          </a:xfrm>
          <a:prstGeom prst="rect">
            <a:avLst/>
          </a:prstGeom>
          <a:noFill/>
        </p:spPr>
        <p:txBody>
          <a:bodyPr wrap="square" rtlCol="0">
            <a:spAutoFit/>
          </a:bodyPr>
          <a:lstStyle/>
          <a:p>
            <a:pPr algn="ctr"/>
            <a:r>
              <a:rPr lang="it-IT" sz="2800" b="1" i="1" dirty="0" smtClean="0"/>
              <a:t>Esercitazione Excel vs R</a:t>
            </a:r>
            <a:endParaRPr lang="it-IT" sz="2800" b="1" i="1" dirty="0"/>
          </a:p>
        </p:txBody>
      </p:sp>
      <p:pic>
        <p:nvPicPr>
          <p:cNvPr id="7170" name="Picture 2" descr="Risultati immagini per exc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5" y="1124744"/>
            <a:ext cx="28575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magine correlat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7784" y="4293096"/>
            <a:ext cx="4191000" cy="2409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1007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467544" y="980728"/>
            <a:ext cx="5933256" cy="5616624"/>
          </a:xfrm>
        </p:spPr>
        <p:txBody>
          <a:bodyPr>
            <a:normAutofit fontScale="90000"/>
          </a:bodyPr>
          <a:lstStyle/>
          <a:p>
            <a:pPr algn="just"/>
            <a:r>
              <a:rPr lang="it-IT" sz="1600" dirty="0" smtClean="0"/>
              <a:t/>
            </a:r>
            <a:br>
              <a:rPr lang="it-IT" sz="1600" dirty="0" smtClean="0"/>
            </a:br>
            <a:r>
              <a:rPr lang="it-IT" sz="1600" dirty="0" smtClean="0"/>
              <a:t>Quando </a:t>
            </a:r>
            <a:r>
              <a:rPr lang="it-IT" sz="1600" dirty="0"/>
              <a:t>si parla di valutazione di portafoglio si intende la valutazione attuariale, riferibile ai flussi relativi ad un contratto assicurativo, siano essi positivi (ad es. premi) o negativi (ad es. prestazioni, spese). Nel loro insieme tali flussi sono riconducibili al problema della valutazione di operazioni finanziarie aleatorie. </a:t>
            </a:r>
            <a:br>
              <a:rPr lang="it-IT" sz="1600" dirty="0"/>
            </a:br>
            <a:r>
              <a:rPr lang="it-IT" sz="1600" dirty="0"/>
              <a:t>Nel caso delle assicurazioni sulla vita, si tratta di flussi generati da contratti di media-lunga durata, e la valutazione attuariale deve tenere conto delle due componenti di differimento e incertezza che caratterizzano tali flussi. Tali componenti sono trattate ricorrendo a strumenti tipici rispettivamente della matematica finanziaria e del calcolo delle probabilità; in particolare, ai fini della valutazione risulta necessario definire opportune basi tecniche. </a:t>
            </a:r>
            <a:br>
              <a:rPr lang="it-IT" sz="1600" dirty="0"/>
            </a:br>
            <a:r>
              <a:rPr lang="it-IT" sz="1600" dirty="0" smtClean="0"/>
              <a:t/>
            </a:r>
            <a:br>
              <a:rPr lang="it-IT" sz="1600" dirty="0" smtClean="0"/>
            </a:br>
            <a:r>
              <a:rPr lang="it-IT" sz="1600" dirty="0"/>
              <a:t/>
            </a:r>
            <a:br>
              <a:rPr lang="it-IT" sz="1600" dirty="0"/>
            </a:br>
            <a:r>
              <a:rPr lang="it-IT" sz="1600" dirty="0" smtClean="0"/>
              <a:t>La </a:t>
            </a:r>
            <a:r>
              <a:rPr lang="it-IT" sz="1600" dirty="0"/>
              <a:t>scelta della base tecnica è solitamente determinata dallo scopo della valutazione attuariale: Base tecnica del I ordine: b.t. “prudenziale” utilizzata ai fini di </a:t>
            </a:r>
            <a:r>
              <a:rPr lang="it-IT" sz="1600" dirty="0" err="1"/>
              <a:t>pricing</a:t>
            </a:r>
            <a:r>
              <a:rPr lang="it-IT" sz="1600" dirty="0"/>
              <a:t> e </a:t>
            </a:r>
            <a:r>
              <a:rPr lang="it-IT" sz="1600" dirty="0" err="1"/>
              <a:t>reserving</a:t>
            </a:r>
            <a:r>
              <a:rPr lang="it-IT" sz="1600" dirty="0"/>
              <a:t>; </a:t>
            </a:r>
            <a:br>
              <a:rPr lang="it-IT" sz="1600" dirty="0"/>
            </a:br>
            <a:r>
              <a:rPr lang="it-IT" sz="1600" dirty="0"/>
              <a:t>Base tecnica del II ordine: b.t. “realistica” utilizzata ai fini del profit </a:t>
            </a:r>
            <a:r>
              <a:rPr lang="it-IT" sz="1600" dirty="0" err="1"/>
              <a:t>testing</a:t>
            </a:r>
            <a:r>
              <a:rPr lang="it-IT" sz="1600" dirty="0"/>
              <a:t>, Embedded Value, IAS, </a:t>
            </a:r>
            <a:r>
              <a:rPr lang="it-IT" sz="1600" dirty="0" err="1"/>
              <a:t>Solvency</a:t>
            </a:r>
            <a:r>
              <a:rPr lang="it-IT" sz="1600" dirty="0"/>
              <a:t> II. </a:t>
            </a:r>
            <a:r>
              <a:rPr lang="it-IT" dirty="0"/>
              <a:t/>
            </a:r>
            <a:br>
              <a:rPr lang="it-IT" dirty="0"/>
            </a:br>
            <a:r>
              <a:rPr lang="it-IT" dirty="0"/>
              <a:t/>
            </a:r>
            <a:br>
              <a:rPr lang="it-IT" dirty="0"/>
            </a:br>
            <a:endParaRPr lang="it-IT" dirty="0"/>
          </a:p>
        </p:txBody>
      </p:sp>
      <p:sp>
        <p:nvSpPr>
          <p:cNvPr id="4" name="CasellaDiTesto 3"/>
          <p:cNvSpPr txBox="1"/>
          <p:nvPr/>
        </p:nvSpPr>
        <p:spPr>
          <a:xfrm>
            <a:off x="467544" y="188640"/>
            <a:ext cx="5832648" cy="707886"/>
          </a:xfrm>
          <a:prstGeom prst="rect">
            <a:avLst/>
          </a:prstGeom>
          <a:noFill/>
        </p:spPr>
        <p:txBody>
          <a:bodyPr wrap="square" rtlCol="0">
            <a:spAutoFit/>
          </a:bodyPr>
          <a:lstStyle/>
          <a:p>
            <a:pPr algn="ctr"/>
            <a:r>
              <a:rPr lang="it-IT" sz="4000" b="1" i="1" dirty="0" smtClean="0"/>
              <a:t>Valori attuariali in R</a:t>
            </a:r>
            <a:endParaRPr lang="it-IT" sz="4000" b="1" i="1" dirty="0"/>
          </a:p>
        </p:txBody>
      </p:sp>
    </p:spTree>
    <p:extLst>
      <p:ext uri="{BB962C8B-B14F-4D97-AF65-F5344CB8AC3E}">
        <p14:creationId xmlns:p14="http://schemas.microsoft.com/office/powerpoint/2010/main" val="14627523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p:cNvSpPr>
            <a:spLocks noGrp="1"/>
          </p:cNvSpPr>
          <p:nvPr>
            <p:ph type="title"/>
          </p:nvPr>
        </p:nvSpPr>
        <p:spPr>
          <a:xfrm>
            <a:off x="467544" y="980728"/>
            <a:ext cx="5933256" cy="5616624"/>
          </a:xfrm>
        </p:spPr>
        <p:txBody>
          <a:bodyPr>
            <a:normAutofit/>
          </a:bodyPr>
          <a:lstStyle/>
          <a:p>
            <a:pPr algn="just"/>
            <a:r>
              <a:rPr lang="it-IT" sz="1600" dirty="0" smtClean="0"/>
              <a:t/>
            </a:r>
            <a:br>
              <a:rPr lang="it-IT" sz="1600" dirty="0" smtClean="0"/>
            </a:br>
            <a:r>
              <a:rPr lang="it-IT" dirty="0"/>
              <a:t/>
            </a:r>
            <a:br>
              <a:rPr lang="it-IT" dirty="0"/>
            </a:br>
            <a:r>
              <a:rPr lang="it-IT" dirty="0"/>
              <a:t/>
            </a:r>
            <a:br>
              <a:rPr lang="it-IT" dirty="0"/>
            </a:br>
            <a:r>
              <a:rPr lang="it-IT" dirty="0"/>
              <a:t/>
            </a:r>
            <a:br>
              <a:rPr lang="it-IT" dirty="0"/>
            </a:br>
            <a:endParaRPr lang="it-IT" dirty="0"/>
          </a:p>
        </p:txBody>
      </p:sp>
      <p:sp>
        <p:nvSpPr>
          <p:cNvPr id="4" name="CasellaDiTesto 3"/>
          <p:cNvSpPr txBox="1"/>
          <p:nvPr/>
        </p:nvSpPr>
        <p:spPr>
          <a:xfrm>
            <a:off x="467544" y="188640"/>
            <a:ext cx="5832648" cy="707886"/>
          </a:xfrm>
          <a:prstGeom prst="rect">
            <a:avLst/>
          </a:prstGeom>
          <a:noFill/>
        </p:spPr>
        <p:txBody>
          <a:bodyPr wrap="square" rtlCol="0">
            <a:spAutoFit/>
          </a:bodyPr>
          <a:lstStyle/>
          <a:p>
            <a:pPr algn="ctr"/>
            <a:r>
              <a:rPr lang="it-IT" sz="4000" b="1" i="1" dirty="0" smtClean="0"/>
              <a:t>Modelli di valutazione</a:t>
            </a:r>
            <a:endParaRPr lang="it-IT" sz="4000" b="1" i="1" dirty="0"/>
          </a:p>
        </p:txBody>
      </p:sp>
      <p:sp>
        <p:nvSpPr>
          <p:cNvPr id="2" name="CasellaDiTesto 1"/>
          <p:cNvSpPr txBox="1"/>
          <p:nvPr/>
        </p:nvSpPr>
        <p:spPr>
          <a:xfrm>
            <a:off x="251520" y="1124744"/>
            <a:ext cx="6192688" cy="4801314"/>
          </a:xfrm>
          <a:prstGeom prst="rect">
            <a:avLst/>
          </a:prstGeom>
          <a:noFill/>
        </p:spPr>
        <p:txBody>
          <a:bodyPr wrap="square" rtlCol="0">
            <a:spAutoFit/>
          </a:bodyPr>
          <a:lstStyle/>
          <a:p>
            <a:pPr marL="285750" indent="-285750">
              <a:buFont typeface="Arial" panose="020B0604020202020204" pitchFamily="34" charset="0"/>
              <a:buChar char="•"/>
            </a:pPr>
            <a:r>
              <a:rPr lang="it-IT" dirty="0"/>
              <a:t>Non esiste un unico metodo di valutazione ma, qualunque sia l’obiettivo di valutazione, esiste una impostazione comune basata sul concetto di Valore Attuale Netto dei flussi futuri – VAN (o Net </a:t>
            </a:r>
            <a:r>
              <a:rPr lang="it-IT" dirty="0" err="1"/>
              <a:t>Present</a:t>
            </a:r>
            <a:r>
              <a:rPr lang="it-IT" dirty="0"/>
              <a:t> Value - NPV</a:t>
            </a:r>
            <a:r>
              <a:rPr lang="it-IT" dirty="0" smtClean="0"/>
              <a:t>).</a:t>
            </a:r>
          </a:p>
          <a:p>
            <a:pPr marL="285750" indent="-285750">
              <a:buFont typeface="Arial" panose="020B0604020202020204" pitchFamily="34" charset="0"/>
              <a:buChar char="•"/>
            </a:pPr>
            <a:r>
              <a:rPr lang="it-IT" dirty="0" smtClean="0"/>
              <a:t> </a:t>
            </a:r>
            <a:r>
              <a:rPr lang="it-IT" dirty="0"/>
              <a:t>Una specifica implementazione richiede di stabilire: </a:t>
            </a:r>
            <a:endParaRPr lang="it-IT" dirty="0" smtClean="0"/>
          </a:p>
          <a:p>
            <a:r>
              <a:rPr lang="it-IT" dirty="0" smtClean="0">
                <a:sym typeface="Wingdings" panose="05000000000000000000" pitchFamily="2" charset="2"/>
              </a:rPr>
              <a:t>	</a:t>
            </a:r>
            <a:r>
              <a:rPr lang="it-IT" dirty="0" smtClean="0"/>
              <a:t>il </a:t>
            </a:r>
            <a:r>
              <a:rPr lang="it-IT" dirty="0"/>
              <a:t>tipo di flussi da attualizzare;</a:t>
            </a:r>
            <a:r>
              <a:rPr lang="it-IT" dirty="0" smtClean="0"/>
              <a:t>    </a:t>
            </a:r>
          </a:p>
          <a:p>
            <a:r>
              <a:rPr lang="it-IT" dirty="0" smtClean="0">
                <a:sym typeface="Wingdings" panose="05000000000000000000" pitchFamily="2" charset="2"/>
              </a:rPr>
              <a:t>	</a:t>
            </a:r>
            <a:r>
              <a:rPr lang="it-IT" dirty="0" smtClean="0"/>
              <a:t>l’orizzonte </a:t>
            </a:r>
            <a:r>
              <a:rPr lang="it-IT" dirty="0"/>
              <a:t>temporale su cui i flussi stessi di </a:t>
            </a:r>
            <a:r>
              <a:rPr lang="it-IT" dirty="0" smtClean="0"/>
              <a:t>	estendono</a:t>
            </a:r>
            <a:r>
              <a:rPr lang="it-IT" dirty="0"/>
              <a:t>; </a:t>
            </a:r>
            <a:endParaRPr lang="it-IT" dirty="0" smtClean="0"/>
          </a:p>
          <a:p>
            <a:r>
              <a:rPr lang="it-IT" dirty="0"/>
              <a:t>	</a:t>
            </a:r>
            <a:r>
              <a:rPr lang="it-IT" dirty="0" smtClean="0">
                <a:sym typeface="Wingdings" panose="05000000000000000000" pitchFamily="2" charset="2"/>
              </a:rPr>
              <a:t></a:t>
            </a:r>
            <a:r>
              <a:rPr lang="it-IT" dirty="0"/>
              <a:t>il tasso al quale effettuare l’attualizzazione; </a:t>
            </a:r>
            <a:br>
              <a:rPr lang="it-IT" dirty="0"/>
            </a:br>
            <a:r>
              <a:rPr lang="it-IT" dirty="0" smtClean="0"/>
              <a:t>	</a:t>
            </a:r>
            <a:r>
              <a:rPr lang="it-IT" dirty="0" smtClean="0">
                <a:sym typeface="Wingdings" panose="05000000000000000000" pitchFamily="2" charset="2"/>
              </a:rPr>
              <a:t></a:t>
            </a:r>
            <a:r>
              <a:rPr lang="it-IT" dirty="0"/>
              <a:t>la struttura probabilistica mediante la quale </a:t>
            </a:r>
            <a:r>
              <a:rPr lang="it-IT" dirty="0" smtClean="0"/>
              <a:t>		quantificare </a:t>
            </a:r>
            <a:r>
              <a:rPr lang="it-IT" dirty="0"/>
              <a:t>la componente aleatoria dei flussi. </a:t>
            </a:r>
            <a:br>
              <a:rPr lang="it-IT" dirty="0"/>
            </a:br>
            <a:r>
              <a:rPr lang="it-IT" dirty="0"/>
              <a:t/>
            </a:r>
            <a:br>
              <a:rPr lang="it-IT" dirty="0"/>
            </a:br>
            <a:r>
              <a:rPr lang="it-IT" dirty="0" smtClean="0"/>
              <a:t>La </a:t>
            </a:r>
            <a:r>
              <a:rPr lang="it-IT" dirty="0"/>
              <a:t>scelta del tipo di flussi da attualizzare corrisponde all’adozione di uno specifico “criterio di valutazione”. I criteri comunemente adottati sono: </a:t>
            </a:r>
            <a:r>
              <a:rPr lang="it-IT" b="1" dirty="0"/>
              <a:t>criterio di </a:t>
            </a:r>
            <a:r>
              <a:rPr lang="it-IT" b="1" dirty="0" smtClean="0"/>
              <a:t>Cassa</a:t>
            </a:r>
            <a:r>
              <a:rPr lang="it-IT" dirty="0"/>
              <a:t> </a:t>
            </a:r>
            <a:r>
              <a:rPr lang="it-IT" dirty="0" smtClean="0"/>
              <a:t>(considera </a:t>
            </a:r>
            <a:r>
              <a:rPr lang="it-IT" dirty="0"/>
              <a:t>i flussi monetari dati da entrate e </a:t>
            </a:r>
            <a:r>
              <a:rPr lang="it-IT" dirty="0" smtClean="0"/>
              <a:t>uscite) ed il </a:t>
            </a:r>
            <a:r>
              <a:rPr lang="it-IT" b="1" dirty="0" smtClean="0"/>
              <a:t>criterio </a:t>
            </a:r>
            <a:r>
              <a:rPr lang="it-IT" b="1" dirty="0"/>
              <a:t>Reddituale o di </a:t>
            </a:r>
            <a:r>
              <a:rPr lang="it-IT" b="1" dirty="0" smtClean="0"/>
              <a:t>competenza</a:t>
            </a:r>
            <a:r>
              <a:rPr lang="it-IT" dirty="0" smtClean="0"/>
              <a:t> (considera </a:t>
            </a:r>
            <a:r>
              <a:rPr lang="it-IT" dirty="0"/>
              <a:t>i flussi degli utili </a:t>
            </a:r>
            <a:r>
              <a:rPr lang="it-IT" dirty="0" smtClean="0"/>
              <a:t>periodali).</a:t>
            </a:r>
            <a:endParaRPr lang="it-IT" dirty="0"/>
          </a:p>
        </p:txBody>
      </p:sp>
    </p:spTree>
    <p:extLst>
      <p:ext uri="{BB962C8B-B14F-4D97-AF65-F5344CB8AC3E}">
        <p14:creationId xmlns:p14="http://schemas.microsoft.com/office/powerpoint/2010/main" val="4057318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42018" y="474217"/>
            <a:ext cx="5832648" cy="523220"/>
          </a:xfrm>
          <a:prstGeom prst="rect">
            <a:avLst/>
          </a:prstGeom>
          <a:noFill/>
        </p:spPr>
        <p:txBody>
          <a:bodyPr wrap="square" rtlCol="0">
            <a:spAutoFit/>
          </a:bodyPr>
          <a:lstStyle/>
          <a:p>
            <a:pPr algn="ctr"/>
            <a:r>
              <a:rPr lang="it-IT" sz="2800" b="1" i="1" dirty="0" smtClean="0"/>
              <a:t>Modelli di valutazione : simbologia</a:t>
            </a:r>
            <a:endParaRPr lang="it-IT" sz="2800" b="1" i="1"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659" y="2204864"/>
            <a:ext cx="6331471" cy="2897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7563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42018" y="474217"/>
            <a:ext cx="5832648" cy="523220"/>
          </a:xfrm>
          <a:prstGeom prst="rect">
            <a:avLst/>
          </a:prstGeom>
          <a:noFill/>
        </p:spPr>
        <p:txBody>
          <a:bodyPr wrap="square" rtlCol="0">
            <a:spAutoFit/>
          </a:bodyPr>
          <a:lstStyle/>
          <a:p>
            <a:pPr algn="ctr"/>
            <a:r>
              <a:rPr lang="it-IT" sz="2800" b="1" i="1" dirty="0" smtClean="0"/>
              <a:t>Modelli di valutazione : simbologia</a:t>
            </a:r>
            <a:endParaRPr lang="it-IT" sz="2800" b="1" i="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22" y="1628799"/>
            <a:ext cx="6773474" cy="37678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41153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42018" y="474217"/>
            <a:ext cx="5832648" cy="523220"/>
          </a:xfrm>
          <a:prstGeom prst="rect">
            <a:avLst/>
          </a:prstGeom>
          <a:noFill/>
        </p:spPr>
        <p:txBody>
          <a:bodyPr wrap="square" rtlCol="0">
            <a:spAutoFit/>
          </a:bodyPr>
          <a:lstStyle/>
          <a:p>
            <a:pPr algn="ctr"/>
            <a:r>
              <a:rPr lang="it-IT" sz="2800" b="1" i="1" dirty="0" smtClean="0"/>
              <a:t>Modelli di valutazione : simbologia</a:t>
            </a:r>
            <a:endParaRPr lang="it-IT" sz="2800" b="1" i="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076" y="1844824"/>
            <a:ext cx="6476532" cy="3240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902141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42018" y="474217"/>
            <a:ext cx="5832648" cy="523220"/>
          </a:xfrm>
          <a:prstGeom prst="rect">
            <a:avLst/>
          </a:prstGeom>
          <a:noFill/>
        </p:spPr>
        <p:txBody>
          <a:bodyPr wrap="square" rtlCol="0">
            <a:spAutoFit/>
          </a:bodyPr>
          <a:lstStyle/>
          <a:p>
            <a:pPr algn="ctr"/>
            <a:r>
              <a:rPr lang="it-IT" sz="2800" b="1" i="1" dirty="0" smtClean="0"/>
              <a:t>Modelli di valutazione : Cash-flow</a:t>
            </a:r>
            <a:endParaRPr lang="it-IT" sz="2800" b="1" i="1"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412776"/>
            <a:ext cx="6596253" cy="3642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61201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42018" y="474217"/>
            <a:ext cx="5832648" cy="523220"/>
          </a:xfrm>
          <a:prstGeom prst="rect">
            <a:avLst/>
          </a:prstGeom>
          <a:noFill/>
        </p:spPr>
        <p:txBody>
          <a:bodyPr wrap="square" rtlCol="0">
            <a:spAutoFit/>
          </a:bodyPr>
          <a:lstStyle/>
          <a:p>
            <a:pPr algn="ctr"/>
            <a:r>
              <a:rPr lang="it-IT" sz="2800" b="1" i="1" dirty="0" smtClean="0"/>
              <a:t>Modelli di valutazione : Cash-flow</a:t>
            </a:r>
            <a:endParaRPr lang="it-IT" sz="2800" b="1" i="1"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533525"/>
            <a:ext cx="5949081" cy="2471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4365104"/>
            <a:ext cx="4834223" cy="19336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2230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442018" y="474217"/>
            <a:ext cx="5832648" cy="523220"/>
          </a:xfrm>
          <a:prstGeom prst="rect">
            <a:avLst/>
          </a:prstGeom>
          <a:noFill/>
        </p:spPr>
        <p:txBody>
          <a:bodyPr wrap="square" rtlCol="0">
            <a:spAutoFit/>
          </a:bodyPr>
          <a:lstStyle/>
          <a:p>
            <a:pPr algn="ctr"/>
            <a:r>
              <a:rPr lang="it-IT" sz="2800" b="1" i="1" dirty="0" smtClean="0"/>
              <a:t>Scomposizione dell’Utile</a:t>
            </a:r>
            <a:endParaRPr lang="it-IT" sz="2800" b="1" i="1"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073" y="1268760"/>
            <a:ext cx="5996144" cy="6326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710" y="2146176"/>
            <a:ext cx="5995392" cy="749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2649" y="3140968"/>
            <a:ext cx="5799909" cy="5695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1210" y="4221088"/>
            <a:ext cx="5835007" cy="807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50"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52193" y="5445224"/>
            <a:ext cx="41624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6368745"/>
      </p:ext>
    </p:extLst>
  </p:cSld>
  <p:clrMapOvr>
    <a:masterClrMapping/>
  </p:clrMapOvr>
</p:sld>
</file>

<file path=ppt/theme/theme1.xml><?xml version="1.0" encoding="utf-8"?>
<a:theme xmlns:a="http://schemas.openxmlformats.org/drawingml/2006/main" name="Composito">
  <a:themeElements>
    <a:clrScheme name="Composite">
      <a:dk1>
        <a:sysClr val="windowText" lastClr="000000"/>
      </a:dk1>
      <a:lt1>
        <a:sysClr val="window" lastClr="FFFFFF"/>
      </a:lt1>
      <a:dk2>
        <a:srgbClr val="5B6973"/>
      </a:dk2>
      <a:lt2>
        <a:srgbClr val="E7ECED"/>
      </a:lt2>
      <a:accent1>
        <a:srgbClr val="98C723"/>
      </a:accent1>
      <a:accent2>
        <a:srgbClr val="59B0B9"/>
      </a:accent2>
      <a:accent3>
        <a:srgbClr val="DEAE00"/>
      </a:accent3>
      <a:accent4>
        <a:srgbClr val="B77BB4"/>
      </a:accent4>
      <a:accent5>
        <a:srgbClr val="E0773C"/>
      </a:accent5>
      <a:accent6>
        <a:srgbClr val="A98D63"/>
      </a:accent6>
      <a:hlink>
        <a:srgbClr val="26CBEC"/>
      </a:hlink>
      <a:folHlink>
        <a:srgbClr val="598C8C"/>
      </a:folHlink>
    </a:clrScheme>
    <a:fontScheme name="Composite">
      <a:maj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mposite">
      <a:fillStyleLst>
        <a:solidFill>
          <a:schemeClr val="phClr"/>
        </a:solidFill>
        <a:gradFill rotWithShape="1">
          <a:gsLst>
            <a:gs pos="0">
              <a:schemeClr val="phClr">
                <a:tint val="50000"/>
                <a:shade val="95000"/>
                <a:satMod val="300000"/>
              </a:schemeClr>
            </a:gs>
            <a:gs pos="12000">
              <a:schemeClr val="phClr">
                <a:tint val="50000"/>
                <a:shade val="90000"/>
                <a:satMod val="250000"/>
              </a:schemeClr>
            </a:gs>
            <a:gs pos="100000">
              <a:schemeClr val="phClr">
                <a:tint val="85000"/>
                <a:shade val="75000"/>
                <a:satMod val="150000"/>
              </a:schemeClr>
            </a:gs>
          </a:gsLst>
          <a:lin ang="16200000" scaled="1"/>
        </a:gradFill>
        <a:gradFill rotWithShape="1">
          <a:gsLst>
            <a:gs pos="0">
              <a:schemeClr val="phClr">
                <a:tint val="75000"/>
                <a:shade val="95000"/>
                <a:satMod val="175000"/>
              </a:schemeClr>
            </a:gs>
            <a:gs pos="12000">
              <a:schemeClr val="phClr">
                <a:tint val="90000"/>
                <a:shade val="90000"/>
                <a:satMod val="150000"/>
              </a:schemeClr>
            </a:gs>
            <a:gs pos="100000">
              <a:schemeClr val="phClr">
                <a:tint val="100000"/>
                <a:shade val="75000"/>
                <a:satMod val="150000"/>
              </a:schemeClr>
            </a:gs>
          </a:gsLst>
          <a:lin ang="16200000" scaled="1"/>
        </a:gradFill>
      </a:fillStyleLst>
      <a:lnStyleLst>
        <a:ln w="9525" cap="flat" cmpd="sng" algn="ctr">
          <a:solidFill>
            <a:schemeClr val="phClr">
              <a:shade val="95000"/>
              <a:satMod val="105000"/>
            </a:scheme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scene3d>
            <a:camera prst="orthographicFront">
              <a:rot lat="0" lon="0" rev="0"/>
            </a:camera>
            <a:lightRig rig="freezing" dir="t">
              <a:rot lat="0" lon="0" rev="6000000"/>
            </a:lightRig>
          </a:scene3d>
          <a:sp3d contourW="12700" prstMaterial="dkEdge">
            <a:bevelT w="44450" h="25400"/>
            <a:contourClr>
              <a:schemeClr val="phClr">
                <a:shade val="30000"/>
              </a:schemeClr>
            </a:contourClr>
          </a:sp3d>
        </a:effectStyle>
      </a:effectStyleLst>
      <a:bgFillStyleLst>
        <a:solidFill>
          <a:schemeClr val="phClr"/>
        </a:solidFill>
        <a:gradFill rotWithShape="1">
          <a:gsLst>
            <a:gs pos="0">
              <a:schemeClr val="phClr">
                <a:tint val="100000"/>
                <a:shade val="80000"/>
                <a:satMod val="110000"/>
                <a:lumMod val="80000"/>
              </a:schemeClr>
            </a:gs>
            <a:gs pos="79000">
              <a:schemeClr val="phClr">
                <a:tint val="100000"/>
                <a:shade val="90000"/>
                <a:satMod val="105000"/>
                <a:lumMod val="100000"/>
              </a:schemeClr>
            </a:gs>
            <a:gs pos="100000">
              <a:schemeClr val="phClr">
                <a:tint val="95000"/>
                <a:shade val="100000"/>
                <a:satMod val="110000"/>
                <a:lumMod val="115000"/>
              </a:schemeClr>
            </a:gs>
          </a:gsLst>
          <a:lin ang="5400000" scaled="0"/>
        </a:gradFill>
        <a:gradFill rotWithShape="1">
          <a:gsLst>
            <a:gs pos="0">
              <a:schemeClr val="phClr">
                <a:tint val="90000"/>
                <a:shade val="100000"/>
                <a:satMod val="100000"/>
                <a:lumMod val="110000"/>
              </a:schemeClr>
            </a:gs>
            <a:gs pos="83000">
              <a:schemeClr val="phClr">
                <a:shade val="75000"/>
                <a:satMod val="200000"/>
              </a:schemeClr>
            </a:gs>
            <a:gs pos="100000">
              <a:schemeClr val="phClr">
                <a:shade val="90000"/>
                <a:satMod val="200000"/>
              </a:schemeClr>
            </a:gs>
          </a:gsLst>
          <a:path path="circle">
            <a:fillToRect l="75000" t="100000" b="3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Composite</Template>
  <TotalTime>28</TotalTime>
  <Words>87</Words>
  <Application>Microsoft Office PowerPoint</Application>
  <PresentationFormat>Presentazione su schermo (4:3)</PresentationFormat>
  <Paragraphs>18</Paragraphs>
  <Slides>10</Slides>
  <Notes>0</Notes>
  <HiddenSlides>0</HiddenSlides>
  <MMClips>0</MMClips>
  <ScaleCrop>false</ScaleCrop>
  <HeadingPairs>
    <vt:vector size="4" baseType="variant">
      <vt:variant>
        <vt:lpstr>Tema</vt:lpstr>
      </vt:variant>
      <vt:variant>
        <vt:i4>1</vt:i4>
      </vt:variant>
      <vt:variant>
        <vt:lpstr>Titoli diapositive</vt:lpstr>
      </vt:variant>
      <vt:variant>
        <vt:i4>10</vt:i4>
      </vt:variant>
    </vt:vector>
  </HeadingPairs>
  <TitlesOfParts>
    <vt:vector size="11" baseType="lpstr">
      <vt:lpstr>Composito</vt:lpstr>
      <vt:lpstr> Quando si parla di valutazione di portafoglio si intende la valutazione attuariale, riferibile ai flussi relativi ad un contratto assicurativo, siano essi positivi (ad es. premi) o negativi (ad es. prestazioni, spese). Nel loro insieme tali flussi sono riconducibili al problema della valutazione di operazioni finanziarie aleatorie.  Nel caso delle assicurazioni sulla vita, si tratta di flussi generati da contratti di media-lunga durata, e la valutazione attuariale deve tenere conto delle due componenti di differimento e incertezza che caratterizzano tali flussi. Tali componenti sono trattate ricorrendo a strumenti tipici rispettivamente della matematica finanziaria e del calcolo delle probabilità; in particolare, ai fini della valutazione risulta necessario definire opportune basi tecniche.    La scelta della base tecnica è solitamente determinata dallo scopo della valutazione attuariale: Base tecnica del I ordine: b.t. “prudenziale” utilizzata ai fini di pricing e reserving;  Base tecnica del II ordine: b.t. “realistica” utilizzata ai fini del profit testing, Embedded Value, IAS, Solvency II.   </vt:lpstr>
      <vt:lpstr> Quando si parla di valutazione di portafoglio si intende la valutazione attuariale, riferibile ai flussi relativi ad un contratto assicurativo, siano essi positivi (ad es. premi) o negativi (ad es. prestazioni, spese). Nel loro insieme tali flussi sono riconducibili al problema della valutazione di operazioni finanziarie aleatorie.  Nel caso delle assicurazioni sulla vita, si tratta di flussi generati da contratti di media-lunga durata, e la valutazione attuariale deve tenere conto delle due componenti di differimento e incertezza che caratterizzano tali flussi. Tali componenti sono trattate ricorrendo a strumenti tipici rispettivamente della matematica finanziaria e del calcolo delle probabilità; in particolare, ai fini della valutazione risulta necessario definire opportune basi tecniche.    La scelta della base tecnica è solitamente determinata dallo scopo della valutazione attuariale: Base tecnica del I ordine: b.t. “prudenziale” utilizzata ai fini di pricing e reserving;  Base tecnica del II ordine: b.t. “realistica” utilizzata ai fini del profit testing, Embedded Value, IAS, Solvency II.   </vt:lpstr>
      <vt:lpstr>    </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Unipol Gruppo Finanziario S.p.A.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Quando si parla di valutazione di portafoglio si intende la valutazione attuariale, riferibile ai flussi relativi ad un contratto assicurativo, siano essi positivi (ad es. premi) o negativi (ad es. prestazioni, spese). Nel loro insieme tali flussi sono riconducibili al problema della valutazione di operazioni finanziarie aleatorie.  Nel caso delle assicurazioni sulla vita, si tratta di flussi generati da contratti di media-lunga durata, e la valutazione attuariale deve tenere conto delle due componenti di differimento e incertezza che caratterizzano tali flussi. Tali componenti sono trattate ricorrendo a strumenti tipici rispettivamente della matematica finanziaria e del calcolo delle probabilità; in particolare, ai fini della valutazione risulta necessario definire opportune basi tecniche.    La scelta della base tecnica è solitamente determinata dallo scopo della valutazione attuariale: Base tecnica del I ordine: b.t. “prudenziale” utilizzata ai fini di pricing e reserving;  Base tecnica del II ordine: b.t. “realistica” utilizzata ai fini del profit testing, Embedded Value, IAS, Solvency II.</dc:title>
  <dc:creator>Unipol Gruppo Finanziario S.p.A.</dc:creator>
  <cp:lastModifiedBy>Unipol Gruppo Finanziario S.p.A.</cp:lastModifiedBy>
  <cp:revision>3</cp:revision>
  <dcterms:created xsi:type="dcterms:W3CDTF">2016-12-13T13:47:43Z</dcterms:created>
  <dcterms:modified xsi:type="dcterms:W3CDTF">2016-12-13T14:16:03Z</dcterms:modified>
</cp:coreProperties>
</file>