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167"/>
  </p:notesMasterIdLst>
  <p:sldIdLst>
    <p:sldId id="256" r:id="rId2"/>
    <p:sldId id="257" r:id="rId3"/>
    <p:sldId id="258" r:id="rId4"/>
    <p:sldId id="259" r:id="rId5"/>
    <p:sldId id="260" r:id="rId6"/>
    <p:sldId id="261" r:id="rId7"/>
    <p:sldId id="470" r:id="rId8"/>
    <p:sldId id="471" r:id="rId9"/>
    <p:sldId id="472" r:id="rId10"/>
    <p:sldId id="473" r:id="rId11"/>
    <p:sldId id="675" r:id="rId12"/>
    <p:sldId id="663" r:id="rId13"/>
    <p:sldId id="664" r:id="rId14"/>
    <p:sldId id="665" r:id="rId15"/>
    <p:sldId id="666" r:id="rId16"/>
    <p:sldId id="667" r:id="rId17"/>
    <p:sldId id="668" r:id="rId18"/>
    <p:sldId id="669" r:id="rId19"/>
    <p:sldId id="670" r:id="rId20"/>
    <p:sldId id="671" r:id="rId21"/>
    <p:sldId id="672" r:id="rId22"/>
    <p:sldId id="673" r:id="rId23"/>
    <p:sldId id="674" r:id="rId24"/>
    <p:sldId id="687" r:id="rId25"/>
    <p:sldId id="474" r:id="rId26"/>
    <p:sldId id="475" r:id="rId27"/>
    <p:sldId id="476" r:id="rId28"/>
    <p:sldId id="477" r:id="rId29"/>
    <p:sldId id="486" r:id="rId30"/>
    <p:sldId id="487" r:id="rId31"/>
    <p:sldId id="491" r:id="rId32"/>
    <p:sldId id="492" r:id="rId33"/>
    <p:sldId id="478" r:id="rId34"/>
    <p:sldId id="479" r:id="rId35"/>
    <p:sldId id="659" r:id="rId36"/>
    <p:sldId id="688" r:id="rId37"/>
    <p:sldId id="689" r:id="rId38"/>
    <p:sldId id="690" r:id="rId39"/>
    <p:sldId id="483" r:id="rId40"/>
    <p:sldId id="484" r:id="rId41"/>
    <p:sldId id="676" r:id="rId42"/>
    <p:sldId id="691" r:id="rId43"/>
    <p:sldId id="692" r:id="rId44"/>
    <p:sldId id="693" r:id="rId45"/>
    <p:sldId id="694" r:id="rId46"/>
    <p:sldId id="695" r:id="rId47"/>
    <p:sldId id="696" r:id="rId48"/>
    <p:sldId id="697" r:id="rId49"/>
    <p:sldId id="698" r:id="rId50"/>
    <p:sldId id="703" r:id="rId51"/>
    <p:sldId id="704" r:id="rId52"/>
    <p:sldId id="705" r:id="rId53"/>
    <p:sldId id="706" r:id="rId54"/>
    <p:sldId id="707" r:id="rId55"/>
    <p:sldId id="708" r:id="rId56"/>
    <p:sldId id="709" r:id="rId57"/>
    <p:sldId id="710" r:id="rId58"/>
    <p:sldId id="711" r:id="rId59"/>
    <p:sldId id="700" r:id="rId60"/>
    <p:sldId id="701" r:id="rId61"/>
    <p:sldId id="702" r:id="rId62"/>
    <p:sldId id="456" r:id="rId63"/>
    <p:sldId id="457" r:id="rId64"/>
    <p:sldId id="485" r:id="rId65"/>
    <p:sldId id="494" r:id="rId66"/>
    <p:sldId id="658" r:id="rId67"/>
    <p:sldId id="498" r:id="rId68"/>
    <p:sldId id="499" r:id="rId69"/>
    <p:sldId id="493" r:id="rId70"/>
    <p:sldId id="495" r:id="rId71"/>
    <p:sldId id="496" r:id="rId72"/>
    <p:sldId id="497" r:id="rId73"/>
    <p:sldId id="660" r:id="rId74"/>
    <p:sldId id="661" r:id="rId75"/>
    <p:sldId id="662" r:id="rId76"/>
    <p:sldId id="500" r:id="rId77"/>
    <p:sldId id="501" r:id="rId78"/>
    <p:sldId id="502" r:id="rId79"/>
    <p:sldId id="503" r:id="rId80"/>
    <p:sldId id="504" r:id="rId81"/>
    <p:sldId id="547" r:id="rId82"/>
    <p:sldId id="548" r:id="rId83"/>
    <p:sldId id="505" r:id="rId84"/>
    <p:sldId id="506" r:id="rId85"/>
    <p:sldId id="507" r:id="rId86"/>
    <p:sldId id="508" r:id="rId87"/>
    <p:sldId id="509" r:id="rId88"/>
    <p:sldId id="510" r:id="rId89"/>
    <p:sldId id="511" r:id="rId90"/>
    <p:sldId id="512" r:id="rId91"/>
    <p:sldId id="513" r:id="rId92"/>
    <p:sldId id="514" r:id="rId93"/>
    <p:sldId id="515" r:id="rId94"/>
    <p:sldId id="468" r:id="rId95"/>
    <p:sldId id="520" r:id="rId96"/>
    <p:sldId id="521" r:id="rId97"/>
    <p:sldId id="537" r:id="rId98"/>
    <p:sldId id="522" r:id="rId99"/>
    <p:sldId id="523" r:id="rId100"/>
    <p:sldId id="524" r:id="rId101"/>
    <p:sldId id="525" r:id="rId102"/>
    <p:sldId id="526" r:id="rId103"/>
    <p:sldId id="558" r:id="rId104"/>
    <p:sldId id="555" r:id="rId105"/>
    <p:sldId id="556" r:id="rId106"/>
    <p:sldId id="557" r:id="rId107"/>
    <p:sldId id="677" r:id="rId108"/>
    <p:sldId id="678" r:id="rId109"/>
    <p:sldId id="679" r:id="rId110"/>
    <p:sldId id="532" r:id="rId111"/>
    <p:sldId id="533" r:id="rId112"/>
    <p:sldId id="534" r:id="rId113"/>
    <p:sldId id="680" r:id="rId114"/>
    <p:sldId id="681" r:id="rId115"/>
    <p:sldId id="682" r:id="rId116"/>
    <p:sldId id="683" r:id="rId117"/>
    <p:sldId id="452" r:id="rId118"/>
    <p:sldId id="453" r:id="rId119"/>
    <p:sldId id="454" r:id="rId120"/>
    <p:sldId id="455" r:id="rId121"/>
    <p:sldId id="333" r:id="rId122"/>
    <p:sldId id="335" r:id="rId123"/>
    <p:sldId id="538" r:id="rId124"/>
    <p:sldId id="542" r:id="rId125"/>
    <p:sldId id="543" r:id="rId126"/>
    <p:sldId id="544" r:id="rId127"/>
    <p:sldId id="539" r:id="rId128"/>
    <p:sldId id="540" r:id="rId129"/>
    <p:sldId id="541" r:id="rId130"/>
    <p:sldId id="593" r:id="rId131"/>
    <p:sldId id="712" r:id="rId132"/>
    <p:sldId id="713" r:id="rId133"/>
    <p:sldId id="714" r:id="rId134"/>
    <p:sldId id="715" r:id="rId135"/>
    <p:sldId id="716" r:id="rId136"/>
    <p:sldId id="717" r:id="rId137"/>
    <p:sldId id="718" r:id="rId138"/>
    <p:sldId id="630" r:id="rId139"/>
    <p:sldId id="631" r:id="rId140"/>
    <p:sldId id="632" r:id="rId141"/>
    <p:sldId id="633" r:id="rId142"/>
    <p:sldId id="634" r:id="rId143"/>
    <p:sldId id="635" r:id="rId144"/>
    <p:sldId id="657" r:id="rId145"/>
    <p:sldId id="636" r:id="rId146"/>
    <p:sldId id="637" r:id="rId147"/>
    <p:sldId id="638" r:id="rId148"/>
    <p:sldId id="639" r:id="rId149"/>
    <p:sldId id="640" r:id="rId150"/>
    <p:sldId id="641" r:id="rId151"/>
    <p:sldId id="642" r:id="rId152"/>
    <p:sldId id="643" r:id="rId153"/>
    <p:sldId id="644" r:id="rId154"/>
    <p:sldId id="645" r:id="rId155"/>
    <p:sldId id="646" r:id="rId156"/>
    <p:sldId id="647" r:id="rId157"/>
    <p:sldId id="648" r:id="rId158"/>
    <p:sldId id="649" r:id="rId159"/>
    <p:sldId id="650" r:id="rId160"/>
    <p:sldId id="651" r:id="rId161"/>
    <p:sldId id="652" r:id="rId162"/>
    <p:sldId id="653" r:id="rId163"/>
    <p:sldId id="654" r:id="rId164"/>
    <p:sldId id="655" r:id="rId165"/>
    <p:sldId id="656" r:id="rId166"/>
  </p:sldIdLst>
  <p:sldSz cx="12192000" cy="6858000"/>
  <p:notesSz cx="6797675" cy="9859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2E6A1-C91C-4CEB-91E6-D54C1536B695}" v="71" dt="2022-10-25T14:17:43.35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2" d="100"/>
          <a:sy n="62" d="100"/>
        </p:scale>
        <p:origin x="6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471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4710"/>
          </a:xfrm>
          <a:prstGeom prst="rect">
            <a:avLst/>
          </a:prstGeom>
        </p:spPr>
        <p:txBody>
          <a:bodyPr vert="horz" lIns="91440" tIns="45720" rIns="91440" bIns="45720" rtlCol="0"/>
          <a:lstStyle>
            <a:lvl1pPr algn="r">
              <a:defRPr sz="1200"/>
            </a:lvl1pPr>
          </a:lstStyle>
          <a:p>
            <a:fld id="{FBC95EAC-8D21-473C-B9C8-411C54AA2FDE}" type="datetimeFigureOut">
              <a:rPr lang="it-IT" smtClean="0"/>
              <a:pPr/>
              <a:t>25/10/2022</a:t>
            </a:fld>
            <a:endParaRPr lang="it-IT" dirty="0"/>
          </a:p>
        </p:txBody>
      </p:sp>
      <p:sp>
        <p:nvSpPr>
          <p:cNvPr id="4" name="Segnaposto immagine diapositiva 3"/>
          <p:cNvSpPr>
            <a:spLocks noGrp="1" noRot="1" noChangeAspect="1"/>
          </p:cNvSpPr>
          <p:nvPr>
            <p:ph type="sldImg" idx="2"/>
          </p:nvPr>
        </p:nvSpPr>
        <p:spPr>
          <a:xfrm>
            <a:off x="439738" y="1231900"/>
            <a:ext cx="5918200" cy="3328988"/>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45107"/>
            <a:ext cx="5438140" cy="388236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65254"/>
            <a:ext cx="2945659" cy="494709"/>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365254"/>
            <a:ext cx="2945659" cy="494709"/>
          </a:xfrm>
          <a:prstGeom prst="rect">
            <a:avLst/>
          </a:prstGeom>
        </p:spPr>
        <p:txBody>
          <a:bodyPr vert="horz" lIns="91440" tIns="45720" rIns="91440" bIns="45720" rtlCol="0" anchor="b"/>
          <a:lstStyle>
            <a:lvl1pPr algn="r">
              <a:defRPr sz="1200"/>
            </a:lvl1pPr>
          </a:lstStyle>
          <a:p>
            <a:fld id="{D53294C3-E45A-4BD1-9130-A5053DCDDE38}" type="slidenum">
              <a:rPr lang="it-IT" smtClean="0"/>
              <a:pPr/>
              <a:t>‹N›</a:t>
            </a:fld>
            <a:endParaRPr lang="it-IT" dirty="0"/>
          </a:p>
        </p:txBody>
      </p:sp>
    </p:spTree>
    <p:extLst>
      <p:ext uri="{BB962C8B-B14F-4D97-AF65-F5344CB8AC3E}">
        <p14:creationId xmlns:p14="http://schemas.microsoft.com/office/powerpoint/2010/main" val="216118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59</a:t>
            </a:fld>
            <a:endParaRPr lang="it-IT" dirty="0"/>
          </a:p>
        </p:txBody>
      </p:sp>
    </p:spTree>
    <p:extLst>
      <p:ext uri="{BB962C8B-B14F-4D97-AF65-F5344CB8AC3E}">
        <p14:creationId xmlns:p14="http://schemas.microsoft.com/office/powerpoint/2010/main" val="49035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123</a:t>
            </a:fld>
            <a:endParaRPr lang="it-IT" dirty="0"/>
          </a:p>
        </p:txBody>
      </p:sp>
    </p:spTree>
    <p:extLst>
      <p:ext uri="{BB962C8B-B14F-4D97-AF65-F5344CB8AC3E}">
        <p14:creationId xmlns:p14="http://schemas.microsoft.com/office/powerpoint/2010/main" val="417116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124</a:t>
            </a:fld>
            <a:endParaRPr lang="it-IT" dirty="0"/>
          </a:p>
        </p:txBody>
      </p:sp>
    </p:spTree>
    <p:extLst>
      <p:ext uri="{BB962C8B-B14F-4D97-AF65-F5344CB8AC3E}">
        <p14:creationId xmlns:p14="http://schemas.microsoft.com/office/powerpoint/2010/main" val="417116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125</a:t>
            </a:fld>
            <a:endParaRPr lang="it-IT" dirty="0"/>
          </a:p>
        </p:txBody>
      </p:sp>
    </p:spTree>
    <p:extLst>
      <p:ext uri="{BB962C8B-B14F-4D97-AF65-F5344CB8AC3E}">
        <p14:creationId xmlns:p14="http://schemas.microsoft.com/office/powerpoint/2010/main" val="417116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126</a:t>
            </a:fld>
            <a:endParaRPr lang="it-IT" dirty="0"/>
          </a:p>
        </p:txBody>
      </p:sp>
    </p:spTree>
    <p:extLst>
      <p:ext uri="{BB962C8B-B14F-4D97-AF65-F5344CB8AC3E}">
        <p14:creationId xmlns:p14="http://schemas.microsoft.com/office/powerpoint/2010/main" val="417116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127</a:t>
            </a:fld>
            <a:endParaRPr lang="it-IT" dirty="0"/>
          </a:p>
        </p:txBody>
      </p:sp>
    </p:spTree>
    <p:extLst>
      <p:ext uri="{BB962C8B-B14F-4D97-AF65-F5344CB8AC3E}">
        <p14:creationId xmlns:p14="http://schemas.microsoft.com/office/powerpoint/2010/main" val="217775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128</a:t>
            </a:fld>
            <a:endParaRPr lang="it-IT" dirty="0"/>
          </a:p>
        </p:txBody>
      </p:sp>
    </p:spTree>
    <p:extLst>
      <p:ext uri="{BB962C8B-B14F-4D97-AF65-F5344CB8AC3E}">
        <p14:creationId xmlns:p14="http://schemas.microsoft.com/office/powerpoint/2010/main" val="1757663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129</a:t>
            </a:fld>
            <a:endParaRPr lang="it-IT" dirty="0"/>
          </a:p>
        </p:txBody>
      </p:sp>
    </p:spTree>
    <p:extLst>
      <p:ext uri="{BB962C8B-B14F-4D97-AF65-F5344CB8AC3E}">
        <p14:creationId xmlns:p14="http://schemas.microsoft.com/office/powerpoint/2010/main" val="317047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130</a:t>
            </a:fld>
            <a:endParaRPr lang="it-IT" dirty="0"/>
          </a:p>
        </p:txBody>
      </p:sp>
    </p:spTree>
    <p:extLst>
      <p:ext uri="{BB962C8B-B14F-4D97-AF65-F5344CB8AC3E}">
        <p14:creationId xmlns:p14="http://schemas.microsoft.com/office/powerpoint/2010/main" val="236955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131</a:t>
            </a:fld>
            <a:endParaRPr lang="it-IT" dirty="0"/>
          </a:p>
        </p:txBody>
      </p:sp>
    </p:spTree>
    <p:extLst>
      <p:ext uri="{BB962C8B-B14F-4D97-AF65-F5344CB8AC3E}">
        <p14:creationId xmlns:p14="http://schemas.microsoft.com/office/powerpoint/2010/main" val="4107635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132</a:t>
            </a:fld>
            <a:endParaRPr lang="it-IT" dirty="0"/>
          </a:p>
        </p:txBody>
      </p:sp>
    </p:spTree>
    <p:extLst>
      <p:ext uri="{BB962C8B-B14F-4D97-AF65-F5344CB8AC3E}">
        <p14:creationId xmlns:p14="http://schemas.microsoft.com/office/powerpoint/2010/main" val="20573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60</a:t>
            </a:fld>
            <a:endParaRPr lang="it-IT" dirty="0"/>
          </a:p>
        </p:txBody>
      </p:sp>
    </p:spTree>
    <p:extLst>
      <p:ext uri="{BB962C8B-B14F-4D97-AF65-F5344CB8AC3E}">
        <p14:creationId xmlns:p14="http://schemas.microsoft.com/office/powerpoint/2010/main" val="114909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133</a:t>
            </a:fld>
            <a:endParaRPr lang="it-IT" dirty="0"/>
          </a:p>
        </p:txBody>
      </p:sp>
    </p:spTree>
    <p:extLst>
      <p:ext uri="{BB962C8B-B14F-4D97-AF65-F5344CB8AC3E}">
        <p14:creationId xmlns:p14="http://schemas.microsoft.com/office/powerpoint/2010/main" val="4042608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134</a:t>
            </a:fld>
            <a:endParaRPr lang="it-IT" dirty="0"/>
          </a:p>
        </p:txBody>
      </p:sp>
    </p:spTree>
    <p:extLst>
      <p:ext uri="{BB962C8B-B14F-4D97-AF65-F5344CB8AC3E}">
        <p14:creationId xmlns:p14="http://schemas.microsoft.com/office/powerpoint/2010/main" val="4161682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135</a:t>
            </a:fld>
            <a:endParaRPr lang="it-IT" dirty="0"/>
          </a:p>
        </p:txBody>
      </p:sp>
    </p:spTree>
    <p:extLst>
      <p:ext uri="{BB962C8B-B14F-4D97-AF65-F5344CB8AC3E}">
        <p14:creationId xmlns:p14="http://schemas.microsoft.com/office/powerpoint/2010/main" val="1069330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136</a:t>
            </a:fld>
            <a:endParaRPr lang="it-IT" dirty="0"/>
          </a:p>
        </p:txBody>
      </p:sp>
    </p:spTree>
    <p:extLst>
      <p:ext uri="{BB962C8B-B14F-4D97-AF65-F5344CB8AC3E}">
        <p14:creationId xmlns:p14="http://schemas.microsoft.com/office/powerpoint/2010/main" val="4197555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137</a:t>
            </a:fld>
            <a:endParaRPr lang="it-IT" dirty="0"/>
          </a:p>
        </p:txBody>
      </p:sp>
    </p:spTree>
    <p:extLst>
      <p:ext uri="{BB962C8B-B14F-4D97-AF65-F5344CB8AC3E}">
        <p14:creationId xmlns:p14="http://schemas.microsoft.com/office/powerpoint/2010/main" val="301390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61</a:t>
            </a:fld>
            <a:endParaRPr lang="it-IT" dirty="0"/>
          </a:p>
        </p:txBody>
      </p:sp>
    </p:spTree>
    <p:extLst>
      <p:ext uri="{BB962C8B-B14F-4D97-AF65-F5344CB8AC3E}">
        <p14:creationId xmlns:p14="http://schemas.microsoft.com/office/powerpoint/2010/main" val="325758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62</a:t>
            </a:fld>
            <a:endParaRPr lang="it-IT" dirty="0"/>
          </a:p>
        </p:txBody>
      </p:sp>
    </p:spTree>
    <p:extLst>
      <p:ext uri="{BB962C8B-B14F-4D97-AF65-F5344CB8AC3E}">
        <p14:creationId xmlns:p14="http://schemas.microsoft.com/office/powerpoint/2010/main" val="41389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7A79D4A-0900-4534-B3F0-CBA485BCE27C}" type="slidenum">
              <a:rPr lang="it-IT" smtClean="0"/>
              <a:pPr/>
              <a:t>63</a:t>
            </a:fld>
            <a:endParaRPr lang="it-IT" dirty="0"/>
          </a:p>
        </p:txBody>
      </p:sp>
    </p:spTree>
    <p:extLst>
      <p:ext uri="{BB962C8B-B14F-4D97-AF65-F5344CB8AC3E}">
        <p14:creationId xmlns:p14="http://schemas.microsoft.com/office/powerpoint/2010/main" val="307323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A79D4A-0900-4534-B3F0-CBA485BCE27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55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A79D4A-0900-4534-B3F0-CBA485BCE27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78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A79D4A-0900-4534-B3F0-CBA485BCE27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95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A79D4A-0900-4534-B3F0-CBA485BCE27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73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C52A4E-1307-4F09-801B-E9157B813925}"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5358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D2CEE7B-E1C0-48F5-A055-8B2BCFCEC532}"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936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18FDADD-0C03-420B-A7BD-DACBEA6F09EC}"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726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D2978A26-0FA1-458A-8761-0B9010664A99}" type="datetime1">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45546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D191CCE-D0D8-4411-83F7-EF064FF73336}" type="datetime1">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759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2805C60-0BE1-43AB-BA0E-3969DF35ADFE}" type="datetime1">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7047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0F8E4A-CD99-4CF0-AB32-2427FBD0CD6C}"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20418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4E0EFD7-7B4F-43A2-952C-1302382C9E9A}"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68303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F138CA-8A30-4914-B4F1-DF9AC1957C23}"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9460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53AA475-C08D-444D-98EA-FA08C9A5574A}" type="datetime1">
              <a:rPr lang="en-US" smtClean="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1612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23C68F-78DE-421E-A247-B8C464B25E84}" type="datetime1">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045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1A5014C-55B0-42D9-AC89-AD4A0865EB8E}" type="datetime1">
              <a:rPr lang="en-US" smtClean="0"/>
              <a:pPr/>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078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6767C25-589F-44AF-A3A3-ECE8E0C2DF4F}" type="datetime1">
              <a:rPr lang="en-US" smtClean="0"/>
              <a:pPr/>
              <a:t>10/25/2022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6053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77F38-D957-48CB-9691-765FCE2E42DB}" type="datetime1">
              <a:rPr lang="en-US" smtClean="0"/>
              <a:pPr/>
              <a:t>10/25/2022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926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17A0A80-EFC5-4565-97DE-B11780EE2E41}" type="datetime1">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884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E334E2F-7A8F-44B3-8F59-3C5CD64425CD}" type="datetime1">
              <a:rPr lang="en-US" smtClean="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2240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4E0EFD7-7B4F-43A2-952C-1302382C9E9A}" type="datetime1">
              <a:rPr lang="en-US" smtClean="0"/>
              <a:pPr/>
              <a:t>10/25/2022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
        <p:nvSpPr>
          <p:cNvPr id="36" name="hl" descr=" &#10;">
            <a:extLst>
              <a:ext uri="{FF2B5EF4-FFF2-40B4-BE49-F238E27FC236}">
                <a16:creationId xmlns:a16="http://schemas.microsoft.com/office/drawing/2014/main" id="{85168826-3749-4931-8908-086E11E0E3B2}"/>
              </a:ext>
            </a:extLst>
          </p:cNvPr>
          <p:cNvSpPr txBox="1"/>
          <p:nvPr userDrawn="1"/>
        </p:nvSpPr>
        <p:spPr>
          <a:xfrm>
            <a:off x="0" y="0"/>
            <a:ext cx="12192000" cy="353943"/>
          </a:xfrm>
          <a:prstGeom prst="rect">
            <a:avLst/>
          </a:prstGeom>
          <a:noFill/>
        </p:spPr>
        <p:txBody>
          <a:bodyPr vert="horz" rtlCol="0">
            <a:spAutoFit/>
          </a:bodyPr>
          <a:lstStyle/>
          <a:p>
            <a:pPr algn="l"/>
            <a:r>
              <a:rPr lang="it-IT" sz="850" b="0" i="0" u="none" baseline="0" dirty="0">
                <a:solidFill>
                  <a:srgbClr val="000000"/>
                </a:solidFill>
                <a:latin typeface="Microsoft Sans Serif" panose="020B0604020202020204" pitchFamily="34" charset="0"/>
              </a:rPr>
              <a:t> </a:t>
            </a:r>
          </a:p>
          <a:p>
            <a:pPr algn="l"/>
            <a:endParaRPr lang="it-IT" sz="850" b="0" i="0" u="none" baseline="0" dirty="0">
              <a:solidFill>
                <a:srgbClr val="000000"/>
              </a:solidFill>
              <a:latin typeface="Microsoft Sans Serif" panose="020B0604020202020204" pitchFamily="34" charset="0"/>
            </a:endParaRPr>
          </a:p>
        </p:txBody>
      </p:sp>
      <p:sp>
        <p:nvSpPr>
          <p:cNvPr id="37" name="fl" descr=" &#10;">
            <a:extLst>
              <a:ext uri="{FF2B5EF4-FFF2-40B4-BE49-F238E27FC236}">
                <a16:creationId xmlns:a16="http://schemas.microsoft.com/office/drawing/2014/main" id="{6C989F95-3B31-4455-9726-AF060DCA577D}"/>
              </a:ext>
            </a:extLst>
          </p:cNvPr>
          <p:cNvSpPr txBox="1"/>
          <p:nvPr userDrawn="1"/>
        </p:nvSpPr>
        <p:spPr>
          <a:xfrm>
            <a:off x="0" y="6535420"/>
            <a:ext cx="12192000" cy="353943"/>
          </a:xfrm>
          <a:prstGeom prst="rect">
            <a:avLst/>
          </a:prstGeom>
          <a:noFill/>
        </p:spPr>
        <p:txBody>
          <a:bodyPr vert="horz" rtlCol="0">
            <a:spAutoFit/>
          </a:bodyPr>
          <a:lstStyle/>
          <a:p>
            <a:pPr algn="l"/>
            <a:r>
              <a:rPr lang="it-IT" sz="850" b="0" i="0" u="none" baseline="0" dirty="0">
                <a:solidFill>
                  <a:srgbClr val="000000"/>
                </a:solidFill>
                <a:latin typeface="Microsoft Sans Serif" panose="020B0604020202020204" pitchFamily="34" charset="0"/>
              </a:rPr>
              <a:t> </a:t>
            </a:r>
          </a:p>
          <a:p>
            <a:pPr algn="l"/>
            <a:endParaRPr lang="it-IT" sz="850" b="0" i="0" u="none" baseline="0" dirty="0">
              <a:solidFill>
                <a:srgbClr val="000000"/>
              </a:solidFill>
              <a:latin typeface="Microsoft Sans Serif" panose="020B0604020202020204" pitchFamily="34" charset="0"/>
            </a:endParaRPr>
          </a:p>
        </p:txBody>
      </p:sp>
      <p:sp>
        <p:nvSpPr>
          <p:cNvPr id="38" name="MSIPCMContentMarking" descr="{&quot;HashCode&quot;:-370996046,&quot;Placement&quot;:&quot;Footer&quot;,&quot;Top&quot;:522.0343,&quot;Left&quot;:0.0,&quot;SlideWidth&quot;:960,&quot;SlideHeight&quot;:540}">
            <a:extLst>
              <a:ext uri="{FF2B5EF4-FFF2-40B4-BE49-F238E27FC236}">
                <a16:creationId xmlns:a16="http://schemas.microsoft.com/office/drawing/2014/main" id="{08B8EE00-356D-4F0D-854D-4E6F8F4A0990}"/>
              </a:ext>
            </a:extLst>
          </p:cNvPr>
          <p:cNvSpPr txBox="1"/>
          <p:nvPr userDrawn="1"/>
        </p:nvSpPr>
        <p:spPr>
          <a:xfrm>
            <a:off x="0" y="6682362"/>
            <a:ext cx="874210" cy="123111"/>
          </a:xfrm>
          <a:prstGeom prst="rect">
            <a:avLst/>
          </a:prstGeom>
          <a:noFill/>
        </p:spPr>
        <p:txBody>
          <a:bodyPr vert="horz" wrap="square" lIns="0" tIns="0" rIns="0" bIns="0" rtlCol="0" anchor="ctr" anchorCtr="1">
            <a:spAutoFit/>
          </a:bodyPr>
          <a:lstStyle/>
          <a:p>
            <a:pPr algn="l">
              <a:spcBef>
                <a:spcPts val="0"/>
              </a:spcBef>
              <a:spcAft>
                <a:spcPts val="0"/>
              </a:spcAft>
            </a:pPr>
            <a:endParaRPr lang="it-IT" sz="800" dirty="0">
              <a:solidFill>
                <a:srgbClr val="008000"/>
              </a:solidFill>
              <a:latin typeface="Calibri" panose="020F0502020204030204" pitchFamily="34" charset="0"/>
            </a:endParaRPr>
          </a:p>
        </p:txBody>
      </p:sp>
    </p:spTree>
    <p:extLst>
      <p:ext uri="{BB962C8B-B14F-4D97-AF65-F5344CB8AC3E}">
        <p14:creationId xmlns:p14="http://schemas.microsoft.com/office/powerpoint/2010/main" val="34839506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emf"/></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1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5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15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15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2A63618-0B7E-4B93-A373-7007AC52CB0E}"/>
              </a:ext>
            </a:extLst>
          </p:cNvPr>
          <p:cNvSpPr>
            <a:spLocks noGrp="1"/>
          </p:cNvSpPr>
          <p:nvPr>
            <p:ph type="ctrTitle"/>
          </p:nvPr>
        </p:nvSpPr>
        <p:spPr>
          <a:xfrm>
            <a:off x="1304103" y="1318591"/>
            <a:ext cx="5800929" cy="4220820"/>
          </a:xfrm>
        </p:spPr>
        <p:txBody>
          <a:bodyPr anchor="ctr">
            <a:normAutofit fontScale="90000"/>
          </a:bodyPr>
          <a:lstStyle/>
          <a:p>
            <a:pPr algn="r"/>
            <a:r>
              <a:rPr lang="en-US" sz="6100" dirty="0">
                <a:solidFill>
                  <a:schemeClr val="tx2">
                    <a:lumMod val="75000"/>
                  </a:schemeClr>
                </a:solidFill>
              </a:rPr>
              <a:t>IFRS 17</a:t>
            </a:r>
            <a:br>
              <a:rPr lang="en-US" sz="6100" dirty="0">
                <a:solidFill>
                  <a:schemeClr val="tx2">
                    <a:lumMod val="75000"/>
                  </a:schemeClr>
                </a:solidFill>
              </a:rPr>
            </a:br>
            <a:r>
              <a:rPr lang="en-US" sz="6100" dirty="0">
                <a:solidFill>
                  <a:schemeClr val="tx2">
                    <a:lumMod val="75000"/>
                  </a:schemeClr>
                </a:solidFill>
              </a:rPr>
              <a:t>e Solvency II. Confronto fra metodi di valutazione</a:t>
            </a:r>
          </a:p>
        </p:txBody>
      </p:sp>
      <p:sp>
        <p:nvSpPr>
          <p:cNvPr id="3" name="Sottotitolo 2">
            <a:extLst>
              <a:ext uri="{FF2B5EF4-FFF2-40B4-BE49-F238E27FC236}">
                <a16:creationId xmlns:a16="http://schemas.microsoft.com/office/drawing/2014/main" id="{4ABC172C-38F9-46EF-863F-0857B5D794A6}"/>
              </a:ext>
            </a:extLst>
          </p:cNvPr>
          <p:cNvSpPr>
            <a:spLocks noGrp="1"/>
          </p:cNvSpPr>
          <p:nvPr>
            <p:ph type="subTitle" idx="1"/>
          </p:nvPr>
        </p:nvSpPr>
        <p:spPr>
          <a:xfrm>
            <a:off x="7855048" y="1871831"/>
            <a:ext cx="3084569" cy="3199806"/>
          </a:xfrm>
        </p:spPr>
        <p:txBody>
          <a:bodyPr anchor="ctr">
            <a:normAutofit/>
          </a:bodyPr>
          <a:lstStyle/>
          <a:p>
            <a:r>
              <a:rPr lang="en-US" dirty="0">
                <a:solidFill>
                  <a:schemeClr val="tx2">
                    <a:lumMod val="75000"/>
                  </a:schemeClr>
                </a:solidFill>
              </a:rPr>
              <a:t>Luca Bianchi</a:t>
            </a:r>
          </a:p>
          <a:p>
            <a:r>
              <a:rPr lang="en-US" dirty="0">
                <a:solidFill>
                  <a:schemeClr val="tx2">
                    <a:lumMod val="75000"/>
                  </a:schemeClr>
                </a:solidFill>
              </a:rPr>
              <a:t>Diretta streaming. 26 Ottobre 2022</a:t>
            </a:r>
          </a:p>
        </p:txBody>
      </p:sp>
      <p:sp>
        <p:nvSpPr>
          <p:cNvPr id="12" name="Rectangle 11">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Segnaposto numero diapositiva 4">
            <a:extLst>
              <a:ext uri="{FF2B5EF4-FFF2-40B4-BE49-F238E27FC236}">
                <a16:creationId xmlns:a16="http://schemas.microsoft.com/office/drawing/2014/main" id="{84AFE2F4-4AD1-43B6-B1DC-DA0706C79B7B}"/>
              </a:ext>
            </a:extLst>
          </p:cNvPr>
          <p:cNvSpPr>
            <a:spLocks noGrp="1"/>
          </p:cNvSpPr>
          <p:nvPr>
            <p:ph type="sldNum" sz="quarter" idx="12"/>
          </p:nvPr>
        </p:nvSpPr>
        <p:spPr>
          <a:xfrm>
            <a:off x="151790" y="3246438"/>
            <a:ext cx="834462" cy="411162"/>
          </a:xfrm>
        </p:spPr>
        <p:txBody>
          <a:bodyPr>
            <a:normAutofit/>
          </a:bodyPr>
          <a:lstStyle/>
          <a:p>
            <a:pPr>
              <a:spcAft>
                <a:spcPts val="600"/>
              </a:spcAft>
            </a:pPr>
            <a:fld id="{D57F1E4F-1CFF-5643-939E-217C01CDF565}" type="slidenum">
              <a:rPr lang="en-US">
                <a:solidFill>
                  <a:schemeClr val="accent1"/>
                </a:solidFill>
              </a:rPr>
              <a:pPr>
                <a:spcAft>
                  <a:spcPts val="600"/>
                </a:spcAft>
              </a:pPr>
              <a:t>1</a:t>
            </a:fld>
            <a:endParaRPr lang="en-US" dirty="0">
              <a:solidFill>
                <a:schemeClr val="accent1"/>
              </a:solidFill>
            </a:endParaRPr>
          </a:p>
        </p:txBody>
      </p:sp>
      <p:cxnSp>
        <p:nvCxnSpPr>
          <p:cNvPr id="14" name="Straight Connector 13">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 name="Picture 2" descr="C:\Users\Utente Hp\Documents\DOC_LUCA\untitled.png">
            <a:extLst>
              <a:ext uri="{FF2B5EF4-FFF2-40B4-BE49-F238E27FC236}">
                <a16:creationId xmlns:a16="http://schemas.microsoft.com/office/drawing/2014/main" id="{9E222F8D-538B-45E3-9590-C20EE49CFBCB}"/>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7487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L’opzione PAA (2/2)</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10</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sz="1700" b="1" noProof="1">
                <a:solidFill>
                  <a:schemeClr val="tx2">
                    <a:lumMod val="75000"/>
                  </a:schemeClr>
                </a:solidFill>
              </a:rPr>
              <a:t>Premium Allocation Approach - PAA</a:t>
            </a:r>
          </a:p>
          <a:p>
            <a:pPr marL="0" indent="0">
              <a:lnSpc>
                <a:spcPct val="90000"/>
              </a:lnSpc>
              <a:buNone/>
            </a:pPr>
            <a:r>
              <a:rPr lang="it-IT" sz="1700" noProof="1">
                <a:solidFill>
                  <a:schemeClr val="tx2">
                    <a:lumMod val="75000"/>
                  </a:schemeClr>
                </a:solidFill>
              </a:rPr>
              <a:t>No CSM</a:t>
            </a:r>
          </a:p>
          <a:p>
            <a:pPr marL="0" indent="0">
              <a:lnSpc>
                <a:spcPct val="90000"/>
              </a:lnSpc>
              <a:buNone/>
            </a:pPr>
            <a:r>
              <a:rPr lang="it-IT" sz="1700" noProof="1">
                <a:solidFill>
                  <a:schemeClr val="tx2">
                    <a:lumMod val="75000"/>
                  </a:schemeClr>
                </a:solidFill>
              </a:rPr>
              <a:t>No esplicito Risk Adjustment nel periodo LRC</a:t>
            </a:r>
          </a:p>
          <a:p>
            <a:pPr marL="0" indent="0">
              <a:lnSpc>
                <a:spcPct val="90000"/>
              </a:lnSpc>
              <a:buNone/>
            </a:pPr>
            <a:r>
              <a:rPr lang="it-IT" sz="1700" noProof="1">
                <a:solidFill>
                  <a:schemeClr val="tx2">
                    <a:lumMod val="75000"/>
                  </a:schemeClr>
                </a:solidFill>
              </a:rPr>
              <a:t>Ma, quando la riserva per rischi corso transita nella riserva per sinistri denunciati o IBNR’s,</a:t>
            </a:r>
          </a:p>
          <a:p>
            <a:pPr>
              <a:lnSpc>
                <a:spcPct val="90000"/>
              </a:lnSpc>
              <a:buFontTx/>
              <a:buChar char="-"/>
            </a:pPr>
            <a:r>
              <a:rPr lang="it-IT" sz="1700" noProof="1">
                <a:solidFill>
                  <a:schemeClr val="tx2">
                    <a:lumMod val="75000"/>
                  </a:schemeClr>
                </a:solidFill>
              </a:rPr>
              <a:t>Si accende un esplicito risk adjustment</a:t>
            </a:r>
          </a:p>
          <a:p>
            <a:pPr>
              <a:lnSpc>
                <a:spcPct val="90000"/>
              </a:lnSpc>
              <a:buFontTx/>
              <a:buChar char="-"/>
            </a:pPr>
            <a:r>
              <a:rPr lang="it-IT" sz="1700" noProof="1">
                <a:solidFill>
                  <a:schemeClr val="tx2">
                    <a:lumMod val="75000"/>
                  </a:schemeClr>
                </a:solidFill>
              </a:rPr>
              <a:t>Si applicano </a:t>
            </a:r>
            <a:r>
              <a:rPr lang="it-IT" sz="1700" u="sng" noProof="1">
                <a:solidFill>
                  <a:schemeClr val="tx2">
                    <a:lumMod val="75000"/>
                  </a:schemeClr>
                </a:solidFill>
              </a:rPr>
              <a:t>obbligatoriamente</a:t>
            </a:r>
            <a:r>
              <a:rPr lang="it-IT" sz="1700" noProof="1">
                <a:solidFill>
                  <a:schemeClr val="tx2">
                    <a:lumMod val="75000"/>
                  </a:schemeClr>
                </a:solidFill>
              </a:rPr>
              <a:t> metodi scontati a flussi di cassa futuri</a:t>
            </a:r>
          </a:p>
          <a:p>
            <a:pPr marL="0" indent="0">
              <a:lnSpc>
                <a:spcPct val="90000"/>
              </a:lnSpc>
              <a:buNone/>
            </a:pPr>
            <a:endParaRPr lang="it-IT" sz="1700" noProof="1">
              <a:solidFill>
                <a:schemeClr val="tx2">
                  <a:lumMod val="75000"/>
                </a:schemeClr>
              </a:solidFill>
            </a:endParaRPr>
          </a:p>
          <a:p>
            <a:pPr marL="0" indent="0">
              <a:lnSpc>
                <a:spcPct val="90000"/>
              </a:lnSpc>
              <a:buNone/>
            </a:pPr>
            <a:r>
              <a:rPr lang="it-IT" sz="1700" noProof="1">
                <a:solidFill>
                  <a:schemeClr val="tx2">
                    <a:lumMod val="75000"/>
                  </a:schemeClr>
                </a:solidFill>
              </a:rPr>
              <a:t>Quando il profitto emerge?</a:t>
            </a:r>
          </a:p>
          <a:p>
            <a:pPr marL="0" indent="0">
              <a:lnSpc>
                <a:spcPct val="90000"/>
              </a:lnSpc>
              <a:buNone/>
            </a:pPr>
            <a:r>
              <a:rPr lang="it-IT" sz="1700" noProof="1">
                <a:solidFill>
                  <a:schemeClr val="tx2">
                    <a:lumMod val="75000"/>
                  </a:schemeClr>
                </a:solidFill>
              </a:rPr>
              <a:t>- Parte nel primo anno, gradualmente nel tempo, in proporzione alla frequenza attesa dai premi e la frequenza effettiva delle denunce</a:t>
            </a:r>
          </a:p>
          <a:p>
            <a:pPr marL="0" indent="0">
              <a:lnSpc>
                <a:spcPct val="90000"/>
              </a:lnSpc>
              <a:buNone/>
            </a:pPr>
            <a:r>
              <a:rPr lang="it-IT" sz="1700" noProof="1">
                <a:solidFill>
                  <a:schemeClr val="tx2">
                    <a:lumMod val="75000"/>
                  </a:schemeClr>
                </a:solidFill>
              </a:rPr>
              <a:t>- Con l’accensione della LIC, pari alla differenza fra la riserva del liquidatore e la riserva attuariale oltre che in proporzione al fattore di sconto dei flussi di cassa futuri</a:t>
            </a:r>
          </a:p>
          <a:p>
            <a:pPr>
              <a:lnSpc>
                <a:spcPct val="90000"/>
              </a:lnSpc>
              <a:buFontTx/>
              <a:buChar char="-"/>
            </a:pPr>
            <a:endParaRPr lang="it-IT" sz="1700"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6277663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Scorporo ed aggregazione (3/3)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B0F0"/>
                </a:solidFill>
              </a:rPr>
              <a:t>Aggregazione</a:t>
            </a:r>
          </a:p>
          <a:p>
            <a:pPr marL="0" indent="0">
              <a:buNone/>
            </a:pPr>
            <a:r>
              <a:rPr lang="it-IT" noProof="1"/>
              <a:t>Più contratti facenti capo ad un unico contraente e tra loro collegati dovrebbero essere riaggregati nello stesso HRG</a:t>
            </a:r>
          </a:p>
          <a:p>
            <a:pPr marL="0" indent="0">
              <a:buNone/>
            </a:pPr>
            <a:r>
              <a:rPr lang="it-IT" noProof="1"/>
              <a:t>Esempio: potrebbero ricadervi polizze temporanee caso morte di gruppo e di rendita differita (per integrare la pensione).</a:t>
            </a:r>
          </a:p>
          <a:p>
            <a:pPr marL="0" indent="0">
              <a:buNone/>
            </a:pPr>
            <a:r>
              <a:rPr lang="it-IT" noProof="1"/>
              <a:t>Nota: già nella Solvibilità II esiste il principio di mitigare mortalità e longevità in casi del genere (e non per effetto delle matrici di correlazione).</a:t>
            </a:r>
          </a:p>
          <a:p>
            <a:pPr marL="0" indent="0">
              <a:buNone/>
            </a:pPr>
            <a:endParaRPr lang="it-IT" noProof="1"/>
          </a:p>
          <a:p>
            <a:pPr marL="0" indent="0">
              <a:buNone/>
            </a:pPr>
            <a:r>
              <a:rPr lang="it-IT" noProof="1"/>
              <a:t> </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1350830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Classificazione in HRG e mutualità (1/6)</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70C0"/>
                </a:solidFill>
              </a:rPr>
              <a:t>A cosa serve</a:t>
            </a:r>
          </a:p>
          <a:p>
            <a:pPr marL="0" indent="0">
              <a:buNone/>
            </a:pPr>
            <a:r>
              <a:rPr lang="it-IT" noProof="1">
                <a:solidFill>
                  <a:schemeClr val="tx1"/>
                </a:solidFill>
              </a:rPr>
              <a:t>Per definire il CSM che, nel lavoro diretto ed indiretto, non può essere mai negativo. Non si può compensare fra HRG separati</a:t>
            </a:r>
          </a:p>
          <a:p>
            <a:pPr marL="0" indent="0">
              <a:buNone/>
            </a:pPr>
            <a:r>
              <a:rPr lang="it-IT" b="1" noProof="1">
                <a:solidFill>
                  <a:srgbClr val="0070C0"/>
                </a:solidFill>
              </a:rPr>
              <a:t>Come si fa</a:t>
            </a:r>
          </a:p>
          <a:p>
            <a:pPr marL="0" indent="0">
              <a:buNone/>
            </a:pPr>
            <a:r>
              <a:rPr lang="it-IT" noProof="1">
                <a:solidFill>
                  <a:schemeClr val="tx1"/>
                </a:solidFill>
              </a:rPr>
              <a:t>Separando ogni generazione annuale secondo altri tre criteri: l’esposizione prevalente al rischio (biometrico e finanziario), il livello di profittabilità e le management actions sottostanti (es. pura unit separata da un puro rivalutabile e due rivalutabli da separare se appartenenti a differenti gestioni separate o se una della due utilizza il fondo utili).</a:t>
            </a:r>
          </a:p>
          <a:p>
            <a:pPr marL="0" indent="0">
              <a:buNone/>
            </a:pPr>
            <a:r>
              <a:rPr lang="it-IT" noProof="1">
                <a:solidFill>
                  <a:schemeClr val="tx1"/>
                </a:solidFill>
              </a:rPr>
              <a:t>La durata (ossia l’anno di scadenza) </a:t>
            </a:r>
            <a:r>
              <a:rPr lang="it-IT" u="sng" noProof="1">
                <a:solidFill>
                  <a:schemeClr val="tx1"/>
                </a:solidFill>
              </a:rPr>
              <a:t>non</a:t>
            </a:r>
            <a:r>
              <a:rPr lang="it-IT" noProof="1">
                <a:solidFill>
                  <a:schemeClr val="tx1"/>
                </a:solidFill>
              </a:rPr>
              <a:t> rappresenta un ulteriore fattore discriminante.</a:t>
            </a:r>
          </a:p>
          <a:p>
            <a:pPr marL="0" indent="0">
              <a:buNone/>
            </a:pPr>
            <a:r>
              <a:rPr lang="it-IT" noProof="1">
                <a:solidFill>
                  <a:schemeClr val="tx1"/>
                </a:solidFill>
              </a:rPr>
              <a:t>Siccome uno stesso HRG contiene scadenze le più diverse possibili (anche da 2 a 50 anni) sarà compito delle coverage units riflettere lo smontamento del CSM per tener conto delle scadenze in ogni epoca successiva</a:t>
            </a:r>
          </a:p>
          <a:p>
            <a:pPr marL="0" indent="0">
              <a:buNone/>
            </a:pPr>
            <a:endParaRPr lang="it-IT" noProof="1"/>
          </a:p>
          <a:p>
            <a:pPr marL="0" indent="0">
              <a:buNone/>
            </a:pPr>
            <a:r>
              <a:rPr lang="it-IT" noProof="1"/>
              <a:t> </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484018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Classificazione in HRG e mutualità (2/6)</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La mutualità</a:t>
            </a:r>
          </a:p>
          <a:p>
            <a:pPr marL="0" indent="0">
              <a:buNone/>
            </a:pPr>
            <a:r>
              <a:rPr lang="it-IT" u="sng" noProof="1">
                <a:solidFill>
                  <a:schemeClr val="tx1"/>
                </a:solidFill>
              </a:rPr>
              <a:t>Nel periodo 2013-2017</a:t>
            </a:r>
            <a:r>
              <a:rPr lang="it-IT" noProof="1">
                <a:solidFill>
                  <a:schemeClr val="tx1"/>
                </a:solidFill>
              </a:rPr>
              <a:t>, era stata definita come un modo per tenere conto che, all’interno del medesimo HRG, le rivalutazioni su base discrezionale di alcuni contratti potevano essere ridotte per far fronte alle garanzie di minimo di altri contratti, senza dover far diminuire il rendimento del fondo sottostante. </a:t>
            </a:r>
          </a:p>
          <a:p>
            <a:pPr marL="0" indent="0">
              <a:buNone/>
            </a:pPr>
            <a:r>
              <a:rPr lang="it-IT" noProof="1">
                <a:solidFill>
                  <a:schemeClr val="tx1"/>
                </a:solidFill>
              </a:rPr>
              <a:t>Era stato quindi pensato come un modo per abbasare il PVFCF (toccando l’FDB)</a:t>
            </a:r>
          </a:p>
          <a:p>
            <a:pPr marL="0" indent="0">
              <a:buNone/>
            </a:pPr>
            <a:r>
              <a:rPr lang="it-IT" noProof="1">
                <a:solidFill>
                  <a:schemeClr val="tx1"/>
                </a:solidFill>
              </a:rPr>
              <a:t>Se la garanzia di minimo di alcuni contratti è «in the money» di 10 (o comunque la sua riserva aumenta di 10) e le rivalutazioni future di altri generano una riserva di 200 (questi hanno un minimo garantito inferiore), può esservi contrattualmente la possibilità di ridurre a 190 la rivalutazione, quindi anche la riserva FDB.</a:t>
            </a:r>
          </a:p>
          <a:p>
            <a:pPr marL="0" indent="0">
              <a:buNone/>
            </a:pPr>
            <a:r>
              <a:rPr lang="it-IT" noProof="1">
                <a:solidFill>
                  <a:schemeClr val="tx1"/>
                </a:solidFill>
              </a:rPr>
              <a:t>La rivalutazione sarebbe data – a livello di polizza - da rendimento lordo – fee di gestione – costo (per il cliente assicurato che si aspetta rivalutazioni discrezionali) della mutualità, con il vincolo della garanzia di minimo</a:t>
            </a:r>
          </a:p>
          <a:p>
            <a:pPr marL="0" indent="0">
              <a:buNone/>
            </a:pPr>
            <a:r>
              <a:rPr lang="it-IT" noProof="1"/>
              <a:t> </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013998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Classificazione in HRG e mutualità (3/6)</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La mutualità</a:t>
            </a:r>
          </a:p>
          <a:p>
            <a:pPr marL="0" indent="0">
              <a:buNone/>
            </a:pPr>
            <a:r>
              <a:rPr lang="it-IT" u="sng" noProof="1"/>
              <a:t>Più di recente</a:t>
            </a:r>
            <a:r>
              <a:rPr lang="it-IT" noProof="1"/>
              <a:t>, è stato visto come un modo per aggregare nello stesso HRG più generazioni annuali di contratti, ad esempio perché sono nella stessa gestione separata.</a:t>
            </a:r>
          </a:p>
          <a:p>
            <a:pPr marL="0" indent="0">
              <a:buNone/>
            </a:pPr>
            <a:r>
              <a:rPr lang="it-IT" noProof="1"/>
              <a:t>La mutualità è dimostrata nel far vedere che le decisioni sui rendimenti del fondo ( e quindi sull’FDB) guardano all’insieme dei contratti sottostanti, a prescindere dalla generazione.</a:t>
            </a:r>
          </a:p>
          <a:p>
            <a:pPr marL="0" indent="0">
              <a:buNone/>
            </a:pPr>
            <a:r>
              <a:rPr lang="it-IT" noProof="1"/>
              <a:t>È quindi pensato come un modo per definire il CSM aggregando più generazioni, rendendo meno probabile i casi di CSM negativi ed il ricorso a loss liabilities. </a:t>
            </a:r>
          </a:p>
          <a:p>
            <a:pPr marL="0" indent="0">
              <a:buNone/>
            </a:pPr>
            <a:r>
              <a:rPr lang="it-IT" noProof="1"/>
              <a:t> </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6594997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Classificazione in HRG e mutualità (4/6)</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La mutualità (senza carve out) </a:t>
            </a:r>
          </a:p>
          <a:p>
            <a:pPr marL="0" indent="0">
              <a:buNone/>
            </a:pPr>
            <a:r>
              <a:rPr lang="it-IT" noProof="1">
                <a:solidFill>
                  <a:srgbClr val="0070C0"/>
                </a:solidFill>
              </a:rPr>
              <a:t>Supponiamo di avere una generazione «t» nuova di polizze rivalutabili , con CSM pari a 20 calcolato a portafoglio riserve vuoto ma considerando i rendimenti prevedibili dell’intera gestione separata preesistente</a:t>
            </a:r>
          </a:p>
          <a:p>
            <a:pPr marL="0" indent="0">
              <a:buNone/>
            </a:pPr>
            <a:r>
              <a:rPr lang="it-IT" noProof="1">
                <a:solidFill>
                  <a:srgbClr val="0070C0"/>
                </a:solidFill>
              </a:rPr>
              <a:t>L’ingresso di questa nuova generazione provoca – in questo periodo storico - un abbassamento dei rendimenti prevedibili, presumibilmente a causa del dover investire di più nei prossimi anni a tassi di interesse negativi o comunque inferiori a quelli in vigore ad epoche passate.</a:t>
            </a:r>
          </a:p>
          <a:p>
            <a:pPr marL="0" indent="0">
              <a:buNone/>
            </a:pPr>
            <a:r>
              <a:rPr lang="it-IT" noProof="1">
                <a:solidFill>
                  <a:srgbClr val="0070C0"/>
                </a:solidFill>
              </a:rPr>
              <a:t>L’abbassamento dei rendimenti prevedibili provoca un «</a:t>
            </a:r>
            <a:r>
              <a:rPr lang="it-IT" b="1" u="sng" noProof="1">
                <a:solidFill>
                  <a:srgbClr val="FF0000"/>
                </a:solidFill>
              </a:rPr>
              <a:t>effetto marginale (**)</a:t>
            </a:r>
            <a:r>
              <a:rPr lang="it-IT" noProof="1">
                <a:solidFill>
                  <a:srgbClr val="0070C0"/>
                </a:solidFill>
              </a:rPr>
              <a:t>» sulle riserve del portafoglio pregresso ancora in vigore: il TVOG aumenta di 15 e il FDB diminuisce di 25.</a:t>
            </a:r>
          </a:p>
          <a:p>
            <a:pPr marL="0" indent="0">
              <a:buNone/>
            </a:pPr>
            <a:r>
              <a:rPr lang="it-IT" noProof="1">
                <a:solidFill>
                  <a:srgbClr val="0070C0"/>
                </a:solidFill>
              </a:rPr>
              <a:t>L’effetto marginale è dunque -10, ossia un abbassamento netto del PVFCF del vecchio portafoglio pari a 10.</a:t>
            </a:r>
          </a:p>
          <a:p>
            <a:pPr marL="0" indent="0">
              <a:buNone/>
            </a:pPr>
            <a:r>
              <a:rPr lang="it-IT" noProof="1">
                <a:solidFill>
                  <a:srgbClr val="0070C0"/>
                </a:solidFill>
              </a:rPr>
              <a:t>Con le attuali regole, senza mutualità, il VFA impone l’aumento del CSM delle vecchie generazioni pari a 10 senza dunque vantaggio economico.</a:t>
            </a:r>
          </a:p>
          <a:p>
            <a:pPr marL="0" indent="0">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8462417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Classificazione in HRG e mutualità (5/6)</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La mutualità</a:t>
            </a:r>
          </a:p>
          <a:p>
            <a:pPr marL="0" indent="0">
              <a:buNone/>
            </a:pPr>
            <a:r>
              <a:rPr lang="it-IT" noProof="1">
                <a:solidFill>
                  <a:srgbClr val="0070C0"/>
                </a:solidFill>
              </a:rPr>
              <a:t>Con l’ [eventuale] introduzione della mutualità, il risparmio di 10 viene riattribuito alla nuova generazione. Ciò provoca  effetti:</a:t>
            </a:r>
          </a:p>
          <a:p>
            <a:r>
              <a:rPr lang="it-IT" noProof="1">
                <a:solidFill>
                  <a:srgbClr val="0070C0"/>
                </a:solidFill>
              </a:rPr>
              <a:t>IL CSM delle vecchie generazioni non aumenta di 10 </a:t>
            </a:r>
            <a:r>
              <a:rPr lang="it-IT" noProof="1">
                <a:solidFill>
                  <a:srgbClr val="0070C0"/>
                </a:solidFill>
                <a:sym typeface="Wingdings" panose="05000000000000000000" pitchFamily="2" charset="2"/>
              </a:rPr>
              <a:t> la diminuizione del PVFCF va a profitto nel conto economicodue</a:t>
            </a:r>
          </a:p>
          <a:p>
            <a:r>
              <a:rPr lang="it-IT" noProof="1">
                <a:solidFill>
                  <a:srgbClr val="0070C0"/>
                </a:solidFill>
                <a:sym typeface="Wingdings" panose="05000000000000000000" pitchFamily="2" charset="2"/>
              </a:rPr>
              <a:t>Il CSM della nuova generazione aumenta di 10 perché il suo CSM è portato a 30</a:t>
            </a:r>
          </a:p>
          <a:p>
            <a:pPr lvl="1"/>
            <a:r>
              <a:rPr lang="it-IT" noProof="1">
                <a:solidFill>
                  <a:srgbClr val="FF0000"/>
                </a:solidFill>
                <a:sym typeface="Wingdings" panose="05000000000000000000" pitchFamily="2" charset="2"/>
              </a:rPr>
              <a:t>Questo effetto deve trovare corrispondenza (ossia riconciliazione) con il calcolo </a:t>
            </a:r>
            <a:r>
              <a:rPr lang="it-IT" b="1" noProof="1">
                <a:solidFill>
                  <a:srgbClr val="FF0000"/>
                </a:solidFill>
                <a:sym typeface="Wingdings" panose="05000000000000000000" pitchFamily="2" charset="2"/>
              </a:rPr>
              <a:t>stand alone</a:t>
            </a:r>
            <a:r>
              <a:rPr lang="it-IT" noProof="1">
                <a:solidFill>
                  <a:srgbClr val="FF0000"/>
                </a:solidFill>
                <a:sym typeface="Wingdings" panose="05000000000000000000" pitchFamily="2" charset="2"/>
              </a:rPr>
              <a:t> del CSM della nuova generazione (**)</a:t>
            </a:r>
          </a:p>
          <a:p>
            <a:pPr marL="0" indent="0">
              <a:buNone/>
            </a:pPr>
            <a:r>
              <a:rPr lang="it-IT" noProof="1">
                <a:solidFill>
                  <a:srgbClr val="0070C0"/>
                </a:solidFill>
                <a:sym typeface="Wingdings" panose="05000000000000000000" pitchFamily="2" charset="2"/>
              </a:rPr>
              <a:t>L’impatto complessivo sul conto economico è nullo in quanto il livello complessivo del CSM è lo stesso con e senza mutualità.</a:t>
            </a:r>
          </a:p>
          <a:p>
            <a:pPr marL="0" indent="0">
              <a:buNone/>
            </a:pPr>
            <a:r>
              <a:rPr lang="it-IT" noProof="1">
                <a:solidFill>
                  <a:srgbClr val="0070C0"/>
                </a:solidFill>
                <a:sym typeface="Wingdings" panose="05000000000000000000" pitchFamily="2" charset="2"/>
              </a:rPr>
              <a:t>L’impatto a conto economico sarebbe tangibile se la nuova generazione partisse con un CSM negativo (es. -3) che sarebbe riportata positiva con la mutualità (es. + 7). In tal caso si eviterebbe di accantonarvi la loss liability: il CSM aumenterebbe complessivamente di 7 ed il PVFCF diminuirebbe di 10.</a:t>
            </a:r>
            <a:endParaRPr lang="it-IT" noProof="1">
              <a:solidFill>
                <a:srgbClr val="0070C0"/>
              </a:solidFill>
            </a:endParaRP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933549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Classificazione in HRG e mutualità (6/6)</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70C0"/>
                </a:solidFill>
              </a:rPr>
              <a:t>La mutualità</a:t>
            </a:r>
          </a:p>
          <a:p>
            <a:pPr marL="0" indent="0">
              <a:buNone/>
            </a:pPr>
            <a:r>
              <a:rPr lang="it-IT" sz="1600" noProof="1">
                <a:solidFill>
                  <a:srgbClr val="0070C0"/>
                </a:solidFill>
              </a:rPr>
              <a:t>La mutualità comporta oneri computazionali e di gestione dei dati perché richiede un calcolo ricorsivo degli effetti marginali</a:t>
            </a:r>
          </a:p>
          <a:p>
            <a:pPr marL="0" indent="0">
              <a:buNone/>
            </a:pPr>
            <a:r>
              <a:rPr lang="it-IT" sz="1600" u="sng" noProof="1">
                <a:solidFill>
                  <a:srgbClr val="0070C0"/>
                </a:solidFill>
              </a:rPr>
              <a:t>Si chiarisce riprendendo l’esempio</a:t>
            </a:r>
            <a:r>
              <a:rPr lang="it-IT" sz="1600" noProof="1">
                <a:solidFill>
                  <a:srgbClr val="0070C0"/>
                </a:solidFill>
              </a:rPr>
              <a:t>.</a:t>
            </a:r>
          </a:p>
          <a:p>
            <a:pPr marL="0" indent="0">
              <a:buNone/>
            </a:pPr>
            <a:r>
              <a:rPr lang="it-IT" sz="1600" noProof="1">
                <a:solidFill>
                  <a:srgbClr val="0070C0"/>
                </a:solidFill>
              </a:rPr>
              <a:t>Ora siamo in t+1 ed abbiamo una nuova generazioni sulla quale calcolare l’effetto di mutualità.</a:t>
            </a:r>
          </a:p>
          <a:p>
            <a:pPr marL="0" indent="0">
              <a:buNone/>
            </a:pPr>
            <a:r>
              <a:rPr lang="it-IT" sz="1600" noProof="1">
                <a:solidFill>
                  <a:srgbClr val="0070C0"/>
                </a:solidFill>
              </a:rPr>
              <a:t>Prima di far questo, dobbiamo tuttavia occuparci delle generazioni passate.</a:t>
            </a:r>
          </a:p>
          <a:p>
            <a:pPr marL="0" indent="0">
              <a:buNone/>
            </a:pPr>
            <a:r>
              <a:rPr lang="it-IT" sz="1600" noProof="1">
                <a:solidFill>
                  <a:srgbClr val="0070C0"/>
                </a:solidFill>
              </a:rPr>
              <a:t>La generazione nata al tempo t ha un suo specifico CSM di 20 ed un effetto di mutualità di 10. </a:t>
            </a:r>
          </a:p>
          <a:p>
            <a:pPr marL="0" indent="0">
              <a:buNone/>
            </a:pPr>
            <a:r>
              <a:rPr lang="it-IT" sz="1600" noProof="1">
                <a:solidFill>
                  <a:srgbClr val="0070C0"/>
                </a:solidFill>
              </a:rPr>
              <a:t>Sappiamo che le variazioni non – economiche (ed economiche in quanto siamo sotto VFA) sul PVFCF si riflettono sul CSM. Le variazioni andrebbero però calcolate al netto degli effetti marginali. Cosi, se la generazione t ha un aumento di 5 ma fa si che gli aggiornamenti eco e non eco sulle generazioni precedenti provochino altresì un aggravio di 1 per l’aumento delle loro riserve, allora il suo CSM scende da 30 a 24 (e non da 30 a 25). Peraltro le vecchie generazioni potrebbero non avere sufficiente CSM per opporsi a variazioni sfavorevoli delle loro riserve attuariali in quanto ne avevano prestato 10 alla generazione t.</a:t>
            </a:r>
          </a:p>
          <a:p>
            <a:pPr marL="0" indent="0">
              <a:buNone/>
            </a:pPr>
            <a:r>
              <a:rPr lang="it-IT" sz="1600" noProof="1">
                <a:solidFill>
                  <a:srgbClr val="0070C0"/>
                </a:solidFill>
              </a:rPr>
              <a:t>Per evitare oneri computazionali, occorre avere licenza di aggregare tutte le generazioni precedenti inclusa la t_esima, senza fornire granularità del CSM per generazione.</a:t>
            </a:r>
          </a:p>
          <a:p>
            <a:pPr marL="0" indent="0">
              <a:buNone/>
            </a:pPr>
            <a:endParaRPr lang="it-IT" sz="1600" noProof="1">
              <a:solidFill>
                <a:srgbClr val="0070C0"/>
              </a:solidFill>
            </a:endParaRP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0036599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Mutualità: effetti marginali e stand alone (1/2)</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775161" y="1423895"/>
            <a:ext cx="10452426" cy="4809995"/>
          </a:xfrm>
        </p:spPr>
        <p:txBody>
          <a:bodyPr>
            <a:normAutofit/>
          </a:bodyPr>
          <a:lstStyle/>
          <a:p>
            <a:pPr marL="0" indent="0">
              <a:buNone/>
            </a:pPr>
            <a:r>
              <a:rPr lang="it-IT" b="1" noProof="1">
                <a:solidFill>
                  <a:srgbClr val="0070C0"/>
                </a:solidFill>
              </a:rPr>
              <a:t>Effetto Marginale</a:t>
            </a:r>
          </a:p>
          <a:p>
            <a:pPr marL="0" indent="0" algn="just">
              <a:buNone/>
            </a:pPr>
            <a:r>
              <a:rPr lang="it-IT" sz="1600" noProof="1">
                <a:solidFill>
                  <a:srgbClr val="0070C0"/>
                </a:solidFill>
              </a:rPr>
              <a:t>L’effetto o impatto marginale dell’ingresso di una nuova generazione è un fatto che sta già incidendo sul calcolo della riserva delle generazioni esistenti</a:t>
            </a:r>
          </a:p>
          <a:p>
            <a:pPr marL="0" indent="0" algn="just">
              <a:buNone/>
            </a:pPr>
            <a:r>
              <a:rPr lang="it-IT" sz="1600" noProof="1">
                <a:solidFill>
                  <a:srgbClr val="0070C0"/>
                </a:solidFill>
              </a:rPr>
              <a:t>Per </a:t>
            </a:r>
            <a:r>
              <a:rPr lang="it-IT" sz="1600" u="sng" noProof="1">
                <a:solidFill>
                  <a:srgbClr val="0070C0"/>
                </a:solidFill>
              </a:rPr>
              <a:t>coloro che decidono di applicare il carve out sulla mutualità</a:t>
            </a:r>
            <a:r>
              <a:rPr lang="it-IT" sz="1600" noProof="1">
                <a:solidFill>
                  <a:srgbClr val="0070C0"/>
                </a:solidFill>
              </a:rPr>
              <a:t>, si tratta quindi di una mera disclosure a supporto dell’esercizio della mutualità che non comporta la sostituzione della riserva attariale delle vecchie generazioni: questa non cambia a fini di bilancio / reporting.</a:t>
            </a:r>
          </a:p>
          <a:p>
            <a:pPr marL="0" indent="0">
              <a:buNone/>
            </a:pPr>
            <a:endParaRPr lang="it-IT" sz="1600" noProof="1">
              <a:solidFill>
                <a:srgbClr val="0070C0"/>
              </a:solidFill>
            </a:endParaRP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111552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Mutualità: effetti marginali e stand alone (2/2)</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Effetto Stand Alone</a:t>
            </a:r>
          </a:p>
          <a:p>
            <a:pPr marL="0" indent="0" algn="just">
              <a:buNone/>
            </a:pPr>
            <a:r>
              <a:rPr lang="it-IT" sz="1600" noProof="1">
                <a:solidFill>
                  <a:schemeClr val="tx1"/>
                </a:solidFill>
              </a:rPr>
              <a:t>L’effetto o impatto stand alone di una nuova generazione si ottiene confrontando la sua riserva imputata in bilancio con una simulazione a portafoglio vuoto.</a:t>
            </a:r>
          </a:p>
          <a:p>
            <a:pPr marL="0" indent="0" algn="just">
              <a:buNone/>
            </a:pPr>
            <a:r>
              <a:rPr lang="it-IT" sz="1600" noProof="1">
                <a:solidFill>
                  <a:schemeClr val="tx1"/>
                </a:solidFill>
              </a:rPr>
              <a:t>La simulazione a portafoglio vuoto si fa assumendo che non esiste un portafoglio di attivi sottostanti preesistente. Ne consegue che i rendimenti prevedibili sono pressochè allineati con la curva tassi (incluso l’illiquidity premium o parte della componente dello spread, rispettivamente per approcci curve bottom up e top down)</a:t>
            </a:r>
          </a:p>
          <a:p>
            <a:pPr marL="0" indent="0" algn="just">
              <a:buNone/>
            </a:pPr>
            <a:r>
              <a:rPr lang="it-IT" sz="1600" noProof="1">
                <a:solidFill>
                  <a:schemeClr val="tx1"/>
                </a:solidFill>
              </a:rPr>
              <a:t>Esempio: PVFCF : 200; post simulazione PVFCF: 192.</a:t>
            </a:r>
          </a:p>
          <a:p>
            <a:pPr marL="0" indent="0">
              <a:buNone/>
            </a:pPr>
            <a:r>
              <a:rPr lang="it-IT" sz="1600" b="1" noProof="1">
                <a:solidFill>
                  <a:srgbClr val="0070C0"/>
                </a:solidFill>
              </a:rPr>
              <a:t>Riconciliazione fra effetti marginale e stand alone</a:t>
            </a:r>
            <a:r>
              <a:rPr lang="it-IT" sz="1600" noProof="1">
                <a:solidFill>
                  <a:srgbClr val="0070C0"/>
                </a:solidFill>
              </a:rPr>
              <a:t>.</a:t>
            </a:r>
          </a:p>
          <a:p>
            <a:pPr marL="0" indent="0" algn="just">
              <a:buNone/>
            </a:pPr>
            <a:r>
              <a:rPr lang="it-IT" sz="1600" noProof="1">
                <a:solidFill>
                  <a:schemeClr val="tx1"/>
                </a:solidFill>
              </a:rPr>
              <a:t>Siccome la nuova generazione ha ricevuto in prestito un CSM di 10 dalle vecchie generazioni, idealmente occorre che il suo effetto stand alone sia pari a -10 e non -8.</a:t>
            </a:r>
          </a:p>
          <a:p>
            <a:pPr marL="0" indent="0" algn="just">
              <a:buNone/>
            </a:pPr>
            <a:r>
              <a:rPr lang="it-IT" sz="1600" noProof="1">
                <a:solidFill>
                  <a:schemeClr val="tx1"/>
                </a:solidFill>
              </a:rPr>
              <a:t>Nell’esempio questo non avviene. </a:t>
            </a:r>
          </a:p>
          <a:p>
            <a:pPr marL="0" indent="0" algn="just">
              <a:buNone/>
            </a:pPr>
            <a:r>
              <a:rPr lang="it-IT" sz="1600" noProof="1">
                <a:solidFill>
                  <a:schemeClr val="tx1"/>
                </a:solidFill>
              </a:rPr>
              <a:t>Per coloro che non hanno esercitato il carve out dell’opzione di mutalità, 192 sostituisce 200 in bilancio.</a:t>
            </a:r>
          </a:p>
          <a:p>
            <a:pPr marL="0" indent="0" algn="just">
              <a:buNone/>
            </a:pPr>
            <a:r>
              <a:rPr lang="it-IT" sz="1600" noProof="1">
                <a:solidFill>
                  <a:schemeClr val="tx1"/>
                </a:solidFill>
              </a:rPr>
              <a:t>Né il principio contabile né il paper emesso nel 2/2019 dallo IASB chiariscono se la discrepanza di 2 sia imputabile a CSM piuttosto che a conto economico</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0203305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La riallocazione </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Valido se non si esercita il carve out</a:t>
            </a:r>
          </a:p>
          <a:p>
            <a:pPr marL="0" indent="0" algn="just">
              <a:buNone/>
            </a:pPr>
            <a:r>
              <a:rPr lang="it-IT" sz="1600" noProof="1">
                <a:solidFill>
                  <a:schemeClr val="tx1"/>
                </a:solidFill>
              </a:rPr>
              <a:t>La riallocazione del PVFCF è un esercizio dovuto</a:t>
            </a:r>
          </a:p>
          <a:p>
            <a:pPr marL="0" indent="0" algn="just">
              <a:buNone/>
            </a:pPr>
            <a:r>
              <a:rPr lang="it-IT" sz="1600" noProof="1">
                <a:solidFill>
                  <a:schemeClr val="tx1"/>
                </a:solidFill>
              </a:rPr>
              <a:t>Gli esempi hanno mostrato come fare quando entra una nuova generazione.</a:t>
            </a:r>
          </a:p>
          <a:p>
            <a:pPr marL="0" indent="0" algn="just">
              <a:buNone/>
            </a:pPr>
            <a:r>
              <a:rPr lang="it-IT" sz="1600" noProof="1">
                <a:solidFill>
                  <a:schemeClr val="tx1"/>
                </a:solidFill>
              </a:rPr>
              <a:t>L’esercizio va ripetuto per ogni singola generazione – andando indietro di anno in anno – fino all’ultima coppia di generazioni più vecchie.</a:t>
            </a:r>
          </a:p>
          <a:p>
            <a:pPr marL="0" indent="0" algn="just">
              <a:buNone/>
            </a:pPr>
            <a:r>
              <a:rPr lang="it-IT" sz="1600" noProof="1">
                <a:solidFill>
                  <a:schemeClr val="tx1"/>
                </a:solidFill>
              </a:rPr>
              <a:t>Quindi, il secondo passo dell’iterazione consistente nel simulare gli effetti marginali e stand alone fra la generazione nata un anno prima rispetto alla data di bilancio / reporting, e tutte le generazioni precedenti, ovviamente con data di valutazione che corrispoinde all’attuale data di blancio / reporting.</a:t>
            </a:r>
          </a:p>
          <a:p>
            <a:pPr marL="0" indent="0" algn="just">
              <a:buNone/>
            </a:pPr>
            <a:r>
              <a:rPr lang="it-IT" sz="1600" noProof="1">
                <a:solidFill>
                  <a:schemeClr val="tx1"/>
                </a:solidFill>
              </a:rPr>
              <a:t>Riallocare il PVFCF comporta la riallocazione del CSM fra ogni singola generazione fino alla più antica.</a:t>
            </a:r>
          </a:p>
          <a:p>
            <a:pPr marL="0" indent="0" algn="just">
              <a:buNone/>
            </a:pPr>
            <a:r>
              <a:rPr lang="it-IT" sz="1600" noProof="1">
                <a:solidFill>
                  <a:schemeClr val="tx1"/>
                </a:solidFill>
              </a:rPr>
              <a:t>I valori ricalcolati post riallocazione sia del PVFCF sia del CSM sono quelli da imputare in bilancio al posto dei valori orignari (cioè al posto di quelli determinati con i motori di calcolo attuariali).</a:t>
            </a:r>
          </a:p>
          <a:p>
            <a:pPr marL="0" indent="0">
              <a:buNone/>
            </a:pPr>
            <a:endParaRPr lang="it-IT" sz="1600" noProof="1">
              <a:solidFill>
                <a:srgbClr val="0070C0"/>
              </a:solidFill>
            </a:endParaRP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109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93952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Fulfilment cash flows</a:t>
            </a:r>
            <a:br>
              <a:rPr lang="en-US" dirty="0">
                <a:solidFill>
                  <a:schemeClr val="tx2">
                    <a:lumMod val="75000"/>
                  </a:schemeClr>
                </a:solidFill>
              </a:rPr>
            </a:br>
            <a:endParaRPr lang="en-US" dirty="0">
              <a:solidFill>
                <a:schemeClr val="tx2">
                  <a:lumMod val="75000"/>
                </a:schemeClr>
              </a:solidFill>
            </a:endParaRPr>
          </a:p>
        </p:txBody>
      </p:sp>
      <p:sp>
        <p:nvSpPr>
          <p:cNvPr id="30"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11</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buNone/>
            </a:pPr>
            <a:r>
              <a:rPr lang="it-IT" noProof="1">
                <a:solidFill>
                  <a:schemeClr val="tx2">
                    <a:lumMod val="75000"/>
                  </a:schemeClr>
                </a:solidFill>
              </a:rPr>
              <a:t>Fulfilment cash flows: PVFCF + Risk Adjustment</a:t>
            </a:r>
          </a:p>
          <a:p>
            <a:pPr marL="0" indent="0">
              <a:buNone/>
            </a:pPr>
            <a:endParaRPr lang="it-IT" noProof="1">
              <a:solidFill>
                <a:schemeClr val="tx2">
                  <a:lumMod val="75000"/>
                </a:schemeClr>
              </a:solidFill>
            </a:endParaRPr>
          </a:p>
          <a:p>
            <a:pPr marL="0" indent="0">
              <a:buNone/>
            </a:pPr>
            <a:r>
              <a:rPr lang="it-IT" noProof="1">
                <a:solidFill>
                  <a:schemeClr val="tx2">
                    <a:lumMod val="75000"/>
                  </a:schemeClr>
                </a:solidFill>
              </a:rPr>
              <a:t>È la riserva attuariale</a:t>
            </a:r>
          </a:p>
          <a:p>
            <a:pPr marL="0" indent="0">
              <a:buNone/>
            </a:pPr>
            <a:r>
              <a:rPr lang="it-IT" noProof="1">
                <a:solidFill>
                  <a:schemeClr val="tx2">
                    <a:lumMod val="75000"/>
                  </a:schemeClr>
                </a:solidFill>
              </a:rPr>
              <a:t>Distinta fra lavoro diretto &amp; indiretto rispetto al lavoro ceduto in riassicurazione</a:t>
            </a:r>
          </a:p>
          <a:p>
            <a:pPr marL="0" indent="0">
              <a:buNone/>
            </a:pPr>
            <a:r>
              <a:rPr lang="it-IT" noProof="1">
                <a:solidFill>
                  <a:schemeClr val="tx2">
                    <a:lumMod val="75000"/>
                  </a:schemeClr>
                </a:solidFill>
              </a:rPr>
              <a:t>Distinta fra periodo che precede la denuncia del sinistro e periodo successivo (inclusi IBNR)</a:t>
            </a:r>
          </a:p>
          <a:p>
            <a:pPr marL="0" indent="0">
              <a:buNone/>
            </a:pPr>
            <a:endParaRPr lang="it-IT" noProof="1">
              <a:solidFill>
                <a:schemeClr val="tx2">
                  <a:lumMod val="75000"/>
                </a:schemeClr>
              </a:solidFill>
            </a:endParaRPr>
          </a:p>
          <a:p>
            <a:pPr marL="0" indent="0">
              <a:buNone/>
            </a:pPr>
            <a:r>
              <a:rPr lang="it-IT" noProof="1">
                <a:solidFill>
                  <a:schemeClr val="tx2">
                    <a:lumMod val="75000"/>
                  </a:schemeClr>
                </a:solidFill>
              </a:rPr>
              <a:t>PVFCF: Da calcolare separatamente per ogni HRG</a:t>
            </a:r>
          </a:p>
          <a:p>
            <a:pPr marL="0" indent="0">
              <a:buNone/>
            </a:pPr>
            <a:r>
              <a:rPr lang="it-IT" noProof="1">
                <a:solidFill>
                  <a:schemeClr val="tx2">
                    <a:lumMod val="75000"/>
                  </a:schemeClr>
                </a:solidFill>
              </a:rPr>
              <a:t>Ma essere in diversi HRG non implica di dover utilizzare assunzioni diverse.</a:t>
            </a:r>
          </a:p>
          <a:p>
            <a:pPr marL="0" indent="0">
              <a:buNone/>
            </a:pPr>
            <a:r>
              <a:rPr lang="it-IT" noProof="1">
                <a:solidFill>
                  <a:schemeClr val="tx2">
                    <a:lumMod val="75000"/>
                  </a:schemeClr>
                </a:solidFill>
              </a:rPr>
              <a:t>Risk Adjustment: da calcolare per gruppi di portafoglio meno granulari degli HRG, per poi attribuire (cascare) i valori agli HRG</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8619436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Riassicurazione passiva (1/3)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Riserve cedute in riassicurazione</a:t>
            </a:r>
          </a:p>
          <a:p>
            <a:pPr marL="0" indent="0">
              <a:buNone/>
            </a:pPr>
            <a:r>
              <a:rPr lang="it-IT" noProof="1">
                <a:solidFill>
                  <a:srgbClr val="0070C0"/>
                </a:solidFill>
              </a:rPr>
              <a:t>Valore iniziale</a:t>
            </a:r>
            <a:r>
              <a:rPr lang="it-IT" noProof="1">
                <a:solidFill>
                  <a:schemeClr val="tx1"/>
                </a:solidFill>
              </a:rPr>
              <a:t>:</a:t>
            </a:r>
          </a:p>
          <a:p>
            <a:pPr marL="0" indent="0">
              <a:buNone/>
            </a:pPr>
            <a:r>
              <a:rPr lang="it-IT" noProof="1">
                <a:solidFill>
                  <a:schemeClr val="tx1"/>
                </a:solidFill>
              </a:rPr>
              <a:t>rPVFCF + rRisk Adjustment  + rCSM = Premio ceduto </a:t>
            </a:r>
          </a:p>
          <a:p>
            <a:pPr marL="0" indent="0">
              <a:buNone/>
            </a:pPr>
            <a:r>
              <a:rPr lang="it-IT" noProof="1">
                <a:solidFill>
                  <a:schemeClr val="tx1"/>
                </a:solidFill>
              </a:rPr>
              <a:t>Quattro differenze rispetto al lavoro diretto ed indiretto:</a:t>
            </a:r>
          </a:p>
          <a:p>
            <a:pPr marL="0" indent="0">
              <a:buNone/>
            </a:pPr>
            <a:r>
              <a:rPr lang="it-IT" noProof="1">
                <a:solidFill>
                  <a:schemeClr val="tx1"/>
                </a:solidFill>
              </a:rPr>
              <a:t>1. CSM può assumere segno negativo. Quindi, quando il contratto è oneroso dal punto di vista del riassicuratore, la riserva CSM ceduta è negativa (quindi è una passività dal punto di vista dell’impresa cedente) e non si da luogo ad una riserva ceduta per perdite future</a:t>
            </a:r>
          </a:p>
          <a:p>
            <a:pPr marL="0" indent="0">
              <a:buNone/>
            </a:pPr>
            <a:r>
              <a:rPr lang="it-IT" noProof="1"/>
              <a:t>2. La commissione ricevuta va portata in diminuzione del premio. All’inizio è la solo una questione di forma, non altrettanto nelle rilevazioni successive.</a:t>
            </a:r>
          </a:p>
          <a:p>
            <a:pPr marL="0" indent="0">
              <a:buNone/>
            </a:pPr>
            <a:r>
              <a:rPr lang="it-IT" noProof="1"/>
              <a:t>3. L’inadempienza del riassicuratore da gestiore nella formula (come nelle best estimate solvency II)</a:t>
            </a:r>
          </a:p>
          <a:p>
            <a:pPr marL="0" indent="0">
              <a:buNone/>
            </a:pPr>
            <a:r>
              <a:rPr lang="it-IT" noProof="1"/>
              <a:t>4. Le riserve attuariali potrebbero coprire il business futuro</a:t>
            </a:r>
          </a:p>
          <a:p>
            <a:pPr marL="0" indent="0">
              <a:buNone/>
            </a:pPr>
            <a:r>
              <a:rPr lang="it-IT" noProof="1"/>
              <a:t>Continua </a:t>
            </a:r>
            <a:r>
              <a:rPr lang="it-IT" noProof="1">
                <a:sym typeface="Wingdings" panose="05000000000000000000" pitchFamily="2" charset="2"/>
              </a:rPr>
              <a:t>   </a:t>
            </a:r>
            <a:r>
              <a:rPr lang="it-IT" noProof="1">
                <a:solidFill>
                  <a:srgbClr val="FF0000"/>
                </a:solidFill>
                <a:sym typeface="Wingdings" panose="05000000000000000000" pitchFamily="2" charset="2"/>
              </a:rPr>
              <a:t>LOOK ALSO AT «RECOGNITION OF LOSS LIABILITY» for amendments </a:t>
            </a:r>
            <a:endParaRPr lang="it-IT" noProof="1">
              <a:solidFill>
                <a:srgbClr val="FF0000"/>
              </a:solidFill>
            </a:endParaRP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110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0952739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Riassicurazione passiva (2/3)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Riserve cedute in riassicurazione</a:t>
            </a:r>
          </a:p>
          <a:p>
            <a:pPr marL="0" indent="0">
              <a:buNone/>
            </a:pPr>
            <a:r>
              <a:rPr lang="it-IT" noProof="1">
                <a:solidFill>
                  <a:srgbClr val="0070C0"/>
                </a:solidFill>
              </a:rPr>
              <a:t>Se include il business futuro</a:t>
            </a:r>
          </a:p>
          <a:p>
            <a:pPr marL="0" indent="0">
              <a:buNone/>
            </a:pPr>
            <a:r>
              <a:rPr lang="it-IT" noProof="1">
                <a:solidFill>
                  <a:schemeClr val="tx1"/>
                </a:solidFill>
              </a:rPr>
              <a:t>Si, a meno che il trattato preveda l’opzione -  per l’impressa cedente – di non cedere (o di cedere a condizioni differenti) le nuove generazioni di contratti</a:t>
            </a:r>
          </a:p>
          <a:p>
            <a:pPr marL="0" indent="0">
              <a:buNone/>
            </a:pPr>
            <a:endParaRPr lang="it-IT" noProof="1">
              <a:solidFill>
                <a:schemeClr val="tx1"/>
              </a:solidFill>
            </a:endParaRPr>
          </a:p>
          <a:p>
            <a:pPr marL="0" indent="0">
              <a:buNone/>
            </a:pPr>
            <a:r>
              <a:rPr lang="it-IT" noProof="1">
                <a:solidFill>
                  <a:schemeClr val="tx1"/>
                </a:solidFill>
              </a:rPr>
              <a:t>Se così non fosse, il PVFCF ed il Risk Adjustment (e di riflesso il CSM) coprono una previsione dei futuri contratti fino ad estinzione del trattato: solo L’estinzione del trattato rappresenta un contract boundary</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111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0702282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Riassicurazione passiva (3/3)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Riserve cedute in riassicurazione</a:t>
            </a:r>
          </a:p>
          <a:p>
            <a:pPr marL="0" indent="0">
              <a:buNone/>
            </a:pPr>
            <a:r>
              <a:rPr lang="it-IT" noProof="1">
                <a:solidFill>
                  <a:srgbClr val="0070C0"/>
                </a:solidFill>
              </a:rPr>
              <a:t>Rilevazioni successive.</a:t>
            </a:r>
          </a:p>
          <a:p>
            <a:pPr marL="0" indent="0">
              <a:buNone/>
            </a:pPr>
            <a:r>
              <a:rPr lang="it-IT" noProof="1">
                <a:solidFill>
                  <a:schemeClr val="tx1"/>
                </a:solidFill>
              </a:rPr>
              <a:t>Formalmente suddivise in HRG (non necessariamente speculari del lavoro diretto), ma di fatto inutile in quanto:</a:t>
            </a:r>
          </a:p>
          <a:p>
            <a:pPr marL="0" indent="0">
              <a:buNone/>
            </a:pPr>
            <a:r>
              <a:rPr lang="it-IT" noProof="1">
                <a:solidFill>
                  <a:schemeClr val="tx1"/>
                </a:solidFill>
              </a:rPr>
              <a:t>Il CSM può assumere qualunque segno</a:t>
            </a:r>
          </a:p>
          <a:p>
            <a:pPr marL="0" indent="0">
              <a:buNone/>
            </a:pPr>
            <a:r>
              <a:rPr lang="it-IT" noProof="1">
                <a:solidFill>
                  <a:schemeClr val="tx1"/>
                </a:solidFill>
              </a:rPr>
              <a:t>Il VFA si applica al lavoro diretto e non alla riassicurazione; inoltre la riassicurazione non infuenza in alcun modo il VFA [del lavoro diretto]</a:t>
            </a:r>
          </a:p>
          <a:p>
            <a:pPr marL="0" indent="0">
              <a:buNone/>
            </a:pPr>
            <a:r>
              <a:rPr lang="it-IT" noProof="1">
                <a:solidFill>
                  <a:schemeClr val="tx1"/>
                </a:solidFill>
              </a:rPr>
              <a:t>Le commissioni ricorrenti ricevute non rappresentano, a differenza che nel lavoro diretto, flussi di cassa autonomi. Sono invece, a seconda dei casi:</a:t>
            </a:r>
          </a:p>
          <a:p>
            <a:pPr>
              <a:buFontTx/>
              <a:buChar char="-"/>
            </a:pPr>
            <a:r>
              <a:rPr lang="it-IT" noProof="1">
                <a:solidFill>
                  <a:schemeClr val="tx1"/>
                </a:solidFill>
              </a:rPr>
              <a:t>Deposito</a:t>
            </a:r>
          </a:p>
          <a:p>
            <a:pPr>
              <a:buFontTx/>
              <a:buChar char="-"/>
            </a:pPr>
            <a:r>
              <a:rPr lang="it-IT" noProof="1">
                <a:solidFill>
                  <a:schemeClr val="tx1"/>
                </a:solidFill>
              </a:rPr>
              <a:t>Una rettifica di segno opposto del premio ceduto</a:t>
            </a:r>
          </a:p>
          <a:p>
            <a:pPr>
              <a:buFontTx/>
              <a:buChar char="-"/>
            </a:pPr>
            <a:r>
              <a:rPr lang="it-IT" noProof="1">
                <a:solidFill>
                  <a:schemeClr val="tx1"/>
                </a:solidFill>
              </a:rPr>
              <a:t>Una rettifica dello stesso segno della somma pagata &amp; sinistro ricevuto a rimborso</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112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108081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en-GB" sz="2800" dirty="0"/>
              <a:t>Recognition of the ceded loss liability (1/4)</a:t>
            </a:r>
            <a:endParaRPr lang="it-IT" sz="28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r>
              <a:rPr lang="en-GB" dirty="0"/>
              <a:t>When a contract in deemed to be onerous in the direct work, the undertaking recognizes a loss liability and put to nil the gross CSM. This could happen as well after the initial recognition of the contract.</a:t>
            </a:r>
          </a:p>
          <a:p>
            <a:r>
              <a:rPr lang="en-GB" dirty="0"/>
              <a:t>In case of reinsurance, it’s likely (however it shall be proved) that part of this loss is transferred to reinsurance.</a:t>
            </a:r>
          </a:p>
          <a:p>
            <a:r>
              <a:rPr lang="en-GB" dirty="0"/>
              <a:t>If this is the case, the original IFRS 17 standard prohibits the recognition of a ceded loss liability as well as prohibits to annul the negative ceded CSM.</a:t>
            </a:r>
          </a:p>
          <a:p>
            <a:r>
              <a:rPr lang="en-GB" dirty="0"/>
              <a:t>Thanks to the proposed amendment, if the treaty is in quota share, the entity could ascribe a ceded loss liability in its balance sheet. Note that the amount of this is not the quota share of the corresponding gross loss liability, rather it is the right actuarial calculation of losses transferred to reinsurance. For example, if gross losses depend on too heavy overhead expenses, it’s unlikely the existence of a ceded loss liability because expenses are not transferred to the reinsurance treaty. </a:t>
            </a:r>
          </a:p>
          <a:p>
            <a:pPr marL="0" indent="0">
              <a:buNone/>
            </a:pPr>
            <a:endParaRPr lang="en-US" b="1" dirty="0">
              <a:solidFill>
                <a:srgbClr val="0070C0"/>
              </a:solidFill>
              <a:latin typeface="Verdana"/>
              <a:cs typeface="Verdana"/>
            </a:endParaRPr>
          </a:p>
        </p:txBody>
      </p:sp>
      <p:sp>
        <p:nvSpPr>
          <p:cNvPr id="5" name="Segnaposto numero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7AA76F-6A97-4E5E-8E94-0FA9D8A0E9F4}"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992929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en-GB" sz="2800" dirty="0"/>
              <a:t>Recognition of the ceded loss liability (2/4)</a:t>
            </a:r>
            <a:endParaRPr lang="it-IT" sz="28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pPr marL="0" indent="0">
              <a:buNone/>
            </a:pPr>
            <a:r>
              <a:rPr lang="en-GB" b="1" dirty="0">
                <a:solidFill>
                  <a:srgbClr val="0070C0"/>
                </a:solidFill>
              </a:rPr>
              <a:t>IFRS17 amendment: the “immediate loss recognition solution”</a:t>
            </a:r>
          </a:p>
          <a:p>
            <a:r>
              <a:rPr lang="en-GB" dirty="0"/>
              <a:t>There are exceptions in the application of the amendment: (1) when the reinsurance treaty follows in time the inception of contracts (even in case the HRG becomes onerous for the first time during its lifetime) and when the reinsurance shape in not proportional.</a:t>
            </a:r>
          </a:p>
          <a:p>
            <a:r>
              <a:rPr lang="en-GB" dirty="0"/>
              <a:t>It’s worth noting that stakeholders had suggested an alternative way of amending the standard called “</a:t>
            </a:r>
            <a:r>
              <a:rPr lang="en-GB" dirty="0">
                <a:solidFill>
                  <a:srgbClr val="FF0000"/>
                </a:solidFill>
              </a:rPr>
              <a:t>deferred loss solution</a:t>
            </a:r>
            <a:r>
              <a:rPr lang="en-GB" dirty="0"/>
              <a:t>” which consists in the recognition of loss liability in the direct work just in proportion of the retained risk, keeping the ceded CSM negative.</a:t>
            </a:r>
          </a:p>
          <a:p>
            <a:r>
              <a:rPr lang="en-GB" dirty="0"/>
              <a:t>The way introduced by IASB to amend asymmetry is called “</a:t>
            </a:r>
            <a:r>
              <a:rPr lang="en-GB" dirty="0">
                <a:solidFill>
                  <a:srgbClr val="00B050"/>
                </a:solidFill>
              </a:rPr>
              <a:t>immediate loss recognition solution</a:t>
            </a:r>
            <a:r>
              <a:rPr lang="en-GB" dirty="0"/>
              <a:t>”</a:t>
            </a:r>
            <a:endParaRPr lang="en-US" b="1" dirty="0">
              <a:solidFill>
                <a:srgbClr val="0070C0"/>
              </a:solidFill>
              <a:latin typeface="Verdana"/>
              <a:cs typeface="Verdana"/>
            </a:endParaRPr>
          </a:p>
        </p:txBody>
      </p:sp>
      <p:sp>
        <p:nvSpPr>
          <p:cNvPr id="5" name="Segnaposto numero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7AA76F-6A97-4E5E-8E94-0FA9D8A0E9F4}"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16747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en-GB" sz="2800" dirty="0"/>
              <a:t>Recognition of the ceded loss liability (3/4)</a:t>
            </a:r>
            <a:endParaRPr lang="it-IT" sz="28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pPr marL="0" indent="0">
              <a:buNone/>
            </a:pPr>
            <a:r>
              <a:rPr lang="en-GB" b="1" dirty="0">
                <a:solidFill>
                  <a:srgbClr val="0070C0"/>
                </a:solidFill>
              </a:rPr>
              <a:t>IFRS17 amendment: the “immediate loss recognition solution”</a:t>
            </a:r>
          </a:p>
          <a:p>
            <a:pPr marL="0" indent="0">
              <a:buNone/>
            </a:pPr>
            <a:r>
              <a:rPr lang="en-GB" i="1" dirty="0">
                <a:solidFill>
                  <a:schemeClr val="accent5">
                    <a:lumMod val="75000"/>
                  </a:schemeClr>
                </a:solidFill>
              </a:rPr>
              <a:t>What happen if the risk by fault the contract is onerous in the direct work is not ceded to reinsurance for example when the gross contract is exposed adversely to the lapse risk or to the expense risk whilst reinsurance deals with mortality</a:t>
            </a:r>
            <a:r>
              <a:rPr lang="en-GB" dirty="0">
                <a:solidFill>
                  <a:schemeClr val="accent5">
                    <a:lumMod val="75000"/>
                  </a:schemeClr>
                </a:solidFill>
              </a:rPr>
              <a:t>?</a:t>
            </a:r>
          </a:p>
          <a:p>
            <a:r>
              <a:rPr lang="en-GB" dirty="0"/>
              <a:t>The IASB recognizes that it would be worth to split down risks; however, it would be too difficult so that entities can apply the amendment without the need to disclose risk components.</a:t>
            </a:r>
          </a:p>
          <a:p>
            <a:pPr marL="0" indent="0">
              <a:buNone/>
            </a:pPr>
            <a:r>
              <a:rPr lang="en-GB" i="1" dirty="0">
                <a:solidFill>
                  <a:schemeClr val="accent5">
                    <a:lumMod val="75000"/>
                  </a:schemeClr>
                </a:solidFill>
              </a:rPr>
              <a:t>What happen if the ceded HRG is less granular than the direct work, so as one single ceded HRG includes both profitable and onerous contracts?</a:t>
            </a:r>
            <a:endParaRPr lang="en-GB" dirty="0">
              <a:solidFill>
                <a:schemeClr val="accent5">
                  <a:lumMod val="75000"/>
                </a:schemeClr>
              </a:solidFill>
            </a:endParaRPr>
          </a:p>
          <a:p>
            <a:r>
              <a:rPr lang="en-GB" dirty="0"/>
              <a:t>If this is the case, the amendment is applicable as well and must work. For doing so, the negative ceded CSM must be detached from the positive ceded CSM within the same ceded HRG. The amendment applies to the negative ceded CSM and not to the net ceded CSM.</a:t>
            </a:r>
            <a:endParaRPr lang="en-GB" b="1" dirty="0">
              <a:solidFill>
                <a:srgbClr val="0070C0"/>
              </a:solidFill>
            </a:endParaRPr>
          </a:p>
        </p:txBody>
      </p:sp>
      <p:sp>
        <p:nvSpPr>
          <p:cNvPr id="5" name="Segnaposto numero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7AA76F-6A97-4E5E-8E94-0FA9D8A0E9F4}"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7776246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en-GB" sz="2800" dirty="0"/>
              <a:t>Recognition of the ceded loss liability (4/4)</a:t>
            </a:r>
            <a:endParaRPr lang="it-IT" sz="28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pPr marL="0" indent="0">
              <a:buNone/>
            </a:pPr>
            <a:r>
              <a:rPr lang="en-GB" b="1" dirty="0">
                <a:solidFill>
                  <a:srgbClr val="0070C0"/>
                </a:solidFill>
              </a:rPr>
              <a:t>IFRS17 amendment: the “immediate loss recognition solution”</a:t>
            </a:r>
          </a:p>
          <a:p>
            <a:pPr marL="0" indent="0">
              <a:buNone/>
            </a:pPr>
            <a:r>
              <a:rPr lang="en-GB" i="1" dirty="0">
                <a:solidFill>
                  <a:schemeClr val="accent5">
                    <a:lumMod val="75000"/>
                  </a:schemeClr>
                </a:solidFill>
              </a:rPr>
              <a:t>What happen if the PAA is applied?</a:t>
            </a:r>
            <a:endParaRPr lang="en-GB" dirty="0">
              <a:solidFill>
                <a:schemeClr val="accent5">
                  <a:lumMod val="75000"/>
                </a:schemeClr>
              </a:solidFill>
            </a:endParaRPr>
          </a:p>
          <a:p>
            <a:r>
              <a:rPr lang="en-GB" dirty="0"/>
              <a:t>The amendment is applicable to PAA contracts as well.</a:t>
            </a:r>
          </a:p>
          <a:p>
            <a:r>
              <a:rPr lang="en-GB" dirty="0"/>
              <a:t>Contracts subject to PAA, where there isn’t an explicit CSM and, however, applying the IFRS17 standard for onerous contracts a loss liability must be incepted, a corresponding loss recognition reserve could be ceded to reinsurance. Of course, the reinsurance treaty must be put in place before or at the same date of the inception date of those onerous contracts and the treaty must be shaped in quota share.</a:t>
            </a:r>
            <a:endParaRPr lang="en-GB" b="1" dirty="0">
              <a:solidFill>
                <a:srgbClr val="0070C0"/>
              </a:solidFill>
            </a:endParaRPr>
          </a:p>
        </p:txBody>
      </p:sp>
      <p:sp>
        <p:nvSpPr>
          <p:cNvPr id="5" name="Segnaposto numero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7AA76F-6A97-4E5E-8E94-0FA9D8A0E9F4}" type="slidenum">
              <a:rPr kumimoji="0" lang="it-IT"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it-IT"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8386093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Variable Fee e Book Yield. Condizioni </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t>Rendimenti degli attivi sottostanti sono distribuiti in gran parte agli assicurati sotto forma partecipativa discrezionale</a:t>
            </a:r>
          </a:p>
          <a:p>
            <a:pPr marL="0" indent="0">
              <a:buNone/>
            </a:pPr>
            <a:r>
              <a:rPr lang="it-IT" noProof="1"/>
              <a:t>La maggior parte dell’aggiornamento delle prestazioni assicurate dipende dai rendimenti distribuiti nella forma anzidetta e non da altri fattori (es. garanzie di minimo, partecipazione ad utili di mortalità).</a:t>
            </a:r>
          </a:p>
          <a:p>
            <a:pPr marL="0" indent="0">
              <a:buNone/>
            </a:pPr>
            <a:r>
              <a:rPr lang="it-IT" noProof="1">
                <a:sym typeface="Wingdings" panose="05000000000000000000" pitchFamily="2" charset="2"/>
              </a:rPr>
              <a:t> Anche il tasso tecnico produce un aggiornamento delle prestazioni</a:t>
            </a:r>
            <a:endParaRPr lang="it-IT" noProof="1"/>
          </a:p>
          <a:p>
            <a:pPr marL="0" indent="0">
              <a:buNone/>
            </a:pPr>
            <a:r>
              <a:rPr lang="it-IT" noProof="1"/>
              <a:t>C’è un collegamento fra polizze rivalutabili e fondo sottostante (es. gestioni separate), non necessariamente ring fencing come inteso nella solvibilità II</a:t>
            </a:r>
          </a:p>
          <a:p>
            <a:pPr marL="0" indent="0">
              <a:buNone/>
            </a:pPr>
            <a:endParaRPr lang="it-IT" noProof="1"/>
          </a:p>
          <a:p>
            <a:pPr marL="0" indent="0">
              <a:buNone/>
            </a:pPr>
            <a:r>
              <a:rPr lang="it-IT" noProof="1"/>
              <a:t>Solo per il book yield: l’impresa detiene gli attivi sottostanti (ad esempio solo liberi da impegni e gravami)</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117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9599683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Variable Fee </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t>Cosa è</a:t>
            </a:r>
            <a:r>
              <a:rPr lang="it-IT" noProof="1"/>
              <a:t>: lo scarto fra (1) il rendimento di una parte dell’attivo e (2) il costo della capitalizzazione della riserva attuariale</a:t>
            </a:r>
          </a:p>
          <a:p>
            <a:pPr marL="0" indent="0">
              <a:buNone/>
            </a:pPr>
            <a:r>
              <a:rPr lang="it-IT" noProof="1"/>
              <a:t>Rendimento dell’attivo = variazione del valore di mercato</a:t>
            </a:r>
          </a:p>
          <a:p>
            <a:pPr marL="0" indent="0">
              <a:buNone/>
            </a:pPr>
            <a:r>
              <a:rPr lang="it-IT" noProof="1"/>
              <a:t>Attivo: non tutto, solo gli «underlying items»</a:t>
            </a:r>
          </a:p>
          <a:p>
            <a:pPr marL="0" indent="0">
              <a:buNone/>
            </a:pPr>
            <a:r>
              <a:rPr lang="it-IT" noProof="1"/>
              <a:t>Capitalizzazione della riserva: </a:t>
            </a:r>
          </a:p>
          <a:p>
            <a:pPr marL="0" indent="0">
              <a:buNone/>
            </a:pPr>
            <a:r>
              <a:rPr lang="it-IT" noProof="1"/>
              <a:t>- «unwinding» del tasso di interesse ad un anno presente nel bilancio di apertura +</a:t>
            </a:r>
          </a:p>
          <a:p>
            <a:pPr>
              <a:buFontTx/>
              <a:buChar char="-"/>
            </a:pPr>
            <a:r>
              <a:rPr lang="it-IT" noProof="1"/>
              <a:t>Effetto del cambio delle ipotesi economiche</a:t>
            </a:r>
          </a:p>
          <a:p>
            <a:pPr marL="800100" lvl="1" indent="-342900">
              <a:buFont typeface="+mj-lt"/>
              <a:buAutoNum type="arabicPeriod"/>
            </a:pPr>
            <a:r>
              <a:rPr lang="it-IT" noProof="1"/>
              <a:t>Sul discounting dei flussi di cassa futuri</a:t>
            </a:r>
          </a:p>
          <a:p>
            <a:pPr marL="800100" lvl="1" indent="-342900">
              <a:buFont typeface="+mj-lt"/>
              <a:buAutoNum type="arabicPeriod"/>
            </a:pPr>
            <a:r>
              <a:rPr lang="it-IT" noProof="1"/>
              <a:t>Sull’ammontare delle rivalutazioni future</a:t>
            </a:r>
          </a:p>
          <a:p>
            <a:pPr marL="800100" lvl="1" indent="-342900">
              <a:buFont typeface="+mj-lt"/>
              <a:buAutoNum type="arabicPeriod"/>
            </a:pPr>
            <a:r>
              <a:rPr lang="it-IT" noProof="1"/>
              <a:t>Sul costo delle garanzie di minimo</a:t>
            </a:r>
          </a:p>
          <a:p>
            <a:pPr marL="457200" lvl="1" indent="0">
              <a:buNone/>
            </a:pPr>
            <a:r>
              <a:rPr lang="it-IT" noProof="1">
                <a:solidFill>
                  <a:srgbClr val="7030A0"/>
                </a:solidFill>
              </a:rPr>
              <a:t>Ma non è richiesto di scorporare le variazioni 2. e 3. per effetti economici da altri effetti, come le management actions, cambio delle assunzioni non economiche  e l’aggiornamento del portafoglio all’ultima data di valutazione</a:t>
            </a:r>
          </a:p>
          <a:p>
            <a:pPr marL="0" indent="0">
              <a:buNone/>
            </a:pPr>
            <a:endParaRPr lang="it-IT" noProof="1"/>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118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183649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Variable Fee </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t>Cosa non è</a:t>
            </a:r>
            <a:r>
              <a:rPr lang="it-IT" noProof="1"/>
              <a:t>: un valore proporzionale alle commissioni di gestione sull’attivo / riserve</a:t>
            </a:r>
          </a:p>
          <a:p>
            <a:pPr marL="0" indent="0">
              <a:buNone/>
            </a:pPr>
            <a:r>
              <a:rPr lang="it-IT" b="1" noProof="1"/>
              <a:t>Come si ottiene</a:t>
            </a:r>
            <a:r>
              <a:rPr lang="it-IT" noProof="1"/>
              <a:t>: definendo il costo della capitalizzazione del CSM (Contractual Service Margin), cioè gli interessi sulla riserva </a:t>
            </a:r>
          </a:p>
          <a:p>
            <a:pPr marL="0" indent="0">
              <a:buNone/>
            </a:pPr>
            <a:r>
              <a:rPr lang="it-IT" noProof="1"/>
              <a:t>- inizialmente (cioè al primo ciclo di reporting della nuova generazione) pari alla differenza rendimenti degli underlying items e capitalizzazione della riserva attuariale</a:t>
            </a:r>
          </a:p>
          <a:p>
            <a:pPr marL="0" indent="0">
              <a:buNone/>
            </a:pPr>
            <a:r>
              <a:rPr lang="it-IT" noProof="1"/>
              <a:t>- Successivamente, riflettendone tutte le variazioni  </a:t>
            </a:r>
          </a:p>
          <a:p>
            <a:pPr marL="0" indent="0">
              <a:buNone/>
            </a:pPr>
            <a:r>
              <a:rPr lang="it-IT" b="1" noProof="1"/>
              <a:t>Rispetto al GM (General Model), quali sono le voci di conto economico che cambiano?</a:t>
            </a:r>
          </a:p>
          <a:p>
            <a:pPr marL="0" indent="0">
              <a:buNone/>
            </a:pPr>
            <a:r>
              <a:rPr lang="it-IT" noProof="1"/>
              <a:t>Gli interessi sul CSM (essendo nel GM pari al CSM di apertura per il tasso di interesse)</a:t>
            </a:r>
          </a:p>
          <a:p>
            <a:pPr marL="0" indent="0">
              <a:buNone/>
            </a:pPr>
            <a:r>
              <a:rPr lang="it-IT" noProof="1"/>
              <a:t>Gli interessi tecnici della riserva attuariale (Insurance Finance Expense) che sono posti uguali ai rendimenti degli underlying items </a:t>
            </a:r>
            <a:r>
              <a:rPr lang="it-IT" noProof="1">
                <a:sym typeface="Wingdings" panose="05000000000000000000" pitchFamily="2" charset="2"/>
              </a:rPr>
              <a:t> proventi netti degli investimenti pari a zero, ma rimangono quelli degli attivi eccedenti gli underlying items</a:t>
            </a:r>
            <a:endParaRPr lang="it-IT" noProof="1"/>
          </a:p>
          <a:p>
            <a:pPr marL="0" indent="0">
              <a:buNone/>
            </a:pPr>
            <a:endParaRPr lang="it-IT" noProof="1"/>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119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51035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Present Value of Future Cash Flows (1/4)</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12</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sz="1500" noProof="1">
                <a:solidFill>
                  <a:schemeClr val="tx2">
                    <a:lumMod val="75000"/>
                  </a:schemeClr>
                </a:solidFill>
              </a:rPr>
              <a:t>PVFCF</a:t>
            </a:r>
          </a:p>
          <a:p>
            <a:pPr marL="0" indent="0">
              <a:lnSpc>
                <a:spcPct val="90000"/>
              </a:lnSpc>
              <a:buNone/>
            </a:pPr>
            <a:r>
              <a:rPr lang="it-IT" sz="1500" noProof="1">
                <a:solidFill>
                  <a:schemeClr val="tx2">
                    <a:lumMod val="75000"/>
                  </a:schemeClr>
                </a:solidFill>
              </a:rPr>
              <a:t>È l’attualizzazione dei flussi di cassa che entrano nel perimetro della best estimate</a:t>
            </a:r>
          </a:p>
          <a:p>
            <a:pPr marL="0" indent="0">
              <a:lnSpc>
                <a:spcPct val="90000"/>
              </a:lnSpc>
              <a:buNone/>
            </a:pPr>
            <a:r>
              <a:rPr lang="it-IT" sz="1500" noProof="1">
                <a:solidFill>
                  <a:schemeClr val="tx2">
                    <a:lumMod val="75000"/>
                  </a:schemeClr>
                </a:solidFill>
              </a:rPr>
              <a:t>In analogia alla Solvibilità II:</a:t>
            </a:r>
          </a:p>
          <a:p>
            <a:pPr>
              <a:lnSpc>
                <a:spcPct val="90000"/>
              </a:lnSpc>
              <a:buFontTx/>
              <a:buChar char="-"/>
            </a:pPr>
            <a:r>
              <a:rPr lang="it-IT" sz="1500" noProof="1">
                <a:solidFill>
                  <a:schemeClr val="tx2">
                    <a:lumMod val="75000"/>
                  </a:schemeClr>
                </a:solidFill>
              </a:rPr>
              <a:t>Attualizzazione con curve che riflettono il valore temporale del denaro</a:t>
            </a:r>
          </a:p>
          <a:p>
            <a:pPr lvl="1">
              <a:lnSpc>
                <a:spcPct val="90000"/>
              </a:lnSpc>
              <a:buFontTx/>
              <a:buChar char="-"/>
            </a:pPr>
            <a:r>
              <a:rPr lang="it-IT" sz="1500" noProof="1">
                <a:solidFill>
                  <a:schemeClr val="tx2">
                    <a:lumMod val="75000"/>
                  </a:schemeClr>
                </a:solidFill>
              </a:rPr>
              <a:t>Ma le curve definite dall’impresa e sono più sensibili alle variazioni dei tassi privi di rischio e degli spread dei titoli governativi e corporate</a:t>
            </a:r>
          </a:p>
          <a:p>
            <a:pPr>
              <a:lnSpc>
                <a:spcPct val="90000"/>
              </a:lnSpc>
              <a:buFontTx/>
              <a:buChar char="-"/>
            </a:pPr>
            <a:r>
              <a:rPr lang="it-IT" sz="1500" noProof="1">
                <a:solidFill>
                  <a:schemeClr val="tx2">
                    <a:lumMod val="75000"/>
                  </a:schemeClr>
                </a:solidFill>
              </a:rPr>
              <a:t>Calcolo polizza per polizza</a:t>
            </a:r>
          </a:p>
          <a:p>
            <a:pPr>
              <a:lnSpc>
                <a:spcPct val="90000"/>
              </a:lnSpc>
              <a:buFontTx/>
              <a:buChar char="-"/>
            </a:pPr>
            <a:r>
              <a:rPr lang="it-IT" sz="1500" noProof="1">
                <a:solidFill>
                  <a:schemeClr val="tx2">
                    <a:lumMod val="75000"/>
                  </a:schemeClr>
                </a:solidFill>
              </a:rPr>
              <a:t>Calcolo con metodi stocastici (ad es. scenari su model point) quando c’è interazione fra ciò che vuole esprimere la curva e le prestazioni contrattuali future (non necessariamente per la presenza di garanzie di minimo finanziario)</a:t>
            </a:r>
          </a:p>
          <a:p>
            <a:pPr>
              <a:lnSpc>
                <a:spcPct val="90000"/>
              </a:lnSpc>
              <a:buFontTx/>
              <a:buChar char="-"/>
            </a:pPr>
            <a:r>
              <a:rPr lang="it-IT" sz="1500" noProof="1">
                <a:solidFill>
                  <a:schemeClr val="tx2">
                    <a:lumMod val="75000"/>
                  </a:schemeClr>
                </a:solidFill>
              </a:rPr>
              <a:t>Consigliato, ma non obbligatorio, lo sviluppo di metodi stocastici rispetto a fattori biometrici</a:t>
            </a:r>
          </a:p>
          <a:p>
            <a:pPr>
              <a:lnSpc>
                <a:spcPct val="90000"/>
              </a:lnSpc>
              <a:buFontTx/>
              <a:buChar char="-"/>
            </a:pPr>
            <a:r>
              <a:rPr lang="it-IT" sz="1500" noProof="1">
                <a:solidFill>
                  <a:schemeClr val="tx2">
                    <a:lumMod val="75000"/>
                  </a:schemeClr>
                </a:solidFill>
              </a:rPr>
              <a:t>Il rischio operativo non è considerato, né quello di catastrofe</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9250020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Variable Fee </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t>Quando si applica</a:t>
            </a:r>
            <a:r>
              <a:rPr lang="it-IT" noProof="1"/>
              <a:t>: </a:t>
            </a:r>
          </a:p>
          <a:p>
            <a:pPr>
              <a:buFontTx/>
              <a:buChar char="-"/>
            </a:pPr>
            <a:r>
              <a:rPr lang="it-IT" noProof="1"/>
              <a:t>sempre, per la banale circostanza che, anche a parità di tassi di rendimenti / interesse, le voci «underlying items» e «riserva attuariale» non sono uguali. </a:t>
            </a:r>
          </a:p>
          <a:p>
            <a:pPr>
              <a:buFontTx/>
              <a:buChar char="-"/>
            </a:pPr>
            <a:r>
              <a:rPr lang="it-IT" noProof="1"/>
              <a:t>Quando c’è un cambio delle ipotesi economiche sulla riserva attuariale (</a:t>
            </a:r>
            <a:r>
              <a:rPr lang="it-IT" u="sng" noProof="1"/>
              <a:t>curva tassi risk free</a:t>
            </a:r>
            <a:r>
              <a:rPr lang="it-IT" noProof="1"/>
              <a:t>) il cui effetto è differente rispetto all’effetto sugli underlying items (es. mismatch di flussi di cassa)</a:t>
            </a:r>
          </a:p>
          <a:p>
            <a:pPr marL="0" indent="0">
              <a:buNone/>
            </a:pPr>
            <a:r>
              <a:rPr lang="it-IT" u="sng" noProof="1">
                <a:effectLst>
                  <a:outerShdw blurRad="38100" dist="38100" dir="2700000" algn="tl">
                    <a:srgbClr val="000000">
                      <a:alpha val="43137"/>
                    </a:srgbClr>
                  </a:outerShdw>
                </a:effectLst>
              </a:rPr>
              <a:t>E soprattutto</a:t>
            </a:r>
            <a:endParaRPr lang="it-IT" noProof="1"/>
          </a:p>
          <a:p>
            <a:pPr marL="0" indent="0">
              <a:buNone/>
            </a:pPr>
            <a:r>
              <a:rPr lang="it-IT" noProof="1"/>
              <a:t>Quando plus e minus latenti sugli underlying items – causate da </a:t>
            </a:r>
            <a:r>
              <a:rPr lang="it-IT" u="sng" noProof="1"/>
              <a:t>variazione di credit spread </a:t>
            </a:r>
            <a:r>
              <a:rPr lang="it-IT" noProof="1"/>
              <a:t>ovvero dal comparto azionario-immobiliare -  non si riflettono sulla riserva attuariale – o si riflettono in parte tramite un aggiustamento / aggiornamento della curva tassi utilizzata per il discounting, tramite il liquidity premium (bottom up) o spread (top down) </a:t>
            </a:r>
          </a:p>
          <a:p>
            <a:pPr>
              <a:buFontTx/>
              <a:buChar char="-"/>
            </a:pPr>
            <a:endParaRPr lang="it-IT" noProof="1"/>
          </a:p>
          <a:p>
            <a:pPr marL="0" indent="0">
              <a:buNone/>
            </a:pPr>
            <a:endParaRPr lang="it-IT" noProof="1"/>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120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2715130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1E3EF-E9B0-4F84-B0FB-8C87599D145A}"/>
              </a:ext>
            </a:extLst>
          </p:cNvPr>
          <p:cNvSpPr>
            <a:spLocks noGrp="1"/>
          </p:cNvSpPr>
          <p:nvPr>
            <p:ph type="title"/>
          </p:nvPr>
        </p:nvSpPr>
        <p:spPr>
          <a:xfrm>
            <a:off x="433691" y="566686"/>
            <a:ext cx="8534400" cy="761073"/>
          </a:xfrm>
        </p:spPr>
        <p:txBody>
          <a:bodyPr>
            <a:noAutofit/>
          </a:bodyPr>
          <a:lstStyle/>
          <a:p>
            <a:r>
              <a:rPr lang="en-US" sz="2000" dirty="0"/>
              <a:t>			GENERAL MODEL – crediting rate</a:t>
            </a:r>
          </a:p>
        </p:txBody>
      </p:sp>
      <p:sp>
        <p:nvSpPr>
          <p:cNvPr id="3" name="Segnaposto contenuto 2">
            <a:extLst>
              <a:ext uri="{FF2B5EF4-FFF2-40B4-BE49-F238E27FC236}">
                <a16:creationId xmlns:a16="http://schemas.microsoft.com/office/drawing/2014/main" id="{C750C97E-D127-4652-982D-5FE965C62641}"/>
              </a:ext>
            </a:extLst>
          </p:cNvPr>
          <p:cNvSpPr>
            <a:spLocks noGrp="1"/>
          </p:cNvSpPr>
          <p:nvPr>
            <p:ph idx="1"/>
          </p:nvPr>
        </p:nvSpPr>
        <p:spPr>
          <a:xfrm>
            <a:off x="433691" y="1628384"/>
            <a:ext cx="10927415" cy="4664321"/>
          </a:xfrm>
        </p:spPr>
        <p:txBody>
          <a:bodyPr>
            <a:normAutofit/>
          </a:bodyPr>
          <a:lstStyle/>
          <a:p>
            <a:pPr marL="0" indent="0">
              <a:buNone/>
            </a:pPr>
            <a:r>
              <a:rPr lang="en-GB" i="1" dirty="0">
                <a:solidFill>
                  <a:schemeClr val="tx1"/>
                </a:solidFill>
              </a:rPr>
              <a:t>CREDITING RATE</a:t>
            </a:r>
          </a:p>
          <a:p>
            <a:pPr algn="just"/>
            <a:r>
              <a:rPr lang="en-GB" dirty="0">
                <a:solidFill>
                  <a:schemeClr val="tx1"/>
                </a:solidFill>
              </a:rPr>
              <a:t>The crediting rate refreshes the interest rate locked in at inception. The general model establishes that – under the OCI option for the technical provisions - the unwinding of the original interest rates (i.e. locked in at inception) flows to P&amp;L, whereas the remainder flows to OCI</a:t>
            </a:r>
          </a:p>
          <a:p>
            <a:pPr algn="just"/>
            <a:r>
              <a:rPr lang="en-GB" dirty="0">
                <a:solidFill>
                  <a:schemeClr val="tx1"/>
                </a:solidFill>
              </a:rPr>
              <a:t>The crediting rate provides only a partial deviation to the general model: the interest rate is partially unlocked (see the formula) so that the unwinding of such partially unlocked interest rate flows to P&amp;L and the remainder flows to OCI. This partial unlocking reflects part of the updated interest rates.</a:t>
            </a:r>
          </a:p>
          <a:p>
            <a:pPr algn="just"/>
            <a:r>
              <a:rPr lang="en-GB" dirty="0">
                <a:solidFill>
                  <a:schemeClr val="tx1"/>
                </a:solidFill>
              </a:rPr>
              <a:t>Crediting rate is prohibited under the variable fee model.</a:t>
            </a:r>
          </a:p>
          <a:p>
            <a:endParaRPr lang="en-US" dirty="0">
              <a:solidFill>
                <a:schemeClr val="tx1"/>
              </a:solidFill>
            </a:endParaRPr>
          </a:p>
        </p:txBody>
      </p:sp>
      <p:sp>
        <p:nvSpPr>
          <p:cNvPr id="5" name="Segnaposto numero diapositiva 4">
            <a:extLst>
              <a:ext uri="{FF2B5EF4-FFF2-40B4-BE49-F238E27FC236}">
                <a16:creationId xmlns:a16="http://schemas.microsoft.com/office/drawing/2014/main" id="{18EBA517-EB3A-4BA4-8C8C-DAA29E60F951}"/>
              </a:ext>
            </a:extLst>
          </p:cNvPr>
          <p:cNvSpPr>
            <a:spLocks noGrp="1"/>
          </p:cNvSpPr>
          <p:nvPr>
            <p:ph type="sldNum" sz="quarter" idx="12"/>
          </p:nvPr>
        </p:nvSpPr>
        <p:spPr/>
        <p:txBody>
          <a:bodyPr/>
          <a:lstStyle/>
          <a:p>
            <a:fld id="{D57F1E4F-1CFF-5643-939E-217C01CDF565}" type="slidenum">
              <a:rPr lang="en-US" smtClean="0"/>
              <a:pPr/>
              <a:t>121</a:t>
            </a:fld>
            <a:endParaRPr lang="en-US" dirty="0"/>
          </a:p>
        </p:txBody>
      </p:sp>
      <p:pic>
        <p:nvPicPr>
          <p:cNvPr id="4" name="Picture 2" descr="C:\Users\Utente Hp\Documents\DOC_LUCA\untitled.png">
            <a:extLst>
              <a:ext uri="{FF2B5EF4-FFF2-40B4-BE49-F238E27FC236}">
                <a16:creationId xmlns:a16="http://schemas.microsoft.com/office/drawing/2014/main" id="{9A2570C6-5B8C-421D-89A6-80ADF812387F}"/>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9748557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1E3EF-E9B0-4F84-B0FB-8C87599D145A}"/>
              </a:ext>
            </a:extLst>
          </p:cNvPr>
          <p:cNvSpPr>
            <a:spLocks noGrp="1"/>
          </p:cNvSpPr>
          <p:nvPr>
            <p:ph type="title"/>
          </p:nvPr>
        </p:nvSpPr>
        <p:spPr>
          <a:xfrm>
            <a:off x="433691" y="566686"/>
            <a:ext cx="8534400" cy="761073"/>
          </a:xfrm>
        </p:spPr>
        <p:txBody>
          <a:bodyPr>
            <a:noAutofit/>
          </a:bodyPr>
          <a:lstStyle/>
          <a:p>
            <a:r>
              <a:rPr lang="en-US" sz="2000" dirty="0"/>
              <a:t>			GENERAL MODEL – effective yield</a:t>
            </a:r>
          </a:p>
        </p:txBody>
      </p:sp>
      <p:sp>
        <p:nvSpPr>
          <p:cNvPr id="3" name="Segnaposto contenuto 2">
            <a:extLst>
              <a:ext uri="{FF2B5EF4-FFF2-40B4-BE49-F238E27FC236}">
                <a16:creationId xmlns:a16="http://schemas.microsoft.com/office/drawing/2014/main" id="{C750C97E-D127-4652-982D-5FE965C62641}"/>
              </a:ext>
            </a:extLst>
          </p:cNvPr>
          <p:cNvSpPr>
            <a:spLocks noGrp="1"/>
          </p:cNvSpPr>
          <p:nvPr>
            <p:ph idx="1"/>
          </p:nvPr>
        </p:nvSpPr>
        <p:spPr>
          <a:xfrm>
            <a:off x="433691" y="1628384"/>
            <a:ext cx="10927415" cy="4664321"/>
          </a:xfrm>
        </p:spPr>
        <p:txBody>
          <a:bodyPr>
            <a:normAutofit/>
          </a:bodyPr>
          <a:lstStyle/>
          <a:p>
            <a:pPr marL="0" indent="0">
              <a:buNone/>
            </a:pPr>
            <a:r>
              <a:rPr lang="en-GB" i="1" dirty="0">
                <a:solidFill>
                  <a:schemeClr val="tx1"/>
                </a:solidFill>
              </a:rPr>
              <a:t>EFFECTIVE YIELD</a:t>
            </a:r>
          </a:p>
          <a:p>
            <a:r>
              <a:rPr lang="en-GB" dirty="0">
                <a:solidFill>
                  <a:schemeClr val="tx1"/>
                </a:solidFill>
              </a:rPr>
              <a:t>Likewise the crediting rate, the effective yield refreshes the interest rate locked in at inception. </a:t>
            </a:r>
          </a:p>
          <a:p>
            <a:r>
              <a:rPr lang="en-GB" dirty="0">
                <a:solidFill>
                  <a:schemeClr val="tx1"/>
                </a:solidFill>
              </a:rPr>
              <a:t>Effective yield is prohibited under the variable fee model.</a:t>
            </a:r>
          </a:p>
          <a:p>
            <a:r>
              <a:rPr lang="en-GB" dirty="0">
                <a:solidFill>
                  <a:schemeClr val="tx1"/>
                </a:solidFill>
              </a:rPr>
              <a:t>Unlike the crediting rate, the reserve remains by construction unchanged at time when the expected future yields are known to be refreshed. The up-to-date unlocked interest rate (the effective yield) produces effects from the next reporting period.</a:t>
            </a:r>
          </a:p>
          <a:p>
            <a:endParaRPr lang="en-US" dirty="0">
              <a:solidFill>
                <a:schemeClr val="tx1"/>
              </a:solidFill>
            </a:endParaRPr>
          </a:p>
        </p:txBody>
      </p:sp>
      <p:sp>
        <p:nvSpPr>
          <p:cNvPr id="5" name="Segnaposto numero diapositiva 4">
            <a:extLst>
              <a:ext uri="{FF2B5EF4-FFF2-40B4-BE49-F238E27FC236}">
                <a16:creationId xmlns:a16="http://schemas.microsoft.com/office/drawing/2014/main" id="{18EBA517-EB3A-4BA4-8C8C-DAA29E60F951}"/>
              </a:ext>
            </a:extLst>
          </p:cNvPr>
          <p:cNvSpPr>
            <a:spLocks noGrp="1"/>
          </p:cNvSpPr>
          <p:nvPr>
            <p:ph type="sldNum" sz="quarter" idx="12"/>
          </p:nvPr>
        </p:nvSpPr>
        <p:spPr/>
        <p:txBody>
          <a:bodyPr/>
          <a:lstStyle/>
          <a:p>
            <a:fld id="{D57F1E4F-1CFF-5643-939E-217C01CDF565}" type="slidenum">
              <a:rPr lang="en-US" smtClean="0"/>
              <a:pPr/>
              <a:t>122</a:t>
            </a:fld>
            <a:endParaRPr lang="en-US" dirty="0"/>
          </a:p>
        </p:txBody>
      </p:sp>
      <p:pic>
        <p:nvPicPr>
          <p:cNvPr id="4" name="Picture 2" descr="C:\Users\Utente Hp\Documents\DOC_LUCA\untitled.png">
            <a:extLst>
              <a:ext uri="{FF2B5EF4-FFF2-40B4-BE49-F238E27FC236}">
                <a16:creationId xmlns:a16="http://schemas.microsoft.com/office/drawing/2014/main" id="{9A2570C6-5B8C-421D-89A6-80ADF812387F}"/>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605102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Allowance for expenses. Investment service</a:t>
            </a:r>
            <a:br>
              <a:rPr lang="en-US" sz="2400" dirty="0"/>
            </a:b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pPr marL="0" indent="0">
              <a:buNone/>
            </a:pPr>
            <a:r>
              <a:rPr lang="en-GB" dirty="0"/>
              <a:t>Under IFRS 17 future expenses to be incurred for providing insurance service or for providing investment returns should be allowed for in the fulfilment cash flows, i.e. both in the best estimates (BEL) and in the risk adjustment (RA).</a:t>
            </a:r>
          </a:p>
          <a:p>
            <a:pPr marL="0" indent="0">
              <a:buNone/>
            </a:pPr>
            <a:r>
              <a:rPr lang="en-GB" dirty="0"/>
              <a:t>However, this is true insofar as the relevant technical provisions are subject to VFA (Variable Fee Approach) or the contracts provide an investment return service.</a:t>
            </a:r>
          </a:p>
          <a:p>
            <a:pPr marL="0" indent="0">
              <a:buNone/>
            </a:pPr>
            <a:r>
              <a:rPr lang="en-GB" dirty="0"/>
              <a:t>Therefore, Term Insurance, Long Term Care, Dread Disease fulfilment cash flows might not allow for future investment service expenses</a:t>
            </a:r>
          </a:p>
          <a:p>
            <a:pPr marL="0" indent="0">
              <a:buNone/>
            </a:pPr>
            <a:r>
              <a:rPr lang="en-GB" dirty="0"/>
              <a:t>They have to contribute to P&amp;L only when incurred.</a:t>
            </a:r>
          </a:p>
          <a:p>
            <a:pPr marL="0" indent="0">
              <a:buNone/>
            </a:pPr>
            <a:r>
              <a:rPr lang="en-GB" dirty="0"/>
              <a:t>This might be a difference as of Solvency II technical provisions</a:t>
            </a:r>
          </a:p>
          <a:p>
            <a:pPr marL="0" lvl="0" indent="0" algn="just">
              <a:spcAft>
                <a:spcPts val="0"/>
              </a:spcAft>
              <a:buClrTx/>
              <a:buSzTx/>
              <a:buNone/>
            </a:pPr>
            <a:endParaRPr lang="en-US" sz="2300" b="1" dirty="0">
              <a:solidFill>
                <a:schemeClr val="accent2">
                  <a:lumMod val="60000"/>
                  <a:lumOff val="40000"/>
                </a:schemeClr>
              </a:solidFill>
              <a:latin typeface="Verdana"/>
              <a:cs typeface="Verdana"/>
            </a:endParaRP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123</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386398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Allowance for expenses. Claim and other expenses allocated to contracts; the overhead</a:t>
            </a: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738802" y="1342528"/>
            <a:ext cx="9900281" cy="4772416"/>
          </a:xfrm>
        </p:spPr>
        <p:txBody>
          <a:bodyPr>
            <a:normAutofit/>
          </a:bodyPr>
          <a:lstStyle/>
          <a:p>
            <a:pPr marL="0" indent="0">
              <a:buNone/>
            </a:pPr>
            <a:r>
              <a:rPr lang="en-GB" dirty="0"/>
              <a:t>Expenses which are clearly allocated to single contracts shall be allowed for in the fulfilment cash flows.</a:t>
            </a:r>
          </a:p>
          <a:p>
            <a:pPr marL="0" indent="0">
              <a:buNone/>
            </a:pPr>
            <a:r>
              <a:rPr lang="en-GB" dirty="0"/>
              <a:t>These comprise claim expenses and overhead expenses for employees who manage the portfolio of contracts in force.</a:t>
            </a:r>
          </a:p>
          <a:p>
            <a:pPr marL="0" indent="0">
              <a:buNone/>
            </a:pPr>
            <a:r>
              <a:rPr lang="en-GB" dirty="0"/>
              <a:t>These also include costs incurred for the communication to / by policyholders.</a:t>
            </a:r>
          </a:p>
          <a:p>
            <a:pPr marL="0" indent="0">
              <a:buNone/>
            </a:pPr>
            <a:r>
              <a:rPr lang="en-GB" dirty="0"/>
              <a:t>Overhead expenses refer to be incurred for both servicing the contracts and for enable the Entity to gather new business. </a:t>
            </a:r>
          </a:p>
          <a:p>
            <a:pPr marL="0" indent="0">
              <a:buNone/>
            </a:pPr>
            <a:r>
              <a:rPr lang="en-GB" dirty="0"/>
              <a:t>As such, they should be reasonably divided into (1) those relevant to the portfolio in force and (2) those relevant to the future new business. Only (1) shall be allowed for in fulfilment cash flows with a criteria of allocation across different products and then contracts:</a:t>
            </a:r>
          </a:p>
          <a:p>
            <a:pPr marL="0" indent="0">
              <a:buNone/>
            </a:pPr>
            <a:r>
              <a:rPr lang="en-GB" dirty="0"/>
              <a:t>(a) IT services, (2) Finance, (3) Control Functions</a:t>
            </a:r>
          </a:p>
          <a:p>
            <a:pPr marL="0" indent="0">
              <a:buNone/>
            </a:pPr>
            <a:r>
              <a:rPr lang="en-GB" dirty="0"/>
              <a:t> </a:t>
            </a: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124</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386398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Allowance for expenses. Projects and advertising</a:t>
            </a: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738802" y="1342528"/>
            <a:ext cx="9900281" cy="4772416"/>
          </a:xfrm>
        </p:spPr>
        <p:txBody>
          <a:bodyPr>
            <a:normAutofit/>
          </a:bodyPr>
          <a:lstStyle/>
          <a:p>
            <a:pPr marL="0" indent="0">
              <a:buNone/>
            </a:pPr>
            <a:r>
              <a:rPr lang="en-GB" dirty="0"/>
              <a:t>Costs incurred for projects should be allowed for in in the fulfilment cash flows it they have origin in the endorsement of Regulatory Requirements (IFRS17 included)</a:t>
            </a:r>
          </a:p>
          <a:p>
            <a:pPr marL="0" indent="0">
              <a:buNone/>
            </a:pPr>
            <a:r>
              <a:rPr lang="en-GB" dirty="0"/>
              <a:t>The other project costs are more likely attributable to the future new business</a:t>
            </a:r>
          </a:p>
          <a:p>
            <a:pPr marL="0" indent="0">
              <a:buNone/>
            </a:pPr>
            <a:r>
              <a:rPr lang="en-GB" dirty="0"/>
              <a:t>Advertising and other commercial expenses are more likely a cost related to the future new business rather than to the old business.</a:t>
            </a:r>
          </a:p>
          <a:p>
            <a:pPr marL="0" indent="0">
              <a:buNone/>
            </a:pPr>
            <a:endParaRPr lang="en-GB" dirty="0"/>
          </a:p>
          <a:p>
            <a:pPr marL="0" indent="0">
              <a:buNone/>
            </a:pPr>
            <a:r>
              <a:rPr lang="en-GB" dirty="0"/>
              <a:t>Advertising and projects costs might be treated likewise initial acquisition costs. </a:t>
            </a:r>
          </a:p>
          <a:p>
            <a:pPr marL="0" indent="0">
              <a:buNone/>
            </a:pPr>
            <a:r>
              <a:rPr lang="en-GB" dirty="0"/>
              <a:t>If so, they reduce the CSM and are included in DAC ,if any </a:t>
            </a:r>
          </a:p>
          <a:p>
            <a:pPr marL="0" indent="0">
              <a:buNone/>
            </a:pPr>
            <a:r>
              <a:rPr lang="en-GB" dirty="0"/>
              <a:t> </a:t>
            </a:r>
          </a:p>
          <a:p>
            <a:pPr marL="0" indent="0">
              <a:buNone/>
            </a:pPr>
            <a:r>
              <a:rPr lang="en-GB" dirty="0"/>
              <a:t>Initial costs incurred for gathering new business and which cannot be allocated to new contracts are immediately recognized as losses in P&amp;L</a:t>
            </a: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125</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386398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Reinsurance expenses</a:t>
            </a: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738802" y="1342528"/>
            <a:ext cx="9900281" cy="4772416"/>
          </a:xfrm>
        </p:spPr>
        <p:txBody>
          <a:bodyPr>
            <a:normAutofit/>
          </a:bodyPr>
          <a:lstStyle/>
          <a:p>
            <a:pPr marL="0" indent="0">
              <a:buNone/>
            </a:pPr>
            <a:r>
              <a:rPr lang="en-GB" dirty="0"/>
              <a:t>Costs incurred to manage the outward reinsurance are allowed for (similarly to Solvency II) in the gross fulfilment cash flows (as outflows) instead of in reinsurance recoverable (as outflows).</a:t>
            </a:r>
          </a:p>
          <a:p>
            <a:pPr marL="0" indent="0">
              <a:buNone/>
            </a:pPr>
            <a:endParaRPr lang="en-GB" dirty="0"/>
          </a:p>
          <a:p>
            <a:pPr marL="0" indent="0">
              <a:buNone/>
            </a:pPr>
            <a:r>
              <a:rPr lang="en-GB" dirty="0"/>
              <a:t>Commissions paid to reinsurers are allowed for in reinsurance recoverable as inflows; however, unlike Solvency II, they are not disclosed explicitly.</a:t>
            </a:r>
          </a:p>
          <a:p>
            <a:pPr marL="0" indent="0">
              <a:buNone/>
            </a:pPr>
            <a:r>
              <a:rPr lang="en-GB" dirty="0"/>
              <a:t>They are, case by case, either considered as reduction of premium ceded or as increase of claims ceded.</a:t>
            </a:r>
          </a:p>
          <a:p>
            <a:pPr marL="0" indent="0">
              <a:buNone/>
            </a:pPr>
            <a:endParaRPr lang="en-GB" dirty="0"/>
          </a:p>
          <a:p>
            <a:pPr marL="0" indent="0">
              <a:buNone/>
            </a:pPr>
            <a:r>
              <a:rPr lang="en-GB" dirty="0"/>
              <a:t>Interests on deposits should be considered as expenses and allowed for in reinsurance recoverable (likewise in Solvency II)   </a:t>
            </a: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126</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386398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Allowance for expenses. Acquisition Cash Flows (1/3)</a:t>
            </a:r>
            <a:br>
              <a:rPr lang="en-US" sz="2400" dirty="0"/>
            </a:b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r>
              <a:rPr lang="en-GB" dirty="0"/>
              <a:t>CASE 1 Initial acquisition costs can’t be explicitly recognized as DAC Assets. However, they generate, for the sake of disclosure, two different and opposite effects on P&amp;L: on revenue (+) and on insurance service expense (-).</a:t>
            </a:r>
          </a:p>
          <a:p>
            <a:r>
              <a:rPr lang="en-GB" dirty="0"/>
              <a:t>The impact is exactly zero unless the insurer choose to accrete interest finance revenue</a:t>
            </a:r>
          </a:p>
          <a:p>
            <a:r>
              <a:rPr lang="en-GB" dirty="0"/>
              <a:t>If so, the opening DAC assets earn an interest income which would reduce the finance insurance expense (i.e. the interest accreted on the opening PVFCF as well as on the opening Risk Adjustment if any)</a:t>
            </a:r>
          </a:p>
          <a:p>
            <a:pPr marL="0" lvl="0" indent="0" algn="just">
              <a:spcAft>
                <a:spcPts val="0"/>
              </a:spcAft>
              <a:buClrTx/>
              <a:buSzTx/>
              <a:buNone/>
            </a:pPr>
            <a:endParaRPr lang="en-US" sz="2300" b="1" dirty="0">
              <a:solidFill>
                <a:schemeClr val="accent2">
                  <a:lumMod val="60000"/>
                  <a:lumOff val="40000"/>
                </a:schemeClr>
              </a:solidFill>
              <a:latin typeface="Verdana"/>
              <a:cs typeface="Verdana"/>
            </a:endParaRP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127</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9892940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Allowance for expenses. Acquisition Cash Flows (2/3)</a:t>
            </a:r>
            <a:br>
              <a:rPr lang="en-US" sz="2400" dirty="0"/>
            </a:b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fontScale="92500" lnSpcReduction="10000"/>
          </a:bodyPr>
          <a:lstStyle/>
          <a:p>
            <a:r>
              <a:rPr lang="en-GB" dirty="0"/>
              <a:t>CASE 2 Acquisition cash flows incurred before the premium payment</a:t>
            </a:r>
          </a:p>
          <a:p>
            <a:pPr marL="0" indent="0">
              <a:buNone/>
            </a:pPr>
            <a:r>
              <a:rPr lang="en-GB" dirty="0"/>
              <a:t>Acquisition cash flows incurred before the premium payment and prior to the recognition of that premium, as this meets contracts boundary, might generate for a long period of time a DAC asset subject to an impairment test against future profits on future (not yet recognized) premiums.</a:t>
            </a:r>
          </a:p>
          <a:p>
            <a:pPr marL="0" indent="0">
              <a:buNone/>
            </a:pPr>
            <a:r>
              <a:rPr lang="en-GB" dirty="0"/>
              <a:t>To be recognized, the anticipated acquisition costs are not refundable, i.e. should the entity not receive the corresponding premiums, there isn’t recover of acquisition costs</a:t>
            </a:r>
          </a:p>
          <a:p>
            <a:pPr marL="0" indent="0">
              <a:buNone/>
            </a:pPr>
            <a:endParaRPr lang="en-GB" dirty="0"/>
          </a:p>
          <a:p>
            <a:pPr marL="0" indent="0">
              <a:buNone/>
            </a:pPr>
            <a:r>
              <a:rPr lang="en-GB" u="sng" dirty="0">
                <a:solidFill>
                  <a:schemeClr val="accent6">
                    <a:lumMod val="75000"/>
                  </a:schemeClr>
                </a:solidFill>
              </a:rPr>
              <a:t>This is a real DAC asset</a:t>
            </a:r>
            <a:r>
              <a:rPr lang="en-GB" dirty="0"/>
              <a:t>.</a:t>
            </a:r>
          </a:p>
          <a:p>
            <a:pPr marL="0" indent="0">
              <a:buNone/>
            </a:pPr>
            <a:r>
              <a:rPr lang="en-GB" dirty="0"/>
              <a:t>The test of impairment is performed against the EPIFP relevant to the premiums not yet recognized in the fulfilment cash flows since they still meet contract boundary</a:t>
            </a:r>
          </a:p>
          <a:p>
            <a:pPr marL="0" indent="0">
              <a:buNone/>
            </a:pPr>
            <a:r>
              <a:rPr lang="en-GB" dirty="0"/>
              <a:t>Once each recurrent (or additional) premium is recognized (i.e. is paid by policyholder), </a:t>
            </a:r>
          </a:p>
          <a:p>
            <a:pPr>
              <a:buAutoNum type="arabicPeriod"/>
            </a:pPr>
            <a:r>
              <a:rPr lang="en-GB" dirty="0"/>
              <a:t>part of DAC asset is cancelled </a:t>
            </a:r>
          </a:p>
          <a:p>
            <a:pPr>
              <a:buAutoNum type="arabicPeriod"/>
            </a:pPr>
            <a:r>
              <a:rPr lang="en-GB" dirty="0"/>
              <a:t>It’s replaced by the relevant EPIFP which is presumably greater and represents a negative provision</a:t>
            </a:r>
          </a:p>
          <a:p>
            <a:pPr marL="0" lvl="0" indent="0" algn="just">
              <a:spcAft>
                <a:spcPts val="0"/>
              </a:spcAft>
              <a:buClrTx/>
              <a:buSzTx/>
              <a:buNone/>
            </a:pPr>
            <a:endParaRPr lang="en-US" sz="2300" b="1" dirty="0">
              <a:solidFill>
                <a:schemeClr val="accent2">
                  <a:lumMod val="60000"/>
                  <a:lumOff val="40000"/>
                </a:schemeClr>
              </a:solidFill>
              <a:latin typeface="Verdana"/>
              <a:cs typeface="Verdana"/>
            </a:endParaRP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128</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8417302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a:bodyPr>
          <a:lstStyle/>
          <a:p>
            <a:r>
              <a:rPr lang="en-US" sz="2400" dirty="0"/>
              <a:t>Allowance for expenses. Acquisition Cash Flows (3/3)</a:t>
            </a:r>
            <a:br>
              <a:rPr lang="en-US" sz="2400" dirty="0"/>
            </a:br>
            <a:endParaRPr lang="it-IT" sz="24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a:bodyPr>
          <a:lstStyle/>
          <a:p>
            <a:pPr lvl="0"/>
            <a:r>
              <a:rPr lang="en-GB" dirty="0"/>
              <a:t>CASE 3 Acquisition costs are borne slightly before the recognition of contract.</a:t>
            </a:r>
          </a:p>
          <a:p>
            <a:pPr marL="0" indent="0">
              <a:buNone/>
            </a:pPr>
            <a:endParaRPr lang="en-GB" dirty="0"/>
          </a:p>
          <a:p>
            <a:r>
              <a:rPr lang="en-GB" dirty="0"/>
              <a:t>If this is the case, the question is: how to allow for these costs already incurred at the point in time valuation date if the corresponding insurance obligations have not yet started and hence the fulfilment cash flows (the actuarial reserve) do not yet exist?</a:t>
            </a:r>
          </a:p>
          <a:p>
            <a:pPr marL="0" indent="0">
              <a:buNone/>
            </a:pPr>
            <a:r>
              <a:rPr lang="en-GB" dirty="0"/>
              <a:t> </a:t>
            </a:r>
          </a:p>
          <a:p>
            <a:r>
              <a:rPr lang="en-GB" dirty="0"/>
              <a:t>The IASB decided in June 2018 that a temporary DAC asset can be recognized, without need of impairment, until the time the contract is recognized</a:t>
            </a:r>
            <a:endParaRPr lang="en-US" sz="2300" b="1" dirty="0">
              <a:solidFill>
                <a:schemeClr val="accent2">
                  <a:lumMod val="60000"/>
                  <a:lumOff val="40000"/>
                </a:schemeClr>
              </a:solidFill>
              <a:latin typeface="Verdana"/>
              <a:cs typeface="Verdana"/>
            </a:endParaRP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129</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80432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Present Value of Future Cash Flows (2/4)</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13</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noProof="1">
                <a:solidFill>
                  <a:schemeClr val="tx2">
                    <a:lumMod val="75000"/>
                  </a:schemeClr>
                </a:solidFill>
              </a:rPr>
              <a:t>PVFCF</a:t>
            </a:r>
          </a:p>
          <a:p>
            <a:pPr marL="0" indent="0">
              <a:lnSpc>
                <a:spcPct val="90000"/>
              </a:lnSpc>
              <a:buNone/>
            </a:pPr>
            <a:r>
              <a:rPr lang="it-IT" noProof="1">
                <a:solidFill>
                  <a:schemeClr val="tx2">
                    <a:lumMod val="75000"/>
                  </a:schemeClr>
                </a:solidFill>
              </a:rPr>
              <a:t>È l’attualizzazione dei flussi di cassa che entrano nel perimetro della best estimate</a:t>
            </a:r>
          </a:p>
          <a:p>
            <a:pPr marL="0" indent="0">
              <a:lnSpc>
                <a:spcPct val="90000"/>
              </a:lnSpc>
              <a:buNone/>
            </a:pPr>
            <a:r>
              <a:rPr lang="it-IT" noProof="1">
                <a:solidFill>
                  <a:schemeClr val="tx2">
                    <a:lumMod val="75000"/>
                  </a:schemeClr>
                </a:solidFill>
              </a:rPr>
              <a:t>In analogia alla Solvibilità II:</a:t>
            </a:r>
          </a:p>
          <a:p>
            <a:pPr>
              <a:lnSpc>
                <a:spcPct val="90000"/>
              </a:lnSpc>
              <a:buFontTx/>
              <a:buChar char="-"/>
            </a:pPr>
            <a:r>
              <a:rPr lang="it-IT" noProof="1">
                <a:solidFill>
                  <a:schemeClr val="tx2">
                    <a:lumMod val="75000"/>
                  </a:schemeClr>
                </a:solidFill>
              </a:rPr>
              <a:t>Esclusione dei flussi di cassa che «incontrano» il «contract boundary» a prescindere dal loro effetto economico</a:t>
            </a:r>
          </a:p>
          <a:p>
            <a:pPr>
              <a:lnSpc>
                <a:spcPct val="90000"/>
              </a:lnSpc>
              <a:buFontTx/>
              <a:buChar char="-"/>
            </a:pPr>
            <a:r>
              <a:rPr lang="it-IT" noProof="1">
                <a:solidFill>
                  <a:schemeClr val="tx2">
                    <a:lumMod val="75000"/>
                  </a:schemeClr>
                </a:solidFill>
              </a:rPr>
              <a:t>Spese di marketing da escludere</a:t>
            </a:r>
          </a:p>
          <a:p>
            <a:pPr>
              <a:lnSpc>
                <a:spcPct val="90000"/>
              </a:lnSpc>
              <a:buFontTx/>
              <a:buChar char="-"/>
            </a:pPr>
            <a:r>
              <a:rPr lang="it-IT" noProof="1">
                <a:solidFill>
                  <a:schemeClr val="tx2">
                    <a:lumMod val="75000"/>
                  </a:schemeClr>
                </a:solidFill>
              </a:rPr>
              <a:t>Sono escluse categoria di spese non associabili alle gestione dei contratti assicurativi</a:t>
            </a:r>
            <a:r>
              <a:rPr lang="it-IT" noProof="1">
                <a:solidFill>
                  <a:schemeClr val="tx2">
                    <a:lumMod val="75000"/>
                  </a:schemeClr>
                </a:solidFill>
                <a:sym typeface="Wingdings" panose="05000000000000000000" pitchFamily="2" charset="2"/>
              </a:rPr>
              <a:t> dal 10% al 30% in meno delle spese ricorrenti che entrano nel perimentro delle riserve best estimate e risk margin della solvibilità II.</a:t>
            </a:r>
          </a:p>
          <a:p>
            <a:pPr marL="0" indent="0">
              <a:lnSpc>
                <a:spcPct val="90000"/>
              </a:lnSpc>
              <a:buNone/>
            </a:pPr>
            <a:endParaRPr lang="it-IT" noProof="1">
              <a:solidFill>
                <a:schemeClr val="tx2">
                  <a:lumMod val="75000"/>
                </a:schemeClr>
              </a:solidFill>
              <a:sym typeface="Wingdings" panose="05000000000000000000" pitchFamily="2" charset="2"/>
            </a:endParaRPr>
          </a:p>
          <a:p>
            <a:pPr marL="0" indent="0">
              <a:lnSpc>
                <a:spcPct val="90000"/>
              </a:lnSpc>
              <a:buNone/>
            </a:pPr>
            <a:r>
              <a:rPr lang="it-IT" noProof="1">
                <a:solidFill>
                  <a:schemeClr val="tx2">
                    <a:lumMod val="75000"/>
                  </a:schemeClr>
                </a:solidFill>
                <a:sym typeface="Wingdings" panose="05000000000000000000" pitchFamily="2" charset="2"/>
              </a:rPr>
              <a:t>Nota: ciò che non è nel perimetro del PVFCF non lo è neanche per il risk adjustment</a:t>
            </a:r>
            <a:endParaRPr lang="it-IT"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2570385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en-GB" sz="2800" dirty="0"/>
              <a:t>CSM attributable to investment return service and investment related service</a:t>
            </a:r>
            <a:endParaRPr lang="it-IT" sz="2800" dirty="0"/>
          </a:p>
        </p:txBody>
      </p:sp>
      <p:sp>
        <p:nvSpPr>
          <p:cNvPr id="4" name="Segnaposto contenuto 3">
            <a:extLst>
              <a:ext uri="{FF2B5EF4-FFF2-40B4-BE49-F238E27FC236}">
                <a16:creationId xmlns:a16="http://schemas.microsoft.com/office/drawing/2014/main" id="{13AFFF0B-F743-4F2D-B2D6-83B9D9BB765C}"/>
              </a:ext>
            </a:extLst>
          </p:cNvPr>
          <p:cNvSpPr>
            <a:spLocks noGrp="1"/>
          </p:cNvSpPr>
          <p:nvPr>
            <p:ph idx="1"/>
          </p:nvPr>
        </p:nvSpPr>
        <p:spPr>
          <a:xfrm>
            <a:off x="684211" y="1315233"/>
            <a:ext cx="9900281" cy="4772416"/>
          </a:xfrm>
        </p:spPr>
        <p:txBody>
          <a:bodyPr>
            <a:normAutofit lnSpcReduction="10000"/>
          </a:bodyPr>
          <a:lstStyle/>
          <a:p>
            <a:pPr marL="0" indent="0">
              <a:buNone/>
            </a:pPr>
            <a:r>
              <a:rPr lang="en-GB" dirty="0"/>
              <a:t>The original standard defines the carrier to be used to recognize profits through the decrease of CSM.</a:t>
            </a:r>
          </a:p>
          <a:p>
            <a:pPr marL="0" indent="0">
              <a:buNone/>
            </a:pPr>
            <a:r>
              <a:rPr lang="en-GB" dirty="0"/>
              <a:t>Such a carrier is known as “coverage units”. Coverage units needs to identify the biometric guarantees in excess of the deposit, that is the amount refundable with certainty (not necessarily via a surrender value).</a:t>
            </a:r>
          </a:p>
          <a:p>
            <a:pPr marL="0" indent="0">
              <a:buNone/>
            </a:pPr>
            <a:r>
              <a:rPr lang="en-GB" dirty="0"/>
              <a:t>For example, the capital at risk for contracts exposed to mortality.</a:t>
            </a:r>
          </a:p>
          <a:p>
            <a:r>
              <a:rPr lang="en-GB" dirty="0"/>
              <a:t>Later on, an amendment applicable to the contracts eligible to VFA (Variable fee Approach) was envisaged on that the expected management fees might be used to determine the coverage units (in addition to the biometric benefits). These are defined as [contracts with] investment </a:t>
            </a:r>
            <a:r>
              <a:rPr lang="en-GB" u="sng" dirty="0"/>
              <a:t>related</a:t>
            </a:r>
            <a:r>
              <a:rPr lang="en-GB" dirty="0"/>
              <a:t> service. the major part of the Italian style participating contracts and the world - wide unit linked contracts belong to this category.</a:t>
            </a:r>
          </a:p>
          <a:p>
            <a:r>
              <a:rPr lang="en-GB" dirty="0"/>
              <a:t>More recently, there was discussion on whether contracts with investment features and, anyway, not eligible to VFA, can use the expected management fees to determine the coverage units. These are defined as [contracts with] investment </a:t>
            </a:r>
            <a:r>
              <a:rPr lang="en-GB" u="sng" dirty="0"/>
              <a:t>return</a:t>
            </a:r>
            <a:r>
              <a:rPr lang="en-GB" dirty="0"/>
              <a:t> service</a:t>
            </a:r>
          </a:p>
          <a:p>
            <a:pPr marL="0" indent="0">
              <a:buNone/>
            </a:pPr>
            <a:endParaRPr lang="en-US" b="1" dirty="0">
              <a:solidFill>
                <a:srgbClr val="0070C0"/>
              </a:solidFill>
              <a:latin typeface="Verdana"/>
              <a:cs typeface="Verdana"/>
            </a:endParaRPr>
          </a:p>
        </p:txBody>
      </p:sp>
      <p:sp>
        <p:nvSpPr>
          <p:cNvPr id="5" name="Segnaposto numero diapositiva 4"/>
          <p:cNvSpPr>
            <a:spLocks noGrp="1"/>
          </p:cNvSpPr>
          <p:nvPr>
            <p:ph type="sldNum" sz="quarter" idx="12"/>
          </p:nvPr>
        </p:nvSpPr>
        <p:spPr/>
        <p:txBody>
          <a:bodyPr/>
          <a:lstStyle/>
          <a:p>
            <a:fld id="{5B7AA76F-6A97-4E5E-8E94-0FA9D8A0E9F4}" type="slidenum">
              <a:rPr lang="it-IT" smtClean="0"/>
              <a:pPr/>
              <a:t>130</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7839107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it-IT" sz="2800" dirty="0"/>
              <a:t>Modello VFA (1/7)</a:t>
            </a:r>
          </a:p>
        </p:txBody>
      </p:sp>
      <p:pic>
        <p:nvPicPr>
          <p:cNvPr id="3" name="Segnaposto contenuto 2">
            <a:extLst>
              <a:ext uri="{FF2B5EF4-FFF2-40B4-BE49-F238E27FC236}">
                <a16:creationId xmlns:a16="http://schemas.microsoft.com/office/drawing/2014/main" id="{F780D584-4365-4F74-AF5D-839F1CED63DD}"/>
              </a:ext>
            </a:extLst>
          </p:cNvPr>
          <p:cNvPicPr>
            <a:picLocks noGrp="1" noChangeAspect="1"/>
          </p:cNvPicPr>
          <p:nvPr>
            <p:ph idx="1"/>
          </p:nvPr>
        </p:nvPicPr>
        <p:blipFill>
          <a:blip r:embed="rId3"/>
          <a:stretch>
            <a:fillRect/>
          </a:stretch>
        </p:blipFill>
        <p:spPr>
          <a:xfrm>
            <a:off x="2186649" y="1809150"/>
            <a:ext cx="2908613" cy="1495622"/>
          </a:xfrm>
          <a:prstGeom prst="rect">
            <a:avLst/>
          </a:prstGeom>
        </p:spPr>
      </p:pic>
      <p:sp>
        <p:nvSpPr>
          <p:cNvPr id="5" name="Segnaposto numero diapositiva 4"/>
          <p:cNvSpPr>
            <a:spLocks noGrp="1"/>
          </p:cNvSpPr>
          <p:nvPr>
            <p:ph type="sldNum" sz="quarter" idx="12"/>
          </p:nvPr>
        </p:nvSpPr>
        <p:spPr/>
        <p:txBody>
          <a:bodyPr/>
          <a:lstStyle/>
          <a:p>
            <a:fld id="{5B7AA76F-6A97-4E5E-8E94-0FA9D8A0E9F4}" type="slidenum">
              <a:rPr lang="it-IT" smtClean="0"/>
              <a:pPr/>
              <a:t>131</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4"/>
          <a:srcRect/>
          <a:stretch>
            <a:fillRect/>
          </a:stretch>
        </p:blipFill>
        <p:spPr bwMode="auto">
          <a:xfrm>
            <a:off x="10263174" y="172994"/>
            <a:ext cx="1928826" cy="810781"/>
          </a:xfrm>
          <a:prstGeom prst="rect">
            <a:avLst/>
          </a:prstGeom>
          <a:noFill/>
        </p:spPr>
      </p:pic>
      <p:pic>
        <p:nvPicPr>
          <p:cNvPr id="7" name="Immagine 6">
            <a:extLst>
              <a:ext uri="{FF2B5EF4-FFF2-40B4-BE49-F238E27FC236}">
                <a16:creationId xmlns:a16="http://schemas.microsoft.com/office/drawing/2014/main" id="{42EE9855-C047-452B-B518-818A2E553ED0}"/>
              </a:ext>
            </a:extLst>
          </p:cNvPr>
          <p:cNvPicPr>
            <a:picLocks noChangeAspect="1"/>
          </p:cNvPicPr>
          <p:nvPr/>
        </p:nvPicPr>
        <p:blipFill>
          <a:blip r:embed="rId5"/>
          <a:stretch>
            <a:fillRect/>
          </a:stretch>
        </p:blipFill>
        <p:spPr>
          <a:xfrm>
            <a:off x="2186648" y="3899500"/>
            <a:ext cx="8842409" cy="2054986"/>
          </a:xfrm>
          <a:prstGeom prst="rect">
            <a:avLst/>
          </a:prstGeom>
        </p:spPr>
      </p:pic>
    </p:spTree>
    <p:extLst>
      <p:ext uri="{BB962C8B-B14F-4D97-AF65-F5344CB8AC3E}">
        <p14:creationId xmlns:p14="http://schemas.microsoft.com/office/powerpoint/2010/main" val="13083025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it-IT" sz="2800" dirty="0"/>
              <a:t>Modello VFA (2/7)</a:t>
            </a:r>
          </a:p>
        </p:txBody>
      </p:sp>
      <p:pic>
        <p:nvPicPr>
          <p:cNvPr id="9" name="Segnaposto contenuto 8">
            <a:extLst>
              <a:ext uri="{FF2B5EF4-FFF2-40B4-BE49-F238E27FC236}">
                <a16:creationId xmlns:a16="http://schemas.microsoft.com/office/drawing/2014/main" id="{C0AE1170-EBF4-4D06-ACCF-6456EA387597}"/>
              </a:ext>
            </a:extLst>
          </p:cNvPr>
          <p:cNvPicPr>
            <a:picLocks noGrp="1" noChangeAspect="1"/>
          </p:cNvPicPr>
          <p:nvPr>
            <p:ph idx="1"/>
          </p:nvPr>
        </p:nvPicPr>
        <p:blipFill>
          <a:blip r:embed="rId3"/>
          <a:stretch>
            <a:fillRect/>
          </a:stretch>
        </p:blipFill>
        <p:spPr>
          <a:xfrm>
            <a:off x="1301750" y="1427956"/>
            <a:ext cx="9588500" cy="2413000"/>
          </a:xfrm>
          <a:prstGeom prst="rect">
            <a:avLst/>
          </a:prstGeom>
        </p:spPr>
      </p:pic>
      <p:sp>
        <p:nvSpPr>
          <p:cNvPr id="5" name="Segnaposto numero diapositiva 4"/>
          <p:cNvSpPr>
            <a:spLocks noGrp="1"/>
          </p:cNvSpPr>
          <p:nvPr>
            <p:ph type="sldNum" sz="quarter" idx="12"/>
          </p:nvPr>
        </p:nvSpPr>
        <p:spPr/>
        <p:txBody>
          <a:bodyPr/>
          <a:lstStyle/>
          <a:p>
            <a:fld id="{5B7AA76F-6A97-4E5E-8E94-0FA9D8A0E9F4}" type="slidenum">
              <a:rPr lang="it-IT" smtClean="0"/>
              <a:pPr/>
              <a:t>132</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4"/>
          <a:srcRect/>
          <a:stretch>
            <a:fillRect/>
          </a:stretch>
        </p:blipFill>
        <p:spPr bwMode="auto">
          <a:xfrm>
            <a:off x="10263174" y="172994"/>
            <a:ext cx="1928826" cy="810781"/>
          </a:xfrm>
          <a:prstGeom prst="rect">
            <a:avLst/>
          </a:prstGeom>
          <a:noFill/>
        </p:spPr>
      </p:pic>
      <p:pic>
        <p:nvPicPr>
          <p:cNvPr id="10" name="Immagine 9">
            <a:extLst>
              <a:ext uri="{FF2B5EF4-FFF2-40B4-BE49-F238E27FC236}">
                <a16:creationId xmlns:a16="http://schemas.microsoft.com/office/drawing/2014/main" id="{93FC17D6-BF3F-4F45-8162-997AE8DD24C3}"/>
              </a:ext>
            </a:extLst>
          </p:cNvPr>
          <p:cNvPicPr>
            <a:picLocks noChangeAspect="1"/>
          </p:cNvPicPr>
          <p:nvPr/>
        </p:nvPicPr>
        <p:blipFill>
          <a:blip r:embed="rId5"/>
          <a:stretch>
            <a:fillRect/>
          </a:stretch>
        </p:blipFill>
        <p:spPr>
          <a:xfrm>
            <a:off x="1301750" y="4054490"/>
            <a:ext cx="9588500" cy="2413000"/>
          </a:xfrm>
          <a:prstGeom prst="rect">
            <a:avLst/>
          </a:prstGeom>
        </p:spPr>
      </p:pic>
    </p:spTree>
    <p:extLst>
      <p:ext uri="{BB962C8B-B14F-4D97-AF65-F5344CB8AC3E}">
        <p14:creationId xmlns:p14="http://schemas.microsoft.com/office/powerpoint/2010/main" val="4140856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Autofit/>
          </a:bodyPr>
          <a:lstStyle/>
          <a:p>
            <a:r>
              <a:rPr lang="it-IT" sz="2800" dirty="0"/>
              <a:t>Modello VFA (3/7)</a:t>
            </a:r>
          </a:p>
        </p:txBody>
      </p:sp>
      <p:pic>
        <p:nvPicPr>
          <p:cNvPr id="7" name="Segnaposto contenuto 6">
            <a:extLst>
              <a:ext uri="{FF2B5EF4-FFF2-40B4-BE49-F238E27FC236}">
                <a16:creationId xmlns:a16="http://schemas.microsoft.com/office/drawing/2014/main" id="{7E8748C1-BE48-4756-B0A4-0E3ACBFDAAED}"/>
              </a:ext>
            </a:extLst>
          </p:cNvPr>
          <p:cNvPicPr>
            <a:picLocks noGrp="1" noChangeAspect="1"/>
          </p:cNvPicPr>
          <p:nvPr>
            <p:ph idx="1"/>
          </p:nvPr>
        </p:nvPicPr>
        <p:blipFill>
          <a:blip r:embed="rId3"/>
          <a:stretch>
            <a:fillRect/>
          </a:stretch>
        </p:blipFill>
        <p:spPr>
          <a:xfrm>
            <a:off x="1789101" y="787783"/>
            <a:ext cx="7333128" cy="2965752"/>
          </a:xfrm>
          <a:prstGeom prst="rect">
            <a:avLst/>
          </a:prstGeom>
        </p:spPr>
      </p:pic>
      <p:sp>
        <p:nvSpPr>
          <p:cNvPr id="5" name="Segnaposto numero diapositiva 4"/>
          <p:cNvSpPr>
            <a:spLocks noGrp="1"/>
          </p:cNvSpPr>
          <p:nvPr>
            <p:ph type="sldNum" sz="quarter" idx="12"/>
          </p:nvPr>
        </p:nvSpPr>
        <p:spPr/>
        <p:txBody>
          <a:bodyPr/>
          <a:lstStyle/>
          <a:p>
            <a:fld id="{5B7AA76F-6A97-4E5E-8E94-0FA9D8A0E9F4}" type="slidenum">
              <a:rPr lang="it-IT" smtClean="0"/>
              <a:pPr/>
              <a:t>133</a:t>
            </a:fld>
            <a:endParaRPr lang="it-IT"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4"/>
          <a:srcRect/>
          <a:stretch>
            <a:fillRect/>
          </a:stretch>
        </p:blipFill>
        <p:spPr bwMode="auto">
          <a:xfrm>
            <a:off x="10263174" y="172994"/>
            <a:ext cx="1928826" cy="810781"/>
          </a:xfrm>
          <a:prstGeom prst="rect">
            <a:avLst/>
          </a:prstGeom>
          <a:noFill/>
        </p:spPr>
      </p:pic>
      <p:pic>
        <p:nvPicPr>
          <p:cNvPr id="8" name="Immagine 7">
            <a:extLst>
              <a:ext uri="{FF2B5EF4-FFF2-40B4-BE49-F238E27FC236}">
                <a16:creationId xmlns:a16="http://schemas.microsoft.com/office/drawing/2014/main" id="{74D670EB-B2BF-440F-80BB-14AB6C5DA089}"/>
              </a:ext>
            </a:extLst>
          </p:cNvPr>
          <p:cNvPicPr>
            <a:picLocks noChangeAspect="1"/>
          </p:cNvPicPr>
          <p:nvPr/>
        </p:nvPicPr>
        <p:blipFill>
          <a:blip r:embed="rId5"/>
          <a:stretch>
            <a:fillRect/>
          </a:stretch>
        </p:blipFill>
        <p:spPr>
          <a:xfrm>
            <a:off x="2250621" y="3802061"/>
            <a:ext cx="6317455" cy="2965751"/>
          </a:xfrm>
          <a:prstGeom prst="rect">
            <a:avLst/>
          </a:prstGeom>
        </p:spPr>
      </p:pic>
    </p:spTree>
    <p:extLst>
      <p:ext uri="{BB962C8B-B14F-4D97-AF65-F5344CB8AC3E}">
        <p14:creationId xmlns:p14="http://schemas.microsoft.com/office/powerpoint/2010/main" val="23460991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87669" y="624110"/>
            <a:ext cx="4137059" cy="1280890"/>
          </a:xfrm>
        </p:spPr>
        <p:txBody>
          <a:bodyPr>
            <a:normAutofit/>
          </a:bodyPr>
          <a:lstStyle/>
          <a:p>
            <a:r>
              <a:rPr lang="it-IT" sz="3200" dirty="0"/>
              <a:t>Modello VFA (4/7)</a:t>
            </a:r>
          </a:p>
        </p:txBody>
      </p:sp>
      <p:sp>
        <p:nvSpPr>
          <p:cNvPr id="5" name="Segnaposto numero diapositiva 4"/>
          <p:cNvSpPr>
            <a:spLocks noGrp="1"/>
          </p:cNvSpPr>
          <p:nvPr>
            <p:ph type="sldNum" sz="quarter" idx="12"/>
          </p:nvPr>
        </p:nvSpPr>
        <p:spPr/>
        <p:txBody>
          <a:bodyPr>
            <a:normAutofit/>
          </a:bodyPr>
          <a:lstStyle/>
          <a:p>
            <a:pPr>
              <a:lnSpc>
                <a:spcPct val="90000"/>
              </a:lnSpc>
              <a:spcAft>
                <a:spcPts val="600"/>
              </a:spcAft>
            </a:pPr>
            <a:fld id="{5B7AA76F-6A97-4E5E-8E94-0FA9D8A0E9F4}" type="slidenum">
              <a:rPr lang="it-IT" sz="1900" smtClean="0"/>
              <a:pPr>
                <a:lnSpc>
                  <a:spcPct val="90000"/>
                </a:lnSpc>
                <a:spcAft>
                  <a:spcPts val="600"/>
                </a:spcAft>
              </a:pPr>
              <a:t>134</a:t>
            </a:fld>
            <a:endParaRPr lang="it-IT" sz="1900" dirty="0"/>
          </a:p>
        </p:txBody>
      </p:sp>
      <p:pic>
        <p:nvPicPr>
          <p:cNvPr id="10" name="Immagine 9">
            <a:extLst>
              <a:ext uri="{FF2B5EF4-FFF2-40B4-BE49-F238E27FC236}">
                <a16:creationId xmlns:a16="http://schemas.microsoft.com/office/drawing/2014/main" id="{A3D1EBE3-B35F-4CB8-9A09-87860B3D7E2A}"/>
              </a:ext>
            </a:extLst>
          </p:cNvPr>
          <p:cNvPicPr>
            <a:picLocks noChangeAspect="1"/>
          </p:cNvPicPr>
          <p:nvPr/>
        </p:nvPicPr>
        <p:blipFill>
          <a:blip r:embed="rId3"/>
          <a:stretch>
            <a:fillRect/>
          </a:stretch>
        </p:blipFill>
        <p:spPr>
          <a:xfrm>
            <a:off x="7353562" y="318534"/>
            <a:ext cx="3379964" cy="2698831"/>
          </a:xfrm>
          <a:prstGeom prst="rect">
            <a:avLst/>
          </a:prstGeom>
        </p:spPr>
      </p:pic>
      <p:pic>
        <p:nvPicPr>
          <p:cNvPr id="9" name="Segnaposto contenuto 8">
            <a:extLst>
              <a:ext uri="{FF2B5EF4-FFF2-40B4-BE49-F238E27FC236}">
                <a16:creationId xmlns:a16="http://schemas.microsoft.com/office/drawing/2014/main" id="{18A24278-A801-4ACD-ACDF-A2BBDE40F445}"/>
              </a:ext>
            </a:extLst>
          </p:cNvPr>
          <p:cNvPicPr>
            <a:picLocks noChangeAspect="1"/>
          </p:cNvPicPr>
          <p:nvPr/>
        </p:nvPicPr>
        <p:blipFill>
          <a:blip r:embed="rId4"/>
          <a:stretch>
            <a:fillRect/>
          </a:stretch>
        </p:blipFill>
        <p:spPr>
          <a:xfrm>
            <a:off x="1165698" y="3162905"/>
            <a:ext cx="9567828" cy="3376561"/>
          </a:xfrm>
          <a:prstGeom prst="rect">
            <a:avLst/>
          </a:prstGeom>
        </p:spPr>
      </p:pic>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5"/>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3330598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87669" y="624110"/>
            <a:ext cx="4137059" cy="1280890"/>
          </a:xfrm>
        </p:spPr>
        <p:txBody>
          <a:bodyPr>
            <a:normAutofit/>
          </a:bodyPr>
          <a:lstStyle/>
          <a:p>
            <a:r>
              <a:rPr lang="it-IT" sz="3200" dirty="0"/>
              <a:t>Modello VFA (5/7)</a:t>
            </a:r>
          </a:p>
        </p:txBody>
      </p:sp>
      <p:sp>
        <p:nvSpPr>
          <p:cNvPr id="5" name="Segnaposto numero diapositiva 4"/>
          <p:cNvSpPr>
            <a:spLocks noGrp="1"/>
          </p:cNvSpPr>
          <p:nvPr>
            <p:ph type="sldNum" sz="quarter" idx="12"/>
          </p:nvPr>
        </p:nvSpPr>
        <p:spPr/>
        <p:txBody>
          <a:bodyPr>
            <a:normAutofit/>
          </a:bodyPr>
          <a:lstStyle/>
          <a:p>
            <a:pPr>
              <a:lnSpc>
                <a:spcPct val="90000"/>
              </a:lnSpc>
              <a:spcAft>
                <a:spcPts val="600"/>
              </a:spcAft>
            </a:pPr>
            <a:fld id="{5B7AA76F-6A97-4E5E-8E94-0FA9D8A0E9F4}" type="slidenum">
              <a:rPr lang="it-IT" sz="1900" smtClean="0"/>
              <a:pPr>
                <a:lnSpc>
                  <a:spcPct val="90000"/>
                </a:lnSpc>
                <a:spcAft>
                  <a:spcPts val="600"/>
                </a:spcAft>
              </a:pPr>
              <a:t>135</a:t>
            </a:fld>
            <a:endParaRPr lang="it-IT" sz="1900"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pic>
        <p:nvPicPr>
          <p:cNvPr id="3" name="Immagine 2">
            <a:extLst>
              <a:ext uri="{FF2B5EF4-FFF2-40B4-BE49-F238E27FC236}">
                <a16:creationId xmlns:a16="http://schemas.microsoft.com/office/drawing/2014/main" id="{0D28C846-ED34-4533-9DFA-4E8B7E937339}"/>
              </a:ext>
            </a:extLst>
          </p:cNvPr>
          <p:cNvPicPr>
            <a:picLocks noChangeAspect="1"/>
          </p:cNvPicPr>
          <p:nvPr/>
        </p:nvPicPr>
        <p:blipFill>
          <a:blip r:embed="rId4"/>
          <a:stretch>
            <a:fillRect/>
          </a:stretch>
        </p:blipFill>
        <p:spPr>
          <a:xfrm>
            <a:off x="1547865" y="1637656"/>
            <a:ext cx="10054733" cy="4066457"/>
          </a:xfrm>
          <a:prstGeom prst="rect">
            <a:avLst/>
          </a:prstGeom>
        </p:spPr>
      </p:pic>
    </p:spTree>
    <p:extLst>
      <p:ext uri="{BB962C8B-B14F-4D97-AF65-F5344CB8AC3E}">
        <p14:creationId xmlns:p14="http://schemas.microsoft.com/office/powerpoint/2010/main" val="13492358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87669" y="624110"/>
            <a:ext cx="4137059" cy="1280890"/>
          </a:xfrm>
        </p:spPr>
        <p:txBody>
          <a:bodyPr>
            <a:normAutofit/>
          </a:bodyPr>
          <a:lstStyle/>
          <a:p>
            <a:r>
              <a:rPr lang="it-IT" sz="3200" dirty="0"/>
              <a:t>Modello VFA (6/7)</a:t>
            </a:r>
          </a:p>
        </p:txBody>
      </p:sp>
      <p:sp>
        <p:nvSpPr>
          <p:cNvPr id="5" name="Segnaposto numero diapositiva 4"/>
          <p:cNvSpPr>
            <a:spLocks noGrp="1"/>
          </p:cNvSpPr>
          <p:nvPr>
            <p:ph type="sldNum" sz="quarter" idx="12"/>
          </p:nvPr>
        </p:nvSpPr>
        <p:spPr/>
        <p:txBody>
          <a:bodyPr>
            <a:normAutofit/>
          </a:bodyPr>
          <a:lstStyle/>
          <a:p>
            <a:pPr>
              <a:lnSpc>
                <a:spcPct val="90000"/>
              </a:lnSpc>
              <a:spcAft>
                <a:spcPts val="600"/>
              </a:spcAft>
            </a:pPr>
            <a:fld id="{5B7AA76F-6A97-4E5E-8E94-0FA9D8A0E9F4}" type="slidenum">
              <a:rPr lang="it-IT" sz="1900" smtClean="0"/>
              <a:pPr>
                <a:lnSpc>
                  <a:spcPct val="90000"/>
                </a:lnSpc>
                <a:spcAft>
                  <a:spcPts val="600"/>
                </a:spcAft>
              </a:pPr>
              <a:t>136</a:t>
            </a:fld>
            <a:endParaRPr lang="it-IT" sz="1900"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pic>
        <p:nvPicPr>
          <p:cNvPr id="4" name="Immagine 3">
            <a:extLst>
              <a:ext uri="{FF2B5EF4-FFF2-40B4-BE49-F238E27FC236}">
                <a16:creationId xmlns:a16="http://schemas.microsoft.com/office/drawing/2014/main" id="{6B9EEBBF-13CE-4EAA-85F8-DD563968ABC0}"/>
              </a:ext>
            </a:extLst>
          </p:cNvPr>
          <p:cNvPicPr>
            <a:picLocks noChangeAspect="1"/>
          </p:cNvPicPr>
          <p:nvPr/>
        </p:nvPicPr>
        <p:blipFill>
          <a:blip r:embed="rId4"/>
          <a:stretch>
            <a:fillRect/>
          </a:stretch>
        </p:blipFill>
        <p:spPr>
          <a:xfrm>
            <a:off x="1464581" y="1817459"/>
            <a:ext cx="9189633" cy="4180569"/>
          </a:xfrm>
          <a:prstGeom prst="rect">
            <a:avLst/>
          </a:prstGeom>
        </p:spPr>
      </p:pic>
    </p:spTree>
    <p:extLst>
      <p:ext uri="{BB962C8B-B14F-4D97-AF65-F5344CB8AC3E}">
        <p14:creationId xmlns:p14="http://schemas.microsoft.com/office/powerpoint/2010/main" val="20809708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87669" y="624110"/>
            <a:ext cx="4137059" cy="1280890"/>
          </a:xfrm>
        </p:spPr>
        <p:txBody>
          <a:bodyPr>
            <a:normAutofit/>
          </a:bodyPr>
          <a:lstStyle/>
          <a:p>
            <a:r>
              <a:rPr lang="it-IT" sz="3200" dirty="0"/>
              <a:t>Modello VFA (7/7)</a:t>
            </a:r>
          </a:p>
        </p:txBody>
      </p:sp>
      <p:sp>
        <p:nvSpPr>
          <p:cNvPr id="5" name="Segnaposto numero diapositiva 4"/>
          <p:cNvSpPr>
            <a:spLocks noGrp="1"/>
          </p:cNvSpPr>
          <p:nvPr>
            <p:ph type="sldNum" sz="quarter" idx="12"/>
          </p:nvPr>
        </p:nvSpPr>
        <p:spPr/>
        <p:txBody>
          <a:bodyPr>
            <a:normAutofit/>
          </a:bodyPr>
          <a:lstStyle/>
          <a:p>
            <a:pPr>
              <a:lnSpc>
                <a:spcPct val="90000"/>
              </a:lnSpc>
              <a:spcAft>
                <a:spcPts val="600"/>
              </a:spcAft>
            </a:pPr>
            <a:fld id="{5B7AA76F-6A97-4E5E-8E94-0FA9D8A0E9F4}" type="slidenum">
              <a:rPr lang="it-IT" sz="1900" smtClean="0"/>
              <a:pPr>
                <a:lnSpc>
                  <a:spcPct val="90000"/>
                </a:lnSpc>
                <a:spcAft>
                  <a:spcPts val="600"/>
                </a:spcAft>
              </a:pPr>
              <a:t>137</a:t>
            </a:fld>
            <a:endParaRPr lang="it-IT" sz="1900" dirty="0"/>
          </a:p>
        </p:txBody>
      </p:sp>
      <p:pic>
        <p:nvPicPr>
          <p:cNvPr id="6" name="Picture 2" descr="C:\Users\Utente Hp\Documents\DOC_LUCA\untitled.png">
            <a:extLst>
              <a:ext uri="{FF2B5EF4-FFF2-40B4-BE49-F238E27FC236}">
                <a16:creationId xmlns:a16="http://schemas.microsoft.com/office/drawing/2014/main" id="{451F2913-3DCE-4DE5-B3A1-8B5553B72520}"/>
              </a:ext>
            </a:extLst>
          </p:cNvPr>
          <p:cNvPicPr>
            <a:picLocks noChangeAspect="1" noChangeArrowheads="1"/>
          </p:cNvPicPr>
          <p:nvPr/>
        </p:nvPicPr>
        <p:blipFill>
          <a:blip r:embed="rId3"/>
          <a:srcRect/>
          <a:stretch>
            <a:fillRect/>
          </a:stretch>
        </p:blipFill>
        <p:spPr bwMode="auto">
          <a:xfrm>
            <a:off x="10263174" y="172994"/>
            <a:ext cx="1928826" cy="810781"/>
          </a:xfrm>
          <a:prstGeom prst="rect">
            <a:avLst/>
          </a:prstGeom>
          <a:noFill/>
        </p:spPr>
      </p:pic>
      <p:pic>
        <p:nvPicPr>
          <p:cNvPr id="3" name="Immagine 2">
            <a:extLst>
              <a:ext uri="{FF2B5EF4-FFF2-40B4-BE49-F238E27FC236}">
                <a16:creationId xmlns:a16="http://schemas.microsoft.com/office/drawing/2014/main" id="{099BE948-003A-4E27-8B02-FBDEE9E1B8F2}"/>
              </a:ext>
            </a:extLst>
          </p:cNvPr>
          <p:cNvPicPr>
            <a:picLocks noChangeAspect="1"/>
          </p:cNvPicPr>
          <p:nvPr/>
        </p:nvPicPr>
        <p:blipFill>
          <a:blip r:embed="rId4"/>
          <a:stretch>
            <a:fillRect/>
          </a:stretch>
        </p:blipFill>
        <p:spPr>
          <a:xfrm>
            <a:off x="1494064" y="1549400"/>
            <a:ext cx="7990078" cy="4684490"/>
          </a:xfrm>
          <a:prstGeom prst="rect">
            <a:avLst/>
          </a:prstGeom>
        </p:spPr>
      </p:pic>
    </p:spTree>
    <p:extLst>
      <p:ext uri="{BB962C8B-B14F-4D97-AF65-F5344CB8AC3E}">
        <p14:creationId xmlns:p14="http://schemas.microsoft.com/office/powerpoint/2010/main" val="36414014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(1/28)</a:t>
            </a:r>
            <a:br>
              <a:rPr lang="en-US" sz="2800" dirty="0"/>
            </a:br>
            <a:r>
              <a:rPr lang="en-US" sz="2800" dirty="0"/>
              <a:t>		</a:t>
            </a:r>
          </a:p>
        </p:txBody>
      </p:sp>
      <p:sp>
        <p:nvSpPr>
          <p:cNvPr id="6" name="Segnaposto contenuto 5">
            <a:extLst>
              <a:ext uri="{FF2B5EF4-FFF2-40B4-BE49-F238E27FC236}">
                <a16:creationId xmlns:a16="http://schemas.microsoft.com/office/drawing/2014/main" id="{CF9B265D-0ED5-486C-8654-CEF8B60A0855}"/>
              </a:ext>
            </a:extLst>
          </p:cNvPr>
          <p:cNvSpPr>
            <a:spLocks noGrp="1"/>
          </p:cNvSpPr>
          <p:nvPr>
            <p:ph idx="1"/>
          </p:nvPr>
        </p:nvSpPr>
        <p:spPr>
          <a:xfrm>
            <a:off x="821635" y="1425553"/>
            <a:ext cx="10601353" cy="5119422"/>
          </a:xfrm>
        </p:spPr>
        <p:txBody>
          <a:bodyPr>
            <a:normAutofit fontScale="85000" lnSpcReduction="20000"/>
          </a:bodyPr>
          <a:lstStyle/>
          <a:p>
            <a:pPr marL="0" indent="0">
              <a:buNone/>
            </a:pPr>
            <a:r>
              <a:rPr lang="it-IT" b="1" dirty="0"/>
              <a:t>Esempi di Modello Variable Fee per contratti rivalutabili</a:t>
            </a:r>
            <a:endParaRPr lang="it-IT" dirty="0"/>
          </a:p>
          <a:p>
            <a:pPr marL="0" lvl="0" indent="0">
              <a:buNone/>
            </a:pPr>
            <a:r>
              <a:rPr lang="it-IT" dirty="0"/>
              <a:t>1. Caso base.</a:t>
            </a:r>
            <a:endParaRPr lang="it-IT" sz="2400" dirty="0"/>
          </a:p>
          <a:p>
            <a:pPr lvl="1"/>
            <a:r>
              <a:rPr lang="it-IT" dirty="0"/>
              <a:t>Rappresenta una situazione ideale in cui il rendimento proiettato del fondo corrisponde alla curva di interesse (risk free + liquidity premium). Questa situazione ideale non si presenta mai nella realtà nelle polizze rivalutabili. Se non c’è minimo garantito o, se presente, non è in the money, oppure è presente ma solo (o prevalentemente) in caso di morte; nella situazione ideale accade:</a:t>
            </a:r>
            <a:endParaRPr lang="it-IT" sz="2000" dirty="0"/>
          </a:p>
          <a:p>
            <a:pPr lvl="2"/>
            <a:r>
              <a:rPr lang="it-IT" dirty="0"/>
              <a:t>Che il variable fee non differisce in epoche future i proventi netti realizzati; svolge dunque soltanto il compito si differire il bilancio netto delle plus e minus latenti (impatti su attivi meno impatti sulle riserve)</a:t>
            </a:r>
            <a:endParaRPr lang="it-IT" sz="1800" dirty="0"/>
          </a:p>
          <a:p>
            <a:pPr lvl="2"/>
            <a:r>
              <a:rPr lang="it-IT" dirty="0"/>
              <a:t>Il CSM corrisponde grosso modo al valore attuale dei profitti futuri</a:t>
            </a:r>
            <a:endParaRPr lang="it-IT" sz="1800" dirty="0"/>
          </a:p>
          <a:p>
            <a:pPr lvl="2"/>
            <a:r>
              <a:rPr lang="it-IT" dirty="0"/>
              <a:t>I profitti sono distribuiti quasi uniformemente nel tempo </a:t>
            </a:r>
            <a:endParaRPr lang="it-IT" sz="1800" dirty="0"/>
          </a:p>
          <a:p>
            <a:pPr marL="0" lvl="0" indent="0">
              <a:buNone/>
            </a:pPr>
            <a:r>
              <a:rPr lang="it-IT" dirty="0"/>
              <a:t>2. Il tasso tecnico &amp; minimo garantito passa da 0% a 0.5%</a:t>
            </a:r>
            <a:endParaRPr lang="it-IT" sz="2400" dirty="0"/>
          </a:p>
          <a:p>
            <a:pPr lvl="1"/>
            <a:r>
              <a:rPr lang="it-IT" dirty="0"/>
              <a:t>Il costo della garanzia di minimo erode il gross management fee, quindi anche il CSM iniziale ed il cumulo dei profitti nell’arco di vita della generazione</a:t>
            </a:r>
            <a:endParaRPr lang="it-IT" sz="2000" dirty="0"/>
          </a:p>
          <a:p>
            <a:pPr marL="0" lvl="0" indent="0">
              <a:buNone/>
            </a:pPr>
            <a:r>
              <a:rPr lang="it-IT" dirty="0"/>
              <a:t>3. Come la 2. Tuttavia, la proiezione dei rendimenti prevedibili supera significativamente la curva tassi di interesse.</a:t>
            </a:r>
            <a:endParaRPr lang="it-IT" sz="2400" dirty="0"/>
          </a:p>
          <a:p>
            <a:pPr lvl="1"/>
            <a:r>
              <a:rPr lang="it-IT" dirty="0"/>
              <a:t> questa è la situazione tipica di “accounting mismatch” fra le due curve che provoca una riduzione del CSM iniziale a causa di un esasperato valore iniziale della componente FDB della best estimate </a:t>
            </a:r>
            <a:endParaRPr lang="it-IT" sz="2000" dirty="0"/>
          </a:p>
          <a:p>
            <a:pPr marL="0" lvl="0" indent="0">
              <a:buNone/>
            </a:pPr>
            <a:r>
              <a:rPr lang="it-IT" dirty="0"/>
              <a:t>4. Come la 3. </a:t>
            </a:r>
            <a:endParaRPr lang="it-IT" sz="2400" dirty="0"/>
          </a:p>
          <a:p>
            <a:r>
              <a:rPr lang="it-IT" dirty="0"/>
              <a:t>Tuttavia è presente un experience variance favorevole perché i sinistri denunciati sono inferiori ai sinistri presunti per il calcolo della best estimate</a:t>
            </a:r>
            <a:endParaRPr lang="it-IT" sz="4800" dirty="0"/>
          </a:p>
          <a:p>
            <a:endParaRPr lang="en-GB" dirty="0"/>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138</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Tree>
    <p:extLst>
      <p:ext uri="{BB962C8B-B14F-4D97-AF65-F5344CB8AC3E}">
        <p14:creationId xmlns:p14="http://schemas.microsoft.com/office/powerpoint/2010/main" val="38299379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139</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9" y="1487971"/>
            <a:ext cx="6096000" cy="1200329"/>
          </a:xfrm>
          <a:prstGeom prst="rect">
            <a:avLst/>
          </a:prstGeom>
        </p:spPr>
        <p:txBody>
          <a:bodyPr>
            <a:spAutoFit/>
          </a:bodyPr>
          <a:lstStyle/>
          <a:p>
            <a:r>
              <a:rPr lang="it-IT" dirty="0"/>
              <a:t>CASO BASE. Caratteristiche del prodotto</a:t>
            </a:r>
          </a:p>
          <a:p>
            <a:r>
              <a:rPr lang="it-IT" dirty="0"/>
              <a:t>Mista rivalutabile a premio unico con capitale morte aggiuntivo decrescente</a:t>
            </a:r>
          </a:p>
          <a:p>
            <a:r>
              <a:rPr lang="it-IT" dirty="0"/>
              <a:t> </a:t>
            </a:r>
          </a:p>
        </p:txBody>
      </p:sp>
      <p:pic>
        <p:nvPicPr>
          <p:cNvPr id="9" name="Immagine 8">
            <a:extLst>
              <a:ext uri="{FF2B5EF4-FFF2-40B4-BE49-F238E27FC236}">
                <a16:creationId xmlns:a16="http://schemas.microsoft.com/office/drawing/2014/main" id="{F07E5908-338A-4102-9052-AA41DF6C730E}"/>
              </a:ext>
            </a:extLst>
          </p:cNvPr>
          <p:cNvPicPr>
            <a:picLocks noChangeAspect="1"/>
          </p:cNvPicPr>
          <p:nvPr/>
        </p:nvPicPr>
        <p:blipFill>
          <a:blip r:embed="rId3"/>
          <a:stretch>
            <a:fillRect/>
          </a:stretch>
        </p:blipFill>
        <p:spPr>
          <a:xfrm>
            <a:off x="1440598" y="2688299"/>
            <a:ext cx="5123659" cy="2904117"/>
          </a:xfrm>
          <a:prstGeom prst="rect">
            <a:avLst/>
          </a:prstGeom>
        </p:spPr>
      </p:pic>
    </p:spTree>
    <p:extLst>
      <p:ext uri="{BB962C8B-B14F-4D97-AF65-F5344CB8AC3E}">
        <p14:creationId xmlns:p14="http://schemas.microsoft.com/office/powerpoint/2010/main" val="355864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Present Value of Future Cash Flows (3/4)</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14</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sz="1700" noProof="1">
                <a:solidFill>
                  <a:schemeClr val="tx2">
                    <a:lumMod val="75000"/>
                  </a:schemeClr>
                </a:solidFill>
              </a:rPr>
              <a:t>PVFCF</a:t>
            </a:r>
          </a:p>
          <a:p>
            <a:pPr marL="0" indent="0">
              <a:lnSpc>
                <a:spcPct val="90000"/>
              </a:lnSpc>
              <a:buNone/>
            </a:pPr>
            <a:r>
              <a:rPr lang="it-IT" sz="1700" noProof="1">
                <a:solidFill>
                  <a:schemeClr val="tx2">
                    <a:lumMod val="75000"/>
                  </a:schemeClr>
                </a:solidFill>
              </a:rPr>
              <a:t>È l’attualizzazione dei flussi di cassa che entrano nel perimetro della best estimate</a:t>
            </a:r>
          </a:p>
          <a:p>
            <a:pPr marL="0" indent="0">
              <a:lnSpc>
                <a:spcPct val="90000"/>
              </a:lnSpc>
              <a:buNone/>
            </a:pPr>
            <a:r>
              <a:rPr lang="it-IT" sz="1700" noProof="1">
                <a:solidFill>
                  <a:schemeClr val="tx2">
                    <a:lumMod val="75000"/>
                  </a:schemeClr>
                </a:solidFill>
              </a:rPr>
              <a:t>Diversamente dalla Solvibilità II:</a:t>
            </a:r>
          </a:p>
          <a:p>
            <a:pPr>
              <a:lnSpc>
                <a:spcPct val="90000"/>
              </a:lnSpc>
              <a:buFontTx/>
              <a:buChar char="-"/>
            </a:pPr>
            <a:r>
              <a:rPr lang="it-IT" sz="1700" noProof="1">
                <a:solidFill>
                  <a:schemeClr val="tx2">
                    <a:lumMod val="75000"/>
                  </a:schemeClr>
                </a:solidFill>
              </a:rPr>
              <a:t>Definire la classificazione delle riserve (e non solo degli attivi come vuole IFRS9) a FVTPL oppure a FVTOCI</a:t>
            </a:r>
          </a:p>
          <a:p>
            <a:pPr>
              <a:lnSpc>
                <a:spcPct val="90000"/>
              </a:lnSpc>
              <a:buFontTx/>
              <a:buChar char="-"/>
            </a:pPr>
            <a:r>
              <a:rPr lang="it-IT" sz="1700" noProof="1">
                <a:solidFill>
                  <a:schemeClr val="tx2">
                    <a:lumMod val="75000"/>
                  </a:schemeClr>
                </a:solidFill>
              </a:rPr>
              <a:t>Nel caso di classificazione a FVTOCI, doppio conteggio con e senza aggiormanento della curva tassi rispetto all’origine </a:t>
            </a:r>
            <a:r>
              <a:rPr lang="it-IT" sz="1700" noProof="1">
                <a:solidFill>
                  <a:schemeClr val="tx2">
                    <a:lumMod val="75000"/>
                  </a:schemeClr>
                </a:solidFill>
                <a:sym typeface="Wingdings" panose="05000000000000000000" pitchFamily="2" charset="2"/>
              </a:rPr>
              <a:t> le variazioni rispetto alla curva aggiornata (curva fine periodo rispetto a curva inizio periodo) vanno a Total Comprehensive Income; variazioni lasciando invariata la curva vanno e P&amp;L, la differenza fra le due variazioni va a OCI</a:t>
            </a:r>
          </a:p>
          <a:p>
            <a:pPr>
              <a:lnSpc>
                <a:spcPct val="90000"/>
              </a:lnSpc>
              <a:buFontTx/>
              <a:buChar char="-"/>
            </a:pPr>
            <a:r>
              <a:rPr lang="it-IT" sz="1700" noProof="1">
                <a:solidFill>
                  <a:schemeClr val="tx2">
                    <a:lumMod val="75000"/>
                  </a:schemeClr>
                </a:solidFill>
                <a:sym typeface="Wingdings" panose="05000000000000000000" pitchFamily="2" charset="2"/>
              </a:rPr>
              <a:t>Le spese ricorrenti non allocabili ai contratti non sono da considerare  alimentano indirettamente il CSM iniziale</a:t>
            </a:r>
          </a:p>
          <a:p>
            <a:pPr>
              <a:lnSpc>
                <a:spcPct val="90000"/>
              </a:lnSpc>
              <a:buFontTx/>
              <a:buChar char="-"/>
            </a:pPr>
            <a:r>
              <a:rPr lang="it-IT" sz="1700" noProof="1">
                <a:solidFill>
                  <a:schemeClr val="tx2">
                    <a:lumMod val="75000"/>
                  </a:schemeClr>
                </a:solidFill>
                <a:sym typeface="Wingdings" panose="05000000000000000000" pitchFamily="2" charset="2"/>
              </a:rPr>
              <a:t>Nel lavoro ceduto, le commissioni future da ricevere non sono flussi a se stante (si rimanda alla riassicurazione)</a:t>
            </a:r>
          </a:p>
          <a:p>
            <a:pPr>
              <a:lnSpc>
                <a:spcPct val="90000"/>
              </a:lnSpc>
              <a:buFontTx/>
              <a:buChar char="-"/>
            </a:pPr>
            <a:endParaRPr lang="it-IT" sz="1700" noProof="1">
              <a:solidFill>
                <a:schemeClr val="tx2">
                  <a:lumMod val="75000"/>
                </a:schemeClr>
              </a:solidFill>
            </a:endParaRPr>
          </a:p>
          <a:p>
            <a:pPr>
              <a:lnSpc>
                <a:spcPct val="90000"/>
              </a:lnSpc>
              <a:buFontTx/>
              <a:buChar char="-"/>
            </a:pPr>
            <a:endParaRPr lang="it-IT" sz="1700"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7053700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(3/28)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140</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9" y="1487971"/>
            <a:ext cx="6096000" cy="1200329"/>
          </a:xfrm>
          <a:prstGeom prst="rect">
            <a:avLst/>
          </a:prstGeom>
        </p:spPr>
        <p:txBody>
          <a:bodyPr>
            <a:spAutoFit/>
          </a:bodyPr>
          <a:lstStyle/>
          <a:p>
            <a:r>
              <a:rPr lang="it-IT" dirty="0"/>
              <a:t>CASO BASE. Caratteristiche del prodotto</a:t>
            </a:r>
          </a:p>
          <a:p>
            <a:r>
              <a:rPr lang="it-IT" dirty="0"/>
              <a:t>Mista rivalutabile a premio unico con capitale morte aggiuntivo decrescente</a:t>
            </a:r>
          </a:p>
          <a:p>
            <a:r>
              <a:rPr lang="it-IT" dirty="0"/>
              <a:t> </a:t>
            </a:r>
          </a:p>
        </p:txBody>
      </p:sp>
      <p:pic>
        <p:nvPicPr>
          <p:cNvPr id="3" name="Immagine 2">
            <a:extLst>
              <a:ext uri="{FF2B5EF4-FFF2-40B4-BE49-F238E27FC236}">
                <a16:creationId xmlns:a16="http://schemas.microsoft.com/office/drawing/2014/main" id="{D9832FCE-F2A2-4C18-9E3E-2D243D74130A}"/>
              </a:ext>
            </a:extLst>
          </p:cNvPr>
          <p:cNvPicPr>
            <a:picLocks noChangeAspect="1"/>
          </p:cNvPicPr>
          <p:nvPr/>
        </p:nvPicPr>
        <p:blipFill>
          <a:blip r:embed="rId3"/>
          <a:stretch>
            <a:fillRect/>
          </a:stretch>
        </p:blipFill>
        <p:spPr>
          <a:xfrm>
            <a:off x="1311579" y="2590727"/>
            <a:ext cx="4491755" cy="2229661"/>
          </a:xfrm>
          <a:prstGeom prst="rect">
            <a:avLst/>
          </a:prstGeom>
        </p:spPr>
      </p:pic>
      <p:pic>
        <p:nvPicPr>
          <p:cNvPr id="7" name="Immagine 6">
            <a:extLst>
              <a:ext uri="{FF2B5EF4-FFF2-40B4-BE49-F238E27FC236}">
                <a16:creationId xmlns:a16="http://schemas.microsoft.com/office/drawing/2014/main" id="{A2F788A3-2AFF-45AF-8C15-F67316959CF6}"/>
              </a:ext>
            </a:extLst>
          </p:cNvPr>
          <p:cNvPicPr>
            <a:picLocks noChangeAspect="1"/>
          </p:cNvPicPr>
          <p:nvPr/>
        </p:nvPicPr>
        <p:blipFill>
          <a:blip r:embed="rId4"/>
          <a:stretch>
            <a:fillRect/>
          </a:stretch>
        </p:blipFill>
        <p:spPr>
          <a:xfrm>
            <a:off x="5803333" y="2796209"/>
            <a:ext cx="5861119" cy="2024179"/>
          </a:xfrm>
          <a:prstGeom prst="rect">
            <a:avLst/>
          </a:prstGeom>
        </p:spPr>
      </p:pic>
    </p:spTree>
    <p:extLst>
      <p:ext uri="{BB962C8B-B14F-4D97-AF65-F5344CB8AC3E}">
        <p14:creationId xmlns:p14="http://schemas.microsoft.com/office/powerpoint/2010/main" val="33565478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(4/28)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141</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9" y="1487971"/>
            <a:ext cx="6096000" cy="369332"/>
          </a:xfrm>
          <a:prstGeom prst="rect">
            <a:avLst/>
          </a:prstGeom>
        </p:spPr>
        <p:txBody>
          <a:bodyPr>
            <a:spAutoFit/>
          </a:bodyPr>
          <a:lstStyle/>
          <a:p>
            <a:r>
              <a:rPr lang="it-IT" dirty="0"/>
              <a:t>Conto economico</a:t>
            </a:r>
          </a:p>
        </p:txBody>
      </p:sp>
      <p:pic>
        <p:nvPicPr>
          <p:cNvPr id="3" name="Immagine 2">
            <a:extLst>
              <a:ext uri="{FF2B5EF4-FFF2-40B4-BE49-F238E27FC236}">
                <a16:creationId xmlns:a16="http://schemas.microsoft.com/office/drawing/2014/main" id="{0DAA7CD6-FD5D-43CB-8971-679B97DE2436}"/>
              </a:ext>
            </a:extLst>
          </p:cNvPr>
          <p:cNvPicPr>
            <a:picLocks noChangeAspect="1"/>
          </p:cNvPicPr>
          <p:nvPr/>
        </p:nvPicPr>
        <p:blipFill>
          <a:blip r:embed="rId3"/>
          <a:stretch>
            <a:fillRect/>
          </a:stretch>
        </p:blipFill>
        <p:spPr>
          <a:xfrm>
            <a:off x="1386175" y="2261582"/>
            <a:ext cx="9419649" cy="3912344"/>
          </a:xfrm>
          <a:prstGeom prst="rect">
            <a:avLst/>
          </a:prstGeom>
        </p:spPr>
      </p:pic>
      <p:pic>
        <p:nvPicPr>
          <p:cNvPr id="6" name="Immagine 5">
            <a:extLst>
              <a:ext uri="{FF2B5EF4-FFF2-40B4-BE49-F238E27FC236}">
                <a16:creationId xmlns:a16="http://schemas.microsoft.com/office/drawing/2014/main" id="{0DD57E1C-50BA-46F9-A347-45021909379D}"/>
              </a:ext>
            </a:extLst>
          </p:cNvPr>
          <p:cNvPicPr>
            <a:picLocks noChangeAspect="1"/>
          </p:cNvPicPr>
          <p:nvPr/>
        </p:nvPicPr>
        <p:blipFill>
          <a:blip r:embed="rId4"/>
          <a:stretch>
            <a:fillRect/>
          </a:stretch>
        </p:blipFill>
        <p:spPr>
          <a:xfrm>
            <a:off x="4359579" y="1425553"/>
            <a:ext cx="4438650" cy="633918"/>
          </a:xfrm>
          <a:prstGeom prst="rect">
            <a:avLst/>
          </a:prstGeom>
        </p:spPr>
      </p:pic>
    </p:spTree>
    <p:extLst>
      <p:ext uri="{BB962C8B-B14F-4D97-AF65-F5344CB8AC3E}">
        <p14:creationId xmlns:p14="http://schemas.microsoft.com/office/powerpoint/2010/main" val="5935557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(5/28)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142</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646331"/>
          </a:xfrm>
          <a:prstGeom prst="rect">
            <a:avLst/>
          </a:prstGeom>
        </p:spPr>
        <p:txBody>
          <a:bodyPr wrap="square">
            <a:spAutoFit/>
          </a:bodyPr>
          <a:lstStyle/>
          <a:p>
            <a:r>
              <a:rPr lang="it-IT" dirty="0"/>
              <a:t>Conto economico. Nella modalità consueta «revenue accounted». Stessi risultati ovviamente: il risultato non dipende dal modo in cui lo si rappresenta</a:t>
            </a:r>
          </a:p>
        </p:txBody>
      </p:sp>
      <p:pic>
        <p:nvPicPr>
          <p:cNvPr id="6" name="Immagine 5">
            <a:extLst>
              <a:ext uri="{FF2B5EF4-FFF2-40B4-BE49-F238E27FC236}">
                <a16:creationId xmlns:a16="http://schemas.microsoft.com/office/drawing/2014/main" id="{D595E6A2-02CA-4EBA-95A6-B66292C49FFB}"/>
              </a:ext>
            </a:extLst>
          </p:cNvPr>
          <p:cNvPicPr>
            <a:picLocks noChangeAspect="1"/>
          </p:cNvPicPr>
          <p:nvPr/>
        </p:nvPicPr>
        <p:blipFill>
          <a:blip r:embed="rId3"/>
          <a:stretch>
            <a:fillRect/>
          </a:stretch>
        </p:blipFill>
        <p:spPr>
          <a:xfrm>
            <a:off x="1311577" y="2654740"/>
            <a:ext cx="9935675" cy="2513607"/>
          </a:xfrm>
          <a:prstGeom prst="rect">
            <a:avLst/>
          </a:prstGeom>
        </p:spPr>
      </p:pic>
    </p:spTree>
    <p:extLst>
      <p:ext uri="{BB962C8B-B14F-4D97-AF65-F5344CB8AC3E}">
        <p14:creationId xmlns:p14="http://schemas.microsoft.com/office/powerpoint/2010/main" val="32071039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(6/28)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143</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646331"/>
          </a:xfrm>
          <a:prstGeom prst="rect">
            <a:avLst/>
          </a:prstGeom>
        </p:spPr>
        <p:txBody>
          <a:bodyPr wrap="square">
            <a:spAutoFit/>
          </a:bodyPr>
          <a:lstStyle/>
          <a:p>
            <a:r>
              <a:rPr lang="it-IT" dirty="0"/>
              <a:t>Grazie all’allineamento fra rendimenti del fondo e curva tassi comprensiva di liquidity premium, il Variable Fee è insignificante</a:t>
            </a:r>
          </a:p>
        </p:txBody>
      </p:sp>
      <p:pic>
        <p:nvPicPr>
          <p:cNvPr id="7" name="Immagine 6">
            <a:extLst>
              <a:ext uri="{FF2B5EF4-FFF2-40B4-BE49-F238E27FC236}">
                <a16:creationId xmlns:a16="http://schemas.microsoft.com/office/drawing/2014/main" id="{8B41E44B-DD0C-465E-98F5-535CD789E596}"/>
              </a:ext>
            </a:extLst>
          </p:cNvPr>
          <p:cNvPicPr>
            <a:picLocks noChangeAspect="1"/>
          </p:cNvPicPr>
          <p:nvPr/>
        </p:nvPicPr>
        <p:blipFill>
          <a:blip r:embed="rId3"/>
          <a:stretch>
            <a:fillRect/>
          </a:stretch>
        </p:blipFill>
        <p:spPr>
          <a:xfrm>
            <a:off x="1311576" y="4371040"/>
            <a:ext cx="9976463" cy="1699178"/>
          </a:xfrm>
          <a:prstGeom prst="rect">
            <a:avLst/>
          </a:prstGeom>
        </p:spPr>
      </p:pic>
      <p:pic>
        <p:nvPicPr>
          <p:cNvPr id="6" name="Immagine 5">
            <a:extLst>
              <a:ext uri="{FF2B5EF4-FFF2-40B4-BE49-F238E27FC236}">
                <a16:creationId xmlns:a16="http://schemas.microsoft.com/office/drawing/2014/main" id="{85A11128-17D0-4702-B0AB-A026373E2F98}"/>
              </a:ext>
            </a:extLst>
          </p:cNvPr>
          <p:cNvPicPr>
            <a:picLocks noChangeAspect="1"/>
          </p:cNvPicPr>
          <p:nvPr/>
        </p:nvPicPr>
        <p:blipFill>
          <a:blip r:embed="rId4"/>
          <a:stretch>
            <a:fillRect/>
          </a:stretch>
        </p:blipFill>
        <p:spPr>
          <a:xfrm>
            <a:off x="1311576" y="2498467"/>
            <a:ext cx="9912350" cy="1676400"/>
          </a:xfrm>
          <a:prstGeom prst="rect">
            <a:avLst/>
          </a:prstGeom>
        </p:spPr>
      </p:pic>
    </p:spTree>
    <p:extLst>
      <p:ext uri="{BB962C8B-B14F-4D97-AF65-F5344CB8AC3E}">
        <p14:creationId xmlns:p14="http://schemas.microsoft.com/office/powerpoint/2010/main" val="1564340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(7/28)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144</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4555093"/>
          </a:xfrm>
          <a:prstGeom prst="rect">
            <a:avLst/>
          </a:prstGeom>
        </p:spPr>
        <p:txBody>
          <a:bodyPr wrap="square">
            <a:spAutoFit/>
          </a:bodyPr>
          <a:lstStyle/>
          <a:p>
            <a:pPr algn="just"/>
            <a:r>
              <a:rPr lang="it-IT" sz="1600" dirty="0">
                <a:latin typeface="Arial" panose="020B0604020202020204" pitchFamily="34" charset="0"/>
                <a:cs typeface="Arial" panose="020B0604020202020204" pitchFamily="34" charset="0"/>
              </a:rPr>
              <a:t>Il variable fee è la differenza fra i redditi degli investimenti (solo gli investimenti che corrispondono agli underlying items), </a:t>
            </a:r>
            <a:r>
              <a:rPr lang="it-IT" sz="1600" dirty="0">
                <a:solidFill>
                  <a:srgbClr val="FF0000"/>
                </a:solidFill>
                <a:latin typeface="Arial" panose="020B0604020202020204" pitchFamily="34" charset="0"/>
                <a:cs typeface="Arial" panose="020B0604020202020204" pitchFamily="34" charset="0"/>
              </a:rPr>
              <a:t>comprensivo di commissione di gestione lorda</a:t>
            </a:r>
            <a:r>
              <a:rPr lang="it-IT" sz="1600" dirty="0">
                <a:latin typeface="Arial" panose="020B0604020202020204" pitchFamily="34" charset="0"/>
                <a:cs typeface="Arial" panose="020B0604020202020204" pitchFamily="34" charset="0"/>
              </a:rPr>
              <a:t>, meno il costo della capitalizzazione finanziaria della best estimate.</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Da notare che gli underlying items (UIT) crescono proporzionalmente agli interessi riconosciuti agli assicurati </a:t>
            </a:r>
            <a:r>
              <a:rPr lang="it-IT" sz="1600" u="sng" dirty="0">
                <a:latin typeface="Arial" panose="020B0604020202020204" pitchFamily="34" charset="0"/>
                <a:cs typeface="Arial" panose="020B0604020202020204" pitchFamily="34" charset="0"/>
              </a:rPr>
              <a:t>al netto</a:t>
            </a:r>
            <a:r>
              <a:rPr lang="it-IT" sz="1600" dirty="0">
                <a:latin typeface="Arial" panose="020B0604020202020204" pitchFamily="34" charset="0"/>
                <a:cs typeface="Arial" panose="020B0604020202020204" pitchFamily="34" charset="0"/>
              </a:rPr>
              <a:t> della commissione di gestione.</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Questo comportamento, sebbene strano, è già presente nel conto economico dei contratti unit linked di investimento redatto secondo i principi dello IAS39: gli UIT, rappresentati dal controvalore delle quote negli assets, maturano interessi (in inglese sono “income attributable”) al lordo della commissione di gestione mentre il NAV delle quote cresce al netto delle commissioni di gestione.</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E’ importante sottolineare che, dal momento che anche la curva tassi comprende la commissione di gestione lorda, ne consegue che il variable fee non rappresenta le commissioni di gestione lorde maturate nel periodo e trattenute dall’impresa (cioè non allocate ai clienti assicurati). </a:t>
            </a:r>
          </a:p>
          <a:p>
            <a:endParaRPr lang="it-IT" dirty="0"/>
          </a:p>
        </p:txBody>
      </p:sp>
    </p:spTree>
    <p:extLst>
      <p:ext uri="{BB962C8B-B14F-4D97-AF65-F5344CB8AC3E}">
        <p14:creationId xmlns:p14="http://schemas.microsoft.com/office/powerpoint/2010/main" val="2430353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(8/28)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145</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646331"/>
          </a:xfrm>
          <a:prstGeom prst="rect">
            <a:avLst/>
          </a:prstGeom>
        </p:spPr>
        <p:txBody>
          <a:bodyPr wrap="square">
            <a:spAutoFit/>
          </a:bodyPr>
          <a:lstStyle/>
          <a:p>
            <a:r>
              <a:rPr lang="it-IT" dirty="0"/>
              <a:t>Bilancio e riserve tecniche. Localmente la riserva iniziale non è nulla per via dell’uso parziale di basi di 2° ordine</a:t>
            </a:r>
          </a:p>
        </p:txBody>
      </p:sp>
      <p:pic>
        <p:nvPicPr>
          <p:cNvPr id="6" name="Immagine 5">
            <a:extLst>
              <a:ext uri="{FF2B5EF4-FFF2-40B4-BE49-F238E27FC236}">
                <a16:creationId xmlns:a16="http://schemas.microsoft.com/office/drawing/2014/main" id="{4F8B87D2-6237-4A6D-B786-A9625CA822BB}"/>
              </a:ext>
            </a:extLst>
          </p:cNvPr>
          <p:cNvPicPr>
            <a:picLocks noChangeAspect="1"/>
          </p:cNvPicPr>
          <p:nvPr/>
        </p:nvPicPr>
        <p:blipFill>
          <a:blip r:embed="rId3"/>
          <a:stretch>
            <a:fillRect/>
          </a:stretch>
        </p:blipFill>
        <p:spPr>
          <a:xfrm>
            <a:off x="1311578" y="2336413"/>
            <a:ext cx="9643850" cy="1546474"/>
          </a:xfrm>
          <a:prstGeom prst="rect">
            <a:avLst/>
          </a:prstGeom>
        </p:spPr>
      </p:pic>
      <p:pic>
        <p:nvPicPr>
          <p:cNvPr id="9" name="Immagine 8">
            <a:extLst>
              <a:ext uri="{FF2B5EF4-FFF2-40B4-BE49-F238E27FC236}">
                <a16:creationId xmlns:a16="http://schemas.microsoft.com/office/drawing/2014/main" id="{294C09BF-A8DD-40F5-955C-0F1FE9832292}"/>
              </a:ext>
            </a:extLst>
          </p:cNvPr>
          <p:cNvPicPr>
            <a:picLocks noChangeAspect="1"/>
          </p:cNvPicPr>
          <p:nvPr/>
        </p:nvPicPr>
        <p:blipFill>
          <a:blip r:embed="rId4"/>
          <a:stretch>
            <a:fillRect/>
          </a:stretch>
        </p:blipFill>
        <p:spPr>
          <a:xfrm>
            <a:off x="2953471" y="4084998"/>
            <a:ext cx="6663277" cy="1984498"/>
          </a:xfrm>
          <a:prstGeom prst="rect">
            <a:avLst/>
          </a:prstGeom>
        </p:spPr>
      </p:pic>
    </p:spTree>
    <p:extLst>
      <p:ext uri="{BB962C8B-B14F-4D97-AF65-F5344CB8AC3E}">
        <p14:creationId xmlns:p14="http://schemas.microsoft.com/office/powerpoint/2010/main" val="30101757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(9/28)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146</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646331"/>
          </a:xfrm>
          <a:prstGeom prst="rect">
            <a:avLst/>
          </a:prstGeom>
        </p:spPr>
        <p:txBody>
          <a:bodyPr wrap="square">
            <a:spAutoFit/>
          </a:bodyPr>
          <a:lstStyle/>
          <a:p>
            <a:r>
              <a:rPr lang="it-IT" dirty="0"/>
              <a:t>Bilancio e riserve tecniche. Le diverse tipologie di riserve best estimate si riconoscono grazie all’uso dei colori</a:t>
            </a:r>
          </a:p>
        </p:txBody>
      </p:sp>
      <p:pic>
        <p:nvPicPr>
          <p:cNvPr id="3" name="Immagine 2">
            <a:extLst>
              <a:ext uri="{FF2B5EF4-FFF2-40B4-BE49-F238E27FC236}">
                <a16:creationId xmlns:a16="http://schemas.microsoft.com/office/drawing/2014/main" id="{71D949C2-85CC-4F86-A75E-A86162A2A5FA}"/>
              </a:ext>
            </a:extLst>
          </p:cNvPr>
          <p:cNvPicPr>
            <a:picLocks noChangeAspect="1"/>
          </p:cNvPicPr>
          <p:nvPr/>
        </p:nvPicPr>
        <p:blipFill>
          <a:blip r:embed="rId3"/>
          <a:stretch>
            <a:fillRect/>
          </a:stretch>
        </p:blipFill>
        <p:spPr>
          <a:xfrm>
            <a:off x="1432029" y="2336413"/>
            <a:ext cx="8098821" cy="2129570"/>
          </a:xfrm>
          <a:prstGeom prst="rect">
            <a:avLst/>
          </a:prstGeom>
        </p:spPr>
      </p:pic>
      <p:pic>
        <p:nvPicPr>
          <p:cNvPr id="7" name="Immagine 6">
            <a:extLst>
              <a:ext uri="{FF2B5EF4-FFF2-40B4-BE49-F238E27FC236}">
                <a16:creationId xmlns:a16="http://schemas.microsoft.com/office/drawing/2014/main" id="{926F6078-8AC5-4DB5-B852-B087D417B2AB}"/>
              </a:ext>
            </a:extLst>
          </p:cNvPr>
          <p:cNvPicPr>
            <a:picLocks noChangeAspect="1"/>
          </p:cNvPicPr>
          <p:nvPr/>
        </p:nvPicPr>
        <p:blipFill>
          <a:blip r:embed="rId4"/>
          <a:stretch>
            <a:fillRect/>
          </a:stretch>
        </p:blipFill>
        <p:spPr>
          <a:xfrm>
            <a:off x="3343497" y="4668094"/>
            <a:ext cx="4221518" cy="1918235"/>
          </a:xfrm>
          <a:prstGeom prst="rect">
            <a:avLst/>
          </a:prstGeom>
        </p:spPr>
      </p:pic>
    </p:spTree>
    <p:extLst>
      <p:ext uri="{BB962C8B-B14F-4D97-AF65-F5344CB8AC3E}">
        <p14:creationId xmlns:p14="http://schemas.microsoft.com/office/powerpoint/2010/main" val="6528858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(10/28)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147</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9" y="1545138"/>
            <a:ext cx="8892595" cy="4278094"/>
          </a:xfrm>
          <a:prstGeom prst="rect">
            <a:avLst/>
          </a:prstGeom>
        </p:spPr>
        <p:txBody>
          <a:bodyPr wrap="square">
            <a:spAutoFit/>
          </a:bodyPr>
          <a:lstStyle/>
          <a:p>
            <a:pPr algn="just"/>
            <a:r>
              <a:rPr lang="it-IT" sz="1600" dirty="0">
                <a:latin typeface="Arial" panose="020B0604020202020204" pitchFamily="34" charset="0"/>
                <a:cs typeface="Arial" panose="020B0604020202020204" pitchFamily="34" charset="0"/>
              </a:rPr>
              <a:t>La best estimate assicurativa è – per definizione e costruzione – strettamente positiva perché include solo flussi di cassa in uscita in eccedenza al deposito e relativi ai premi già incassati: in questo caso, capitali sotto rischio, spese generali e commissioni pagate a terze parti (reti di vendita ed altre controparti eccetto riassicuratori)</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L’EPIFP è il valore attuale delle “gross management fees” più, ove ricorra il caso, il valore attuale dei flussi di cassa netti (uscite meno entrate) derivanti dai premi futuri (ricorrenti e aggiuntivi).</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Il deposito di calcola per differenza rispetto al totale della best estimate. L’FDB è una componente implicita in tutte le tre forme di riserva best estimate.</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Siccome CSM + Risk Adjustment + Best Estimate = 0 al tempo zero, cioè alla nascita della generazione di contratti, il totale delle riserve tecniche è nullo all’inizio. Si dice quindi che il 1 – day profit è nullo o anche che il profit at inception è nullo.</a:t>
            </a: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Per ottenere questa uguaglianza, il CSM è posto uguale alla somma delle altre due componenti, cambiata di segno. Non può essere negativa</a:t>
            </a:r>
          </a:p>
        </p:txBody>
      </p:sp>
    </p:spTree>
    <p:extLst>
      <p:ext uri="{BB962C8B-B14F-4D97-AF65-F5344CB8AC3E}">
        <p14:creationId xmlns:p14="http://schemas.microsoft.com/office/powerpoint/2010/main" val="36588110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(11/28)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148</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848140" y="1487971"/>
            <a:ext cx="10389704" cy="2000548"/>
          </a:xfrm>
          <a:prstGeom prst="rect">
            <a:avLst/>
          </a:prstGeom>
        </p:spPr>
        <p:txBody>
          <a:bodyPr wrap="square">
            <a:spAutoFit/>
          </a:bodyPr>
          <a:lstStyle/>
          <a:p>
            <a:pPr algn="just"/>
            <a:r>
              <a:rPr lang="it-IT" dirty="0"/>
              <a:t>Prima di passare al caso 2, ecco i valori stimati del CSM e del risk adjustment. </a:t>
            </a:r>
            <a:r>
              <a:rPr lang="it-IT" sz="1400" dirty="0">
                <a:latin typeface="Arial" panose="020B0604020202020204" pitchFamily="34" charset="0"/>
                <a:cs typeface="Arial" panose="020B0604020202020204" pitchFamily="34" charset="0"/>
              </a:rPr>
              <a:t>Il risk adjustment deve essere calcolato con tecniche di inferenza statistica. La Tabella ne mostra una proxy proporzionale al capitale sotto rischio, alla penale di riscatto ed alle spese.</a:t>
            </a:r>
          </a:p>
          <a:p>
            <a:pPr algn="just"/>
            <a:r>
              <a:rPr lang="it-IT" sz="1400" dirty="0">
                <a:latin typeface="Arial" panose="020B0604020202020204" pitchFamily="34" charset="0"/>
                <a:cs typeface="Arial" panose="020B0604020202020204" pitchFamily="34" charset="0"/>
              </a:rPr>
              <a:t>Il CSM si evolve in linea con le coverage units, un carrier che dipende da una media pesata del rischio assicurativo cui ci si espone e dai volumi (qui rappresentati dalle riserve matematiche pure di bilancio locale) che a loro volta mediano e rappresentano i proventi attesi degli investimenti.</a:t>
            </a:r>
          </a:p>
          <a:p>
            <a:pPr algn="just"/>
            <a:endParaRPr lang="it-IT" dirty="0"/>
          </a:p>
          <a:p>
            <a:endParaRPr lang="it-IT" dirty="0"/>
          </a:p>
        </p:txBody>
      </p:sp>
      <p:pic>
        <p:nvPicPr>
          <p:cNvPr id="7" name="Immagine 6">
            <a:extLst>
              <a:ext uri="{FF2B5EF4-FFF2-40B4-BE49-F238E27FC236}">
                <a16:creationId xmlns:a16="http://schemas.microsoft.com/office/drawing/2014/main" id="{B253A956-7953-4579-B7F9-68930BCBD626}"/>
              </a:ext>
            </a:extLst>
          </p:cNvPr>
          <p:cNvPicPr>
            <a:picLocks noChangeAspect="1"/>
          </p:cNvPicPr>
          <p:nvPr/>
        </p:nvPicPr>
        <p:blipFill>
          <a:blip r:embed="rId3"/>
          <a:stretch>
            <a:fillRect/>
          </a:stretch>
        </p:blipFill>
        <p:spPr>
          <a:xfrm>
            <a:off x="6042992" y="3060135"/>
            <a:ext cx="4630058" cy="2000548"/>
          </a:xfrm>
          <a:prstGeom prst="rect">
            <a:avLst/>
          </a:prstGeom>
        </p:spPr>
      </p:pic>
      <p:pic>
        <p:nvPicPr>
          <p:cNvPr id="9" name="Immagine 8">
            <a:extLst>
              <a:ext uri="{FF2B5EF4-FFF2-40B4-BE49-F238E27FC236}">
                <a16:creationId xmlns:a16="http://schemas.microsoft.com/office/drawing/2014/main" id="{27D99ECE-E32F-47C5-A8DD-4C309D69A0F2}"/>
              </a:ext>
            </a:extLst>
          </p:cNvPr>
          <p:cNvPicPr>
            <a:picLocks noChangeAspect="1"/>
          </p:cNvPicPr>
          <p:nvPr/>
        </p:nvPicPr>
        <p:blipFill>
          <a:blip r:embed="rId4"/>
          <a:stretch>
            <a:fillRect/>
          </a:stretch>
        </p:blipFill>
        <p:spPr>
          <a:xfrm>
            <a:off x="5022573" y="5060683"/>
            <a:ext cx="1746237" cy="1774275"/>
          </a:xfrm>
          <a:prstGeom prst="rect">
            <a:avLst/>
          </a:prstGeom>
        </p:spPr>
      </p:pic>
      <p:pic>
        <p:nvPicPr>
          <p:cNvPr id="3" name="Immagine 2">
            <a:extLst>
              <a:ext uri="{FF2B5EF4-FFF2-40B4-BE49-F238E27FC236}">
                <a16:creationId xmlns:a16="http://schemas.microsoft.com/office/drawing/2014/main" id="{9A47AC6E-0437-4239-B63E-0A21B93BEA18}"/>
              </a:ext>
            </a:extLst>
          </p:cNvPr>
          <p:cNvPicPr>
            <a:picLocks noChangeAspect="1"/>
          </p:cNvPicPr>
          <p:nvPr/>
        </p:nvPicPr>
        <p:blipFill>
          <a:blip r:embed="rId5"/>
          <a:stretch>
            <a:fillRect/>
          </a:stretch>
        </p:blipFill>
        <p:spPr>
          <a:xfrm>
            <a:off x="954155" y="3060135"/>
            <a:ext cx="5183319" cy="2000548"/>
          </a:xfrm>
          <a:prstGeom prst="rect">
            <a:avLst/>
          </a:prstGeom>
        </p:spPr>
      </p:pic>
    </p:spTree>
    <p:extLst>
      <p:ext uri="{BB962C8B-B14F-4D97-AF65-F5344CB8AC3E}">
        <p14:creationId xmlns:p14="http://schemas.microsoft.com/office/powerpoint/2010/main" val="32805887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(12/28)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149</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9" y="1487971"/>
            <a:ext cx="8892595" cy="923330"/>
          </a:xfrm>
          <a:prstGeom prst="rect">
            <a:avLst/>
          </a:prstGeom>
        </p:spPr>
        <p:txBody>
          <a:bodyPr wrap="square">
            <a:spAutoFit/>
          </a:bodyPr>
          <a:lstStyle/>
          <a:p>
            <a:r>
              <a:rPr lang="it-IT" dirty="0"/>
              <a:t>Caso 2. Profittabilità leggermente ridotta tutti gli anni. Ne consegue che il CSM iniziale è inferiore</a:t>
            </a:r>
          </a:p>
          <a:p>
            <a:endParaRPr lang="it-IT" dirty="0"/>
          </a:p>
        </p:txBody>
      </p:sp>
      <p:pic>
        <p:nvPicPr>
          <p:cNvPr id="7" name="Immagine 6">
            <a:extLst>
              <a:ext uri="{FF2B5EF4-FFF2-40B4-BE49-F238E27FC236}">
                <a16:creationId xmlns:a16="http://schemas.microsoft.com/office/drawing/2014/main" id="{D3386029-BEB5-4FDE-B099-D57C1F3F6B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57506" y="2613412"/>
            <a:ext cx="9237891" cy="3643550"/>
          </a:xfrm>
          <a:prstGeom prst="rect">
            <a:avLst/>
          </a:prstGeom>
          <a:noFill/>
          <a:ln>
            <a:noFill/>
          </a:ln>
        </p:spPr>
      </p:pic>
      <p:pic>
        <p:nvPicPr>
          <p:cNvPr id="3" name="Immagine 2">
            <a:extLst>
              <a:ext uri="{FF2B5EF4-FFF2-40B4-BE49-F238E27FC236}">
                <a16:creationId xmlns:a16="http://schemas.microsoft.com/office/drawing/2014/main" id="{72DB54B3-B190-4D95-BF54-29C84D3AAE7E}"/>
              </a:ext>
            </a:extLst>
          </p:cNvPr>
          <p:cNvPicPr>
            <a:picLocks noChangeAspect="1"/>
          </p:cNvPicPr>
          <p:nvPr/>
        </p:nvPicPr>
        <p:blipFill>
          <a:blip r:embed="rId4"/>
          <a:stretch>
            <a:fillRect/>
          </a:stretch>
        </p:blipFill>
        <p:spPr>
          <a:xfrm>
            <a:off x="6256747" y="1896301"/>
            <a:ext cx="4438650" cy="571500"/>
          </a:xfrm>
          <a:prstGeom prst="rect">
            <a:avLst/>
          </a:prstGeom>
        </p:spPr>
      </p:pic>
    </p:spTree>
    <p:extLst>
      <p:ext uri="{BB962C8B-B14F-4D97-AF65-F5344CB8AC3E}">
        <p14:creationId xmlns:p14="http://schemas.microsoft.com/office/powerpoint/2010/main" val="356552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Present Value of Future Cash Flows (4/4)</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15</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sz="1400" noProof="1">
                <a:solidFill>
                  <a:schemeClr val="tx2">
                    <a:lumMod val="75000"/>
                  </a:schemeClr>
                </a:solidFill>
              </a:rPr>
              <a:t>LRC – Modello PAA</a:t>
            </a:r>
          </a:p>
          <a:p>
            <a:pPr marL="0" indent="0">
              <a:lnSpc>
                <a:spcPct val="90000"/>
              </a:lnSpc>
              <a:buNone/>
            </a:pPr>
            <a:endParaRPr lang="it-IT" sz="1400" noProof="1">
              <a:solidFill>
                <a:schemeClr val="tx2">
                  <a:lumMod val="75000"/>
                </a:schemeClr>
              </a:solidFill>
            </a:endParaRPr>
          </a:p>
          <a:p>
            <a:pPr marL="0" indent="0">
              <a:lnSpc>
                <a:spcPct val="90000"/>
              </a:lnSpc>
              <a:buNone/>
            </a:pPr>
            <a:r>
              <a:rPr lang="it-IT" sz="1400" noProof="1">
                <a:solidFill>
                  <a:schemeClr val="tx2">
                    <a:lumMod val="75000"/>
                  </a:schemeClr>
                </a:solidFill>
              </a:rPr>
              <a:t>La riserva di fine periodo è data da quella iniziale con i seguenti aggiustamenti:</a:t>
            </a:r>
          </a:p>
          <a:p>
            <a:pPr marL="0" indent="0">
              <a:lnSpc>
                <a:spcPct val="90000"/>
              </a:lnSpc>
              <a:buNone/>
            </a:pPr>
            <a:r>
              <a:rPr lang="it-IT" sz="1400" noProof="1">
                <a:solidFill>
                  <a:schemeClr val="tx2">
                    <a:lumMod val="75000"/>
                  </a:schemeClr>
                </a:solidFill>
              </a:rPr>
              <a:t>(+) Unwinding del tasso di interesse qualora LRC utilizzi metodi scontati (è permesso)</a:t>
            </a:r>
          </a:p>
          <a:p>
            <a:pPr marL="0" indent="0">
              <a:lnSpc>
                <a:spcPct val="90000"/>
              </a:lnSpc>
              <a:buNone/>
            </a:pPr>
            <a:r>
              <a:rPr lang="it-IT" sz="1400" noProof="1">
                <a:solidFill>
                  <a:schemeClr val="tx2">
                    <a:lumMod val="75000"/>
                  </a:schemeClr>
                </a:solidFill>
              </a:rPr>
              <a:t>(+) Premi ricorrenti emessi del periodo</a:t>
            </a:r>
          </a:p>
          <a:p>
            <a:pPr marL="0" indent="0">
              <a:lnSpc>
                <a:spcPct val="90000"/>
              </a:lnSpc>
              <a:buNone/>
            </a:pPr>
            <a:r>
              <a:rPr lang="it-IT" sz="1400" noProof="1">
                <a:solidFill>
                  <a:schemeClr val="tx2">
                    <a:lumMod val="75000"/>
                  </a:schemeClr>
                </a:solidFill>
              </a:rPr>
              <a:t>(-) provvigioni relative ai premi di cui al punto precedente</a:t>
            </a:r>
          </a:p>
          <a:p>
            <a:pPr marL="0" indent="0">
              <a:lnSpc>
                <a:spcPct val="90000"/>
              </a:lnSpc>
              <a:buNone/>
            </a:pPr>
            <a:r>
              <a:rPr lang="it-IT" sz="1400" noProof="1">
                <a:solidFill>
                  <a:schemeClr val="tx2">
                    <a:lumMod val="75000"/>
                  </a:schemeClr>
                </a:solidFill>
              </a:rPr>
              <a:t>(+) quota di ammortamento delle provvigioni emesse nei periodi di reporting precedenti</a:t>
            </a:r>
          </a:p>
          <a:p>
            <a:pPr marL="0" indent="0">
              <a:lnSpc>
                <a:spcPct val="90000"/>
              </a:lnSpc>
              <a:buNone/>
            </a:pPr>
            <a:r>
              <a:rPr lang="it-IT" sz="1400" noProof="1">
                <a:solidFill>
                  <a:schemeClr val="tx2">
                    <a:lumMod val="75000"/>
                  </a:schemeClr>
                </a:solidFill>
              </a:rPr>
              <a:t>(-) insurance service expense rilasciato nel periodo corrente</a:t>
            </a:r>
          </a:p>
          <a:p>
            <a:pPr marL="0" indent="0">
              <a:lnSpc>
                <a:spcPct val="90000"/>
              </a:lnSpc>
              <a:buNone/>
            </a:pPr>
            <a:endParaRPr lang="it-IT" sz="1400" noProof="1">
              <a:solidFill>
                <a:schemeClr val="tx2">
                  <a:lumMod val="75000"/>
                </a:schemeClr>
              </a:solidFill>
            </a:endParaRPr>
          </a:p>
          <a:p>
            <a:pPr marL="0" indent="0">
              <a:lnSpc>
                <a:spcPct val="90000"/>
              </a:lnSpc>
              <a:buNone/>
            </a:pPr>
            <a:r>
              <a:rPr lang="it-IT" sz="1400" noProof="1">
                <a:solidFill>
                  <a:schemeClr val="tx2">
                    <a:lumMod val="75000"/>
                  </a:schemeClr>
                </a:solidFill>
              </a:rPr>
              <a:t>L’ultima è la componente di «revenue» nel P&amp;L</a:t>
            </a:r>
          </a:p>
          <a:p>
            <a:pPr marL="0" indent="0">
              <a:lnSpc>
                <a:spcPct val="90000"/>
              </a:lnSpc>
              <a:buNone/>
            </a:pPr>
            <a:r>
              <a:rPr lang="it-IT" sz="1400" noProof="1">
                <a:solidFill>
                  <a:schemeClr val="tx2">
                    <a:lumMod val="75000"/>
                  </a:schemeClr>
                </a:solidFill>
              </a:rPr>
              <a:t>Occhio alle provvigioni precontate ! Se si presuppone di recuperarle con i rinnovi, meglio utilizzare il GM perché il PAA non consente di eseguire il test di onerosità mettendo in conto i profitti derivanti da premi futuri. Infatti, il PAA presuppone il contract boundary </a:t>
            </a:r>
          </a:p>
          <a:p>
            <a:pPr>
              <a:lnSpc>
                <a:spcPct val="90000"/>
              </a:lnSpc>
              <a:buFontTx/>
              <a:buChar char="-"/>
            </a:pPr>
            <a:endParaRPr lang="it-IT" sz="1400" noProof="1">
              <a:solidFill>
                <a:schemeClr val="tx2">
                  <a:lumMod val="75000"/>
                </a:schemeClr>
              </a:solidFill>
            </a:endParaRPr>
          </a:p>
          <a:p>
            <a:pPr>
              <a:lnSpc>
                <a:spcPct val="90000"/>
              </a:lnSpc>
              <a:buFontTx/>
              <a:buChar char="-"/>
            </a:pPr>
            <a:endParaRPr lang="it-IT" sz="1400"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0017062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(13/28)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150</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739257" cy="3293209"/>
          </a:xfrm>
          <a:prstGeom prst="rect">
            <a:avLst/>
          </a:prstGeom>
        </p:spPr>
        <p:txBody>
          <a:bodyPr wrap="square">
            <a:spAutoFit/>
          </a:bodyPr>
          <a:lstStyle/>
          <a:p>
            <a:pPr algn="just"/>
            <a:r>
              <a:rPr lang="it-IT" dirty="0"/>
              <a:t>Caso 2. </a:t>
            </a:r>
            <a:r>
              <a:rPr lang="it-IT" sz="1400" dirty="0">
                <a:latin typeface="Arial" panose="020B0604020202020204" pitchFamily="34" charset="0"/>
                <a:cs typeface="Arial" panose="020B0604020202020204" pitchFamily="34" charset="0"/>
              </a:rPr>
              <a:t>Il variable fee assume valori maggiori di zero in linea con il caso precedente. I proventi sugli underlying items sono calcolati diversamente ma con medesimo risultato. Ad esempio, nel primo anno avevamo nel base 0.2% di rivalutazione (più 1.1% di management fee) mentre nel caso 2 abbiamo 0.5% di garanzia di minimo (più 0.8% di management fee) senza ulteriore rivalutazione. Questo non è più vero se la garanzia di minimo dovesse superare il rendimento del fondo: in tal caso il management fee viene portato a zero (non può essere preso negativo nel computo).</a:t>
            </a:r>
          </a:p>
          <a:p>
            <a:pPr algn="just"/>
            <a:r>
              <a:rPr lang="it-IT" sz="1400" dirty="0">
                <a:latin typeface="Arial" panose="020B0604020202020204" pitchFamily="34" charset="0"/>
                <a:cs typeface="Arial" panose="020B0604020202020204" pitchFamily="34" charset="0"/>
              </a:rPr>
              <a:t>Questi tassi non rivalutano invece la best estimate: la rivalutazione della best estimate è soltanto proporzionale all’unwinding del tasso di interesse comprensivo di liquidity premium. In realtà ci sono altri fattori che rivalutano la riserva ma non sono presenti in questo esempio: si tratta (1) dell’aggiornamento della curva tassi nelle sue due componenti di tasso risk free e liquidity premium, (2) la differenza fra tasso di rivalutazione effettivo (actual) e previsione (rilascio dall’FDB dalla best estimate di apertura), variazione del TVOG (nelle due componenti stocastiche di garanzia di minimo e di FDB).</a:t>
            </a:r>
          </a:p>
          <a:p>
            <a:endParaRPr lang="it-IT" dirty="0"/>
          </a:p>
          <a:p>
            <a:endParaRPr lang="it-IT" dirty="0"/>
          </a:p>
        </p:txBody>
      </p:sp>
      <p:pic>
        <p:nvPicPr>
          <p:cNvPr id="7" name="Immagine 6">
            <a:extLst>
              <a:ext uri="{FF2B5EF4-FFF2-40B4-BE49-F238E27FC236}">
                <a16:creationId xmlns:a16="http://schemas.microsoft.com/office/drawing/2014/main" id="{646C6540-590F-4ED0-99A1-E2DDF49D9B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99244" y="4265488"/>
            <a:ext cx="4361844" cy="2258602"/>
          </a:xfrm>
          <a:prstGeom prst="rect">
            <a:avLst/>
          </a:prstGeom>
          <a:noFill/>
          <a:ln>
            <a:noFill/>
          </a:ln>
        </p:spPr>
      </p:pic>
    </p:spTree>
    <p:extLst>
      <p:ext uri="{BB962C8B-B14F-4D97-AF65-F5344CB8AC3E}">
        <p14:creationId xmlns:p14="http://schemas.microsoft.com/office/powerpoint/2010/main" val="28663300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(14/28)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151</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2. </a:t>
            </a:r>
          </a:p>
        </p:txBody>
      </p:sp>
      <p:pic>
        <p:nvPicPr>
          <p:cNvPr id="9" name="Immagine 8">
            <a:extLst>
              <a:ext uri="{FF2B5EF4-FFF2-40B4-BE49-F238E27FC236}">
                <a16:creationId xmlns:a16="http://schemas.microsoft.com/office/drawing/2014/main" id="{EF987DF2-0F71-46D1-9121-18F5A30F3436}"/>
              </a:ext>
            </a:extLst>
          </p:cNvPr>
          <p:cNvPicPr>
            <a:picLocks noChangeAspect="1"/>
          </p:cNvPicPr>
          <p:nvPr/>
        </p:nvPicPr>
        <p:blipFill>
          <a:blip r:embed="rId3"/>
          <a:stretch>
            <a:fillRect/>
          </a:stretch>
        </p:blipFill>
        <p:spPr>
          <a:xfrm>
            <a:off x="2186220" y="4107311"/>
            <a:ext cx="8739257" cy="2297971"/>
          </a:xfrm>
          <a:prstGeom prst="rect">
            <a:avLst/>
          </a:prstGeom>
        </p:spPr>
      </p:pic>
      <p:pic>
        <p:nvPicPr>
          <p:cNvPr id="10" name="Immagine 9">
            <a:extLst>
              <a:ext uri="{FF2B5EF4-FFF2-40B4-BE49-F238E27FC236}">
                <a16:creationId xmlns:a16="http://schemas.microsoft.com/office/drawing/2014/main" id="{7285445B-8EDC-4DD5-A1D9-A251695AF3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22891" y="2003771"/>
            <a:ext cx="9502585" cy="1746296"/>
          </a:xfrm>
          <a:prstGeom prst="rect">
            <a:avLst/>
          </a:prstGeom>
          <a:noFill/>
          <a:ln>
            <a:noFill/>
          </a:ln>
        </p:spPr>
      </p:pic>
    </p:spTree>
    <p:extLst>
      <p:ext uri="{BB962C8B-B14F-4D97-AF65-F5344CB8AC3E}">
        <p14:creationId xmlns:p14="http://schemas.microsoft.com/office/powerpoint/2010/main" val="13762484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(15/28)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152</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2. </a:t>
            </a:r>
          </a:p>
        </p:txBody>
      </p:sp>
      <p:pic>
        <p:nvPicPr>
          <p:cNvPr id="6" name="Immagine 5">
            <a:extLst>
              <a:ext uri="{FF2B5EF4-FFF2-40B4-BE49-F238E27FC236}">
                <a16:creationId xmlns:a16="http://schemas.microsoft.com/office/drawing/2014/main" id="{77D98F2E-E156-44B5-B4E3-EBE70C0821E4}"/>
              </a:ext>
            </a:extLst>
          </p:cNvPr>
          <p:cNvPicPr>
            <a:picLocks noChangeAspect="1"/>
          </p:cNvPicPr>
          <p:nvPr/>
        </p:nvPicPr>
        <p:blipFill>
          <a:blip r:embed="rId3"/>
          <a:stretch>
            <a:fillRect/>
          </a:stretch>
        </p:blipFill>
        <p:spPr>
          <a:xfrm>
            <a:off x="3919771" y="1487971"/>
            <a:ext cx="4628945" cy="2103368"/>
          </a:xfrm>
          <a:prstGeom prst="rect">
            <a:avLst/>
          </a:prstGeom>
        </p:spPr>
      </p:pic>
      <p:pic>
        <p:nvPicPr>
          <p:cNvPr id="3" name="Immagine 2">
            <a:extLst>
              <a:ext uri="{FF2B5EF4-FFF2-40B4-BE49-F238E27FC236}">
                <a16:creationId xmlns:a16="http://schemas.microsoft.com/office/drawing/2014/main" id="{95D7EF6B-CA7D-48D0-9A4F-B3DB068C7DF4}"/>
              </a:ext>
            </a:extLst>
          </p:cNvPr>
          <p:cNvPicPr>
            <a:picLocks noChangeAspect="1"/>
          </p:cNvPicPr>
          <p:nvPr/>
        </p:nvPicPr>
        <p:blipFill>
          <a:blip r:embed="rId4"/>
          <a:stretch>
            <a:fillRect/>
          </a:stretch>
        </p:blipFill>
        <p:spPr>
          <a:xfrm>
            <a:off x="1505606" y="3793450"/>
            <a:ext cx="9151508" cy="2725558"/>
          </a:xfrm>
          <a:prstGeom prst="rect">
            <a:avLst/>
          </a:prstGeom>
        </p:spPr>
      </p:pic>
    </p:spTree>
    <p:extLst>
      <p:ext uri="{BB962C8B-B14F-4D97-AF65-F5344CB8AC3E}">
        <p14:creationId xmlns:p14="http://schemas.microsoft.com/office/powerpoint/2010/main" val="4501200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(16/28)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153</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1754326"/>
          </a:xfrm>
          <a:prstGeom prst="rect">
            <a:avLst/>
          </a:prstGeom>
        </p:spPr>
        <p:txBody>
          <a:bodyPr wrap="square">
            <a:spAutoFit/>
          </a:bodyPr>
          <a:lstStyle/>
          <a:p>
            <a:pPr algn="just"/>
            <a:r>
              <a:rPr lang="it-IT" dirty="0"/>
              <a:t>Caso 3. Siccome è la situazione tipica, la più frequente, farò vedere tutte le valutazioni intermedie in modo da avere la consapevolezza dei calcoli necessari</a:t>
            </a:r>
            <a:r>
              <a:rPr lang="it-IT" b="1" dirty="0"/>
              <a:t>. Minimo garantito allo 0.5%. Rendimenti prevedibili disallineati con la curva tassi (i primi sono più alti). </a:t>
            </a:r>
            <a:r>
              <a:rPr lang="it-IT" dirty="0"/>
              <a:t>Qui il disallineamento è supposto costante per facilitarne la comprensione dei risultati</a:t>
            </a:r>
          </a:p>
          <a:p>
            <a:pPr algn="just"/>
            <a:endParaRPr lang="it-IT" dirty="0"/>
          </a:p>
        </p:txBody>
      </p:sp>
      <p:pic>
        <p:nvPicPr>
          <p:cNvPr id="3" name="Immagine 2">
            <a:extLst>
              <a:ext uri="{FF2B5EF4-FFF2-40B4-BE49-F238E27FC236}">
                <a16:creationId xmlns:a16="http://schemas.microsoft.com/office/drawing/2014/main" id="{C6AB3281-53CA-45FB-B7A8-A9390628E728}"/>
              </a:ext>
            </a:extLst>
          </p:cNvPr>
          <p:cNvPicPr>
            <a:picLocks noChangeAspect="1"/>
          </p:cNvPicPr>
          <p:nvPr/>
        </p:nvPicPr>
        <p:blipFill>
          <a:blip r:embed="rId3"/>
          <a:stretch>
            <a:fillRect/>
          </a:stretch>
        </p:blipFill>
        <p:spPr>
          <a:xfrm>
            <a:off x="992331" y="3103798"/>
            <a:ext cx="5133974" cy="2256058"/>
          </a:xfrm>
          <a:prstGeom prst="rect">
            <a:avLst/>
          </a:prstGeom>
        </p:spPr>
      </p:pic>
      <p:pic>
        <p:nvPicPr>
          <p:cNvPr id="9" name="Immagine 8">
            <a:extLst>
              <a:ext uri="{FF2B5EF4-FFF2-40B4-BE49-F238E27FC236}">
                <a16:creationId xmlns:a16="http://schemas.microsoft.com/office/drawing/2014/main" id="{1A88A1AE-B819-45D4-BF1A-BCEF34FEA229}"/>
              </a:ext>
            </a:extLst>
          </p:cNvPr>
          <p:cNvPicPr>
            <a:picLocks noChangeAspect="1"/>
          </p:cNvPicPr>
          <p:nvPr/>
        </p:nvPicPr>
        <p:blipFill>
          <a:blip r:embed="rId4"/>
          <a:stretch>
            <a:fillRect/>
          </a:stretch>
        </p:blipFill>
        <p:spPr>
          <a:xfrm>
            <a:off x="6228521" y="3095999"/>
            <a:ext cx="5181600" cy="2256058"/>
          </a:xfrm>
          <a:prstGeom prst="rect">
            <a:avLst/>
          </a:prstGeom>
        </p:spPr>
      </p:pic>
    </p:spTree>
    <p:extLst>
      <p:ext uri="{BB962C8B-B14F-4D97-AF65-F5344CB8AC3E}">
        <p14:creationId xmlns:p14="http://schemas.microsoft.com/office/powerpoint/2010/main" val="34758644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(17/28)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154</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3. </a:t>
            </a:r>
          </a:p>
        </p:txBody>
      </p:sp>
      <p:pic>
        <p:nvPicPr>
          <p:cNvPr id="3" name="Immagine 2">
            <a:extLst>
              <a:ext uri="{FF2B5EF4-FFF2-40B4-BE49-F238E27FC236}">
                <a16:creationId xmlns:a16="http://schemas.microsoft.com/office/drawing/2014/main" id="{1BF74D71-0FA6-43BC-A288-31A132E389F2}"/>
              </a:ext>
            </a:extLst>
          </p:cNvPr>
          <p:cNvPicPr>
            <a:picLocks noChangeAspect="1"/>
          </p:cNvPicPr>
          <p:nvPr/>
        </p:nvPicPr>
        <p:blipFill>
          <a:blip r:embed="rId3"/>
          <a:stretch>
            <a:fillRect/>
          </a:stretch>
        </p:blipFill>
        <p:spPr>
          <a:xfrm>
            <a:off x="3049656" y="1672637"/>
            <a:ext cx="4239040" cy="2227659"/>
          </a:xfrm>
          <a:prstGeom prst="rect">
            <a:avLst/>
          </a:prstGeom>
        </p:spPr>
      </p:pic>
      <p:pic>
        <p:nvPicPr>
          <p:cNvPr id="9" name="Immagine 8">
            <a:extLst>
              <a:ext uri="{FF2B5EF4-FFF2-40B4-BE49-F238E27FC236}">
                <a16:creationId xmlns:a16="http://schemas.microsoft.com/office/drawing/2014/main" id="{128581DC-35D6-47A9-93DF-DBA8C548D8EE}"/>
              </a:ext>
            </a:extLst>
          </p:cNvPr>
          <p:cNvPicPr>
            <a:picLocks noChangeAspect="1"/>
          </p:cNvPicPr>
          <p:nvPr/>
        </p:nvPicPr>
        <p:blipFill>
          <a:blip r:embed="rId4"/>
          <a:stretch>
            <a:fillRect/>
          </a:stretch>
        </p:blipFill>
        <p:spPr>
          <a:xfrm>
            <a:off x="1716363" y="4019622"/>
            <a:ext cx="8396130" cy="2385659"/>
          </a:xfrm>
          <a:prstGeom prst="rect">
            <a:avLst/>
          </a:prstGeom>
        </p:spPr>
      </p:pic>
    </p:spTree>
    <p:extLst>
      <p:ext uri="{BB962C8B-B14F-4D97-AF65-F5344CB8AC3E}">
        <p14:creationId xmlns:p14="http://schemas.microsoft.com/office/powerpoint/2010/main" val="13498103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(18/28)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155</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3. </a:t>
            </a:r>
          </a:p>
        </p:txBody>
      </p:sp>
      <p:pic>
        <p:nvPicPr>
          <p:cNvPr id="6" name="Immagine 5">
            <a:extLst>
              <a:ext uri="{FF2B5EF4-FFF2-40B4-BE49-F238E27FC236}">
                <a16:creationId xmlns:a16="http://schemas.microsoft.com/office/drawing/2014/main" id="{4D05BF6F-B6D7-4B3A-B65F-E132E0B1057B}"/>
              </a:ext>
            </a:extLst>
          </p:cNvPr>
          <p:cNvPicPr>
            <a:picLocks noChangeAspect="1"/>
          </p:cNvPicPr>
          <p:nvPr/>
        </p:nvPicPr>
        <p:blipFill>
          <a:blip r:embed="rId3"/>
          <a:stretch>
            <a:fillRect/>
          </a:stretch>
        </p:blipFill>
        <p:spPr>
          <a:xfrm>
            <a:off x="1311578" y="2221468"/>
            <a:ext cx="9890392" cy="2165002"/>
          </a:xfrm>
          <a:prstGeom prst="rect">
            <a:avLst/>
          </a:prstGeom>
        </p:spPr>
      </p:pic>
      <p:pic>
        <p:nvPicPr>
          <p:cNvPr id="7" name="Immagine 6">
            <a:extLst>
              <a:ext uri="{FF2B5EF4-FFF2-40B4-BE49-F238E27FC236}">
                <a16:creationId xmlns:a16="http://schemas.microsoft.com/office/drawing/2014/main" id="{9911101C-8ADA-4AFB-87F6-8F9D0E061E4A}"/>
              </a:ext>
            </a:extLst>
          </p:cNvPr>
          <p:cNvPicPr>
            <a:picLocks noChangeAspect="1"/>
          </p:cNvPicPr>
          <p:nvPr/>
        </p:nvPicPr>
        <p:blipFill>
          <a:blip r:embed="rId4"/>
          <a:stretch>
            <a:fillRect/>
          </a:stretch>
        </p:blipFill>
        <p:spPr>
          <a:xfrm>
            <a:off x="1281298" y="4498491"/>
            <a:ext cx="4449179" cy="1906791"/>
          </a:xfrm>
          <a:prstGeom prst="rect">
            <a:avLst/>
          </a:prstGeom>
        </p:spPr>
      </p:pic>
      <p:pic>
        <p:nvPicPr>
          <p:cNvPr id="10" name="Immagine 9">
            <a:extLst>
              <a:ext uri="{FF2B5EF4-FFF2-40B4-BE49-F238E27FC236}">
                <a16:creationId xmlns:a16="http://schemas.microsoft.com/office/drawing/2014/main" id="{DA7C6B04-90FD-47FA-A8ED-7181D9B0A838}"/>
              </a:ext>
            </a:extLst>
          </p:cNvPr>
          <p:cNvPicPr>
            <a:picLocks noChangeAspect="1"/>
          </p:cNvPicPr>
          <p:nvPr/>
        </p:nvPicPr>
        <p:blipFill>
          <a:blip r:embed="rId5"/>
          <a:stretch>
            <a:fillRect/>
          </a:stretch>
        </p:blipFill>
        <p:spPr>
          <a:xfrm>
            <a:off x="6461524" y="4498491"/>
            <a:ext cx="1145223" cy="2154827"/>
          </a:xfrm>
          <a:prstGeom prst="rect">
            <a:avLst/>
          </a:prstGeom>
        </p:spPr>
      </p:pic>
    </p:spTree>
    <p:extLst>
      <p:ext uri="{BB962C8B-B14F-4D97-AF65-F5344CB8AC3E}">
        <p14:creationId xmlns:p14="http://schemas.microsoft.com/office/powerpoint/2010/main" val="34401048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(19/28)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156</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3. </a:t>
            </a:r>
            <a:endParaRPr lang="it-IT" sz="14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E5983AF4-0A03-43E5-A6C5-A9C5D391CA94}"/>
              </a:ext>
            </a:extLst>
          </p:cNvPr>
          <p:cNvPicPr>
            <a:picLocks noChangeAspect="1"/>
          </p:cNvPicPr>
          <p:nvPr/>
        </p:nvPicPr>
        <p:blipFill>
          <a:blip r:embed="rId3"/>
          <a:stretch>
            <a:fillRect/>
          </a:stretch>
        </p:blipFill>
        <p:spPr>
          <a:xfrm>
            <a:off x="914011" y="2288190"/>
            <a:ext cx="10807591" cy="1995751"/>
          </a:xfrm>
          <a:prstGeom prst="rect">
            <a:avLst/>
          </a:prstGeom>
        </p:spPr>
      </p:pic>
      <p:pic>
        <p:nvPicPr>
          <p:cNvPr id="6" name="Immagine 5">
            <a:extLst>
              <a:ext uri="{FF2B5EF4-FFF2-40B4-BE49-F238E27FC236}">
                <a16:creationId xmlns:a16="http://schemas.microsoft.com/office/drawing/2014/main" id="{7A08E0AF-9C4F-49D4-8520-2A05EAD9FE34}"/>
              </a:ext>
            </a:extLst>
          </p:cNvPr>
          <p:cNvPicPr>
            <a:picLocks noChangeAspect="1"/>
          </p:cNvPicPr>
          <p:nvPr/>
        </p:nvPicPr>
        <p:blipFill>
          <a:blip r:embed="rId4"/>
          <a:stretch>
            <a:fillRect/>
          </a:stretch>
        </p:blipFill>
        <p:spPr>
          <a:xfrm>
            <a:off x="4799562" y="1263499"/>
            <a:ext cx="5396963" cy="694888"/>
          </a:xfrm>
          <a:prstGeom prst="rect">
            <a:avLst/>
          </a:prstGeom>
        </p:spPr>
      </p:pic>
      <p:pic>
        <p:nvPicPr>
          <p:cNvPr id="7" name="Immagine 6">
            <a:extLst>
              <a:ext uri="{FF2B5EF4-FFF2-40B4-BE49-F238E27FC236}">
                <a16:creationId xmlns:a16="http://schemas.microsoft.com/office/drawing/2014/main" id="{48135980-4319-48E0-8688-6C0EAFBFA054}"/>
              </a:ext>
            </a:extLst>
          </p:cNvPr>
          <p:cNvPicPr>
            <a:picLocks noChangeAspect="1"/>
          </p:cNvPicPr>
          <p:nvPr/>
        </p:nvPicPr>
        <p:blipFill>
          <a:blip r:embed="rId5"/>
          <a:stretch>
            <a:fillRect/>
          </a:stretch>
        </p:blipFill>
        <p:spPr>
          <a:xfrm>
            <a:off x="921694" y="4393817"/>
            <a:ext cx="10837189" cy="1832811"/>
          </a:xfrm>
          <a:prstGeom prst="rect">
            <a:avLst/>
          </a:prstGeom>
        </p:spPr>
      </p:pic>
    </p:spTree>
    <p:extLst>
      <p:ext uri="{BB962C8B-B14F-4D97-AF65-F5344CB8AC3E}">
        <p14:creationId xmlns:p14="http://schemas.microsoft.com/office/powerpoint/2010/main" val="39927887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(20/28)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157</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1292662"/>
          </a:xfrm>
          <a:prstGeom prst="rect">
            <a:avLst/>
          </a:prstGeom>
        </p:spPr>
        <p:txBody>
          <a:bodyPr wrap="square">
            <a:spAutoFit/>
          </a:bodyPr>
          <a:lstStyle/>
          <a:p>
            <a:pPr algn="just"/>
            <a:r>
              <a:rPr lang="it-IT" dirty="0"/>
              <a:t>Caso 3. </a:t>
            </a:r>
            <a:r>
              <a:rPr lang="it-IT" sz="1400" dirty="0">
                <a:latin typeface="Arial" panose="020B0604020202020204" pitchFamily="34" charset="0"/>
                <a:cs typeface="Arial" panose="020B0604020202020204" pitchFamily="34" charset="0"/>
              </a:rPr>
              <a:t>Il contratto appare oneroso all’inizio per poi recuperare grazie a proventi futuri degli investimenti. Questi tuttavia non possono rappresentare un futuro flussi di cassa esplicito in IFRS17. Questa proprietà è simile in Solvency II mentre negli MCEV è diverso: qui il VIF include l’effetto benefico dei futuri proventi degli investimenti.</a:t>
            </a:r>
          </a:p>
          <a:p>
            <a:pPr algn="just"/>
            <a:r>
              <a:rPr lang="it-IT" dirty="0"/>
              <a:t> </a:t>
            </a:r>
          </a:p>
        </p:txBody>
      </p:sp>
      <p:pic>
        <p:nvPicPr>
          <p:cNvPr id="6" name="Immagine 5">
            <a:extLst>
              <a:ext uri="{FF2B5EF4-FFF2-40B4-BE49-F238E27FC236}">
                <a16:creationId xmlns:a16="http://schemas.microsoft.com/office/drawing/2014/main" id="{8D8E01F2-9AFB-4B53-A9F7-2B9FD6ACE7AB}"/>
              </a:ext>
            </a:extLst>
          </p:cNvPr>
          <p:cNvPicPr>
            <a:picLocks noChangeAspect="1"/>
          </p:cNvPicPr>
          <p:nvPr/>
        </p:nvPicPr>
        <p:blipFill>
          <a:blip r:embed="rId3"/>
          <a:stretch>
            <a:fillRect/>
          </a:stretch>
        </p:blipFill>
        <p:spPr>
          <a:xfrm>
            <a:off x="792701" y="2587624"/>
            <a:ext cx="10677206" cy="2782405"/>
          </a:xfrm>
          <a:prstGeom prst="rect">
            <a:avLst/>
          </a:prstGeom>
        </p:spPr>
      </p:pic>
    </p:spTree>
    <p:extLst>
      <p:ext uri="{BB962C8B-B14F-4D97-AF65-F5344CB8AC3E}">
        <p14:creationId xmlns:p14="http://schemas.microsoft.com/office/powerpoint/2010/main" val="40112279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(21/28)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158</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1292662"/>
          </a:xfrm>
          <a:prstGeom prst="rect">
            <a:avLst/>
          </a:prstGeom>
        </p:spPr>
        <p:txBody>
          <a:bodyPr wrap="square">
            <a:spAutoFit/>
          </a:bodyPr>
          <a:lstStyle/>
          <a:p>
            <a:pPr algn="just"/>
            <a:r>
              <a:rPr lang="it-IT" dirty="0"/>
              <a:t>Caso 3. </a:t>
            </a:r>
            <a:r>
              <a:rPr lang="it-IT" sz="1400" dirty="0">
                <a:latin typeface="Arial" panose="020B0604020202020204" pitchFamily="34" charset="0"/>
                <a:cs typeface="Arial" panose="020B0604020202020204" pitchFamily="34" charset="0"/>
              </a:rPr>
              <a:t>Il contratto appare oneroso all’inizio per poi recuperare grazie a proventi futuri degli investimenti. Questi tuttavia non possono rappresentare un futuro flussi di cassa esplicito in IFRS17. Questa proprietà è simile in Solvency II mentre negli MCEV è diverso: qui il VIF include l’effetto benefico dei futuri proventi degli investimenti.</a:t>
            </a:r>
          </a:p>
          <a:p>
            <a:pPr algn="just"/>
            <a:r>
              <a:rPr lang="it-IT" dirty="0"/>
              <a:t> </a:t>
            </a:r>
          </a:p>
        </p:txBody>
      </p:sp>
      <p:pic>
        <p:nvPicPr>
          <p:cNvPr id="6" name="Immagine 5">
            <a:extLst>
              <a:ext uri="{FF2B5EF4-FFF2-40B4-BE49-F238E27FC236}">
                <a16:creationId xmlns:a16="http://schemas.microsoft.com/office/drawing/2014/main" id="{3CDB4170-AD63-4DC9-BC2A-E494E52584A0}"/>
              </a:ext>
            </a:extLst>
          </p:cNvPr>
          <p:cNvPicPr>
            <a:picLocks noChangeAspect="1"/>
          </p:cNvPicPr>
          <p:nvPr/>
        </p:nvPicPr>
        <p:blipFill>
          <a:blip r:embed="rId3"/>
          <a:stretch>
            <a:fillRect/>
          </a:stretch>
        </p:blipFill>
        <p:spPr>
          <a:xfrm>
            <a:off x="1311578" y="3144798"/>
            <a:ext cx="9171365" cy="3506298"/>
          </a:xfrm>
          <a:prstGeom prst="rect">
            <a:avLst/>
          </a:prstGeom>
        </p:spPr>
      </p:pic>
      <p:pic>
        <p:nvPicPr>
          <p:cNvPr id="3" name="Immagine 2">
            <a:extLst>
              <a:ext uri="{FF2B5EF4-FFF2-40B4-BE49-F238E27FC236}">
                <a16:creationId xmlns:a16="http://schemas.microsoft.com/office/drawing/2014/main" id="{2B256A62-0BB6-4887-89B0-1121B70D28A2}"/>
              </a:ext>
            </a:extLst>
          </p:cNvPr>
          <p:cNvPicPr>
            <a:picLocks noChangeAspect="1"/>
          </p:cNvPicPr>
          <p:nvPr/>
        </p:nvPicPr>
        <p:blipFill>
          <a:blip r:embed="rId4"/>
          <a:stretch>
            <a:fillRect/>
          </a:stretch>
        </p:blipFill>
        <p:spPr>
          <a:xfrm>
            <a:off x="4649311" y="2292516"/>
            <a:ext cx="5401524" cy="695004"/>
          </a:xfrm>
          <a:prstGeom prst="rect">
            <a:avLst/>
          </a:prstGeom>
        </p:spPr>
      </p:pic>
    </p:spTree>
    <p:extLst>
      <p:ext uri="{BB962C8B-B14F-4D97-AF65-F5344CB8AC3E}">
        <p14:creationId xmlns:p14="http://schemas.microsoft.com/office/powerpoint/2010/main" val="88895324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(22/28)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159</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2739211"/>
          </a:xfrm>
          <a:prstGeom prst="rect">
            <a:avLst/>
          </a:prstGeom>
        </p:spPr>
        <p:txBody>
          <a:bodyPr wrap="square">
            <a:spAutoFit/>
          </a:bodyPr>
          <a:lstStyle/>
          <a:p>
            <a:pPr algn="just"/>
            <a:r>
              <a:rPr lang="it-IT" dirty="0"/>
              <a:t>Caso 3. </a:t>
            </a:r>
            <a:r>
              <a:rPr lang="it-IT" sz="1400" dirty="0">
                <a:latin typeface="Arial" panose="020B0604020202020204" pitchFamily="34" charset="0"/>
                <a:cs typeface="Arial" panose="020B0604020202020204" pitchFamily="34" charset="0"/>
              </a:rPr>
              <a:t>Nel conto economico notiamo un’altra stranezza: il contributo della loss recognition nel generare perdite o, viceversa profitti (cosiddetti reversal). Qui il reversal va spiegato congiuntamente al variable fee positivo. In condizioni normali, quando il CSM è positivo e non c’è loss recognition, un valore positivo del variable fee significa che parte del profitto generato dal bilancio netto dei proventi degli investimenti debba essere differito in futuro. Per ottenere questo risultato, occorre:</a:t>
            </a:r>
          </a:p>
          <a:p>
            <a:pPr marL="285750" lvl="0" indent="-285750" algn="just">
              <a:buFont typeface="Arial" panose="020B0604020202020204" pitchFamily="34" charset="0"/>
              <a:buChar char="•"/>
            </a:pPr>
            <a:r>
              <a:rPr lang="it-IT" sz="1400" dirty="0">
                <a:latin typeface="Arial" panose="020B0604020202020204" pitchFamily="34" charset="0"/>
                <a:cs typeface="Arial" panose="020B0604020202020204" pitchFamily="34" charset="0"/>
              </a:rPr>
              <a:t>In conto economico, maggiorare “l’insurance finance expense”</a:t>
            </a:r>
          </a:p>
          <a:p>
            <a:pPr marL="285750" lvl="0" indent="-285750" algn="just">
              <a:buFont typeface="Arial" panose="020B0604020202020204" pitchFamily="34" charset="0"/>
              <a:buChar char="•"/>
            </a:pPr>
            <a:r>
              <a:rPr lang="it-IT" sz="1400" dirty="0">
                <a:latin typeface="Arial" panose="020B0604020202020204" pitchFamily="34" charset="0"/>
                <a:cs typeface="Arial" panose="020B0604020202020204" pitchFamily="34" charset="0"/>
              </a:rPr>
              <a:t>In bilancio, maggiorare il CSM</a:t>
            </a:r>
          </a:p>
          <a:p>
            <a:pPr algn="just"/>
            <a:r>
              <a:rPr lang="it-IT" sz="1400" dirty="0">
                <a:latin typeface="Arial" panose="020B0604020202020204" pitchFamily="34" charset="0"/>
                <a:cs typeface="Arial" panose="020B0604020202020204" pitchFamily="34" charset="0"/>
              </a:rPr>
              <a:t>Nel caso 3 non abbiamo un CSM da maggiorare nel primo e parzialmente nel secondo anno, in quanto è nullo ed è sostituito dalla Loss Recognition.</a:t>
            </a:r>
          </a:p>
          <a:p>
            <a:pPr algn="just"/>
            <a:r>
              <a:rPr lang="it-IT" sz="1400" dirty="0">
                <a:latin typeface="Arial" panose="020B0604020202020204" pitchFamily="34" charset="0"/>
                <a:cs typeface="Arial" panose="020B0604020202020204" pitchFamily="34" charset="0"/>
              </a:rPr>
              <a:t>Quindi, per poter riconciliare conto economico e bilancio, si apporta una seconda rettifica a conto economico opposta alla rettifica dell’insurance finance expense: il reversal della Loss Recognition dovuto alla sua diminuzione in valore assoluto ed al suo riavvicinamento allo zero. Il reversal rappresenta dunque un provento</a:t>
            </a:r>
          </a:p>
        </p:txBody>
      </p:sp>
      <p:pic>
        <p:nvPicPr>
          <p:cNvPr id="3" name="Immagine 2">
            <a:extLst>
              <a:ext uri="{FF2B5EF4-FFF2-40B4-BE49-F238E27FC236}">
                <a16:creationId xmlns:a16="http://schemas.microsoft.com/office/drawing/2014/main" id="{D64F821A-D9FB-4EC8-B756-F06E16700E2E}"/>
              </a:ext>
            </a:extLst>
          </p:cNvPr>
          <p:cNvPicPr>
            <a:picLocks noChangeAspect="1"/>
          </p:cNvPicPr>
          <p:nvPr/>
        </p:nvPicPr>
        <p:blipFill>
          <a:blip r:embed="rId3"/>
          <a:stretch>
            <a:fillRect/>
          </a:stretch>
        </p:blipFill>
        <p:spPr>
          <a:xfrm>
            <a:off x="6358146" y="4375904"/>
            <a:ext cx="3735105" cy="2029378"/>
          </a:xfrm>
          <a:prstGeom prst="rect">
            <a:avLst/>
          </a:prstGeom>
        </p:spPr>
      </p:pic>
    </p:spTree>
    <p:extLst>
      <p:ext uri="{BB962C8B-B14F-4D97-AF65-F5344CB8AC3E}">
        <p14:creationId xmlns:p14="http://schemas.microsoft.com/office/powerpoint/2010/main" val="172529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(1/6)</a:t>
            </a:r>
            <a:br>
              <a:rPr lang="en-US" dirty="0"/>
            </a:br>
            <a:endParaRPr lang="en-US" dirty="0"/>
          </a:p>
        </p:txBody>
      </p:sp>
      <p:sp>
        <p:nvSpPr>
          <p:cNvPr id="36" name="Rectangle 35">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39"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0"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1"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2"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3"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4"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5"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6"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7"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8"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9"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0"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2" name="Group 51">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3"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4"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5"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6"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7"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8"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9"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0"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1"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2"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3"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4"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6"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2AC26E42-74D8-44BE-839B-F02D27DB091E}"/>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a:pPr>
                <a:lnSpc>
                  <a:spcPct val="90000"/>
                </a:lnSpc>
                <a:spcAft>
                  <a:spcPts val="600"/>
                </a:spcAft>
              </a:pPr>
              <a:t>16</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400" noProof="1"/>
              <a:t>Secondo elemento della riserva attuariale «fulfilemnt cash flows»</a:t>
            </a:r>
          </a:p>
          <a:p>
            <a:pPr>
              <a:lnSpc>
                <a:spcPct val="90000"/>
              </a:lnSpc>
            </a:pPr>
            <a:r>
              <a:rPr lang="it-IT" sz="1400" noProof="1"/>
              <a:t>Tail Var a «n» anni o, in alternativa Var a «n» anni</a:t>
            </a:r>
          </a:p>
          <a:p>
            <a:pPr>
              <a:lnSpc>
                <a:spcPct val="90000"/>
              </a:lnSpc>
            </a:pPr>
            <a:r>
              <a:rPr lang="it-IT" sz="1400" noProof="1"/>
              <a:t>Se Tail Var, occorre avere a disposizione tecniche di conversione al Var per disclosure</a:t>
            </a:r>
          </a:p>
          <a:p>
            <a:pPr>
              <a:lnSpc>
                <a:spcPct val="90000"/>
              </a:lnSpc>
            </a:pPr>
            <a:endParaRPr lang="it-IT" sz="1400" noProof="1"/>
          </a:p>
          <a:p>
            <a:pPr marL="0" indent="0">
              <a:lnSpc>
                <a:spcPct val="90000"/>
              </a:lnSpc>
              <a:buNone/>
            </a:pPr>
            <a:r>
              <a:rPr lang="it-IT" sz="1400" noProof="1"/>
              <a:t>Occorre dichiarare a quale livello di confidenza VAR corrisponda una valutazione TAIL VAR</a:t>
            </a:r>
          </a:p>
          <a:p>
            <a:pPr marL="0" indent="0">
              <a:lnSpc>
                <a:spcPct val="90000"/>
              </a:lnSpc>
              <a:buNone/>
            </a:pPr>
            <a:r>
              <a:rPr lang="it-IT" sz="1400" noProof="1"/>
              <a:t>Occorre applicare metodi semplificativi nei trimestri (calcolo e conversione in livello di confidenza VAR)</a:t>
            </a:r>
          </a:p>
          <a:p>
            <a:pPr marL="0" indent="0">
              <a:lnSpc>
                <a:spcPct val="90000"/>
              </a:lnSpc>
              <a:buNone/>
            </a:pPr>
            <a:endParaRPr lang="it-IT" sz="1400" noProof="1"/>
          </a:p>
          <a:p>
            <a:pPr marL="0" indent="0">
              <a:lnSpc>
                <a:spcPct val="90000"/>
              </a:lnSpc>
              <a:buNone/>
            </a:pPr>
            <a:r>
              <a:rPr lang="it-IT" sz="1400" noProof="1"/>
              <a:t>Tecnica di valutazione già disponibile: SCR limitato ai rischi assicurativi</a:t>
            </a:r>
          </a:p>
          <a:p>
            <a:pPr marL="0" indent="0">
              <a:lnSpc>
                <a:spcPct val="90000"/>
              </a:lnSpc>
              <a:buNone/>
            </a:pPr>
            <a:endParaRPr lang="it-IT" sz="1400" noProof="1"/>
          </a:p>
          <a:p>
            <a:pPr marL="0" indent="0">
              <a:lnSpc>
                <a:spcPct val="90000"/>
              </a:lnSpc>
              <a:buNone/>
            </a:pPr>
            <a:r>
              <a:rPr lang="it-IT" sz="1400" noProof="1"/>
              <a:t>Valutazioni alternative: Cost of Capital, ad esempio il Solvency II Risk margin</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6971245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(23/28)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160</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861774"/>
          </a:xfrm>
          <a:prstGeom prst="rect">
            <a:avLst/>
          </a:prstGeom>
        </p:spPr>
        <p:txBody>
          <a:bodyPr wrap="square">
            <a:spAutoFit/>
          </a:bodyPr>
          <a:lstStyle/>
          <a:p>
            <a:pPr algn="just"/>
            <a:r>
              <a:rPr lang="it-IT" dirty="0"/>
              <a:t>Caso 3. </a:t>
            </a:r>
            <a:r>
              <a:rPr lang="it-IT" sz="1400" dirty="0">
                <a:latin typeface="Arial" panose="020B0604020202020204" pitchFamily="34" charset="0"/>
                <a:cs typeface="Arial" panose="020B0604020202020204" pitchFamily="34" charset="0"/>
              </a:rPr>
              <a:t>Da notare la comparsa del CSM alla fine del secondo anno, dopo assorbimento dell’ultima quota residua di loss recognition.</a:t>
            </a:r>
          </a:p>
          <a:p>
            <a:pPr algn="just"/>
            <a:r>
              <a:rPr lang="it-IT" dirty="0"/>
              <a:t> </a:t>
            </a:r>
            <a:endParaRPr lang="it-IT" sz="1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DC5C6D2B-8B34-4011-80B3-72C60AD682CD}"/>
              </a:ext>
            </a:extLst>
          </p:cNvPr>
          <p:cNvPicPr>
            <a:picLocks noChangeAspect="1"/>
          </p:cNvPicPr>
          <p:nvPr/>
        </p:nvPicPr>
        <p:blipFill>
          <a:blip r:embed="rId3"/>
          <a:stretch>
            <a:fillRect/>
          </a:stretch>
        </p:blipFill>
        <p:spPr>
          <a:xfrm>
            <a:off x="1311577" y="2223139"/>
            <a:ext cx="9854385" cy="1580235"/>
          </a:xfrm>
          <a:prstGeom prst="rect">
            <a:avLst/>
          </a:prstGeom>
        </p:spPr>
      </p:pic>
      <p:pic>
        <p:nvPicPr>
          <p:cNvPr id="9" name="Immagine 8">
            <a:extLst>
              <a:ext uri="{FF2B5EF4-FFF2-40B4-BE49-F238E27FC236}">
                <a16:creationId xmlns:a16="http://schemas.microsoft.com/office/drawing/2014/main" id="{00FA55AC-16F6-4042-8085-B5B010CE6B2B}"/>
              </a:ext>
            </a:extLst>
          </p:cNvPr>
          <p:cNvPicPr>
            <a:picLocks noChangeAspect="1"/>
          </p:cNvPicPr>
          <p:nvPr/>
        </p:nvPicPr>
        <p:blipFill>
          <a:blip r:embed="rId4"/>
          <a:stretch>
            <a:fillRect/>
          </a:stretch>
        </p:blipFill>
        <p:spPr>
          <a:xfrm>
            <a:off x="2150892" y="4037950"/>
            <a:ext cx="7268637" cy="2164790"/>
          </a:xfrm>
          <a:prstGeom prst="rect">
            <a:avLst/>
          </a:prstGeom>
        </p:spPr>
      </p:pic>
    </p:spTree>
    <p:extLst>
      <p:ext uri="{BB962C8B-B14F-4D97-AF65-F5344CB8AC3E}">
        <p14:creationId xmlns:p14="http://schemas.microsoft.com/office/powerpoint/2010/main" val="23182077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(24/28)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161</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3. </a:t>
            </a:r>
            <a:endParaRPr lang="it-IT" sz="14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828D6FCD-8BD1-447A-A116-71627F7A9574}"/>
              </a:ext>
            </a:extLst>
          </p:cNvPr>
          <p:cNvPicPr>
            <a:picLocks noChangeAspect="1"/>
          </p:cNvPicPr>
          <p:nvPr/>
        </p:nvPicPr>
        <p:blipFill>
          <a:blip r:embed="rId3"/>
          <a:stretch>
            <a:fillRect/>
          </a:stretch>
        </p:blipFill>
        <p:spPr>
          <a:xfrm>
            <a:off x="1458534" y="2059414"/>
            <a:ext cx="8597874" cy="2260795"/>
          </a:xfrm>
          <a:prstGeom prst="rect">
            <a:avLst/>
          </a:prstGeom>
        </p:spPr>
      </p:pic>
      <p:pic>
        <p:nvPicPr>
          <p:cNvPr id="7" name="Immagine 6">
            <a:extLst>
              <a:ext uri="{FF2B5EF4-FFF2-40B4-BE49-F238E27FC236}">
                <a16:creationId xmlns:a16="http://schemas.microsoft.com/office/drawing/2014/main" id="{DE7814C6-39C9-4D40-9494-B0D1AD4F1894}"/>
              </a:ext>
            </a:extLst>
          </p:cNvPr>
          <p:cNvPicPr>
            <a:picLocks noChangeAspect="1"/>
          </p:cNvPicPr>
          <p:nvPr/>
        </p:nvPicPr>
        <p:blipFill>
          <a:blip r:embed="rId4"/>
          <a:stretch>
            <a:fillRect/>
          </a:stretch>
        </p:blipFill>
        <p:spPr>
          <a:xfrm>
            <a:off x="3144713" y="4522320"/>
            <a:ext cx="4833095" cy="2196133"/>
          </a:xfrm>
          <a:prstGeom prst="rect">
            <a:avLst/>
          </a:prstGeom>
        </p:spPr>
      </p:pic>
    </p:spTree>
    <p:extLst>
      <p:ext uri="{BB962C8B-B14F-4D97-AF65-F5344CB8AC3E}">
        <p14:creationId xmlns:p14="http://schemas.microsoft.com/office/powerpoint/2010/main" val="56017163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(25/28)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162</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2031325"/>
          </a:xfrm>
          <a:prstGeom prst="rect">
            <a:avLst/>
          </a:prstGeom>
        </p:spPr>
        <p:txBody>
          <a:bodyPr wrap="square">
            <a:spAutoFit/>
          </a:bodyPr>
          <a:lstStyle/>
          <a:p>
            <a:pPr algn="just"/>
            <a:r>
              <a:rPr lang="it-IT" dirty="0"/>
              <a:t>Caso 4</a:t>
            </a:r>
            <a:r>
              <a:rPr lang="it-IT" b="1" dirty="0"/>
              <a:t>. Minimo garantito allo 0.5%. Rendimenti prevedibili disallineati con la curva tassi (i primi sono più alti). Experience variance favorevole sulla mortalità: alla fine del primo anno osserviamo il 50% di morti in meno rispetto alle attese. Il fenomeno non si ripete più</a:t>
            </a:r>
            <a:r>
              <a:rPr lang="it-IT" dirty="0"/>
              <a:t> </a:t>
            </a:r>
          </a:p>
          <a:p>
            <a:pPr algn="just"/>
            <a:endParaRPr lang="it-IT" dirty="0"/>
          </a:p>
          <a:p>
            <a:pPr algn="just"/>
            <a:r>
              <a:rPr lang="it-IT" dirty="0"/>
              <a:t>Gli effetti non sono materiali. La loss recognition iniziale resta invariata perché il fenomeno non era prevedibile all’inizio</a:t>
            </a:r>
            <a:endParaRPr lang="it-IT" sz="1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0D31637B-094D-42DC-8D88-8B64160FFDB8}"/>
              </a:ext>
            </a:extLst>
          </p:cNvPr>
          <p:cNvPicPr>
            <a:picLocks noChangeAspect="1"/>
          </p:cNvPicPr>
          <p:nvPr/>
        </p:nvPicPr>
        <p:blipFill>
          <a:blip r:embed="rId3"/>
          <a:stretch>
            <a:fillRect/>
          </a:stretch>
        </p:blipFill>
        <p:spPr>
          <a:xfrm>
            <a:off x="1636255" y="3457865"/>
            <a:ext cx="8243239" cy="3087110"/>
          </a:xfrm>
          <a:prstGeom prst="rect">
            <a:avLst/>
          </a:prstGeom>
        </p:spPr>
      </p:pic>
    </p:spTree>
    <p:extLst>
      <p:ext uri="{BB962C8B-B14F-4D97-AF65-F5344CB8AC3E}">
        <p14:creationId xmlns:p14="http://schemas.microsoft.com/office/powerpoint/2010/main" val="16346736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(26/28)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163</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1015663"/>
          </a:xfrm>
          <a:prstGeom prst="rect">
            <a:avLst/>
          </a:prstGeom>
        </p:spPr>
        <p:txBody>
          <a:bodyPr wrap="square">
            <a:spAutoFit/>
          </a:bodyPr>
          <a:lstStyle/>
          <a:p>
            <a:pPr algn="just"/>
            <a:r>
              <a:rPr lang="it-IT" dirty="0"/>
              <a:t>Caso 4</a:t>
            </a:r>
            <a:r>
              <a:rPr lang="it-IT" b="1" dirty="0"/>
              <a:t>. </a:t>
            </a:r>
            <a:r>
              <a:rPr lang="it-IT" sz="1400" dirty="0">
                <a:latin typeface="Arial" panose="020B0604020202020204" pitchFamily="34" charset="0"/>
                <a:cs typeface="Arial" panose="020B0604020202020204" pitchFamily="34" charset="0"/>
              </a:rPr>
              <a:t>Notiamo che l”insurance service expense” alla fine del primo anno è inferiore di 18 € rispetto alla corrispondente voce di ricavo. Notiamo anche un “other experience variance” di -5 € di segno opposto.</a:t>
            </a:r>
          </a:p>
          <a:p>
            <a:pPr algn="just"/>
            <a:r>
              <a:rPr lang="it-IT" sz="1400" dirty="0">
                <a:latin typeface="Arial" panose="020B0604020202020204" pitchFamily="34" charset="0"/>
                <a:cs typeface="Arial" panose="020B0604020202020204" pitchFamily="34" charset="0"/>
              </a:rPr>
              <a:t>Vediamo il dettaglio di queste voci nella tabella sottostante</a:t>
            </a:r>
          </a:p>
          <a:p>
            <a:pPr algn="just"/>
            <a:endParaRPr lang="it-IT" sz="1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C7C3D48C-B7DC-4413-8941-DCBCF1BDDA59}"/>
              </a:ext>
            </a:extLst>
          </p:cNvPr>
          <p:cNvPicPr>
            <a:picLocks noChangeAspect="1"/>
          </p:cNvPicPr>
          <p:nvPr/>
        </p:nvPicPr>
        <p:blipFill>
          <a:blip r:embed="rId3"/>
          <a:stretch>
            <a:fillRect/>
          </a:stretch>
        </p:blipFill>
        <p:spPr>
          <a:xfrm>
            <a:off x="1311578" y="2705745"/>
            <a:ext cx="9856220" cy="2846916"/>
          </a:xfrm>
          <a:prstGeom prst="rect">
            <a:avLst/>
          </a:prstGeom>
        </p:spPr>
      </p:pic>
    </p:spTree>
    <p:extLst>
      <p:ext uri="{BB962C8B-B14F-4D97-AF65-F5344CB8AC3E}">
        <p14:creationId xmlns:p14="http://schemas.microsoft.com/office/powerpoint/2010/main" val="36446875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(27/28)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164</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1231106"/>
          </a:xfrm>
          <a:prstGeom prst="rect">
            <a:avLst/>
          </a:prstGeom>
        </p:spPr>
        <p:txBody>
          <a:bodyPr wrap="square">
            <a:spAutoFit/>
          </a:bodyPr>
          <a:lstStyle/>
          <a:p>
            <a:pPr algn="just"/>
            <a:r>
              <a:rPr lang="it-IT" dirty="0"/>
              <a:t>Caso 4</a:t>
            </a:r>
            <a:r>
              <a:rPr lang="it-IT" sz="1400" b="1"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Il – 5 € sono effetti marginali della minore mortalità sul deposito (-4 €) e sulla best estimate della componente assicurativa (- 1€) nonché sul Variable Fee (-4 centesimi di €).</a:t>
            </a:r>
          </a:p>
          <a:p>
            <a:pPr algn="just"/>
            <a:r>
              <a:rPr lang="it-IT" sz="1400" dirty="0">
                <a:latin typeface="Arial" panose="020B0604020202020204" pitchFamily="34" charset="0"/>
                <a:cs typeface="Arial" panose="020B0604020202020204" pitchFamily="34" charset="0"/>
              </a:rPr>
              <a:t>Da notare anche che c’è un effetto marginale sull’EPIFP favorevole di 2.48 €. Questo va tuttavia a CSM e non a P&amp;L (secondo i dettami dello standard IFRS17) che ne differisce il profitto nei 4 anni successivi.</a:t>
            </a:r>
          </a:p>
          <a:p>
            <a:pPr algn="just"/>
            <a:endParaRPr lang="it-IT" sz="1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B496478C-BEE5-4240-A437-3E43B8142EF6}"/>
              </a:ext>
            </a:extLst>
          </p:cNvPr>
          <p:cNvPicPr>
            <a:picLocks noChangeAspect="1"/>
          </p:cNvPicPr>
          <p:nvPr/>
        </p:nvPicPr>
        <p:blipFill>
          <a:blip r:embed="rId3"/>
          <a:stretch>
            <a:fillRect/>
          </a:stretch>
        </p:blipFill>
        <p:spPr>
          <a:xfrm>
            <a:off x="1311577" y="2590076"/>
            <a:ext cx="9571428" cy="1515794"/>
          </a:xfrm>
          <a:prstGeom prst="rect">
            <a:avLst/>
          </a:prstGeom>
        </p:spPr>
      </p:pic>
      <p:pic>
        <p:nvPicPr>
          <p:cNvPr id="9" name="Immagine 8">
            <a:extLst>
              <a:ext uri="{FF2B5EF4-FFF2-40B4-BE49-F238E27FC236}">
                <a16:creationId xmlns:a16="http://schemas.microsoft.com/office/drawing/2014/main" id="{6F24190D-87AE-4213-8B65-68112A3B20DE}"/>
              </a:ext>
            </a:extLst>
          </p:cNvPr>
          <p:cNvPicPr>
            <a:picLocks noChangeAspect="1"/>
          </p:cNvPicPr>
          <p:nvPr/>
        </p:nvPicPr>
        <p:blipFill>
          <a:blip r:embed="rId4"/>
          <a:stretch>
            <a:fillRect/>
          </a:stretch>
        </p:blipFill>
        <p:spPr>
          <a:xfrm>
            <a:off x="2171791" y="4228002"/>
            <a:ext cx="7848417" cy="2040276"/>
          </a:xfrm>
          <a:prstGeom prst="rect">
            <a:avLst/>
          </a:prstGeom>
        </p:spPr>
      </p:pic>
    </p:spTree>
    <p:extLst>
      <p:ext uri="{BB962C8B-B14F-4D97-AF65-F5344CB8AC3E}">
        <p14:creationId xmlns:p14="http://schemas.microsoft.com/office/powerpoint/2010/main" val="13442174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2" y="452718"/>
            <a:ext cx="9404723" cy="833142"/>
          </a:xfrm>
        </p:spPr>
        <p:txBody>
          <a:bodyPr>
            <a:normAutofit fontScale="90000"/>
          </a:bodyPr>
          <a:lstStyle/>
          <a:p>
            <a:r>
              <a:rPr lang="en-US" sz="2800" dirty="0"/>
              <a:t>		Esempi di Variable Fee (28/28)</a:t>
            </a:r>
            <a:br>
              <a:rPr lang="en-US" sz="2800" dirty="0"/>
            </a:br>
            <a:r>
              <a:rPr lang="en-US" sz="2800" dirty="0"/>
              <a:t>		</a:t>
            </a:r>
          </a:p>
        </p:txBody>
      </p:sp>
      <p:sp>
        <p:nvSpPr>
          <p:cNvPr id="4" name="Segnaposto numero diapositiva 3"/>
          <p:cNvSpPr>
            <a:spLocks noGrp="1"/>
          </p:cNvSpPr>
          <p:nvPr>
            <p:ph type="sldNum" sz="quarter" idx="12"/>
          </p:nvPr>
        </p:nvSpPr>
        <p:spPr/>
        <p:txBody>
          <a:bodyPr/>
          <a:lstStyle/>
          <a:p>
            <a:fld id="{5B7AA76F-6A97-4E5E-8E94-0FA9D8A0E9F4}" type="slidenum">
              <a:rPr lang="it-IT" smtClean="0"/>
              <a:pPr/>
              <a:t>165</a:t>
            </a:fld>
            <a:endParaRPr lang="it-IT" dirty="0"/>
          </a:p>
        </p:txBody>
      </p:sp>
      <p:pic>
        <p:nvPicPr>
          <p:cNvPr id="5" name="Picture 2" descr="C:\Users\Utente Hp\Documents\DOC_LUCA\untitled.png"/>
          <p:cNvPicPr>
            <a:picLocks noChangeAspect="1" noChangeArrowheads="1"/>
          </p:cNvPicPr>
          <p:nvPr/>
        </p:nvPicPr>
        <p:blipFill>
          <a:blip r:embed="rId2"/>
          <a:srcRect/>
          <a:stretch>
            <a:fillRect/>
          </a:stretch>
        </p:blipFill>
        <p:spPr bwMode="auto">
          <a:xfrm>
            <a:off x="9419529" y="313025"/>
            <a:ext cx="2571768" cy="810781"/>
          </a:xfrm>
          <a:prstGeom prst="rect">
            <a:avLst/>
          </a:prstGeom>
          <a:noFill/>
        </p:spPr>
      </p:pic>
      <p:sp>
        <p:nvSpPr>
          <p:cNvPr id="8" name="Rettangolo 7">
            <a:extLst>
              <a:ext uri="{FF2B5EF4-FFF2-40B4-BE49-F238E27FC236}">
                <a16:creationId xmlns:a16="http://schemas.microsoft.com/office/drawing/2014/main" id="{54758805-91CD-4176-A1C5-1300417E0E70}"/>
              </a:ext>
            </a:extLst>
          </p:cNvPr>
          <p:cNvSpPr/>
          <p:nvPr/>
        </p:nvSpPr>
        <p:spPr>
          <a:xfrm>
            <a:off x="1311578" y="1487971"/>
            <a:ext cx="8892595" cy="369332"/>
          </a:xfrm>
          <a:prstGeom prst="rect">
            <a:avLst/>
          </a:prstGeom>
        </p:spPr>
        <p:txBody>
          <a:bodyPr wrap="square">
            <a:spAutoFit/>
          </a:bodyPr>
          <a:lstStyle/>
          <a:p>
            <a:pPr algn="just"/>
            <a:r>
              <a:rPr lang="it-IT" dirty="0"/>
              <a:t>Caso 4</a:t>
            </a:r>
            <a:endParaRPr lang="it-IT" sz="14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12EC811E-1375-4F1D-8320-749F6537A0E3}"/>
              </a:ext>
            </a:extLst>
          </p:cNvPr>
          <p:cNvPicPr>
            <a:picLocks noChangeAspect="1"/>
          </p:cNvPicPr>
          <p:nvPr/>
        </p:nvPicPr>
        <p:blipFill>
          <a:blip r:embed="rId3"/>
          <a:stretch>
            <a:fillRect/>
          </a:stretch>
        </p:blipFill>
        <p:spPr>
          <a:xfrm>
            <a:off x="3026503" y="1672637"/>
            <a:ext cx="4394714" cy="1983775"/>
          </a:xfrm>
          <a:prstGeom prst="rect">
            <a:avLst/>
          </a:prstGeom>
        </p:spPr>
      </p:pic>
      <p:pic>
        <p:nvPicPr>
          <p:cNvPr id="7" name="Immagine 6">
            <a:extLst>
              <a:ext uri="{FF2B5EF4-FFF2-40B4-BE49-F238E27FC236}">
                <a16:creationId xmlns:a16="http://schemas.microsoft.com/office/drawing/2014/main" id="{23B67B90-995D-4725-B043-BF3CE4463735}"/>
              </a:ext>
            </a:extLst>
          </p:cNvPr>
          <p:cNvPicPr>
            <a:picLocks noChangeAspect="1"/>
          </p:cNvPicPr>
          <p:nvPr/>
        </p:nvPicPr>
        <p:blipFill>
          <a:blip r:embed="rId4"/>
          <a:stretch>
            <a:fillRect/>
          </a:stretch>
        </p:blipFill>
        <p:spPr>
          <a:xfrm>
            <a:off x="1306173" y="3841078"/>
            <a:ext cx="8744662" cy="2579158"/>
          </a:xfrm>
          <a:prstGeom prst="rect">
            <a:avLst/>
          </a:prstGeom>
        </p:spPr>
      </p:pic>
    </p:spTree>
    <p:extLst>
      <p:ext uri="{BB962C8B-B14F-4D97-AF65-F5344CB8AC3E}">
        <p14:creationId xmlns:p14="http://schemas.microsoft.com/office/powerpoint/2010/main" val="31859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(2/6)</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F2799890-A671-4833-B9CE-A03B115DDC90}"/>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17</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100" b="1" noProof="1"/>
              <a:t>Quale orizzonte temporale?</a:t>
            </a:r>
          </a:p>
          <a:p>
            <a:pPr marL="0" indent="0">
              <a:lnSpc>
                <a:spcPct val="90000"/>
              </a:lnSpc>
              <a:buNone/>
            </a:pPr>
            <a:r>
              <a:rPr lang="it-IT" sz="1100" u="sng" noProof="1"/>
              <a:t>Prima Opzione : 1 anno</a:t>
            </a:r>
          </a:p>
          <a:p>
            <a:pPr marL="0" indent="0">
              <a:lnSpc>
                <a:spcPct val="90000"/>
              </a:lnSpc>
              <a:buNone/>
            </a:pPr>
            <a:r>
              <a:rPr lang="it-IT" sz="1100" noProof="1"/>
              <a:t>Vantaggi: (1) compatibilità con Solvency II SCR, (2) compatibilità con gli scenari di stress e scenario testing di ORSA, (3) comparabilità con lo scenario di shock effettuato per il calcolo dei profitti «post shock» per la determinazione dell’aggiustamento del SCR per imposte differite  (4) livello di confidenza dichiarato in bilancio elevato </a:t>
            </a:r>
            <a:r>
              <a:rPr lang="it-IT" sz="1100" noProof="1">
                <a:sym typeface="Wingdings" panose="05000000000000000000" pitchFamily="2" charset="2"/>
              </a:rPr>
              <a:t> impressione degli analisti finanziari che l’impresa presta attenzione ai rischi</a:t>
            </a:r>
          </a:p>
          <a:p>
            <a:pPr marL="0" indent="0">
              <a:lnSpc>
                <a:spcPct val="90000"/>
              </a:lnSpc>
              <a:buNone/>
            </a:pPr>
            <a:endParaRPr lang="it-IT" sz="1100" noProof="1">
              <a:sym typeface="Wingdings" panose="05000000000000000000" pitchFamily="2" charset="2"/>
            </a:endParaRPr>
          </a:p>
          <a:p>
            <a:pPr marL="0" indent="0">
              <a:lnSpc>
                <a:spcPct val="90000"/>
              </a:lnSpc>
              <a:buNone/>
            </a:pPr>
            <a:r>
              <a:rPr lang="it-IT" sz="1100" u="sng" noProof="1">
                <a:sym typeface="Wingdings" panose="05000000000000000000" pitchFamily="2" charset="2"/>
              </a:rPr>
              <a:t>Seconda opzione: multi periodo</a:t>
            </a:r>
          </a:p>
          <a:p>
            <a:pPr marL="0" indent="0">
              <a:lnSpc>
                <a:spcPct val="90000"/>
              </a:lnSpc>
              <a:buNone/>
            </a:pPr>
            <a:r>
              <a:rPr lang="it-IT" sz="1100" noProof="1">
                <a:sym typeface="Wingdings" panose="05000000000000000000" pitchFamily="2" charset="2"/>
              </a:rPr>
              <a:t>Consiste nel ripetere il calcolo (stress / shock) tutti gli anni fino ad estinzione del portafoglio. Quindi si prende il cumulo (o il cumulo attualizzato) degli impatti annuali.</a:t>
            </a:r>
          </a:p>
          <a:p>
            <a:pPr marL="0" indent="0">
              <a:lnSpc>
                <a:spcPct val="90000"/>
              </a:lnSpc>
              <a:buNone/>
            </a:pPr>
            <a:r>
              <a:rPr lang="it-IT" sz="1100" noProof="1">
                <a:sym typeface="Wingdings" panose="05000000000000000000" pitchFamily="2" charset="2"/>
              </a:rPr>
              <a:t>Vantaggio: comparabilità con il Solvency II Risk margin, ma senza applicare il tasso  del 6% (CoC rate)</a:t>
            </a:r>
          </a:p>
          <a:p>
            <a:pPr marL="0" indent="0">
              <a:lnSpc>
                <a:spcPct val="90000"/>
              </a:lnSpc>
              <a:buNone/>
            </a:pPr>
            <a:r>
              <a:rPr lang="it-IT" sz="1100" noProof="1">
                <a:sym typeface="Wingdings" panose="05000000000000000000" pitchFamily="2" charset="2"/>
              </a:rPr>
              <a:t>Svantaggi: (1) onere computazionale, (2) livello di expert judgment eccessivo, soprattutto nelle rilevazioni trimestrali, (3) livello di confidenza dichiarato molto basso per necessità di porre in bilancio un livello di riserva non troppo oneroso, (4) spinge a comportamenti come quelli descritti di seguito per la terza opzione.</a:t>
            </a:r>
            <a:endParaRPr lang="it-IT" sz="1100"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45879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(3/6)</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BE0D7EB0-E8C6-4039-A3FD-BCC64EB90EE7}"/>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18</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500" b="1" noProof="1"/>
              <a:t>Quale orizzonte temporale?</a:t>
            </a:r>
          </a:p>
          <a:p>
            <a:pPr marL="0" indent="0">
              <a:lnSpc>
                <a:spcPct val="90000"/>
              </a:lnSpc>
              <a:buNone/>
            </a:pPr>
            <a:r>
              <a:rPr lang="it-IT" sz="1500" u="sng" noProof="1"/>
              <a:t>Terza Opzione : 1 solo shock, volatilità a «n» anni</a:t>
            </a:r>
          </a:p>
          <a:p>
            <a:pPr marL="0" indent="0">
              <a:lnSpc>
                <a:spcPct val="90000"/>
              </a:lnSpc>
              <a:buNone/>
            </a:pPr>
            <a:r>
              <a:rPr lang="it-IT" sz="1500" noProof="1"/>
              <a:t>Lo shock è istantaneo e non ripetibile (a differenza della seconda opzione) ma può verificarsi su un orizzonte temporale che riflette la durata residua «n».</a:t>
            </a:r>
          </a:p>
          <a:p>
            <a:pPr marL="0" indent="0">
              <a:lnSpc>
                <a:spcPct val="90000"/>
              </a:lnSpc>
              <a:buNone/>
            </a:pPr>
            <a:r>
              <a:rPr lang="it-IT" sz="1500" noProof="1"/>
              <a:t>Grosso modo il risultato è quello della prima opzione per la radice quadrata di «n»</a:t>
            </a:r>
          </a:p>
          <a:p>
            <a:pPr marL="0" indent="0">
              <a:lnSpc>
                <a:spcPct val="90000"/>
              </a:lnSpc>
              <a:buNone/>
            </a:pPr>
            <a:r>
              <a:rPr lang="it-IT" sz="1500" noProof="1"/>
              <a:t>Vantaggi: (1) facilità di calcolo</a:t>
            </a:r>
          </a:p>
          <a:p>
            <a:pPr marL="0" indent="0">
              <a:lnSpc>
                <a:spcPct val="90000"/>
              </a:lnSpc>
              <a:buNone/>
            </a:pPr>
            <a:r>
              <a:rPr lang="it-IT" sz="1500" noProof="1">
                <a:sym typeface="Wingdings" panose="05000000000000000000" pitchFamily="2" charset="2"/>
              </a:rPr>
              <a:t>Svantaggi: (2) penalizza i prodotti  e le polizze di lungo periodo qualli rendite differite e PIP</a:t>
            </a:r>
          </a:p>
          <a:p>
            <a:pPr marL="0" indent="0">
              <a:lnSpc>
                <a:spcPct val="90000"/>
              </a:lnSpc>
              <a:buNone/>
            </a:pPr>
            <a:r>
              <a:rPr lang="it-IT" sz="1500" noProof="1">
                <a:sym typeface="Wingdings" panose="05000000000000000000" pitchFamily="2" charset="2"/>
              </a:rPr>
              <a:t>(3) Spinge ad applicare il contract boundary, (4) spinge a considerare le opzioni contrattali (rendita vitalizia, differimento automatico, rendita da evento LTC) come nuovi potenziali contratti anziché come parte integrante del contratto originario con effetti sul CSM</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95022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(4/6)</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D41F0091-0CA1-4733-BDE3-8D9677C5D2FA}"/>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19</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300" b="1" noProof="1"/>
              <a:t>Quali rischi?</a:t>
            </a:r>
          </a:p>
          <a:p>
            <a:pPr marL="0" indent="0">
              <a:lnSpc>
                <a:spcPct val="90000"/>
              </a:lnSpc>
              <a:buNone/>
            </a:pPr>
            <a:r>
              <a:rPr lang="it-IT" sz="1300" noProof="1"/>
              <a:t>Due interpretazioni, non sempre coinciliabili</a:t>
            </a:r>
          </a:p>
          <a:p>
            <a:pPr marL="0" indent="0">
              <a:lnSpc>
                <a:spcPct val="90000"/>
              </a:lnSpc>
              <a:buNone/>
            </a:pPr>
            <a:r>
              <a:rPr lang="it-IT" sz="1300" u="sng" noProof="1"/>
              <a:t>Prima interpretazione</a:t>
            </a:r>
            <a:r>
              <a:rPr lang="it-IT" sz="1300" noProof="1"/>
              <a:t>: tutti i rischi coerenti con i parametri di calcolo del valore attuale dei flussi di cassa (PVFCF)</a:t>
            </a:r>
          </a:p>
          <a:p>
            <a:pPr marL="0" indent="0">
              <a:lnSpc>
                <a:spcPct val="90000"/>
              </a:lnSpc>
              <a:buNone/>
            </a:pPr>
            <a:r>
              <a:rPr lang="it-IT" sz="1300" u="sng" noProof="1"/>
              <a:t>Seconda interpretazione</a:t>
            </a:r>
            <a:r>
              <a:rPr lang="it-IT" sz="1300" noProof="1"/>
              <a:t>: tutti i rischi assicurativi escludendo quelli finanziari</a:t>
            </a:r>
          </a:p>
          <a:p>
            <a:pPr marL="0" indent="0">
              <a:lnSpc>
                <a:spcPct val="90000"/>
              </a:lnSpc>
              <a:buNone/>
            </a:pPr>
            <a:endParaRPr lang="it-IT" sz="1300" noProof="1"/>
          </a:p>
          <a:p>
            <a:pPr marL="0" indent="0">
              <a:lnSpc>
                <a:spcPct val="90000"/>
              </a:lnSpc>
              <a:buNone/>
            </a:pPr>
            <a:r>
              <a:rPr lang="it-IT" sz="1300" noProof="1"/>
              <a:t>Tra la prima e la seconda interpretazione ci sono due differenze sostanziali:</a:t>
            </a:r>
          </a:p>
          <a:p>
            <a:pPr marL="0" indent="0">
              <a:lnSpc>
                <a:spcPct val="90000"/>
              </a:lnSpc>
              <a:buNone/>
            </a:pPr>
            <a:r>
              <a:rPr lang="it-IT" sz="1300" noProof="1"/>
              <a:t>La seconda esclude l’impatto dei tassi di di interesse sul PVFCF</a:t>
            </a:r>
          </a:p>
          <a:p>
            <a:pPr marL="0" indent="0">
              <a:lnSpc>
                <a:spcPct val="90000"/>
              </a:lnSpc>
              <a:buNone/>
            </a:pPr>
            <a:r>
              <a:rPr lang="it-IT" sz="1300" noProof="1"/>
              <a:t>La seconda include il rischio Catastrofale </a:t>
            </a:r>
          </a:p>
          <a:p>
            <a:pPr marL="0" indent="0">
              <a:lnSpc>
                <a:spcPct val="90000"/>
              </a:lnSpc>
              <a:buNone/>
            </a:pPr>
            <a:endParaRPr lang="it-IT" sz="1300" noProof="1"/>
          </a:p>
          <a:p>
            <a:pPr marL="0" indent="0">
              <a:lnSpc>
                <a:spcPct val="90000"/>
              </a:lnSpc>
              <a:buNone/>
            </a:pPr>
            <a:r>
              <a:rPr lang="it-IT" sz="1300" noProof="1"/>
              <a:t>Entrambe convergono sul fatto che i rischi di mercato, attinenti alla sola valutazione degli attivi, sono fuori perimetro</a:t>
            </a:r>
          </a:p>
          <a:p>
            <a:pPr marL="0" indent="0">
              <a:lnSpc>
                <a:spcPct val="90000"/>
              </a:lnSpc>
              <a:buNone/>
            </a:pPr>
            <a:r>
              <a:rPr lang="it-IT" sz="1300" noProof="1"/>
              <a:t>A differenza del Solvency II Risk Margin, si escludono rischio operativo e rischio di controparte</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1005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Premessa: ambito di applicazione</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72E03EDD-0F06-4097-97AD-2F135F50D83A}"/>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2</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a:lnSpc>
                <a:spcPct val="90000"/>
              </a:lnSpc>
            </a:pPr>
            <a:r>
              <a:rPr lang="it-IT" noProof="1">
                <a:solidFill>
                  <a:schemeClr val="tx2">
                    <a:lumMod val="75000"/>
                  </a:schemeClr>
                </a:solidFill>
              </a:rPr>
              <a:t>IFRS 17 è nato per introdurre nuovi principi di valutazione delle riserve tecniche </a:t>
            </a:r>
            <a:r>
              <a:rPr lang="it-IT" u="sng" noProof="1">
                <a:solidFill>
                  <a:schemeClr val="tx2">
                    <a:lumMod val="75000"/>
                  </a:schemeClr>
                </a:solidFill>
              </a:rPr>
              <a:t>ai contratti assicurativi ed ai contratti rivalutabili</a:t>
            </a:r>
            <a:r>
              <a:rPr lang="it-IT" noProof="1">
                <a:solidFill>
                  <a:schemeClr val="tx2">
                    <a:lumMod val="75000"/>
                  </a:schemeClr>
                </a:solidFill>
              </a:rPr>
              <a:t> con l’intento di mettere in accordo diversi Paesi ed abbandonare i principi locali per valutare le riserve.</a:t>
            </a:r>
          </a:p>
          <a:p>
            <a:pPr>
              <a:lnSpc>
                <a:spcPct val="90000"/>
              </a:lnSpc>
            </a:pPr>
            <a:r>
              <a:rPr lang="it-IT" noProof="1">
                <a:solidFill>
                  <a:schemeClr val="tx2">
                    <a:lumMod val="75000"/>
                  </a:schemeClr>
                </a:solidFill>
              </a:rPr>
              <a:t>Sostituisce IFRS4 in tutte le sue applicazioni.</a:t>
            </a:r>
          </a:p>
          <a:p>
            <a:pPr lvl="1">
              <a:lnSpc>
                <a:spcPct val="90000"/>
              </a:lnSpc>
            </a:pPr>
            <a:r>
              <a:rPr lang="it-IT" noProof="1">
                <a:solidFill>
                  <a:schemeClr val="tx2">
                    <a:lumMod val="75000"/>
                  </a:schemeClr>
                </a:solidFill>
              </a:rPr>
              <a:t>In Italia: bilancio consoloditai IAS/IFRS dal primo Gennaio 2023</a:t>
            </a:r>
          </a:p>
          <a:p>
            <a:pPr lvl="1">
              <a:lnSpc>
                <a:spcPct val="90000"/>
              </a:lnSpc>
            </a:pPr>
            <a:r>
              <a:rPr lang="it-IT" noProof="1">
                <a:solidFill>
                  <a:schemeClr val="tx2">
                    <a:lumMod val="75000"/>
                  </a:schemeClr>
                </a:solidFill>
              </a:rPr>
              <a:t>Forse, in un secondo momento, il bilancio locale</a:t>
            </a:r>
          </a:p>
          <a:p>
            <a:pPr>
              <a:lnSpc>
                <a:spcPct val="90000"/>
              </a:lnSpc>
            </a:pPr>
            <a:r>
              <a:rPr lang="it-IT" noProof="1">
                <a:solidFill>
                  <a:schemeClr val="tx2">
                    <a:lumMod val="75000"/>
                  </a:schemeClr>
                </a:solidFill>
              </a:rPr>
              <a:t>Il suo ambito di applicazione è stato esteso alla:</a:t>
            </a:r>
          </a:p>
          <a:p>
            <a:pPr lvl="1">
              <a:lnSpc>
                <a:spcPct val="90000"/>
              </a:lnSpc>
            </a:pPr>
            <a:r>
              <a:rPr lang="it-IT" noProof="1">
                <a:solidFill>
                  <a:schemeClr val="tx2">
                    <a:lumMod val="75000"/>
                  </a:schemeClr>
                </a:solidFill>
              </a:rPr>
              <a:t>Presentazione dei ricavi e del conto economico</a:t>
            </a:r>
          </a:p>
          <a:p>
            <a:pPr lvl="1">
              <a:lnSpc>
                <a:spcPct val="90000"/>
              </a:lnSpc>
            </a:pPr>
            <a:r>
              <a:rPr lang="it-IT" noProof="1">
                <a:solidFill>
                  <a:schemeClr val="tx2">
                    <a:lumMod val="75000"/>
                  </a:schemeClr>
                </a:solidFill>
              </a:rPr>
              <a:t>Valutazione dei profitti</a:t>
            </a:r>
          </a:p>
          <a:p>
            <a:pPr marL="457200" lvl="1" indent="0">
              <a:lnSpc>
                <a:spcPct val="90000"/>
              </a:lnSpc>
              <a:buNone/>
            </a:pPr>
            <a:endParaRPr lang="it-IT" noProof="1">
              <a:solidFill>
                <a:schemeClr val="tx2">
                  <a:lumMod val="75000"/>
                </a:schemeClr>
              </a:solidFill>
            </a:endParaRPr>
          </a:p>
          <a:p>
            <a:pPr>
              <a:lnSpc>
                <a:spcPct val="90000"/>
              </a:lnSpc>
            </a:pPr>
            <a:r>
              <a:rPr lang="it-IT" noProof="1">
                <a:solidFill>
                  <a:schemeClr val="tx2">
                    <a:lumMod val="75000"/>
                  </a:schemeClr>
                </a:solidFill>
              </a:rPr>
              <a:t>Non si applica esclusivamente alle Imprese di Assicurazione. Si applica a tutti gli Enti che gestiscono prodotti assicurativi e rivalutabili</a:t>
            </a:r>
          </a:p>
          <a:p>
            <a:pPr marL="0" indent="0">
              <a:lnSpc>
                <a:spcPct val="90000"/>
              </a:lnSpc>
              <a:buNone/>
            </a:pPr>
            <a:endParaRPr lang="it-IT"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73159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(5/6)</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26B797B5-1547-4AD5-8002-580674BFCE72}"/>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20</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700" b="1" noProof="1"/>
              <a:t>Al lordo od al netto della riassicurazione?</a:t>
            </a:r>
          </a:p>
          <a:p>
            <a:pPr marL="0" indent="0">
              <a:lnSpc>
                <a:spcPct val="90000"/>
              </a:lnSpc>
              <a:buNone/>
            </a:pPr>
            <a:endParaRPr lang="it-IT" sz="1700" b="1" noProof="1"/>
          </a:p>
          <a:p>
            <a:pPr marL="0" indent="0">
              <a:lnSpc>
                <a:spcPct val="90000"/>
              </a:lnSpc>
              <a:buNone/>
            </a:pPr>
            <a:r>
              <a:rPr lang="it-IT" sz="1700" noProof="1"/>
              <a:t>Sia al lordo che ceduto in riassicurazione. Il netto si ricava per differenza</a:t>
            </a:r>
          </a:p>
          <a:p>
            <a:pPr marL="0" indent="0">
              <a:lnSpc>
                <a:spcPct val="90000"/>
              </a:lnSpc>
              <a:buNone/>
            </a:pPr>
            <a:r>
              <a:rPr lang="it-IT" sz="1700" noProof="1"/>
              <a:t>A differenza del Solvency II risk margin, dove i rischi assicurativi sono nettati proporzionalmente in ragione della copertura dei rischi ceduti, </a:t>
            </a:r>
          </a:p>
          <a:p>
            <a:pPr marL="0" indent="0">
              <a:lnSpc>
                <a:spcPct val="90000"/>
              </a:lnSpc>
              <a:buNone/>
            </a:pPr>
            <a:r>
              <a:rPr lang="it-IT" sz="1700" noProof="1"/>
              <a:t>In IFRS17, il risk adjustment ceduto non è proporzionale al rischio ceduto perché è un calcolo indipendente basato sulla variabilità dei flussi di cassa ceduti in riassicurazione.</a:t>
            </a:r>
          </a:p>
          <a:p>
            <a:pPr marL="0" indent="0">
              <a:lnSpc>
                <a:spcPct val="90000"/>
              </a:lnSpc>
              <a:buNone/>
            </a:pPr>
            <a:endParaRPr lang="it-IT" sz="1700" noProof="1"/>
          </a:p>
          <a:p>
            <a:pPr marL="0" indent="0">
              <a:lnSpc>
                <a:spcPct val="90000"/>
              </a:lnSpc>
              <a:buNone/>
            </a:pPr>
            <a:r>
              <a:rPr lang="it-IT" sz="1700" noProof="1"/>
              <a:t>Inoltre, in IFRS17, il </a:t>
            </a:r>
            <a:r>
              <a:rPr lang="it-IT" sz="1700" u="sng" noProof="1"/>
              <a:t>livello di granularità degli HRG </a:t>
            </a:r>
            <a:r>
              <a:rPr lang="it-IT" sz="1700" noProof="1"/>
              <a:t>del lavoro diretto e del lavoro ceduto (necessario per capire quale livello di diversificazione sussista fra i rischi) è differente</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52022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(6/6)</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21</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buNone/>
            </a:pPr>
            <a:r>
              <a:rPr lang="it-IT" b="1" noProof="1"/>
              <a:t>Granularità (HRG)?</a:t>
            </a:r>
          </a:p>
          <a:p>
            <a:pPr marL="0" indent="0">
              <a:buNone/>
            </a:pPr>
            <a:r>
              <a:rPr lang="it-IT" noProof="1"/>
              <a:t>Proiezioni, diversificazione e management actions dipendono dai raggruppamenti (HRG)</a:t>
            </a:r>
          </a:p>
          <a:p>
            <a:pPr marL="0" indent="0">
              <a:buNone/>
            </a:pPr>
            <a:r>
              <a:rPr lang="it-IT" noProof="1"/>
              <a:t>Gli HRG non sono i medesimi del CSM</a:t>
            </a:r>
          </a:p>
          <a:p>
            <a:pPr marL="0" indent="0">
              <a:buNone/>
            </a:pPr>
            <a:r>
              <a:rPr lang="it-IT" noProof="1"/>
              <a:t>Nel Risk Adjustment, gli HRG sono meno granulari che nel CSM</a:t>
            </a:r>
          </a:p>
          <a:p>
            <a:pPr marL="0" indent="0">
              <a:buNone/>
            </a:pPr>
            <a:r>
              <a:rPr lang="it-IT" noProof="1"/>
              <a:t>Per il Risk Adjustment non è richiesto di suddividere in base al livello di profittabilità</a:t>
            </a:r>
          </a:p>
          <a:p>
            <a:pPr marL="0" indent="0">
              <a:buNone/>
            </a:pPr>
            <a:endParaRPr lang="it-IT" b="1"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637014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 aggiornamenti (1)</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22</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500" b="1" noProof="1"/>
              <a:t>Insurance Finance Expense sul risk adjustment?</a:t>
            </a:r>
          </a:p>
          <a:p>
            <a:pPr marL="0" indent="0">
              <a:lnSpc>
                <a:spcPct val="90000"/>
              </a:lnSpc>
              <a:buNone/>
            </a:pPr>
            <a:r>
              <a:rPr lang="it-IT" sz="1500" noProof="1"/>
              <a:t>Fermo restando il RA non deve considerare il tasso di interesse (non è nel perimentro), l’impesa può esercitare l’opzione di capitalizzare RA ad un tasso di interesse coerente con quello per PVFCF.</a:t>
            </a:r>
          </a:p>
          <a:p>
            <a:pPr marL="0" indent="0">
              <a:lnSpc>
                <a:spcPct val="90000"/>
              </a:lnSpc>
              <a:buNone/>
            </a:pPr>
            <a:r>
              <a:rPr lang="it-IT" sz="1500" noProof="1"/>
              <a:t>In tal caso RA avrebbe un «insurance finance expense»</a:t>
            </a:r>
          </a:p>
          <a:p>
            <a:pPr marL="0" indent="0">
              <a:lnSpc>
                <a:spcPct val="90000"/>
              </a:lnSpc>
              <a:buNone/>
            </a:pPr>
            <a:r>
              <a:rPr lang="it-IT" sz="1500" noProof="1"/>
              <a:t>Al pari di quanto succede per CSM e PVFCF, la variazione (in aumento se il tasso di interesse è maggiore di zero) del RA per effetto dell’ «unwinding» del tasso di interesse ad un anno sul valore a bilancio ad inizio anno va a conto economico (perdita se il tasso di interesse è positivo)</a:t>
            </a:r>
          </a:p>
          <a:p>
            <a:pPr marL="0" indent="0">
              <a:lnSpc>
                <a:spcPct val="90000"/>
              </a:lnSpc>
              <a:buNone/>
            </a:pPr>
            <a:r>
              <a:rPr lang="it-IT" sz="1500" noProof="1"/>
              <a:t>Nonostante la misurazione avvenga con l’inferenza statistica, in pratica se si applica un fattore di stress al PVFCF, si può fare una duplice valutazione con la curva tassi a inizio periodo e a fine periodo al fine di computarne l’effetto economico.</a:t>
            </a:r>
          </a:p>
          <a:p>
            <a:pPr marL="0" indent="0">
              <a:lnSpc>
                <a:spcPct val="90000"/>
              </a:lnSpc>
              <a:buNone/>
            </a:pPr>
            <a:r>
              <a:rPr lang="it-IT" sz="1500" noProof="1"/>
              <a:t>Questa variazione non è tuttavia nella forma ciò che si imputerebbe nella voce di conto economico «insurance finance expense» </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05085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 aggiornamenti (2)</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23</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500" b="1" noProof="1"/>
              <a:t>Diversificazione e risk appetite?</a:t>
            </a:r>
          </a:p>
          <a:p>
            <a:pPr marL="0" indent="0">
              <a:lnSpc>
                <a:spcPct val="90000"/>
              </a:lnSpc>
              <a:buNone/>
            </a:pPr>
            <a:r>
              <a:rPr lang="it-IT" sz="1500" noProof="1"/>
              <a:t>A prescindere che si utilizzi la tecnica degli intervalli di confidenza oppure la tecnica del costo del capitale, i rischi vanno diversificati ed in questa diversificazione dovrebbe esservi inclusa quella per l’appartenenza al Gruppo.</a:t>
            </a:r>
          </a:p>
          <a:p>
            <a:pPr marL="0" indent="0">
              <a:lnSpc>
                <a:spcPct val="90000"/>
              </a:lnSpc>
              <a:buNone/>
            </a:pPr>
            <a:endParaRPr lang="it-IT" sz="1500" noProof="1"/>
          </a:p>
          <a:p>
            <a:pPr marL="0" indent="0">
              <a:lnSpc>
                <a:spcPct val="90000"/>
              </a:lnSpc>
              <a:buNone/>
            </a:pPr>
            <a:r>
              <a:rPr lang="it-IT" sz="1500" noProof="1"/>
              <a:t>A differenza della formula standard (e a differenza che nel risk margin) la tecnica degli inervalli di confidenza dovrebbe beneficiare della diversificazione derivante dalla numerosità del portafoglio, ossia scaturente dalla detenzione di un gran numero di rischi indipendenti</a:t>
            </a:r>
          </a:p>
          <a:p>
            <a:pPr marL="0" indent="0">
              <a:lnSpc>
                <a:spcPct val="90000"/>
              </a:lnSpc>
              <a:buNone/>
            </a:pPr>
            <a:endParaRPr lang="it-IT" sz="1500" noProof="1"/>
          </a:p>
          <a:p>
            <a:pPr marL="0" indent="0">
              <a:lnSpc>
                <a:spcPct val="90000"/>
              </a:lnSpc>
              <a:buNone/>
            </a:pPr>
            <a:r>
              <a:rPr lang="it-IT" sz="1500" noProof="1"/>
              <a:t>Nel contempo, il risk appetite (es. avere l’obiettivo di coprire il 150% del SCR) che incide sul pricing dei prodotti dovrebbe coerentemente incidere nella valutazione del Risk Adjustment, di nuovo a prescidendere da quale fra le due tecniche alternative si intende far uso.</a:t>
            </a:r>
          </a:p>
          <a:p>
            <a:pPr marL="0" indent="0">
              <a:lnSpc>
                <a:spcPct val="90000"/>
              </a:lnSpc>
              <a:buNone/>
            </a:pPr>
            <a:endParaRPr lang="it-IT" sz="1500" noProof="1"/>
          </a:p>
          <a:p>
            <a:pPr marL="0" indent="0">
              <a:lnSpc>
                <a:spcPct val="90000"/>
              </a:lnSpc>
              <a:buNone/>
            </a:pPr>
            <a:endParaRPr lang="it-IT" sz="1500"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99777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3373062" y="624110"/>
            <a:ext cx="8131550" cy="1280890"/>
          </a:xfrm>
        </p:spPr>
        <p:txBody>
          <a:bodyPr>
            <a:normAutofit/>
          </a:bodyPr>
          <a:lstStyle/>
          <a:p>
            <a:r>
              <a:rPr lang="it-IT" noProof="1"/>
              <a:t>Risk Adjustment – aggiornamenti (3)</a:t>
            </a:r>
            <a:br>
              <a:rPr lang="en-US" dirty="0"/>
            </a:br>
            <a:endParaRPr lang="en-US" dirty="0"/>
          </a:p>
        </p:txBody>
      </p:sp>
      <p:sp>
        <p:nvSpPr>
          <p:cNvPr id="13" name="Rectangle 1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9" name="Group 2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24</a:t>
            </a:fld>
            <a:endParaRPr lang="en-US" sz="19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3373062" y="2133600"/>
            <a:ext cx="8131550" cy="3777622"/>
          </a:xfrm>
        </p:spPr>
        <p:txBody>
          <a:bodyPr>
            <a:normAutofit/>
          </a:bodyPr>
          <a:lstStyle/>
          <a:p>
            <a:pPr marL="0" indent="0">
              <a:lnSpc>
                <a:spcPct val="90000"/>
              </a:lnSpc>
              <a:buNone/>
            </a:pPr>
            <a:r>
              <a:rPr lang="it-IT" sz="1500" b="1" noProof="1"/>
              <a:t>Il valore dell’esperienza storica e management actions</a:t>
            </a:r>
          </a:p>
          <a:p>
            <a:pPr marL="0" indent="0">
              <a:lnSpc>
                <a:spcPct val="90000"/>
              </a:lnSpc>
              <a:buNone/>
            </a:pPr>
            <a:r>
              <a:rPr lang="it-IT" sz="1500" noProof="1"/>
              <a:t>Maggiore è l’esperienza storica maturata nel definire e nel verificare la bontà delle ipotesi non economiche e, più in generale, maggiore è l’affidabilità delle basi statistiche per definire le ipotesi sottese al calcolo del PVFCF, minore è il risk adjustment (quindi, per semplificare, il fattore di stress è minore) </a:t>
            </a:r>
          </a:p>
          <a:p>
            <a:pPr marL="0" indent="0">
              <a:lnSpc>
                <a:spcPct val="90000"/>
              </a:lnSpc>
              <a:buNone/>
            </a:pPr>
            <a:r>
              <a:rPr lang="it-IT" sz="1500" noProof="1"/>
              <a:t>La cosiddetta LACTP della solvibilità II non ha senso in IFRS17: le managment actions sugli attivi sottostanti ed i rendimenti prevedibili sono inclusi nella misurazione del risk adjustment. Pertanto, le componenti del risk adjustment sono direttamente comparabili e confrontabili con i rischi di sottoscrizione «net» del SCR</a:t>
            </a:r>
          </a:p>
          <a:p>
            <a:pPr marL="0" indent="0">
              <a:lnSpc>
                <a:spcPct val="90000"/>
              </a:lnSpc>
              <a:buNone/>
            </a:pPr>
            <a:r>
              <a:rPr lang="it-IT" sz="1500" noProof="1"/>
              <a:t>A differenza della solvibilità II, il rischio di decadenza peggiore fra il rialzo, il ribasso e il massivo (up, down, mass) può beneficiare di compensazioni, cioè di apporti favorevoli di contratti che beneficiano di una o più variazioni in questione. Nel calcolo del SCR (e del risk margin) questi contributi favorevoli devono essere azzerati </a:t>
            </a:r>
          </a:p>
          <a:p>
            <a:pPr marL="0" indent="0">
              <a:lnSpc>
                <a:spcPct val="90000"/>
              </a:lnSpc>
              <a:buNone/>
            </a:pPr>
            <a:endParaRPr lang="it-IT" sz="1500" noProof="1"/>
          </a:p>
          <a:p>
            <a:pPr marL="0" indent="0">
              <a:lnSpc>
                <a:spcPct val="90000"/>
              </a:lnSpc>
              <a:buNone/>
            </a:pPr>
            <a:endParaRPr lang="it-IT" sz="1500"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66630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r>
              <a:rPr lang="it-IT" sz="3200" noProof="1">
                <a:solidFill>
                  <a:schemeClr val="bg1"/>
                </a:solidFill>
              </a:rPr>
              <a:t>Building Block e le sue varianti (1/4)</a:t>
            </a:r>
            <a:br>
              <a:rPr lang="en-US" sz="3200" dirty="0">
                <a:solidFill>
                  <a:schemeClr val="bg1"/>
                </a:solidFill>
              </a:rPr>
            </a:br>
            <a:endParaRPr lang="en-US" sz="3200" dirty="0">
              <a:solidFill>
                <a:schemeClr val="bg1"/>
              </a:solidFill>
            </a:endParaRP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25</a:t>
            </a:fld>
            <a:endParaRPr lang="en-US" sz="1900" dirty="0">
              <a:solidFill>
                <a:srgbClr val="FFFFFF"/>
              </a:solidFill>
            </a:endParaRPr>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buNone/>
            </a:pPr>
            <a:r>
              <a:rPr lang="it-IT" b="1" noProof="1"/>
              <a:t>General Model</a:t>
            </a:r>
          </a:p>
          <a:p>
            <a:pPr marL="0" indent="0">
              <a:buNone/>
            </a:pPr>
            <a:r>
              <a:rPr lang="it-IT" b="1" noProof="1"/>
              <a:t>	- variante con effective yield</a:t>
            </a:r>
          </a:p>
          <a:p>
            <a:pPr marL="0" indent="0">
              <a:buNone/>
            </a:pPr>
            <a:r>
              <a:rPr lang="it-IT" b="1" noProof="1"/>
              <a:t>	- variante con crediting rate</a:t>
            </a:r>
          </a:p>
          <a:p>
            <a:pPr marL="0" indent="0">
              <a:buNone/>
            </a:pPr>
            <a:r>
              <a:rPr lang="it-IT" b="1" noProof="1"/>
              <a:t>Variable Fee</a:t>
            </a:r>
          </a:p>
          <a:p>
            <a:pPr marL="0" indent="0">
              <a:buNone/>
            </a:pPr>
            <a:r>
              <a:rPr lang="it-IT" b="1" noProof="1"/>
              <a:t>Book Yield</a:t>
            </a:r>
          </a:p>
          <a:p>
            <a:pPr marL="0" indent="0">
              <a:buNone/>
            </a:pPr>
            <a:endParaRPr lang="it-IT" b="1" noProof="1"/>
          </a:p>
          <a:p>
            <a:pPr marL="0" indent="0">
              <a:buNone/>
            </a:pPr>
            <a:r>
              <a:rPr lang="it-IT" noProof="1"/>
              <a:t>Present value of future cash flows</a:t>
            </a:r>
          </a:p>
          <a:p>
            <a:pPr marL="0" indent="0">
              <a:buNone/>
            </a:pPr>
            <a:r>
              <a:rPr lang="it-IT" noProof="1"/>
              <a:t>	flussi di cassa in media</a:t>
            </a:r>
          </a:p>
          <a:p>
            <a:pPr marL="0" indent="0">
              <a:buNone/>
            </a:pPr>
            <a:r>
              <a:rPr lang="it-IT" noProof="1"/>
              <a:t>	valutazioni stocastiche</a:t>
            </a:r>
          </a:p>
          <a:p>
            <a:pPr marL="0" indent="0">
              <a:buNone/>
            </a:pPr>
            <a:r>
              <a:rPr lang="it-IT" noProof="1"/>
              <a:t>	attualizzazione</a:t>
            </a:r>
          </a:p>
          <a:p>
            <a:pPr marL="0" indent="0">
              <a:buNone/>
            </a:pPr>
            <a:r>
              <a:rPr lang="it-IT" noProof="1"/>
              <a:t>	opzioni contrattali e contract boundaries</a:t>
            </a:r>
          </a:p>
          <a:p>
            <a:pPr marL="0" indent="0">
              <a:buNone/>
            </a:pPr>
            <a:r>
              <a:rPr lang="it-IT" noProof="1">
                <a:sym typeface="Wingdings" panose="05000000000000000000" pitchFamily="2" charset="2"/>
              </a:rPr>
              <a:t> continua</a:t>
            </a:r>
            <a:endParaRPr lang="it-IT"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09125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r>
              <a:rPr lang="it-IT" sz="3200" noProof="1">
                <a:solidFill>
                  <a:schemeClr val="bg1"/>
                </a:solidFill>
              </a:rPr>
              <a:t>Building Block e le sue varianti (2/4)</a:t>
            </a:r>
            <a:br>
              <a:rPr lang="en-US" sz="3200" dirty="0">
                <a:solidFill>
                  <a:schemeClr val="bg1"/>
                </a:solidFill>
              </a:rPr>
            </a:br>
            <a:endParaRPr lang="en-US" sz="3200" dirty="0">
              <a:solidFill>
                <a:schemeClr val="bg1"/>
              </a:solidFill>
            </a:endParaRP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26</a:t>
            </a:fld>
            <a:endParaRPr lang="en-US" sz="1900" dirty="0">
              <a:solidFill>
                <a:srgbClr val="FFFFFF"/>
              </a:solidFill>
            </a:endParaRPr>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lnSpc>
                <a:spcPct val="90000"/>
              </a:lnSpc>
              <a:buNone/>
            </a:pPr>
            <a:r>
              <a:rPr lang="it-IT" sz="1700" b="1" noProof="1"/>
              <a:t>General Model</a:t>
            </a:r>
          </a:p>
          <a:p>
            <a:pPr marL="0" indent="0">
              <a:lnSpc>
                <a:spcPct val="90000"/>
              </a:lnSpc>
              <a:buNone/>
            </a:pPr>
            <a:r>
              <a:rPr lang="it-IT" sz="1700" noProof="1"/>
              <a:t>Risk Adjustment</a:t>
            </a:r>
          </a:p>
          <a:p>
            <a:pPr marL="0" indent="0">
              <a:lnSpc>
                <a:spcPct val="90000"/>
              </a:lnSpc>
              <a:buNone/>
            </a:pPr>
            <a:r>
              <a:rPr lang="it-IT" sz="1700" noProof="1"/>
              <a:t>	distribuzione dei rischi/fattori sottostanti il PVFCF</a:t>
            </a:r>
          </a:p>
          <a:p>
            <a:pPr marL="0" indent="0">
              <a:lnSpc>
                <a:spcPct val="90000"/>
              </a:lnSpc>
              <a:buNone/>
            </a:pPr>
            <a:r>
              <a:rPr lang="it-IT" sz="1700" noProof="1"/>
              <a:t>		distribuzioni note nella forma con parametri da stimare (es. mortalità)</a:t>
            </a:r>
          </a:p>
          <a:p>
            <a:pPr marL="0" indent="0">
              <a:lnSpc>
                <a:spcPct val="90000"/>
              </a:lnSpc>
              <a:buNone/>
            </a:pPr>
            <a:r>
              <a:rPr lang="it-IT" sz="1700" noProof="1"/>
              <a:t>		distribuzioni empiriche (es. decadenza anticipata)</a:t>
            </a:r>
          </a:p>
          <a:p>
            <a:pPr marL="0" indent="0">
              <a:lnSpc>
                <a:spcPct val="90000"/>
              </a:lnSpc>
              <a:buNone/>
            </a:pPr>
            <a:r>
              <a:rPr lang="it-IT" sz="1700" noProof="1"/>
              <a:t>		distribuzioni dipendenti da management actions (es. spese)</a:t>
            </a:r>
          </a:p>
          <a:p>
            <a:pPr marL="0" indent="0">
              <a:lnSpc>
                <a:spcPct val="90000"/>
              </a:lnSpc>
              <a:buNone/>
            </a:pPr>
            <a:r>
              <a:rPr lang="it-IT" sz="1700" noProof="1"/>
              <a:t>	scelta dell’orizzonte temporale</a:t>
            </a:r>
          </a:p>
          <a:p>
            <a:pPr marL="0" indent="0">
              <a:lnSpc>
                <a:spcPct val="90000"/>
              </a:lnSpc>
              <a:buNone/>
            </a:pPr>
            <a:r>
              <a:rPr lang="it-IT" sz="1700" noProof="1"/>
              <a:t>	valori dei flussi di cassa al variare dei fattori (ideale l’utilizzo delle funzioni di perdita)</a:t>
            </a:r>
          </a:p>
          <a:p>
            <a:pPr marL="0" indent="0">
              <a:lnSpc>
                <a:spcPct val="90000"/>
              </a:lnSpc>
              <a:buNone/>
            </a:pPr>
            <a:r>
              <a:rPr lang="it-IT" sz="1700" noProof="1"/>
              <a:t>	diversificazione ed attualizzazione </a:t>
            </a:r>
            <a:r>
              <a:rPr lang="it-IT" sz="1700" noProof="1">
                <a:sym typeface="Wingdings" panose="05000000000000000000" pitchFamily="2" charset="2"/>
              </a:rPr>
              <a:t> riserve al variare dei fattori di rischio  distribuzione delle riserve  scelta di un intervallo di confidenza e scelta del metodo (VAR o TVAR) </a:t>
            </a:r>
            <a:endParaRPr lang="it-IT" sz="1700" noProof="1"/>
          </a:p>
          <a:p>
            <a:pPr marL="0" indent="0">
              <a:lnSpc>
                <a:spcPct val="90000"/>
              </a:lnSpc>
              <a:buNone/>
            </a:pPr>
            <a:r>
              <a:rPr lang="it-IT" sz="1700" noProof="1"/>
              <a:t>	riserva nello scenario avverso</a:t>
            </a:r>
          </a:p>
          <a:p>
            <a:pPr marL="0" indent="0">
              <a:lnSpc>
                <a:spcPct val="90000"/>
              </a:lnSpc>
              <a:buNone/>
            </a:pPr>
            <a:r>
              <a:rPr lang="it-IT" sz="1700" noProof="1"/>
              <a:t>	risk adjustment = riserva nello scenario avverso - PVFCF</a:t>
            </a:r>
          </a:p>
          <a:p>
            <a:pPr marL="0" indent="0">
              <a:lnSpc>
                <a:spcPct val="90000"/>
              </a:lnSpc>
              <a:buNone/>
            </a:pPr>
            <a:endParaRPr lang="it-IT" sz="1700"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33056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r>
              <a:rPr lang="it-IT" sz="3200" noProof="1">
                <a:solidFill>
                  <a:schemeClr val="bg1"/>
                </a:solidFill>
              </a:rPr>
              <a:t>Building Block e le sue varianti (3/4)</a:t>
            </a:r>
            <a:br>
              <a:rPr lang="en-US" sz="3200" dirty="0">
                <a:solidFill>
                  <a:schemeClr val="bg1"/>
                </a:solidFill>
              </a:rPr>
            </a:br>
            <a:endParaRPr lang="en-US" sz="3200" dirty="0">
              <a:solidFill>
                <a:schemeClr val="bg1"/>
              </a:solidFill>
            </a:endParaRP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27</a:t>
            </a:fld>
            <a:endParaRPr lang="en-US" sz="1900" dirty="0">
              <a:solidFill>
                <a:srgbClr val="FFFFFF"/>
              </a:solidFill>
            </a:endParaRPr>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buNone/>
            </a:pPr>
            <a:r>
              <a:rPr lang="it-IT" b="1" noProof="1"/>
              <a:t>General Model</a:t>
            </a:r>
          </a:p>
          <a:p>
            <a:pPr marL="0" indent="0">
              <a:buNone/>
            </a:pPr>
            <a:r>
              <a:rPr lang="it-IT" noProof="1"/>
              <a:t>Contractual Service Margin</a:t>
            </a:r>
          </a:p>
          <a:p>
            <a:pPr marL="0" indent="0">
              <a:buNone/>
            </a:pPr>
            <a:r>
              <a:rPr lang="it-IT" noProof="1"/>
              <a:t>	Premio iniziale – Provvigione iniziale (sempre, non opzionale) – Fulfilment cash flows iniziale</a:t>
            </a:r>
          </a:p>
          <a:p>
            <a:pPr marL="0" indent="0">
              <a:buNone/>
            </a:pPr>
            <a:r>
              <a:rPr lang="it-IT" noProof="1"/>
              <a:t>Se positivo </a:t>
            </a:r>
            <a:r>
              <a:rPr lang="it-IT" noProof="1">
                <a:sym typeface="Wingdings" panose="05000000000000000000" pitchFamily="2" charset="2"/>
              </a:rPr>
              <a:t> CSM</a:t>
            </a:r>
          </a:p>
          <a:p>
            <a:pPr marL="0" indent="0">
              <a:buNone/>
            </a:pPr>
            <a:r>
              <a:rPr lang="it-IT" noProof="1">
                <a:sym typeface="Wingdings" panose="05000000000000000000" pitchFamily="2" charset="2"/>
              </a:rPr>
              <a:t>Se negativo  CSM =0  loss liability pari al valore assoluto del CSM negativo</a:t>
            </a:r>
          </a:p>
          <a:p>
            <a:pPr marL="0" indent="0">
              <a:buNone/>
            </a:pPr>
            <a:endParaRPr lang="it-IT" noProof="1">
              <a:sym typeface="Wingdings" panose="05000000000000000000" pitchFamily="2" charset="2"/>
            </a:endParaRPr>
          </a:p>
          <a:p>
            <a:pPr marL="0" indent="0">
              <a:buNone/>
            </a:pPr>
            <a:r>
              <a:rPr lang="it-IT" noProof="1">
                <a:sym typeface="Wingdings" panose="05000000000000000000" pitchFamily="2" charset="2"/>
              </a:rPr>
              <a:t>Ma nel lavoro ceduto, un CSM negativo rimane tale, nessuna loss liability può essere ceduta in riassicurazione se la riassicurazione non possiede certe proprietà.</a:t>
            </a:r>
            <a:endParaRPr lang="it-IT"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1152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r>
              <a:rPr lang="it-IT" sz="3200" noProof="1">
                <a:solidFill>
                  <a:schemeClr val="bg1"/>
                </a:solidFill>
              </a:rPr>
              <a:t>Building Block e le sue varianti (4/4)</a:t>
            </a:r>
            <a:br>
              <a:rPr lang="en-US" sz="3200" dirty="0">
                <a:solidFill>
                  <a:schemeClr val="bg1"/>
                </a:solidFill>
              </a:rPr>
            </a:br>
            <a:endParaRPr lang="en-US" sz="3200" dirty="0">
              <a:solidFill>
                <a:schemeClr val="bg1"/>
              </a:solidFill>
            </a:endParaRP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28</a:t>
            </a:fld>
            <a:endParaRPr lang="en-US" sz="1900" dirty="0">
              <a:solidFill>
                <a:srgbClr val="FFFFFF"/>
              </a:solidFill>
            </a:endParaRPr>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lnSpc>
                <a:spcPct val="90000"/>
              </a:lnSpc>
              <a:buNone/>
            </a:pPr>
            <a:r>
              <a:rPr lang="it-IT" sz="1500" b="1" noProof="1"/>
              <a:t>General Model</a:t>
            </a:r>
          </a:p>
          <a:p>
            <a:pPr marL="0" indent="0">
              <a:lnSpc>
                <a:spcPct val="90000"/>
              </a:lnSpc>
              <a:buNone/>
            </a:pPr>
            <a:r>
              <a:rPr lang="it-IT" sz="1500" noProof="1"/>
              <a:t>Contractual Service Margin</a:t>
            </a:r>
          </a:p>
          <a:p>
            <a:pPr marL="0" indent="0">
              <a:lnSpc>
                <a:spcPct val="90000"/>
              </a:lnSpc>
              <a:buNone/>
            </a:pPr>
            <a:r>
              <a:rPr lang="it-IT" sz="1500" noProof="1"/>
              <a:t>Esempio di contratto oneroso</a:t>
            </a:r>
          </a:p>
          <a:p>
            <a:pPr marL="0" indent="0">
              <a:lnSpc>
                <a:spcPct val="90000"/>
              </a:lnSpc>
              <a:buNone/>
            </a:pPr>
            <a:r>
              <a:rPr lang="it-IT" sz="1500" noProof="1"/>
              <a:t>1. Lavoro diretto</a:t>
            </a:r>
          </a:p>
          <a:p>
            <a:pPr marL="0" indent="0">
              <a:lnSpc>
                <a:spcPct val="90000"/>
              </a:lnSpc>
              <a:buNone/>
            </a:pPr>
            <a:r>
              <a:rPr lang="it-IT" sz="1500" noProof="1"/>
              <a:t>Premio 100, provvigione 15, PVFCF(*) 82, Risk Adjustment 10</a:t>
            </a:r>
          </a:p>
          <a:p>
            <a:pPr marL="0" indent="0">
              <a:lnSpc>
                <a:spcPct val="90000"/>
              </a:lnSpc>
              <a:buNone/>
            </a:pPr>
            <a:r>
              <a:rPr lang="it-IT" sz="1500" noProof="1"/>
              <a:t>CSM= 100-(15+82+10)=-7  </a:t>
            </a:r>
            <a:r>
              <a:rPr lang="it-IT" sz="1500" noProof="1">
                <a:sym typeface="Wingdings" panose="05000000000000000000" pitchFamily="2" charset="2"/>
              </a:rPr>
              <a:t> CSM in bilancio =0 e loss liability = 7 (parte integrante del fulfilment cash flows ma con disclosure separata)</a:t>
            </a:r>
          </a:p>
          <a:p>
            <a:pPr marL="0" indent="0">
              <a:lnSpc>
                <a:spcPct val="90000"/>
              </a:lnSpc>
              <a:buNone/>
            </a:pPr>
            <a:r>
              <a:rPr lang="it-IT" sz="1500" noProof="1"/>
              <a:t>2. Lavoro ceduto</a:t>
            </a:r>
          </a:p>
          <a:p>
            <a:pPr marL="0" indent="0">
              <a:lnSpc>
                <a:spcPct val="90000"/>
              </a:lnSpc>
              <a:buNone/>
            </a:pPr>
            <a:r>
              <a:rPr lang="it-IT" sz="1500" noProof="1"/>
              <a:t>Premio al netto della provvigione 30, PVFCF (*) 26, Risk Adjustment 6</a:t>
            </a:r>
          </a:p>
          <a:p>
            <a:pPr marL="0" indent="0">
              <a:lnSpc>
                <a:spcPct val="90000"/>
              </a:lnSpc>
              <a:buNone/>
            </a:pPr>
            <a:r>
              <a:rPr lang="it-IT" sz="1500" noProof="1"/>
              <a:t>CSM=30-26-6=-2 </a:t>
            </a:r>
            <a:r>
              <a:rPr lang="it-IT" sz="1500" noProof="1">
                <a:sym typeface="Wingdings" panose="05000000000000000000" pitchFamily="2" charset="2"/>
              </a:rPr>
              <a:t> riserve cedute = 30  loss liability ceduta in riassicurazione = 0</a:t>
            </a:r>
          </a:p>
          <a:p>
            <a:pPr marL="0" indent="0">
              <a:lnSpc>
                <a:spcPct val="90000"/>
              </a:lnSpc>
              <a:buNone/>
            </a:pPr>
            <a:r>
              <a:rPr lang="it-IT" sz="1500" noProof="1">
                <a:sym typeface="Wingdings" panose="05000000000000000000" pitchFamily="2" charset="2"/>
              </a:rPr>
              <a:t>P&amp;L del contratto: Lavoro diretto -7; lavoro ceduto 0   P&amp;L al netto del ceduto = -7</a:t>
            </a:r>
            <a:endParaRPr lang="it-IT" sz="1500" noProof="1"/>
          </a:p>
          <a:p>
            <a:pPr marL="0" indent="0">
              <a:lnSpc>
                <a:spcPct val="90000"/>
              </a:lnSpc>
              <a:buNone/>
            </a:pPr>
            <a:r>
              <a:rPr lang="it-IT" sz="1500" noProof="1"/>
              <a:t>Nota: (*) formalmente il PVFCF iniziale è calcolato un istante prima dell’incasso del premio e del pagamento della provvigione; vale quindi -3 mentre quella ceduta iniziale vale -4</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86864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pPr>
              <a:lnSpc>
                <a:spcPct val="90000"/>
              </a:lnSpc>
            </a:pPr>
            <a:r>
              <a:rPr lang="it-IT" sz="2500" noProof="1">
                <a:solidFill>
                  <a:schemeClr val="bg1"/>
                </a:solidFill>
              </a:rPr>
              <a:t>Curva di attualizzazione delle riserve tecniche (1/4)</a:t>
            </a:r>
            <a:br>
              <a:rPr lang="en-US" sz="2500" dirty="0">
                <a:solidFill>
                  <a:schemeClr val="bg1"/>
                </a:solidFill>
              </a:rPr>
            </a:br>
            <a:endParaRPr lang="en-US" sz="2500" dirty="0">
              <a:solidFill>
                <a:schemeClr val="bg1"/>
              </a:solidFill>
            </a:endParaRP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29</a:t>
            </a:fld>
            <a:endParaRPr lang="en-US" sz="1900" dirty="0">
              <a:solidFill>
                <a:srgbClr val="FFFFFF"/>
              </a:solidFill>
            </a:endParaRPr>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lnSpc>
                <a:spcPct val="90000"/>
              </a:lnSpc>
              <a:buNone/>
            </a:pPr>
            <a:r>
              <a:rPr lang="it-IT" b="1" noProof="1"/>
              <a:t>Per Tutti i modelli, compreso il PAA</a:t>
            </a:r>
          </a:p>
          <a:p>
            <a:pPr marL="0" indent="0">
              <a:lnSpc>
                <a:spcPct val="90000"/>
              </a:lnSpc>
              <a:buNone/>
            </a:pPr>
            <a:r>
              <a:rPr lang="it-IT" noProof="1"/>
              <a:t>Anche nel PAA per la LRC in quanto il non utilizzo di fattori di attualizzazione è un’opzione, non un requisito </a:t>
            </a:r>
          </a:p>
          <a:p>
            <a:pPr marL="0" indent="0">
              <a:lnSpc>
                <a:spcPct val="90000"/>
              </a:lnSpc>
              <a:buNone/>
            </a:pPr>
            <a:r>
              <a:rPr lang="it-IT" noProof="1"/>
              <a:t>1. TOP DOWN</a:t>
            </a:r>
          </a:p>
          <a:p>
            <a:pPr marL="0" indent="0">
              <a:lnSpc>
                <a:spcPct val="90000"/>
              </a:lnSpc>
              <a:buNone/>
            </a:pPr>
            <a:r>
              <a:rPr lang="it-IT" noProof="1"/>
              <a:t>Curva real world diminuita del vero credit spread</a:t>
            </a:r>
          </a:p>
          <a:p>
            <a:pPr marL="0" indent="0">
              <a:lnSpc>
                <a:spcPct val="90000"/>
              </a:lnSpc>
              <a:buNone/>
            </a:pPr>
            <a:r>
              <a:rPr lang="it-IT" noProof="1"/>
              <a:t>Necessita di un portafoglio di investimenti di riferimento </a:t>
            </a:r>
          </a:p>
          <a:p>
            <a:pPr marL="0" indent="0">
              <a:lnSpc>
                <a:spcPct val="90000"/>
              </a:lnSpc>
              <a:buNone/>
            </a:pPr>
            <a:r>
              <a:rPr lang="it-IT" noProof="1"/>
              <a:t>	ipotetico, immaginando di dover acquisire oggi (data di valutazione) tutti gli attivi a 	copertura delle riserve del portafoglio in vigore, </a:t>
            </a:r>
            <a:r>
              <a:rPr lang="it-IT" u="sng" noProof="1"/>
              <a:t>riflettendone accuratamente i flussi di  </a:t>
            </a:r>
            <a:r>
              <a:rPr lang="it-IT" noProof="1"/>
              <a:t>	</a:t>
            </a:r>
            <a:r>
              <a:rPr lang="it-IT" u="sng" noProof="1"/>
              <a:t>cassa futuri</a:t>
            </a:r>
          </a:p>
          <a:p>
            <a:pPr marL="0" indent="0">
              <a:lnSpc>
                <a:spcPct val="90000"/>
              </a:lnSpc>
              <a:buNone/>
            </a:pPr>
            <a:r>
              <a:rPr lang="it-IT" noProof="1"/>
              <a:t>oppure</a:t>
            </a:r>
          </a:p>
          <a:p>
            <a:pPr marL="0" indent="0">
              <a:lnSpc>
                <a:spcPct val="90000"/>
              </a:lnSpc>
              <a:buNone/>
            </a:pPr>
            <a:r>
              <a:rPr lang="it-IT" noProof="1"/>
              <a:t>	reale, cioè quello sottostante le riserve tecniche, ad esempio le gestioni separate così 	come sono alla data di valutazione</a:t>
            </a:r>
          </a:p>
          <a:p>
            <a:pPr marL="0" indent="0">
              <a:lnSpc>
                <a:spcPct val="90000"/>
              </a:lnSpc>
              <a:buNone/>
            </a:pPr>
            <a:r>
              <a:rPr lang="it-IT" noProof="1"/>
              <a:t>2. BOTTOM UP</a:t>
            </a:r>
          </a:p>
          <a:p>
            <a:pPr marL="0" indent="0">
              <a:lnSpc>
                <a:spcPct val="90000"/>
              </a:lnSpc>
              <a:buNone/>
            </a:pPr>
            <a:r>
              <a:rPr lang="it-IT" noProof="1"/>
              <a:t>Curva risk free aumentata del liquidity premia</a:t>
            </a:r>
          </a:p>
          <a:p>
            <a:pPr marL="0" indent="0">
              <a:lnSpc>
                <a:spcPct val="90000"/>
              </a:lnSpc>
              <a:buNone/>
            </a:pPr>
            <a:endParaRPr lang="it-IT"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51011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Premessa. Fuori dal perimetro </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C3240BE2-88CC-4F5F-843C-27B19874F33C}"/>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3</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a:lnSpc>
                <a:spcPct val="90000"/>
              </a:lnSpc>
            </a:pPr>
            <a:r>
              <a:rPr lang="it-IT" sz="1500" noProof="1">
                <a:solidFill>
                  <a:schemeClr val="tx2">
                    <a:lumMod val="75000"/>
                  </a:schemeClr>
                </a:solidFill>
              </a:rPr>
              <a:t>IFRS 17 non tratta della valutazione degli attivi e dell’imputazione dei proventi degli investimenti a conto economico ed a patrimonio netto (principio contabile di riferimento IFRS9. Unica eccezione: le riserve cedute in riassicurazione) </a:t>
            </a:r>
          </a:p>
          <a:p>
            <a:pPr>
              <a:lnSpc>
                <a:spcPct val="90000"/>
              </a:lnSpc>
            </a:pPr>
            <a:r>
              <a:rPr lang="it-IT" sz="1500" noProof="1">
                <a:solidFill>
                  <a:schemeClr val="tx2">
                    <a:lumMod val="75000"/>
                  </a:schemeClr>
                </a:solidFill>
              </a:rPr>
              <a:t>IFRS 17 non tratta i contratti di investimento (principo contabile di riferimento IFRS9), tranne quelli rivalutabili.</a:t>
            </a:r>
          </a:p>
          <a:p>
            <a:pPr>
              <a:lnSpc>
                <a:spcPct val="90000"/>
              </a:lnSpc>
            </a:pPr>
            <a:r>
              <a:rPr lang="it-IT" sz="1500" noProof="1">
                <a:solidFill>
                  <a:schemeClr val="tx2">
                    <a:lumMod val="75000"/>
                  </a:schemeClr>
                </a:solidFill>
              </a:rPr>
              <a:t>IFRS 17 non tratta della solvibilità (fare riferimento a Solvency II)</a:t>
            </a:r>
          </a:p>
          <a:p>
            <a:pPr>
              <a:lnSpc>
                <a:spcPct val="90000"/>
              </a:lnSpc>
            </a:pPr>
            <a:r>
              <a:rPr lang="it-IT" sz="1500" noProof="1">
                <a:solidFill>
                  <a:schemeClr val="tx2">
                    <a:lumMod val="75000"/>
                  </a:schemeClr>
                </a:solidFill>
              </a:rPr>
              <a:t>IFRS 17 non tratta dei contratti di servizio (principo contabile di riferimento IFRS15)</a:t>
            </a:r>
          </a:p>
          <a:p>
            <a:pPr>
              <a:lnSpc>
                <a:spcPct val="90000"/>
              </a:lnSpc>
            </a:pPr>
            <a:r>
              <a:rPr lang="it-IT" sz="1500" noProof="1">
                <a:solidFill>
                  <a:schemeClr val="tx2">
                    <a:lumMod val="75000"/>
                  </a:schemeClr>
                </a:solidFill>
              </a:rPr>
              <a:t>Allo stesso modo, IFRS17 non tratta le componenti di servizio scorporate dai contratti di investimento (principo contabile di riferimento IFRS15)</a:t>
            </a:r>
          </a:p>
          <a:p>
            <a:pPr marL="0" indent="0">
              <a:lnSpc>
                <a:spcPct val="90000"/>
              </a:lnSpc>
              <a:buNone/>
            </a:pPr>
            <a:endParaRPr lang="it-IT" sz="1500" noProof="1">
              <a:solidFill>
                <a:schemeClr val="tx2">
                  <a:lumMod val="75000"/>
                </a:schemeClr>
              </a:solidFill>
            </a:endParaRPr>
          </a:p>
          <a:p>
            <a:pPr marL="0" indent="0">
              <a:lnSpc>
                <a:spcPct val="90000"/>
              </a:lnSpc>
              <a:buNone/>
            </a:pPr>
            <a:r>
              <a:rPr lang="it-IT" sz="1500" noProof="1">
                <a:solidFill>
                  <a:schemeClr val="tx2">
                    <a:lumMod val="75000"/>
                  </a:schemeClr>
                </a:solidFill>
              </a:rPr>
              <a:t>La componente indistinguibile di investimento (o deposito seguendo la terminologia in uso in IFRS9) dei contratti assicurativi deve essere scorporata. Tuttavia, il suo contributo ai profitti segue le linee dettate da IFRS17 piuttosto che da IFRS9.</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28486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pPr>
              <a:lnSpc>
                <a:spcPct val="90000"/>
              </a:lnSpc>
            </a:pPr>
            <a:r>
              <a:rPr lang="it-IT" sz="2500" noProof="1">
                <a:solidFill>
                  <a:schemeClr val="bg1"/>
                </a:solidFill>
              </a:rPr>
              <a:t>Curva di attualizzazione delle riserve tecniche (2/4)</a:t>
            </a:r>
            <a:br>
              <a:rPr lang="en-US" sz="2500" dirty="0">
                <a:solidFill>
                  <a:schemeClr val="bg1"/>
                </a:solidFill>
              </a:rPr>
            </a:br>
            <a:endParaRPr lang="en-US" sz="2500" dirty="0">
              <a:solidFill>
                <a:schemeClr val="bg1"/>
              </a:solidFill>
            </a:endParaRPr>
          </a:p>
        </p:txBody>
      </p:sp>
      <p:sp>
        <p:nvSpPr>
          <p:cNvPr id="1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30</a:t>
            </a:fld>
            <a:endParaRPr lang="en-US" sz="1900" dirty="0">
              <a:solidFill>
                <a:srgbClr val="FFFFFF"/>
              </a:solidFill>
            </a:endParaRPr>
          </a:p>
        </p:txBody>
      </p:sp>
      <p:sp useBgFill="1">
        <p:nvSpPr>
          <p:cNvPr id="15" name="Rectangle 1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buNone/>
            </a:pPr>
            <a:r>
              <a:rPr lang="it-IT" noProof="1"/>
              <a:t>1. TOP DOWN</a:t>
            </a:r>
          </a:p>
          <a:p>
            <a:pPr marL="0" indent="0">
              <a:buNone/>
            </a:pPr>
            <a:r>
              <a:rPr lang="it-IT" noProof="1"/>
              <a:t>Variabile per gestione separata  </a:t>
            </a:r>
            <a:r>
              <a:rPr lang="it-IT" noProof="1">
                <a:sym typeface="Wingdings" panose="05000000000000000000" pitchFamily="2" charset="2"/>
              </a:rPr>
              <a:t> evita effetti speciali indesiderati fra le future rivalutazioni a riserva e la curva di attualizzazione</a:t>
            </a:r>
          </a:p>
          <a:p>
            <a:pPr marL="0" indent="0">
              <a:buNone/>
            </a:pPr>
            <a:r>
              <a:rPr lang="it-IT" noProof="1"/>
              <a:t>Infatti la curva di attualizzazione si muove nella stessa direzione della curva di rendimenti prevedibili</a:t>
            </a:r>
          </a:p>
          <a:p>
            <a:pPr marL="0" indent="0">
              <a:buNone/>
            </a:pPr>
            <a:r>
              <a:rPr lang="it-IT" noProof="1"/>
              <a:t>2. BOTTOM UP</a:t>
            </a:r>
          </a:p>
          <a:p>
            <a:pPr marL="0" indent="0">
              <a:buNone/>
            </a:pPr>
            <a:r>
              <a:rPr lang="it-IT" noProof="1"/>
              <a:t>Potrebbe non dipendere dal portafoglio sottostante; in particolare potrebbe anche essere la stessa per tutte le gestioni separate.</a:t>
            </a:r>
          </a:p>
          <a:p>
            <a:pPr marL="0" indent="0">
              <a:buNone/>
            </a:pPr>
            <a:r>
              <a:rPr lang="it-IT" noProof="1"/>
              <a:t>Si adatta ad un volatility adjustment (VA) simile a quello proposto per la «solvency II 2020 review»</a:t>
            </a:r>
          </a:p>
          <a:p>
            <a:pPr marL="0" indent="0">
              <a:buNone/>
            </a:pPr>
            <a:r>
              <a:rPr lang="it-IT" noProof="1"/>
              <a:t>In tal caso potrebbe anche incorporare il VA specifico Italiano</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866663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pPr>
              <a:lnSpc>
                <a:spcPct val="90000"/>
              </a:lnSpc>
            </a:pPr>
            <a:r>
              <a:rPr lang="it-IT" sz="2500" noProof="1">
                <a:solidFill>
                  <a:schemeClr val="bg1"/>
                </a:solidFill>
              </a:rPr>
              <a:t>Curva di attualizzazione delle riserve tecniche (3/4)</a:t>
            </a:r>
            <a:br>
              <a:rPr lang="en-US" sz="2500" dirty="0">
                <a:solidFill>
                  <a:schemeClr val="bg1"/>
                </a:solidFill>
              </a:rPr>
            </a:br>
            <a:endParaRPr lang="en-US" sz="2500" dirty="0">
              <a:solidFill>
                <a:schemeClr val="bg1"/>
              </a:solidFill>
            </a:endParaRPr>
          </a:p>
        </p:txBody>
      </p:sp>
      <p:sp>
        <p:nvSpPr>
          <p:cNvPr id="51"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31</a:t>
            </a:fld>
            <a:endParaRPr lang="en-US" sz="1900" dirty="0">
              <a:solidFill>
                <a:srgbClr val="FFFFFF"/>
              </a:solidFill>
            </a:endParaRPr>
          </a:p>
        </p:txBody>
      </p:sp>
      <p:sp useBgFill="1">
        <p:nvSpPr>
          <p:cNvPr id="53" name="Rectangle 52">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buNone/>
            </a:pPr>
            <a:r>
              <a:rPr lang="it-IT" noProof="1"/>
              <a:t>Top down – credit spread e liquidity premium</a:t>
            </a:r>
          </a:p>
          <a:p>
            <a:pPr marL="0" indent="0">
              <a:buNone/>
            </a:pPr>
            <a:r>
              <a:rPr lang="it-IT" dirty="0"/>
              <a:t>Il rischio di credito deve essere detratto dai rendimenti reali. Per essere precisi, devono essere detratti solo i rischi di mercato che si ritiene rappresentino la probabilità di default dell’emittente. I parametri previsti sono i prezzi dei derivati di credito.</a:t>
            </a:r>
          </a:p>
          <a:p>
            <a:pPr marL="0" indent="0">
              <a:buNone/>
            </a:pPr>
            <a:r>
              <a:rPr lang="it-IT" dirty="0"/>
              <a:t>Il secondo fattore da detrarre è il premio di liquidità che non viene accreditato agli assicurati. </a:t>
            </a:r>
          </a:p>
          <a:p>
            <a:pPr marL="0" indent="0">
              <a:buNone/>
            </a:pPr>
            <a:r>
              <a:rPr lang="it-IT" dirty="0"/>
              <a:t>I contratti unit linked e (probabilmente) i contratti rivalutabili hanno caratteristiche di partecipazione che consentono agli assicurati di ottenere rendimenti più elevati conseguiti dall'assicuratore attraverso il premio di liquidità. Pertanto, il premio di liquidità non dovrebbe essere detratto dal rendimento lordo (cioè incide sia sul numeratore che sul denominatore delle riserve matematiche).</a:t>
            </a:r>
          </a:p>
          <a:p>
            <a:pPr marL="0" indent="0">
              <a:buNone/>
            </a:pPr>
            <a:endParaRPr lang="it-IT"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40044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259893" y="3101093"/>
            <a:ext cx="2454052" cy="3029344"/>
          </a:xfrm>
        </p:spPr>
        <p:txBody>
          <a:bodyPr>
            <a:normAutofit/>
          </a:bodyPr>
          <a:lstStyle/>
          <a:p>
            <a:pPr>
              <a:lnSpc>
                <a:spcPct val="90000"/>
              </a:lnSpc>
            </a:pPr>
            <a:r>
              <a:rPr lang="it-IT" sz="2500" noProof="1">
                <a:solidFill>
                  <a:schemeClr val="bg1"/>
                </a:solidFill>
              </a:rPr>
              <a:t>Curva di attualizzazione delle riserve tecniche (4/4)</a:t>
            </a:r>
            <a:br>
              <a:rPr lang="en-US" sz="2500" dirty="0">
                <a:solidFill>
                  <a:schemeClr val="bg1"/>
                </a:solidFill>
              </a:rPr>
            </a:br>
            <a:endParaRPr lang="en-US" sz="2500" dirty="0">
              <a:solidFill>
                <a:schemeClr val="bg1"/>
              </a:solidFill>
            </a:endParaRPr>
          </a:p>
        </p:txBody>
      </p:sp>
      <p:sp>
        <p:nvSpPr>
          <p:cNvPr id="5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38518" y="325928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32</a:t>
            </a:fld>
            <a:endParaRPr lang="en-US" sz="1900" dirty="0">
              <a:solidFill>
                <a:srgbClr val="FFFFFF"/>
              </a:solidFill>
            </a:endParaRPr>
          </a:p>
        </p:txBody>
      </p:sp>
      <p:sp useBgFill="1">
        <p:nvSpPr>
          <p:cNvPr id="52" name="Rectangle 5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4706578" y="589722"/>
            <a:ext cx="6798033" cy="5321500"/>
          </a:xfrm>
        </p:spPr>
        <p:txBody>
          <a:bodyPr anchor="ctr">
            <a:normAutofit/>
          </a:bodyPr>
          <a:lstStyle/>
          <a:p>
            <a:pPr marL="0" indent="0">
              <a:buNone/>
            </a:pPr>
            <a:r>
              <a:rPr lang="it-IT" noProof="1"/>
              <a:t>Top down – credit spread e liquidity premium</a:t>
            </a:r>
          </a:p>
          <a:p>
            <a:pPr marL="0" indent="0">
              <a:buNone/>
            </a:pPr>
            <a:r>
              <a:rPr lang="it-IT" dirty="0"/>
              <a:t>Per quanto riguarda i contratti di assicurazione i cui flussi di cassa non dipendono dai rendimenti delle attività sottostanti, e quando il portafoglio di attività di riferimento è basato sulle attività realmente detenute dall'assicuratore, il premio di liquidità e ogni ulteriore modifica di esso - esacerbato quando la composizione delle attività cambia nel tempo – distorcerebbe la riserva matematica.</a:t>
            </a:r>
            <a:br>
              <a:rPr lang="it-IT" dirty="0"/>
            </a:br>
            <a:r>
              <a:rPr lang="it-IT" dirty="0"/>
              <a:t>La questione è se l'assicuratore debba detrarre il premio di liquidità e, in caso affermativo, tale dato deve essere aggiornato alla data di bilancio / reporting</a:t>
            </a:r>
            <a:endParaRPr lang="it-IT" noProof="1"/>
          </a:p>
          <a:p>
            <a:pPr marL="0" indent="0">
              <a:buNone/>
            </a:pPr>
            <a:endParaRPr lang="it-IT" noProof="1"/>
          </a:p>
          <a:p>
            <a:pPr marL="0" indent="0">
              <a:buNone/>
            </a:pPr>
            <a:endParaRPr lang="it-IT" noProof="1"/>
          </a:p>
          <a:p>
            <a:pPr marL="0" indent="0">
              <a:buNone/>
            </a:pPr>
            <a:endParaRPr lang="it-IT" noProof="1"/>
          </a:p>
          <a:p>
            <a:pPr marL="0" indent="0">
              <a:buNone/>
            </a:pPr>
            <a:endParaRPr lang="it-IT" noProof="1"/>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490532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La suddivisione della riserva fra servizio assicurativo e deposito (1/3)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chemeClr val="tx1"/>
                </a:solidFill>
              </a:rPr>
              <a:t>Solo nel BBA. Non nel PAA</a:t>
            </a:r>
          </a:p>
          <a:p>
            <a:pPr marL="0" indent="0">
              <a:buNone/>
            </a:pPr>
            <a:r>
              <a:rPr lang="it-IT" noProof="1">
                <a:solidFill>
                  <a:schemeClr val="tx1"/>
                </a:solidFill>
              </a:rPr>
              <a:t>Solo il PVFCF</a:t>
            </a:r>
          </a:p>
          <a:p>
            <a:pPr marL="0" indent="0">
              <a:buNone/>
            </a:pPr>
            <a:r>
              <a:rPr lang="it-IT" noProof="1">
                <a:solidFill>
                  <a:schemeClr val="tx1"/>
                </a:solidFill>
              </a:rPr>
              <a:t>	Perché il Risk Adjustment è relativo (per sua stessa costruzione) al 100% al servizio assicurativo e non anche al deposito</a:t>
            </a:r>
          </a:p>
          <a:p>
            <a:pPr>
              <a:buFont typeface="Wingdings" panose="05000000000000000000" pitchFamily="2" charset="2"/>
              <a:buChar char="à"/>
            </a:pPr>
            <a:r>
              <a:rPr lang="it-IT" noProof="1">
                <a:solidFill>
                  <a:schemeClr val="tx1"/>
                </a:solidFill>
                <a:sym typeface="Wingdings" panose="05000000000000000000" pitchFamily="2" charset="2"/>
              </a:rPr>
              <a:t>PVFCF=deposito + valore atteso del servizio assicurativo in run – off + </a:t>
            </a:r>
            <a:r>
              <a:rPr lang="it-IT" sz="1200" i="1" noProof="1">
                <a:solidFill>
                  <a:schemeClr val="tx1"/>
                </a:solidFill>
                <a:sym typeface="Wingdings" panose="05000000000000000000" pitchFamily="2" charset="2"/>
              </a:rPr>
              <a:t>EPIFP (vedi siledes successive</a:t>
            </a:r>
            <a:r>
              <a:rPr lang="it-IT" noProof="1">
                <a:solidFill>
                  <a:schemeClr val="tx1"/>
                </a:solidFill>
                <a:sym typeface="Wingdings" panose="05000000000000000000" pitchFamily="2" charset="2"/>
              </a:rPr>
              <a:t>)</a:t>
            </a:r>
          </a:p>
          <a:p>
            <a:pPr marL="0" indent="0">
              <a:buNone/>
            </a:pPr>
            <a:r>
              <a:rPr lang="it-IT" noProof="1">
                <a:solidFill>
                  <a:srgbClr val="FF0000"/>
                </a:solidFill>
                <a:sym typeface="Wingdings" panose="05000000000000000000" pitchFamily="2" charset="2"/>
              </a:rPr>
              <a:t>Non è solo per disclosure: il valore del servizio assicurativo rilasciato nel’ultimo periodo di reporting finisce fra i ricavi (revenue) e pertanto è un elemento esplicito del conto economico (P&amp;L)</a:t>
            </a:r>
          </a:p>
          <a:p>
            <a:pPr marL="0" indent="0">
              <a:buNone/>
            </a:pPr>
            <a:r>
              <a:rPr lang="it-IT" noProof="1">
                <a:solidFill>
                  <a:schemeClr val="tx1"/>
                </a:solidFill>
                <a:sym typeface="Wingdings" panose="05000000000000000000" pitchFamily="2" charset="2"/>
              </a:rPr>
              <a:t>La scomposizione va fatta indipendentemente dalla classificazione delle riserve a FVTPL ovvero a FVTOCI perché questa è attinente al destino degli effetti di mercato mentre il servizio assicurativo si riferisce ai fattori di sottoscrizione (underwriting)</a:t>
            </a:r>
          </a:p>
          <a:p>
            <a:pPr marL="0" indent="0">
              <a:buNone/>
            </a:pPr>
            <a:r>
              <a:rPr lang="it-IT" noProof="1">
                <a:solidFill>
                  <a:schemeClr val="tx1"/>
                </a:solidFill>
                <a:sym typeface="Wingdings" panose="05000000000000000000" pitchFamily="2" charset="2"/>
              </a:rPr>
              <a:t>La scomposizione va fatta indipendentemente dall’adozione del VFA ovvero Book Yield ovvero, nel caso di GM, a prescindere che sia stato adottata l’opzione effective yield ovvero crediting rate (o nessuna di queste)</a:t>
            </a:r>
            <a:endParaRPr lang="it-IT" noProof="1">
              <a:solidFill>
                <a:schemeClr val="tx1"/>
              </a:solidFill>
            </a:endParaRPr>
          </a:p>
          <a:p>
            <a:pPr marL="0" indent="0">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145734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La suddivisione della riserva fra servizio assicurativo e deposito (2/3)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chemeClr val="tx1"/>
                </a:solidFill>
                <a:sym typeface="Wingdings" panose="05000000000000000000" pitchFamily="2" charset="2"/>
              </a:rPr>
              <a:t>PVFCF=deposito + valore atteso del servizio assicurativo in run – off + </a:t>
            </a:r>
            <a:r>
              <a:rPr lang="it-IT" sz="1800" i="1" noProof="1">
                <a:solidFill>
                  <a:schemeClr val="tx1"/>
                </a:solidFill>
                <a:sym typeface="Wingdings" panose="05000000000000000000" pitchFamily="2" charset="2"/>
              </a:rPr>
              <a:t>EPIFP(*)</a:t>
            </a:r>
            <a:endParaRPr lang="it-IT" noProof="1">
              <a:solidFill>
                <a:schemeClr val="tx1"/>
              </a:solidFill>
              <a:sym typeface="Wingdings" panose="05000000000000000000" pitchFamily="2" charset="2"/>
            </a:endParaRPr>
          </a:p>
          <a:p>
            <a:pPr>
              <a:buFont typeface="Wingdings" panose="05000000000000000000" pitchFamily="2" charset="2"/>
              <a:buChar char="à"/>
            </a:pPr>
            <a:endParaRPr lang="it-IT" noProof="1">
              <a:solidFill>
                <a:schemeClr val="tx1"/>
              </a:solidFill>
              <a:sym typeface="Wingdings" panose="05000000000000000000" pitchFamily="2" charset="2"/>
            </a:endParaRPr>
          </a:p>
          <a:p>
            <a:pPr marL="0" indent="0">
              <a:buNone/>
            </a:pPr>
            <a:r>
              <a:rPr lang="it-IT" noProof="1">
                <a:solidFill>
                  <a:srgbClr val="0070C0"/>
                </a:solidFill>
              </a:rPr>
              <a:t>Come risolvere il problema?</a:t>
            </a:r>
          </a:p>
          <a:p>
            <a:pPr>
              <a:buAutoNum type="arabicPeriod"/>
            </a:pPr>
            <a:r>
              <a:rPr lang="it-IT" noProof="1">
                <a:solidFill>
                  <a:schemeClr val="tx1"/>
                </a:solidFill>
              </a:rPr>
              <a:t>Definire il deposito e determinare il servizio assicurativo per differenza</a:t>
            </a:r>
          </a:p>
          <a:p>
            <a:pPr>
              <a:buAutoNum type="arabicPeriod"/>
            </a:pPr>
            <a:r>
              <a:rPr lang="it-IT" noProof="1">
                <a:solidFill>
                  <a:schemeClr val="tx1"/>
                </a:solidFill>
              </a:rPr>
              <a:t>Definire la riserva del servizio assicurativo e determinare il deposito per differenza</a:t>
            </a:r>
          </a:p>
          <a:p>
            <a:pPr>
              <a:buAutoNum type="arabicPeriod"/>
            </a:pPr>
            <a:endParaRPr lang="it-IT" noProof="1">
              <a:solidFill>
                <a:schemeClr val="tx1"/>
              </a:solidFill>
            </a:endParaRPr>
          </a:p>
          <a:p>
            <a:pPr marL="0" indent="0">
              <a:buNone/>
            </a:pPr>
            <a:r>
              <a:rPr lang="it-IT" noProof="1">
                <a:solidFill>
                  <a:schemeClr val="tx1"/>
                </a:solidFill>
              </a:rPr>
              <a:t>Nota bene: Il CSM riflette il cambio delle ipotesi non economiche ed eventualmente i cambiamenti del valore del variable fee: questi ultimi si riferiscono a fattori economici e devono essere misurati sull’intera riserva PVFCF e non soltanto sulla parte assicurativa </a:t>
            </a:r>
          </a:p>
          <a:p>
            <a:pPr marL="0" indent="0">
              <a:buNone/>
            </a:pPr>
            <a:endParaRPr lang="it-IT" noProof="1">
              <a:solidFill>
                <a:schemeClr val="tx1"/>
              </a:solidFill>
            </a:endParaRPr>
          </a:p>
          <a:p>
            <a:pPr marL="0" indent="0">
              <a:buNone/>
            </a:pPr>
            <a:r>
              <a:rPr lang="it-IT" noProof="1">
                <a:solidFill>
                  <a:schemeClr val="tx1"/>
                </a:solidFill>
              </a:rPr>
              <a:t>(*) vedi dopo</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672370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La suddivisione della riserva fra servizio assicurativo e deposito (3/3)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2060"/>
                </a:solidFill>
                <a:sym typeface="Wingdings" panose="05000000000000000000" pitchFamily="2" charset="2"/>
              </a:rPr>
              <a:t>Punti fermi</a:t>
            </a:r>
          </a:p>
          <a:p>
            <a:pPr marL="0" indent="0">
              <a:buNone/>
            </a:pPr>
            <a:r>
              <a:rPr lang="it-IT" noProof="1">
                <a:solidFill>
                  <a:schemeClr val="tx1"/>
                </a:solidFill>
                <a:sym typeface="Wingdings" panose="05000000000000000000" pitchFamily="2" charset="2"/>
              </a:rPr>
              <a:t>Il deposito deve dipendere solo dai premi pregressi, non anche da quelli futuri</a:t>
            </a:r>
          </a:p>
          <a:p>
            <a:pPr marL="0" indent="0">
              <a:buNone/>
            </a:pPr>
            <a:r>
              <a:rPr lang="it-IT" noProof="1">
                <a:solidFill>
                  <a:schemeClr val="tx1"/>
                </a:solidFill>
                <a:sym typeface="Wingdings" panose="05000000000000000000" pitchFamily="2" charset="2"/>
              </a:rPr>
              <a:t>Devono esserci almeno due eventi con esborsi differenti. Nel caso sia possibile un solo evento, il deposito è nullo. Esempi di assicurazione con deposito nullo:</a:t>
            </a:r>
          </a:p>
          <a:p>
            <a:r>
              <a:rPr lang="it-IT" noProof="1">
                <a:solidFill>
                  <a:schemeClr val="tx1"/>
                </a:solidFill>
                <a:sym typeface="Wingdings" panose="05000000000000000000" pitchFamily="2" charset="2"/>
              </a:rPr>
              <a:t>	rendita vitalizia senza opzione riscatto e capitale morte nullo</a:t>
            </a:r>
          </a:p>
          <a:p>
            <a:r>
              <a:rPr lang="it-IT" noProof="1">
                <a:solidFill>
                  <a:schemeClr val="tx1"/>
                </a:solidFill>
                <a:sym typeface="Wingdings" panose="05000000000000000000" pitchFamily="2" charset="2"/>
              </a:rPr>
              <a:t>	temporanea caso morte con capitale nullo in caso di sopravvivenza e senza opzione di riscatto </a:t>
            </a:r>
          </a:p>
          <a:p>
            <a:pPr marL="0" indent="0">
              <a:buNone/>
            </a:pPr>
            <a:r>
              <a:rPr lang="it-IT" noProof="1">
                <a:solidFill>
                  <a:schemeClr val="tx1"/>
                </a:solidFill>
                <a:sym typeface="Wingdings" panose="05000000000000000000" pitchFamily="2" charset="2"/>
              </a:rPr>
              <a:t>Non può esserci alcun evento il cui esborso complessivo in uscita (lordo di ricavi in ingressi) sia inferiore al deposito. Se ci ci dovesse accorgere di questo, il deposito va ridefinito come il valore inferiore fra gli importi dovuti.</a:t>
            </a:r>
          </a:p>
          <a:p>
            <a:pPr marL="0" indent="0">
              <a:buNone/>
            </a:pPr>
            <a:r>
              <a:rPr lang="it-IT" noProof="1">
                <a:solidFill>
                  <a:schemeClr val="tx1"/>
                </a:solidFill>
                <a:sym typeface="Wingdings" panose="05000000000000000000" pitchFamily="2" charset="2"/>
              </a:rPr>
              <a:t>L’importo pagato dovrebbe essere preso al lordo di recuperi / flussi di ingresso (esempi:  rimborso provvigioni, penale di riscatto).</a:t>
            </a:r>
          </a:p>
          <a:p>
            <a:pPr marL="0" indent="0">
              <a:buNone/>
            </a:pPr>
            <a:r>
              <a:rPr lang="it-IT" noProof="1">
                <a:solidFill>
                  <a:schemeClr val="tx1"/>
                </a:solidFill>
                <a:sym typeface="Wingdings" panose="05000000000000000000" pitchFamily="2" charset="2"/>
              </a:rPr>
              <a:t>Nelle unit linked può essere dato dal controvalore delle quote a riserva, per analogia / coerenza con quanto si fa per i contratti di investimento (IFRS9)</a:t>
            </a:r>
          </a:p>
          <a:p>
            <a:pPr marL="0" indent="0">
              <a:buNone/>
            </a:pPr>
            <a:endParaRPr lang="it-IT" noProof="1">
              <a:solidFill>
                <a:schemeClr val="tx1"/>
              </a:solidFill>
            </a:endParaRPr>
          </a:p>
          <a:p>
            <a:pPr marL="0" indent="0">
              <a:buNone/>
            </a:pPr>
            <a:endParaRPr lang="it-IT" noProof="1">
              <a:solidFill>
                <a:schemeClr val="tx1"/>
              </a:solidFill>
            </a:endParaRP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05120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EPIFP (1/2)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93283" y="1260223"/>
            <a:ext cx="10452426" cy="4809995"/>
          </a:xfrm>
        </p:spPr>
        <p:txBody>
          <a:bodyPr>
            <a:normAutofit/>
          </a:bodyPr>
          <a:lstStyle/>
          <a:p>
            <a:pPr marL="0" indent="0">
              <a:buNone/>
            </a:pPr>
            <a:r>
              <a:rPr lang="it-IT" b="1" noProof="1">
                <a:solidFill>
                  <a:srgbClr val="002060"/>
                </a:solidFill>
                <a:sym typeface="Wingdings" panose="05000000000000000000" pitchFamily="2" charset="2"/>
              </a:rPr>
              <a:t>Punti fermi</a:t>
            </a:r>
          </a:p>
          <a:p>
            <a:pPr marL="0" indent="0">
              <a:buNone/>
            </a:pPr>
            <a:r>
              <a:rPr lang="it-IT" noProof="1">
                <a:solidFill>
                  <a:schemeClr val="tx1"/>
                </a:solidFill>
                <a:sym typeface="Wingdings" panose="05000000000000000000" pitchFamily="2" charset="2"/>
              </a:rPr>
              <a:t>EPIFP ricorda quello di Solvency II ma a differenza di quello:</a:t>
            </a:r>
          </a:p>
          <a:p>
            <a:pPr>
              <a:buFontTx/>
              <a:buChar char="-"/>
            </a:pPr>
            <a:r>
              <a:rPr lang="it-IT" noProof="1">
                <a:solidFill>
                  <a:schemeClr val="tx1"/>
                </a:solidFill>
              </a:rPr>
              <a:t>Non va espresso in valore assoluto </a:t>
            </a:r>
            <a:r>
              <a:rPr lang="it-IT" noProof="1">
                <a:solidFill>
                  <a:schemeClr val="tx1"/>
                </a:solidFill>
                <a:sym typeface="Wingdings" panose="05000000000000000000" pitchFamily="2" charset="2"/>
              </a:rPr>
              <a:t> contratti profittevoli sono caratterizzato da EPIFP negativi e viceversa</a:t>
            </a:r>
          </a:p>
          <a:p>
            <a:pPr>
              <a:buFontTx/>
              <a:buChar char="-"/>
            </a:pPr>
            <a:r>
              <a:rPr lang="it-IT" noProof="1">
                <a:solidFill>
                  <a:schemeClr val="tx1"/>
                </a:solidFill>
                <a:sym typeface="Wingdings" panose="05000000000000000000" pitchFamily="2" charset="2"/>
              </a:rPr>
              <a:t>Non ha azzeramenti a livello di HRG</a:t>
            </a:r>
          </a:p>
          <a:p>
            <a:pPr marL="0" indent="0">
              <a:buNone/>
            </a:pPr>
            <a:r>
              <a:rPr lang="it-IT" noProof="1">
                <a:solidFill>
                  <a:schemeClr val="tx1"/>
                </a:solidFill>
                <a:sym typeface="Wingdings" panose="05000000000000000000" pitchFamily="2" charset="2"/>
              </a:rPr>
              <a:t>Quando l’impresa incassa un premio ricorrente o un versamento aggiuntivo che non incontri un limite contrattuale:</a:t>
            </a:r>
          </a:p>
          <a:p>
            <a:pPr marL="0" indent="0">
              <a:buNone/>
            </a:pPr>
            <a:r>
              <a:rPr lang="it-IT" noProof="1">
                <a:solidFill>
                  <a:schemeClr val="tx1"/>
                </a:solidFill>
                <a:sym typeface="Wingdings" panose="05000000000000000000" pitchFamily="2" charset="2"/>
              </a:rPr>
              <a:t>Il PVFCF cresce (es. da 10000 a 10500) e l’epifp cambia (es. da -3000 a -2500) </a:t>
            </a:r>
          </a:p>
          <a:p>
            <a:pPr marL="0" indent="0">
              <a:buNone/>
            </a:pPr>
            <a:r>
              <a:rPr lang="it-IT" noProof="1">
                <a:solidFill>
                  <a:schemeClr val="tx1"/>
                </a:solidFill>
                <a:sym typeface="Wingdings" panose="05000000000000000000" pitchFamily="2" charset="2"/>
              </a:rPr>
              <a:t>Se la prevsione «reaistica» è stata corretta, lo fa esattamente nella stessa misura del premio incassato (al netto dell’eventuale provvigione erogata) (es. 500) con impatto netto nullo.</a:t>
            </a:r>
          </a:p>
          <a:p>
            <a:pPr marL="0" indent="0">
              <a:buNone/>
            </a:pPr>
            <a:endParaRPr lang="it-IT" noProof="1">
              <a:solidFill>
                <a:schemeClr val="tx1"/>
              </a:solidFill>
            </a:endParaRPr>
          </a:p>
          <a:p>
            <a:pPr marL="0" indent="0">
              <a:buNone/>
            </a:pPr>
            <a:endParaRPr lang="it-IT" noProof="1">
              <a:solidFill>
                <a:schemeClr val="tx1"/>
              </a:solidFill>
            </a:endParaRP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3625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EPIFP (2/2)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111391" y="1295619"/>
            <a:ext cx="10452426" cy="4809995"/>
          </a:xfrm>
        </p:spPr>
        <p:txBody>
          <a:bodyPr>
            <a:normAutofit/>
          </a:bodyPr>
          <a:lstStyle/>
          <a:p>
            <a:pPr marL="0" indent="0">
              <a:buNone/>
            </a:pPr>
            <a:r>
              <a:rPr lang="it-IT" b="1" noProof="1">
                <a:solidFill>
                  <a:srgbClr val="002060"/>
                </a:solidFill>
                <a:sym typeface="Wingdings" panose="05000000000000000000" pitchFamily="2" charset="2"/>
              </a:rPr>
              <a:t>Punti fermi</a:t>
            </a:r>
          </a:p>
          <a:p>
            <a:pPr marL="0" indent="0">
              <a:buNone/>
            </a:pPr>
            <a:r>
              <a:rPr lang="it-IT" noProof="1">
                <a:solidFill>
                  <a:schemeClr val="tx1"/>
                </a:solidFill>
                <a:sym typeface="Wingdings" panose="05000000000000000000" pitchFamily="2" charset="2"/>
              </a:rPr>
              <a:t>Se la previsione non è stata corretta, c’è una leggera differenza delineata tramite «experience variance» sul premio. A seconda che:</a:t>
            </a:r>
          </a:p>
          <a:p>
            <a:pPr>
              <a:buFontTx/>
              <a:buChar char="-"/>
            </a:pPr>
            <a:r>
              <a:rPr lang="it-IT" noProof="1">
                <a:solidFill>
                  <a:schemeClr val="tx1"/>
                </a:solidFill>
                <a:sym typeface="Wingdings" panose="05000000000000000000" pitchFamily="2" charset="2"/>
              </a:rPr>
              <a:t>Il premio incassato è un po più alto (es. 520)  il CSM aumenta di 20</a:t>
            </a:r>
          </a:p>
          <a:p>
            <a:pPr>
              <a:buFontTx/>
              <a:buChar char="-"/>
            </a:pPr>
            <a:r>
              <a:rPr lang="it-IT" noProof="1">
                <a:solidFill>
                  <a:schemeClr val="tx1"/>
                </a:solidFill>
                <a:sym typeface="Wingdings" panose="05000000000000000000" pitchFamily="2" charset="2"/>
              </a:rPr>
              <a:t>Il premio incassato è un po più basso (es. 485)  il CSM diminuisce di 15</a:t>
            </a:r>
          </a:p>
          <a:p>
            <a:pPr marL="0" indent="0">
              <a:buNone/>
            </a:pPr>
            <a:r>
              <a:rPr lang="it-IT" noProof="1">
                <a:solidFill>
                  <a:schemeClr val="tx1"/>
                </a:solidFill>
                <a:sym typeface="Wingdings" panose="05000000000000000000" pitchFamily="2" charset="2"/>
              </a:rPr>
              <a:t>In entrambe i casi l’impatto a conto economico è limitato alle coverage units rilasciate nel periodo, ad esempio il 10% (il 90% avrà impatto a P&amp;L negli anni futuri)</a:t>
            </a:r>
          </a:p>
          <a:p>
            <a:pPr marL="0" indent="0">
              <a:buNone/>
            </a:pPr>
            <a:r>
              <a:rPr lang="it-IT" noProof="1">
                <a:solidFill>
                  <a:schemeClr val="tx1"/>
                </a:solidFill>
                <a:sym typeface="Wingdings" panose="05000000000000000000" pitchFamily="2" charset="2"/>
              </a:rPr>
              <a:t>Ad esempio, nel primo caso un profitto di 2 e nel secondo caso una perdita di 1.5</a:t>
            </a:r>
          </a:p>
          <a:p>
            <a:pPr>
              <a:buFontTx/>
              <a:buChar char="-"/>
            </a:pPr>
            <a:endParaRPr lang="it-IT" noProof="1">
              <a:solidFill>
                <a:schemeClr val="tx1"/>
              </a:solidFill>
              <a:sym typeface="Wingdings" panose="05000000000000000000" pitchFamily="2" charset="2"/>
            </a:endParaRPr>
          </a:p>
          <a:p>
            <a:pPr marL="0" indent="0">
              <a:buNone/>
            </a:pPr>
            <a:endParaRPr lang="it-IT" noProof="1">
              <a:solidFill>
                <a:schemeClr val="tx1"/>
              </a:solidFill>
            </a:endParaRPr>
          </a:p>
          <a:p>
            <a:pPr marL="0" indent="0">
              <a:buNone/>
            </a:pPr>
            <a:endParaRPr lang="it-IT" noProof="1">
              <a:solidFill>
                <a:schemeClr val="tx1"/>
              </a:solidFill>
            </a:endParaRP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141204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EPIFP &amp; Loss Recognition.</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111391" y="1295619"/>
            <a:ext cx="10452426" cy="4809995"/>
          </a:xfrm>
        </p:spPr>
        <p:txBody>
          <a:bodyPr>
            <a:normAutofit/>
          </a:bodyPr>
          <a:lstStyle/>
          <a:p>
            <a:pPr marL="0" indent="0">
              <a:buNone/>
            </a:pPr>
            <a:r>
              <a:rPr lang="it-IT" b="1" noProof="1">
                <a:solidFill>
                  <a:srgbClr val="002060"/>
                </a:solidFill>
                <a:sym typeface="Wingdings" panose="05000000000000000000" pitchFamily="2" charset="2"/>
              </a:rPr>
              <a:t>Punti fermi</a:t>
            </a:r>
          </a:p>
          <a:p>
            <a:pPr marL="0" indent="0">
              <a:buNone/>
            </a:pPr>
            <a:r>
              <a:rPr lang="it-IT" noProof="1">
                <a:solidFill>
                  <a:schemeClr val="tx1"/>
                </a:solidFill>
                <a:sym typeface="Wingdings" panose="05000000000000000000" pitchFamily="2" charset="2"/>
              </a:rPr>
              <a:t>Se c’è una loss component è diverso. Ci sono diverse combinazioni di scenario. Qui  faccio 2 esempi</a:t>
            </a:r>
          </a:p>
          <a:p>
            <a:pPr marL="0" indent="0">
              <a:buNone/>
            </a:pPr>
            <a:r>
              <a:rPr lang="it-IT" noProof="1">
                <a:solidFill>
                  <a:schemeClr val="tx1"/>
                </a:solidFill>
                <a:sym typeface="Wingdings" panose="05000000000000000000" pitchFamily="2" charset="2"/>
              </a:rPr>
              <a:t>- Premio incassato 520, loss component reporting di apertura -12  CSM reporting di chiusura 8 e loss component nullo  impatto a P&amp;L 12 + 10% 8 = +12.8 di cui 12 è detto «reversal of loss recognition»</a:t>
            </a:r>
          </a:p>
          <a:p>
            <a:pPr marL="0" indent="0">
              <a:buNone/>
            </a:pPr>
            <a:r>
              <a:rPr lang="it-IT" noProof="1">
                <a:solidFill>
                  <a:schemeClr val="tx1"/>
                </a:solidFill>
                <a:sym typeface="Wingdings" panose="05000000000000000000" pitchFamily="2" charset="2"/>
              </a:rPr>
              <a:t>- Premio incassato 485, CSM reporting di apertura 6  loss component reporting di chiusura -9 e CSM nullo  impatto a P&amp;L = -9 che è detto «loss recognition recognized to P&amp;L»</a:t>
            </a:r>
          </a:p>
          <a:p>
            <a:pPr marL="0" indent="0">
              <a:buNone/>
            </a:pPr>
            <a:endParaRPr lang="it-IT" noProof="1">
              <a:solidFill>
                <a:schemeClr val="tx1"/>
              </a:solidFill>
            </a:endParaRPr>
          </a:p>
          <a:p>
            <a:pPr marL="0" indent="0">
              <a:buNone/>
            </a:pPr>
            <a:endParaRPr lang="it-IT" noProof="1">
              <a:solidFill>
                <a:schemeClr val="tx1"/>
              </a:solidFill>
            </a:endParaRP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17153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Gli underlying items (1/3)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10000"/>
          </a:bodyPr>
          <a:lstStyle/>
          <a:p>
            <a:pPr marL="0" indent="0">
              <a:buNone/>
            </a:pPr>
            <a:r>
              <a:rPr lang="it-IT" noProof="1">
                <a:solidFill>
                  <a:srgbClr val="0070C0"/>
                </a:solidFill>
              </a:rPr>
              <a:t>Solo nel VFA e nel Book Yield </a:t>
            </a:r>
          </a:p>
          <a:p>
            <a:pPr marL="0" indent="0">
              <a:buNone/>
            </a:pPr>
            <a:r>
              <a:rPr lang="it-IT" noProof="1">
                <a:solidFill>
                  <a:schemeClr val="tx1"/>
                </a:solidFill>
              </a:rPr>
              <a:t>	notare che il book yield richiede solo gli underlying items mentre il Variable Fee richiede anche il PVFCF</a:t>
            </a:r>
          </a:p>
          <a:p>
            <a:pPr marL="0" indent="0">
              <a:buNone/>
            </a:pPr>
            <a:r>
              <a:rPr lang="it-IT" noProof="1">
                <a:solidFill>
                  <a:srgbClr val="0070C0"/>
                </a:solidFill>
              </a:rPr>
              <a:t>Non sono il PVFCF</a:t>
            </a:r>
            <a:r>
              <a:rPr lang="it-IT" noProof="1">
                <a:solidFill>
                  <a:schemeClr val="tx1"/>
                </a:solidFill>
              </a:rPr>
              <a:t>: esprimono un concetto diverso dalle riserve tecniche</a:t>
            </a:r>
          </a:p>
          <a:p>
            <a:pPr marL="0" indent="0">
              <a:buNone/>
            </a:pPr>
            <a:r>
              <a:rPr lang="it-IT" noProof="1">
                <a:solidFill>
                  <a:schemeClr val="tx1"/>
                </a:solidFill>
                <a:sym typeface="Wingdings" panose="05000000000000000000" pitchFamily="2" charset="2"/>
              </a:rPr>
              <a:t>Possono essere interpretate come</a:t>
            </a:r>
          </a:p>
          <a:p>
            <a:pPr>
              <a:buAutoNum type="arabicPeriod"/>
            </a:pPr>
            <a:r>
              <a:rPr lang="it-IT" noProof="1">
                <a:solidFill>
                  <a:schemeClr val="tx1"/>
                </a:solidFill>
                <a:sym typeface="Wingdings" panose="05000000000000000000" pitchFamily="2" charset="2"/>
              </a:rPr>
              <a:t>Le riserve che appartengono ai clienti assicurati</a:t>
            </a:r>
          </a:p>
          <a:p>
            <a:pPr>
              <a:buAutoNum type="arabicPeriod"/>
            </a:pPr>
            <a:r>
              <a:rPr lang="it-IT" noProof="1">
                <a:solidFill>
                  <a:schemeClr val="tx1"/>
                </a:solidFill>
                <a:sym typeface="Wingdings" panose="05000000000000000000" pitchFamily="2" charset="2"/>
              </a:rPr>
              <a:t>Gli attivi a copertura, immaginando che ogni assicurato abbia attivi a copertra del proprio contratto</a:t>
            </a:r>
          </a:p>
          <a:p>
            <a:pPr marL="0" indent="0">
              <a:buNone/>
            </a:pPr>
            <a:endParaRPr lang="it-IT" noProof="1">
              <a:solidFill>
                <a:schemeClr val="tx1"/>
              </a:solidFill>
              <a:sym typeface="Wingdings" panose="05000000000000000000" pitchFamily="2" charset="2"/>
            </a:endParaRPr>
          </a:p>
          <a:p>
            <a:pPr marL="0" indent="0">
              <a:buNone/>
            </a:pPr>
            <a:r>
              <a:rPr lang="it-IT" noProof="1">
                <a:solidFill>
                  <a:schemeClr val="tx1"/>
                </a:solidFill>
                <a:sym typeface="Wingdings" panose="05000000000000000000" pitchFamily="2" charset="2"/>
              </a:rPr>
              <a:t>La differenza fra le due interpretazioni è: </a:t>
            </a:r>
          </a:p>
          <a:p>
            <a:pPr marL="0" indent="0">
              <a:buNone/>
            </a:pPr>
            <a:r>
              <a:rPr lang="it-IT" noProof="1">
                <a:solidFill>
                  <a:schemeClr val="tx1"/>
                </a:solidFill>
                <a:sym typeface="Wingdings" panose="05000000000000000000" pitchFamily="2" charset="2"/>
              </a:rPr>
              <a:t>nella prima non c’è una relazione con i valori di mercato (in particolare con plus e minus latenti) a meno che si riflettano nelle prestazioni assicurate. Il valore si avvicina al deposito od alla riserva matematica pura in base ai premi puri del bilancio locale</a:t>
            </a:r>
          </a:p>
          <a:p>
            <a:pPr marL="0" indent="0">
              <a:buNone/>
            </a:pPr>
            <a:r>
              <a:rPr lang="it-IT" noProof="1">
                <a:solidFill>
                  <a:schemeClr val="tx1"/>
                </a:solidFill>
                <a:sym typeface="Wingdings" panose="05000000000000000000" pitchFamily="2" charset="2"/>
              </a:rPr>
              <a:t>Nella seconda sussiste una relazione diretta con tutti i fattori di mercato che incidono sul fair value degli attivi (plus e minus sia realizzate che latenti)</a:t>
            </a:r>
          </a:p>
          <a:p>
            <a:pPr marL="0" indent="0">
              <a:buNone/>
            </a:pPr>
            <a:endParaRPr lang="it-IT" noProof="1">
              <a:solidFill>
                <a:schemeClr val="tx1"/>
              </a:solidFill>
              <a:sym typeface="Wingdings" panose="05000000000000000000" pitchFamily="2" charset="2"/>
            </a:endParaRPr>
          </a:p>
          <a:p>
            <a:pPr marL="0" indent="0">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88805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Premessa. Riserve tecniche </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21D5981F-7B79-40DF-B45A-D2B9B7926D2A}"/>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4</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r>
              <a:rPr lang="it-IT" noProof="1">
                <a:solidFill>
                  <a:schemeClr val="tx2">
                    <a:lumMod val="75000"/>
                  </a:schemeClr>
                </a:solidFill>
              </a:rPr>
              <a:t>Con IFRS 17 si introducono nuovi principi di calcolo delle riserve tecniche. Non si adottano schemi di calcolo già presenti in qualche regime nazionale, né si adotta Solvency II</a:t>
            </a:r>
          </a:p>
          <a:p>
            <a:r>
              <a:rPr lang="it-IT" noProof="1">
                <a:solidFill>
                  <a:schemeClr val="tx2">
                    <a:lumMod val="75000"/>
                  </a:schemeClr>
                </a:solidFill>
              </a:rPr>
              <a:t>La riserva attuariale è costituita da due componenti:</a:t>
            </a:r>
          </a:p>
          <a:p>
            <a:pPr lvl="1"/>
            <a:r>
              <a:rPr lang="it-IT" noProof="1">
                <a:solidFill>
                  <a:schemeClr val="tx2">
                    <a:lumMod val="75000"/>
                  </a:schemeClr>
                </a:solidFill>
              </a:rPr>
              <a:t>Una valutazione analitica dei flussi di cassa futuri, stocastica dove occorre, che ricorda la best estimate di solvency II</a:t>
            </a:r>
          </a:p>
          <a:p>
            <a:pPr lvl="1"/>
            <a:r>
              <a:rPr lang="it-IT" noProof="1">
                <a:solidFill>
                  <a:schemeClr val="tx2">
                    <a:lumMod val="75000"/>
                  </a:schemeClr>
                </a:solidFill>
              </a:rPr>
              <a:t>Un risk adjustment per tener conto degli scostamenti avversi rispetto alla valutazione analitica </a:t>
            </a:r>
          </a:p>
          <a:p>
            <a:r>
              <a:rPr lang="it-IT" noProof="1">
                <a:solidFill>
                  <a:schemeClr val="tx2">
                    <a:lumMod val="75000"/>
                  </a:schemeClr>
                </a:solidFill>
              </a:rPr>
              <a:t>Alla riserva attuariale si aggiunge un contractual service margin</a:t>
            </a:r>
          </a:p>
          <a:p>
            <a:r>
              <a:rPr lang="it-IT" noProof="1">
                <a:solidFill>
                  <a:schemeClr val="tx2">
                    <a:lumMod val="75000"/>
                  </a:schemeClr>
                </a:solidFill>
              </a:rPr>
              <a:t>Lo schema per la riassicurazione passiva è identica e (quasi) speculare. </a:t>
            </a:r>
          </a:p>
          <a:p>
            <a:pPr marL="0" indent="0">
              <a:buNone/>
            </a:pPr>
            <a:endParaRPr lang="it-IT"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888019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Gli underlying items (2/3)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20000"/>
          </a:bodyPr>
          <a:lstStyle/>
          <a:p>
            <a:pPr marL="0" indent="0">
              <a:buNone/>
            </a:pPr>
            <a:r>
              <a:rPr lang="it-IT" noProof="1">
                <a:solidFill>
                  <a:srgbClr val="0070C0"/>
                </a:solidFill>
              </a:rPr>
              <a:t>Come si calcola</a:t>
            </a:r>
          </a:p>
          <a:p>
            <a:pPr marL="0" indent="0">
              <a:buNone/>
            </a:pPr>
            <a:r>
              <a:rPr lang="it-IT" noProof="1">
                <a:solidFill>
                  <a:srgbClr val="FF0000"/>
                </a:solidFill>
              </a:rPr>
              <a:t>	piuttosto che fare riferimento alla teoria, dagli esempi illustrativi si induce il tipo di calcolo da fare</a:t>
            </a:r>
          </a:p>
          <a:p>
            <a:pPr marL="0" indent="0">
              <a:buNone/>
            </a:pPr>
            <a:r>
              <a:rPr lang="it-IT" noProof="1">
                <a:solidFill>
                  <a:schemeClr val="tx1"/>
                </a:solidFill>
                <a:sym typeface="Wingdings" panose="05000000000000000000" pitchFamily="2" charset="2"/>
              </a:rPr>
              <a:t>È una valutazione fatta sul flussi di cassa dell’HRG di riferimento</a:t>
            </a:r>
          </a:p>
          <a:p>
            <a:pPr marL="0" indent="0">
              <a:buNone/>
            </a:pPr>
            <a:r>
              <a:rPr lang="it-IT" noProof="1">
                <a:solidFill>
                  <a:schemeClr val="tx1"/>
                </a:solidFill>
                <a:sym typeface="Wingdings" panose="05000000000000000000" pitchFamily="2" charset="2"/>
              </a:rPr>
              <a:t>Non può essere una componente delle riserve perché vi contribuiscono anche le polizze annullate</a:t>
            </a:r>
          </a:p>
          <a:p>
            <a:pPr marL="0" indent="0">
              <a:buNone/>
            </a:pPr>
            <a:r>
              <a:rPr lang="it-IT" noProof="1">
                <a:solidFill>
                  <a:schemeClr val="tx1"/>
                </a:solidFill>
                <a:sym typeface="Wingdings" panose="05000000000000000000" pitchFamily="2" charset="2"/>
              </a:rPr>
              <a:t>Dato il valore complessivo (a livello di HRG) nel bilancio di apertura, il valore nel bilancio di chiusura si ottiene con il contributo di tutte le polizze, vive o annullate entro il bilancio di chiusura: queste contribuiscono con i rispettivi flussi di cassa in entrata ed in uscita</a:t>
            </a:r>
          </a:p>
          <a:p>
            <a:pPr marL="0" indent="0">
              <a:buNone/>
            </a:pPr>
            <a:r>
              <a:rPr lang="it-IT" noProof="1">
                <a:solidFill>
                  <a:schemeClr val="tx1"/>
                </a:solidFill>
                <a:sym typeface="Wingdings" panose="05000000000000000000" pitchFamily="2" charset="2"/>
              </a:rPr>
              <a:t>I flussi di cassa sono «actual» (cioè non quelli attesi nelle riserve di apertura)</a:t>
            </a:r>
          </a:p>
          <a:p>
            <a:pPr marL="0" indent="0">
              <a:buNone/>
            </a:pPr>
            <a:r>
              <a:rPr lang="it-IT" noProof="1">
                <a:solidFill>
                  <a:schemeClr val="tx1"/>
                </a:solidFill>
                <a:sym typeface="Wingdings" panose="05000000000000000000" pitchFamily="2" charset="2"/>
              </a:rPr>
              <a:t>I flussi di cassa sono tutti e solo quelli appartenenti alle tipologie che entrano nel calcolo del PVFCF. </a:t>
            </a:r>
            <a:r>
              <a:rPr lang="it-IT" u="sng" noProof="1">
                <a:solidFill>
                  <a:schemeClr val="tx1"/>
                </a:solidFill>
                <a:sym typeface="Wingdings" panose="05000000000000000000" pitchFamily="2" charset="2"/>
              </a:rPr>
              <a:t>Questo però può essere un limite degli esempi piuttosto che l’espressione della regola</a:t>
            </a:r>
          </a:p>
          <a:p>
            <a:pPr marL="0" indent="0">
              <a:buNone/>
            </a:pPr>
            <a:r>
              <a:rPr lang="it-IT" noProof="1">
                <a:solidFill>
                  <a:schemeClr val="tx1"/>
                </a:solidFill>
                <a:sym typeface="Wingdings" panose="05000000000000000000" pitchFamily="2" charset="2"/>
              </a:rPr>
              <a:t>I flussi di cassa comprendono le componenti di deposito delle riserve di apertura</a:t>
            </a:r>
          </a:p>
          <a:p>
            <a:pPr marL="0" indent="0">
              <a:buNone/>
            </a:pPr>
            <a:r>
              <a:rPr lang="it-IT" noProof="1">
                <a:solidFill>
                  <a:schemeClr val="tx1"/>
                </a:solidFill>
                <a:sym typeface="Wingdings" panose="05000000000000000000" pitchFamily="2" charset="2"/>
              </a:rPr>
              <a:t>Alle variazioni legate ai flussi di cassa si aggiunge la variazione di fair value dell’attivo sottostante (tutte le componenti, realizzate o latenti) e si detraggono le commissioni di gestione lorde trattenute agli assicurati (cioè dalle prestazioni assicurate) fra l’apertura e la chiusura del bilancio</a:t>
            </a:r>
          </a:p>
          <a:p>
            <a:pPr marL="0" indent="0">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14762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Gli underlying items (3/3)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Come si calcola</a:t>
            </a:r>
          </a:p>
          <a:p>
            <a:pPr marL="0" indent="0">
              <a:buNone/>
            </a:pPr>
            <a:r>
              <a:rPr lang="it-IT" noProof="1">
                <a:solidFill>
                  <a:srgbClr val="FF0000"/>
                </a:solidFill>
              </a:rPr>
              <a:t>	piuttosto che fare riferimento alla teoria, dagli esempi illustrativi si induce il tipo di calcolo da fare</a:t>
            </a:r>
          </a:p>
          <a:p>
            <a:pPr marL="0" indent="0">
              <a:buNone/>
            </a:pPr>
            <a:r>
              <a:rPr lang="it-IT" noProof="1">
                <a:solidFill>
                  <a:schemeClr val="tx1"/>
                </a:solidFill>
                <a:sym typeface="Wingdings" panose="05000000000000000000" pitchFamily="2" charset="2"/>
              </a:rPr>
              <a:t>Da notare che il «change in fair value degli underlying items» da utilizzare ai fini del variable fee comprende invece il contributo delle commissioni di gestione lorde.</a:t>
            </a:r>
          </a:p>
          <a:p>
            <a:pPr marL="0" indent="0">
              <a:buNone/>
            </a:pPr>
            <a:r>
              <a:rPr lang="it-IT" noProof="1">
                <a:solidFill>
                  <a:schemeClr val="tx1"/>
                </a:solidFill>
                <a:sym typeface="Wingdings" panose="05000000000000000000" pitchFamily="2" charset="2"/>
              </a:rPr>
              <a:t>Tale apparente contraddizione sussiste già negli attuali bilancio IAS, con riferimento alle passività delle unit linked i cui contratti sono classificati di investimento (*). </a:t>
            </a:r>
          </a:p>
          <a:p>
            <a:pPr marL="0" indent="0">
              <a:buNone/>
            </a:pPr>
            <a:r>
              <a:rPr lang="it-IT" noProof="1">
                <a:solidFill>
                  <a:srgbClr val="00B050"/>
                </a:solidFill>
              </a:rPr>
              <a:t>Nel caso di un modello di proiezione di conto economico e bilancio di una una generezione di contratti rivalutabili o unit linked, gli underlying items devono risultare nulli a fine proiezione mentre gli attivi devono corrispondere al cumulo dei profitti (non distribuiti).</a:t>
            </a:r>
          </a:p>
          <a:p>
            <a:pPr marL="0" indent="0">
              <a:buNone/>
            </a:pPr>
            <a:endParaRPr lang="it-IT" noProof="1">
              <a:solidFill>
                <a:srgbClr val="0070C0"/>
              </a:solidFill>
            </a:endParaRPr>
          </a:p>
          <a:p>
            <a:pPr marL="0" indent="0">
              <a:buNone/>
            </a:pPr>
            <a:r>
              <a:rPr lang="it-IT" noProof="1">
                <a:solidFill>
                  <a:srgbClr val="0070C0"/>
                </a:solidFill>
              </a:rPr>
              <a:t>Nota (*): vedi pagina successiva</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628102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(1/8)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noProof="1">
                <a:solidFill>
                  <a:srgbClr val="0070C0"/>
                </a:solidFill>
              </a:rPr>
              <a:t>Il variable fee è il reddito netto fra (+) quello conseguito sugli underlying items e (-) il costo della capitalizzazione della riserva dal reporting di apertura.</a:t>
            </a:r>
          </a:p>
          <a:p>
            <a:pPr marL="0" indent="0">
              <a:buNone/>
            </a:pPr>
            <a:r>
              <a:rPr lang="it-IT" noProof="1">
                <a:solidFill>
                  <a:srgbClr val="0070C0"/>
                </a:solidFill>
              </a:rPr>
              <a:t>Vediamo come si calcola punto per punto</a:t>
            </a:r>
          </a:p>
          <a:p>
            <a:pPr marL="0" indent="0">
              <a:buNone/>
            </a:pPr>
            <a:r>
              <a:rPr lang="it-IT" noProof="1">
                <a:solidFill>
                  <a:srgbClr val="0070C0"/>
                </a:solidFill>
              </a:rPr>
              <a:t>Regole:</a:t>
            </a:r>
          </a:p>
          <a:p>
            <a:pPr>
              <a:buFontTx/>
              <a:buChar char="-"/>
            </a:pPr>
            <a:r>
              <a:rPr lang="it-IT" noProof="1">
                <a:solidFill>
                  <a:srgbClr val="0070C0"/>
                </a:solidFill>
              </a:rPr>
              <a:t>Le due voci (+) e (-) si riferiscono allo stesso periodo temporale (es. stesso trimestre). Sembra ovvio ma occorre prestare attenzione alle chiusure anticipate di reporting, basta un paio di giorni di differenza per inficiare le valutazioni</a:t>
            </a:r>
          </a:p>
          <a:p>
            <a:pPr>
              <a:buFontTx/>
              <a:buChar char="-"/>
            </a:pPr>
            <a:r>
              <a:rPr lang="it-IT" noProof="1">
                <a:solidFill>
                  <a:srgbClr val="0070C0"/>
                </a:solidFill>
              </a:rPr>
              <a:t>Ci deve essere una suddivisione fra l’area del «latente» e l’area del realizzato. Può sembrare facile sul lato degli «underlying items» ma è un concetto nuovo sul lato delle riserve: in questo caso Solvency II ci viene in aiuto perché questo tipo di suddivisione è conosciuto</a:t>
            </a:r>
          </a:p>
          <a:p>
            <a:pPr>
              <a:buFontTx/>
              <a:buChar char="-"/>
            </a:pPr>
            <a:r>
              <a:rPr lang="it-IT" noProof="1">
                <a:solidFill>
                  <a:srgbClr val="0070C0"/>
                </a:solidFill>
              </a:rPr>
              <a:t>La valutazione ha la granularità dell’HRG, inclusa quella di segno (+)</a:t>
            </a:r>
          </a:p>
          <a:p>
            <a:pPr>
              <a:buFontTx/>
              <a:buChar char="-"/>
            </a:pPr>
            <a:endParaRPr lang="it-IT" noProof="1">
              <a:solidFill>
                <a:srgbClr val="0070C0"/>
              </a:solidFill>
            </a:endParaRPr>
          </a:p>
          <a:p>
            <a:pPr marL="0" indent="0">
              <a:buNone/>
            </a:pPr>
            <a:r>
              <a:rPr lang="it-IT" noProof="1">
                <a:solidFill>
                  <a:srgbClr val="0070C0"/>
                </a:solidFill>
              </a:rPr>
              <a:t>Notare che la voce (-) rappresenta l’»insurance finance expense» calcolato senza ancora considerare l’aggiustamento di variable fee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902048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(2/8)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06613" y="1423895"/>
            <a:ext cx="10452426" cy="4809995"/>
          </a:xfrm>
        </p:spPr>
        <p:txBody>
          <a:bodyPr>
            <a:normAutofit/>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Reddito degli underlying items</a:t>
            </a:r>
          </a:p>
          <a:p>
            <a:pPr marL="0" indent="0" algn="just">
              <a:buNone/>
            </a:pPr>
            <a:r>
              <a:rPr lang="it-IT" u="sng" noProof="1">
                <a:solidFill>
                  <a:srgbClr val="0070C0"/>
                </a:solidFill>
              </a:rPr>
              <a:t>Il reddito latente </a:t>
            </a:r>
            <a:r>
              <a:rPr lang="it-IT" noProof="1">
                <a:solidFill>
                  <a:srgbClr val="0070C0"/>
                </a:solidFill>
              </a:rPr>
              <a:t>degli «underlying Items» (brevemente reddito latente UIT) potrebbe essere posto al plus e minus latenti maturate nel periodo sugli attivi sottostanti, nella proporzione in cui gli UIT stanno agli attivi. Occorre fare attenzione alla circostanza che il «latente» dei bilanci IFRS9 non è necessariamente uguale a quello di bilancio locale se i primi fanno riferimento al confronto fra valori di mercato e costo ammortizzato (i secondi sappiamo fare riferimento al costo storico dove lo scarto di emissione è ad interesse semplice e risente altresì della classificazione locale fra durevole e non durevole e dell’eventuale sospensione delle minus di quest’ultimo comparto)</a:t>
            </a:r>
          </a:p>
          <a:p>
            <a:pPr marL="0" indent="0" algn="just">
              <a:buNone/>
            </a:pPr>
            <a:r>
              <a:rPr lang="it-IT" u="sng" noProof="1">
                <a:solidFill>
                  <a:srgbClr val="0070C0"/>
                </a:solidFill>
              </a:rPr>
              <a:t>Il reddito realizzato </a:t>
            </a:r>
            <a:r>
              <a:rPr lang="it-IT" noProof="1">
                <a:solidFill>
                  <a:srgbClr val="0070C0"/>
                </a:solidFill>
              </a:rPr>
              <a:t>degli UIT è determinato in base ai flussi cedolari, proventi da rimborso, tasso interno di rendimento, proventi da negoziazione. Fa fede il bilancio (non la gestione separata)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792982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(3/8)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84050"/>
            <a:ext cx="10452426" cy="4809995"/>
          </a:xfrm>
        </p:spPr>
        <p:txBody>
          <a:bodyPr>
            <a:normAutofit lnSpcReduction="10000"/>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L’Insurance Finance expense </a:t>
            </a:r>
            <a:r>
              <a:rPr lang="it-IT" i="1" u="sng" noProof="1">
                <a:solidFill>
                  <a:srgbClr val="0070C0"/>
                </a:solidFill>
              </a:rPr>
              <a:t>(ante correzione di variable fee).</a:t>
            </a:r>
            <a:r>
              <a:rPr lang="it-IT" b="1" i="1" u="sng" noProof="1">
                <a:solidFill>
                  <a:srgbClr val="0070C0"/>
                </a:solidFill>
              </a:rPr>
              <a:t> Componente latente</a:t>
            </a:r>
          </a:p>
          <a:p>
            <a:pPr marL="0" indent="0" algn="just">
              <a:buNone/>
            </a:pPr>
            <a:r>
              <a:rPr lang="it-IT" noProof="1">
                <a:solidFill>
                  <a:srgbClr val="0070C0"/>
                </a:solidFill>
              </a:rPr>
              <a:t>La componente latente è data </a:t>
            </a:r>
          </a:p>
          <a:p>
            <a:pPr algn="just">
              <a:buFontTx/>
              <a:buChar char="-"/>
            </a:pPr>
            <a:r>
              <a:rPr lang="it-IT" noProof="1">
                <a:solidFill>
                  <a:srgbClr val="0070C0"/>
                </a:solidFill>
              </a:rPr>
              <a:t>dall’effetto variazione della curva tassi, della variazione degli spread, della variazione dei valori dei titoli azionari, immobiliari e fondi comuni che, se si vuole procedere ad un’attenza analisi, si suddivide in </a:t>
            </a:r>
          </a:p>
          <a:p>
            <a:pPr lvl="1" algn="just">
              <a:buFontTx/>
              <a:buChar char="-"/>
            </a:pPr>
            <a:r>
              <a:rPr lang="it-IT" noProof="1">
                <a:solidFill>
                  <a:srgbClr val="0070C0"/>
                </a:solidFill>
              </a:rPr>
              <a:t>Effetto discounting (curva tassi e liquidity premium) sui flussi di cassa futuri delle valutazioni non stocastiche, lasciando PHB invariato (componente dinamica dell’ipotesi di decadenza anticipata)</a:t>
            </a:r>
          </a:p>
          <a:p>
            <a:pPr lvl="1" algn="just">
              <a:buFontTx/>
              <a:buChar char="-"/>
            </a:pPr>
            <a:r>
              <a:rPr lang="it-IT" noProof="1">
                <a:solidFill>
                  <a:srgbClr val="0070C0"/>
                </a:solidFill>
              </a:rPr>
              <a:t>Effetto non stocastico su FDB (riserva delle rivalutazioni future), lasciando PHB invariato</a:t>
            </a:r>
          </a:p>
          <a:p>
            <a:pPr lvl="1" algn="just">
              <a:buFontTx/>
              <a:buChar char="-"/>
            </a:pPr>
            <a:r>
              <a:rPr lang="it-IT" noProof="1">
                <a:solidFill>
                  <a:srgbClr val="0070C0"/>
                </a:solidFill>
              </a:rPr>
              <a:t>Effetto stocastico </a:t>
            </a:r>
          </a:p>
          <a:p>
            <a:pPr lvl="2" algn="just">
              <a:buFontTx/>
              <a:buChar char="-"/>
            </a:pPr>
            <a:r>
              <a:rPr lang="it-IT" noProof="1">
                <a:solidFill>
                  <a:srgbClr val="0070C0"/>
                </a:solidFill>
              </a:rPr>
              <a:t>TVOG (costo delle garanzie finanziarie), parte del quale è un effetto PHB</a:t>
            </a:r>
          </a:p>
          <a:p>
            <a:pPr lvl="2" algn="just">
              <a:buFontTx/>
              <a:buChar char="-"/>
            </a:pPr>
            <a:r>
              <a:rPr lang="it-IT" noProof="1">
                <a:solidFill>
                  <a:srgbClr val="0070C0"/>
                </a:solidFill>
              </a:rPr>
              <a:t>FDB (riserva stocastica – riserva non stocastica delle rivalutazioni future), parte del quale è un effetto PHB</a:t>
            </a:r>
          </a:p>
          <a:p>
            <a:pPr lvl="2" algn="just">
              <a:buFontTx/>
              <a:buChar char="-"/>
            </a:pPr>
            <a:r>
              <a:rPr lang="it-IT" noProof="1">
                <a:solidFill>
                  <a:srgbClr val="0070C0"/>
                </a:solidFill>
              </a:rPr>
              <a:t>Effetto PHB indotto sulla componente non stocastica della riserva, ossia sulla (1) e (2)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903147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(4/8)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L’Insurance Finance expense </a:t>
            </a:r>
            <a:r>
              <a:rPr lang="it-IT" i="1" u="sng" noProof="1">
                <a:solidFill>
                  <a:srgbClr val="0070C0"/>
                </a:solidFill>
              </a:rPr>
              <a:t>(ante correzione di variable fee).</a:t>
            </a:r>
            <a:r>
              <a:rPr lang="it-IT" b="1" i="1" u="sng" noProof="1">
                <a:solidFill>
                  <a:srgbClr val="0070C0"/>
                </a:solidFill>
              </a:rPr>
              <a:t> Componente latente</a:t>
            </a:r>
          </a:p>
          <a:p>
            <a:pPr marL="0" indent="0" algn="just">
              <a:buNone/>
            </a:pPr>
            <a:r>
              <a:rPr lang="it-IT" noProof="1">
                <a:solidFill>
                  <a:srgbClr val="0070C0"/>
                </a:solidFill>
              </a:rPr>
              <a:t>C’è un’altra componente da non trascurare affatto, la mutata composizione dell’attivo ossia l’aggiornamento dell’»</a:t>
            </a:r>
            <a:r>
              <a:rPr lang="it-IT" u="sng" noProof="1">
                <a:solidFill>
                  <a:srgbClr val="0070C0"/>
                </a:solidFill>
              </a:rPr>
              <a:t>asset model point</a:t>
            </a:r>
            <a:r>
              <a:rPr lang="it-IT" noProof="1">
                <a:solidFill>
                  <a:srgbClr val="0070C0"/>
                </a:solidFill>
              </a:rPr>
              <a:t>» e quindi anche della sua componente di UIT</a:t>
            </a:r>
          </a:p>
          <a:p>
            <a:pPr marL="0" indent="0" algn="just">
              <a:buNone/>
            </a:pPr>
            <a:r>
              <a:rPr lang="it-IT" noProof="1">
                <a:solidFill>
                  <a:srgbClr val="0070C0"/>
                </a:solidFill>
              </a:rPr>
              <a:t>L’esistenza di questo fenomeno è percepibile con facilità: a parità di variabili di mercato e di portfoglio a riserva, le riserve mutano. Il motivo è il mutare dell’attivo sottostante, quindi anche del valore stocastico delle riserve (anche a parità di scenari stocastici, i singoli parametri stocastici hanno un peso proporzionato alla tipologia di attivo sottostante), dei rendimenti prevedibili e da questi il PHB e di conseguenza anche la riserva delle prestazioni garantite, delle spese e provvigioni ricorrenti.</a:t>
            </a:r>
          </a:p>
          <a:p>
            <a:pPr marL="0" indent="0" algn="just">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994885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(5/8)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L’Insurance Finance expense </a:t>
            </a:r>
            <a:r>
              <a:rPr lang="it-IT" i="1" u="sng" noProof="1">
                <a:solidFill>
                  <a:srgbClr val="0070C0"/>
                </a:solidFill>
              </a:rPr>
              <a:t>(ante correzione di variable fee).</a:t>
            </a:r>
            <a:r>
              <a:rPr lang="it-IT" b="1" i="1" u="sng" noProof="1">
                <a:solidFill>
                  <a:srgbClr val="0070C0"/>
                </a:solidFill>
              </a:rPr>
              <a:t> Componente latente</a:t>
            </a:r>
          </a:p>
          <a:p>
            <a:pPr marL="0" indent="0" algn="just">
              <a:buNone/>
            </a:pPr>
            <a:r>
              <a:rPr lang="it-IT" noProof="1">
                <a:solidFill>
                  <a:srgbClr val="0070C0"/>
                </a:solidFill>
              </a:rPr>
              <a:t>Mentre i proventi degli UIT risentono per costruzione del mutare giornaliero degli attivi durante il periodo di reporting, gli effetti economici sulle riserve si possono solo stimare simulando il valore sulle polizze in vigore a fine periodo di reporting – e già esistenti a inizio periodo - con le ipotesi economiche di partenza. Ma questo non è sufficiente.</a:t>
            </a:r>
          </a:p>
          <a:p>
            <a:pPr marL="0" indent="0" algn="just">
              <a:buNone/>
            </a:pPr>
            <a:r>
              <a:rPr lang="it-IT" noProof="1">
                <a:solidFill>
                  <a:srgbClr val="0070C0"/>
                </a:solidFill>
              </a:rPr>
              <a:t>Lo sappiamo bene dall’esperienza maturata nel fare il conto economico dei contratti unit linked classificati di investimento secondo lo schema IAS39 o IFRS9 noto come «deposit accounting». Per ottenere la riconciliazione fra proventi di area D e impatto economico sulle riserve unit linked (che sono due voci esplicite del conto economico), è necessario calcolare:</a:t>
            </a:r>
          </a:p>
          <a:p>
            <a:pPr algn="just">
              <a:buFontTx/>
              <a:buChar char="-"/>
            </a:pPr>
            <a:r>
              <a:rPr lang="it-IT" noProof="1">
                <a:solidFill>
                  <a:srgbClr val="0070C0"/>
                </a:solidFill>
              </a:rPr>
              <a:t>I costi finanziari sui nuovi flussi in ingresso (in primis le nuove polizze) dalla data di ingresso</a:t>
            </a:r>
          </a:p>
          <a:p>
            <a:pPr algn="just">
              <a:buFontTx/>
              <a:buChar char="-"/>
            </a:pPr>
            <a:r>
              <a:rPr lang="it-IT" noProof="1">
                <a:solidFill>
                  <a:srgbClr val="0070C0"/>
                </a:solidFill>
              </a:rPr>
              <a:t>I costi finanziari maturati e liquidati all’interno dei flussi in uscita (in primis le liquidazioni per riscatti) fino alla data di liquidazione o di cambio di stato in somme da pagare.</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52394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(6/8)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L’Insurance Finance expense </a:t>
            </a:r>
            <a:r>
              <a:rPr lang="it-IT" i="1" u="sng" noProof="1">
                <a:solidFill>
                  <a:srgbClr val="0070C0"/>
                </a:solidFill>
              </a:rPr>
              <a:t>(ante correzione di variable fee).</a:t>
            </a:r>
            <a:r>
              <a:rPr lang="it-IT" b="1" i="1" u="sng" noProof="1">
                <a:solidFill>
                  <a:srgbClr val="0070C0"/>
                </a:solidFill>
              </a:rPr>
              <a:t> Componente realizzata</a:t>
            </a:r>
          </a:p>
          <a:p>
            <a:pPr marL="0" indent="0" algn="just">
              <a:buNone/>
            </a:pPr>
            <a:r>
              <a:rPr lang="it-IT" noProof="1">
                <a:solidFill>
                  <a:srgbClr val="0070C0"/>
                </a:solidFill>
              </a:rPr>
              <a:t>Può sembrare strano ai più giovani parlare di componente realizzata ma coloro che lavorano solitamente sulle riserve locali trattano di componente realizzata, anzi per essere precisi</a:t>
            </a:r>
          </a:p>
          <a:p>
            <a:pPr algn="just">
              <a:buFontTx/>
              <a:buChar char="-"/>
            </a:pPr>
            <a:r>
              <a:rPr lang="it-IT" noProof="1">
                <a:solidFill>
                  <a:srgbClr val="0070C0"/>
                </a:solidFill>
              </a:rPr>
              <a:t>Nelle riserve locali, il costo della capitalizzazione finanziaria della «riserva matematica pura in base ai premi puri» e della «riserva per spese di gestione ricorrenti» è solo componente realizzata mentre non esiste una componente latente.</a:t>
            </a:r>
          </a:p>
          <a:p>
            <a:pPr algn="just">
              <a:buFontTx/>
              <a:buChar char="-"/>
            </a:pPr>
            <a:r>
              <a:rPr lang="it-IT" noProof="1">
                <a:solidFill>
                  <a:srgbClr val="0070C0"/>
                </a:solidFill>
              </a:rPr>
              <a:t>La componente finanziaria (realizzata) delle riserve locali è data dalla combinazione (ad interesse composto) del tasso tecnico (o del minimo garantito) con la rivalutazione discrezionale. Questa rivalutazione, nella Solvency II e nell’IFRS17 la chiamiamo «actual» per distinguerla dalla rivalutazione «expected». La componente expected non gioca nella locale (a meno di non parlare di riserve aggiuntive)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360153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(7/8)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L’Insurance Finance expense </a:t>
            </a:r>
            <a:r>
              <a:rPr lang="it-IT" i="1" u="sng" noProof="1">
                <a:solidFill>
                  <a:srgbClr val="0070C0"/>
                </a:solidFill>
              </a:rPr>
              <a:t>(ante correzione di variable fee).</a:t>
            </a:r>
            <a:r>
              <a:rPr lang="it-IT" b="1" i="1" u="sng" noProof="1">
                <a:solidFill>
                  <a:srgbClr val="0070C0"/>
                </a:solidFill>
              </a:rPr>
              <a:t> Componente realizzata</a:t>
            </a:r>
          </a:p>
          <a:p>
            <a:pPr marL="0" indent="0" algn="just">
              <a:buNone/>
            </a:pPr>
            <a:r>
              <a:rPr lang="it-IT" noProof="1">
                <a:solidFill>
                  <a:srgbClr val="0070C0"/>
                </a:solidFill>
              </a:rPr>
              <a:t>Tasso tecnico: in IFRS17 – ma anche in Solvency II – il tasso tecnico o minimo garantito sono sostituiti dal rilascio del tasso forward del bilancio di apertura. In inglese «unwinding of the opening interest rate». Quindi, se il tasso forward a 1 anno di inizio trimestre era x% ed il liquidity premium era lp%, occorre capitalizzare per un quarto di anno in maniera semplice al tasso annuo nominale di interesse corrispondente a x+lp. Tutto qui</a:t>
            </a:r>
          </a:p>
          <a:p>
            <a:pPr marL="0" indent="0" algn="just">
              <a:buNone/>
            </a:pPr>
            <a:r>
              <a:rPr lang="it-IT" noProof="1">
                <a:solidFill>
                  <a:srgbClr val="0070C0"/>
                </a:solidFill>
              </a:rPr>
              <a:t>Perché allora non esiste una componente realizzata di tasso tecnico o di minimo garantito?</a:t>
            </a:r>
          </a:p>
          <a:p>
            <a:pPr marL="0" indent="0" algn="just">
              <a:buNone/>
            </a:pPr>
            <a:r>
              <a:rPr lang="it-IT" noProof="1">
                <a:solidFill>
                  <a:srgbClr val="0070C0"/>
                </a:solidFill>
              </a:rPr>
              <a:t>La risposta è semplice: perché sono stati già accantonati, anzi tutte le garanzie finanziarie sono accantonate in run off sin dall’origine del contratto, e questo vale per il PVFCF IFRS17 ed anche per la Best Esimate Solvency II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042201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Come si misura il reddito netto degli investimenti (8/8)</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lgn="just">
              <a:buNone/>
            </a:pPr>
            <a:r>
              <a:rPr lang="it-IT" noProof="1">
                <a:solidFill>
                  <a:srgbClr val="0070C0"/>
                </a:solidFill>
              </a:rPr>
              <a:t>Il variable fee è il reddito netto fra (+) quello conseguito sugli underlying items e (-) il costo della capitalizzazione della riserva dal reporting di apertura.</a:t>
            </a:r>
          </a:p>
          <a:p>
            <a:pPr marL="0" indent="0" algn="just">
              <a:buNone/>
            </a:pPr>
            <a:r>
              <a:rPr lang="it-IT" b="1" u="sng" noProof="1">
                <a:solidFill>
                  <a:srgbClr val="0070C0"/>
                </a:solidFill>
              </a:rPr>
              <a:t>L’Insurance Finance expense </a:t>
            </a:r>
            <a:r>
              <a:rPr lang="it-IT" i="1" u="sng" noProof="1">
                <a:solidFill>
                  <a:srgbClr val="0070C0"/>
                </a:solidFill>
              </a:rPr>
              <a:t>(ante correzione di variable fee).</a:t>
            </a:r>
            <a:r>
              <a:rPr lang="it-IT" b="1" i="1" u="sng" noProof="1">
                <a:solidFill>
                  <a:srgbClr val="0070C0"/>
                </a:solidFill>
              </a:rPr>
              <a:t> Componente realizzata</a:t>
            </a:r>
          </a:p>
          <a:p>
            <a:pPr marL="0" indent="0" algn="just">
              <a:buNone/>
            </a:pPr>
            <a:r>
              <a:rPr lang="it-IT" noProof="1">
                <a:solidFill>
                  <a:srgbClr val="0070C0"/>
                </a:solidFill>
              </a:rPr>
              <a:t>Perché non esiste una componente realizzata di rivalutazione discrezionale?</a:t>
            </a:r>
          </a:p>
          <a:p>
            <a:pPr marL="0" indent="0" algn="just">
              <a:buNone/>
            </a:pPr>
            <a:r>
              <a:rPr lang="it-IT" noProof="1">
                <a:solidFill>
                  <a:srgbClr val="0070C0"/>
                </a:solidFill>
              </a:rPr>
              <a:t>In realtà non è del tutto vero: </a:t>
            </a:r>
          </a:p>
          <a:p>
            <a:pPr algn="just">
              <a:buFontTx/>
              <a:buChar char="-"/>
            </a:pPr>
            <a:r>
              <a:rPr lang="it-IT" noProof="1">
                <a:solidFill>
                  <a:srgbClr val="0070C0"/>
                </a:solidFill>
              </a:rPr>
              <a:t>In parte vero, la componente expected non contribuisce alla componente realizzata, non contribuisce al «insurance finance expense» perché era stata già accantonata</a:t>
            </a:r>
          </a:p>
          <a:p>
            <a:pPr algn="just">
              <a:buFontTx/>
              <a:buChar char="-"/>
            </a:pPr>
            <a:r>
              <a:rPr lang="it-IT" noProof="1">
                <a:solidFill>
                  <a:srgbClr val="0070C0"/>
                </a:solidFill>
              </a:rPr>
              <a:t>In parte invece vi contribuisce: la componente actual rispetto a quella expected vi contribuisce. Si tratta di una experience variance del FDB e, a seconda del segno, questo delta fa aumentare o diminuire l’insurance finance expense (nella sua componente realizzata) </a:t>
            </a:r>
          </a:p>
          <a:p>
            <a:pPr algn="just">
              <a:buFontTx/>
              <a:buChar char="-"/>
            </a:pPr>
            <a:endParaRPr lang="it-IT" noProof="1">
              <a:solidFill>
                <a:srgbClr val="0070C0"/>
              </a:solidFill>
            </a:endParaRPr>
          </a:p>
          <a:p>
            <a:pPr marL="0" indent="0" algn="just">
              <a:buNone/>
            </a:pPr>
            <a:r>
              <a:rPr lang="it-IT" noProof="1">
                <a:solidFill>
                  <a:srgbClr val="0070C0"/>
                </a:solidFill>
              </a:rPr>
              <a:t>Ora parliamo del </a:t>
            </a:r>
            <a:r>
              <a:rPr lang="it-IT" b="1" noProof="1">
                <a:solidFill>
                  <a:srgbClr val="0070C0"/>
                </a:solidFill>
              </a:rPr>
              <a:t>BOW Wave</a:t>
            </a:r>
            <a:r>
              <a:rPr lang="it-IT" noProof="1">
                <a:solidFill>
                  <a:srgbClr val="0070C0"/>
                </a:solidFill>
              </a:rPr>
              <a:t> perché è un fenomeno del variable fee strettamente collegato al saldo fra proventi realizzati degli UIT e componente realizzata dell’insurance finance expense.</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10902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sz="3300" noProof="1">
                <a:solidFill>
                  <a:schemeClr val="tx2">
                    <a:lumMod val="75000"/>
                  </a:schemeClr>
                </a:solidFill>
              </a:rPr>
              <a:t>Premessa. Presentazione dei ricavi (1/2)</a:t>
            </a:r>
            <a:br>
              <a:rPr lang="en-US" sz="3300" dirty="0">
                <a:solidFill>
                  <a:schemeClr val="tx2">
                    <a:lumMod val="75000"/>
                  </a:schemeClr>
                </a:solidFill>
              </a:rPr>
            </a:br>
            <a:endParaRPr lang="en-US" sz="3300"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C3B4D7BC-9BAE-4161-B0FD-6D48756E6648}"/>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5</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a:lnSpc>
                <a:spcPct val="90000"/>
              </a:lnSpc>
            </a:pPr>
            <a:r>
              <a:rPr lang="it-IT" sz="1500" noProof="1">
                <a:solidFill>
                  <a:schemeClr val="tx2">
                    <a:lumMod val="75000"/>
                  </a:schemeClr>
                </a:solidFill>
              </a:rPr>
              <a:t>Con IFRS 17 si introduce una nuova voce di conto economico: i </a:t>
            </a:r>
            <a:r>
              <a:rPr lang="it-IT" sz="1500" u="sng" noProof="1">
                <a:solidFill>
                  <a:schemeClr val="tx2">
                    <a:lumMod val="75000"/>
                  </a:schemeClr>
                </a:solidFill>
              </a:rPr>
              <a:t>revenues</a:t>
            </a:r>
            <a:r>
              <a:rPr lang="it-IT" sz="1500" noProof="1">
                <a:solidFill>
                  <a:schemeClr val="tx2">
                    <a:lumMod val="75000"/>
                  </a:schemeClr>
                </a:solidFill>
              </a:rPr>
              <a:t> o semplicemente ricavi</a:t>
            </a:r>
          </a:p>
          <a:p>
            <a:pPr>
              <a:lnSpc>
                <a:spcPct val="90000"/>
              </a:lnSpc>
            </a:pPr>
            <a:r>
              <a:rPr lang="it-IT" sz="1500" noProof="1">
                <a:solidFill>
                  <a:schemeClr val="tx2">
                    <a:lumMod val="75000"/>
                  </a:schemeClr>
                </a:solidFill>
              </a:rPr>
              <a:t>I ricavi sostituiscono i premi come elemento esplicito del conto economico.</a:t>
            </a:r>
          </a:p>
          <a:p>
            <a:pPr>
              <a:lnSpc>
                <a:spcPct val="90000"/>
              </a:lnSpc>
            </a:pPr>
            <a:r>
              <a:rPr lang="it-IT" sz="1500" noProof="1">
                <a:solidFill>
                  <a:schemeClr val="tx2">
                    <a:lumMod val="75000"/>
                  </a:schemeClr>
                </a:solidFill>
              </a:rPr>
              <a:t>I ricavi sostituiscono la variazione delle riserve tecniche come elemento esplicito del conto economico</a:t>
            </a:r>
          </a:p>
          <a:p>
            <a:pPr marL="0" indent="0">
              <a:lnSpc>
                <a:spcPct val="90000"/>
              </a:lnSpc>
              <a:buNone/>
            </a:pPr>
            <a:endParaRPr lang="it-IT" sz="1500" noProof="1">
              <a:solidFill>
                <a:schemeClr val="tx2">
                  <a:lumMod val="75000"/>
                </a:schemeClr>
              </a:solidFill>
            </a:endParaRPr>
          </a:p>
          <a:p>
            <a:pPr marL="0" indent="0">
              <a:lnSpc>
                <a:spcPct val="90000"/>
              </a:lnSpc>
              <a:buNone/>
            </a:pPr>
            <a:r>
              <a:rPr lang="it-IT" sz="1500" noProof="1">
                <a:solidFill>
                  <a:schemeClr val="tx2">
                    <a:lumMod val="75000"/>
                  </a:schemeClr>
                </a:solidFill>
              </a:rPr>
              <a:t>Ricavi : </a:t>
            </a:r>
          </a:p>
          <a:p>
            <a:pPr>
              <a:lnSpc>
                <a:spcPct val="90000"/>
              </a:lnSpc>
              <a:buAutoNum type="arabicParenBoth"/>
            </a:pPr>
            <a:r>
              <a:rPr lang="it-IT" sz="1500" noProof="1">
                <a:solidFill>
                  <a:schemeClr val="tx2">
                    <a:lumMod val="75000"/>
                  </a:schemeClr>
                </a:solidFill>
              </a:rPr>
              <a:t>Servizio assicurativo rilasciato secondo le previsioni del bilancio di apertura</a:t>
            </a:r>
          </a:p>
          <a:p>
            <a:pPr>
              <a:lnSpc>
                <a:spcPct val="90000"/>
              </a:lnSpc>
              <a:buAutoNum type="arabicParenBoth"/>
            </a:pPr>
            <a:r>
              <a:rPr lang="it-IT" sz="1500" noProof="1">
                <a:solidFill>
                  <a:schemeClr val="tx2">
                    <a:lumMod val="75000"/>
                  </a:schemeClr>
                </a:solidFill>
              </a:rPr>
              <a:t>Rilascio del contractual service margin (rilascio atteso più variazioni intercorse durante il periodo)</a:t>
            </a:r>
          </a:p>
          <a:p>
            <a:pPr>
              <a:lnSpc>
                <a:spcPct val="90000"/>
              </a:lnSpc>
              <a:buAutoNum type="arabicParenBoth"/>
            </a:pPr>
            <a:r>
              <a:rPr lang="it-IT" sz="1500" noProof="1">
                <a:solidFill>
                  <a:schemeClr val="tx2">
                    <a:lumMod val="75000"/>
                  </a:schemeClr>
                </a:solidFill>
              </a:rPr>
              <a:t>Variazione del risk adjustment (compresi tutti gli aggiornamenti che a qualsiasi titolo hanno fatto cambiare il livello della riserva dal bilancio di apertura)</a:t>
            </a:r>
          </a:p>
          <a:p>
            <a:pPr>
              <a:lnSpc>
                <a:spcPct val="90000"/>
              </a:lnSpc>
              <a:buAutoNum type="arabicParenBoth"/>
            </a:pPr>
            <a:r>
              <a:rPr lang="it-IT" sz="1500" noProof="1">
                <a:solidFill>
                  <a:schemeClr val="tx2">
                    <a:lumMod val="75000"/>
                  </a:schemeClr>
                </a:solidFill>
              </a:rPr>
              <a:t>Opzionalmente, quota di ammortamento delle provvigioni iniziali di acqusizione (un ricavo, non un costo!)</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82335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(1/9)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10000"/>
          </a:bodyPr>
          <a:lstStyle/>
          <a:p>
            <a:pPr marL="0" indent="0" algn="just">
              <a:buNone/>
            </a:pPr>
            <a:r>
              <a:rPr lang="it-IT" noProof="1">
                <a:solidFill>
                  <a:srgbClr val="0070C0"/>
                </a:solidFill>
              </a:rPr>
              <a:t>Il Bow Wave dipende da un eccesso di redditi realizzati degli investimenti rispetto alle attese cioè rispetto all’effetto contrapposto di experience variance del FDB.</a:t>
            </a:r>
          </a:p>
          <a:p>
            <a:pPr marL="0" indent="0" algn="just">
              <a:buNone/>
            </a:pPr>
            <a:r>
              <a:rPr lang="it-IT" noProof="1">
                <a:solidFill>
                  <a:srgbClr val="FF0000"/>
                </a:solidFill>
              </a:rPr>
              <a:t>Non è un elemento caratterizzante le unit linked</a:t>
            </a:r>
          </a:p>
          <a:p>
            <a:pPr marL="0" indent="0" algn="just">
              <a:buNone/>
            </a:pPr>
            <a:r>
              <a:rPr lang="it-IT" noProof="1">
                <a:solidFill>
                  <a:srgbClr val="FF0000"/>
                </a:solidFill>
              </a:rPr>
              <a:t>Non è un elemento afferente la componente latente del reddito netto degli investimenti</a:t>
            </a:r>
          </a:p>
          <a:p>
            <a:pPr marL="0" indent="0" algn="just">
              <a:buNone/>
            </a:pPr>
            <a:r>
              <a:rPr lang="it-IT" noProof="1">
                <a:solidFill>
                  <a:srgbClr val="0070C0"/>
                </a:solidFill>
              </a:rPr>
              <a:t>Se il primo elemento eccede il secondo, l’eccedenza non è destinata a P&amp;L ma a CSM tramite il Variable Fee.</a:t>
            </a:r>
          </a:p>
          <a:p>
            <a:pPr marL="0" indent="0" algn="just">
              <a:buNone/>
            </a:pPr>
            <a:r>
              <a:rPr lang="it-IT" noProof="1">
                <a:solidFill>
                  <a:srgbClr val="0070C0"/>
                </a:solidFill>
              </a:rPr>
              <a:t>Così facendo, il reddito netto va a P&amp;L in piccola parte nel periodo ma soprattutto in epoche future in funzione del ritmo imposto dalle coverage units.</a:t>
            </a:r>
          </a:p>
          <a:p>
            <a:pPr marL="0" indent="0" algn="just">
              <a:buNone/>
            </a:pPr>
            <a:r>
              <a:rPr lang="it-IT" noProof="1">
                <a:solidFill>
                  <a:srgbClr val="0070C0"/>
                </a:solidFill>
              </a:rPr>
              <a:t>Perché si forma questa eccedenza positiva?</a:t>
            </a:r>
          </a:p>
          <a:p>
            <a:pPr algn="just">
              <a:buFontTx/>
              <a:buChar char="-"/>
            </a:pPr>
            <a:r>
              <a:rPr lang="it-IT" noProof="1">
                <a:solidFill>
                  <a:srgbClr val="0070C0"/>
                </a:solidFill>
              </a:rPr>
              <a:t>Perché i rendimenti sono real world e gli spread impliciti nelle curve tassi del bilancio di apertura non si concretizzano in default degli emittenti, non solo per quanto riguarda i titoli di Stato, anche per quanto riguarda i titoli Corporate</a:t>
            </a:r>
          </a:p>
          <a:p>
            <a:pPr algn="just">
              <a:buFontTx/>
              <a:buChar char="-"/>
            </a:pPr>
            <a:r>
              <a:rPr lang="it-IT" noProof="1">
                <a:solidFill>
                  <a:srgbClr val="0070C0"/>
                </a:solidFill>
              </a:rPr>
              <a:t>In piccola parte, quando i tassi di interesse sono in discesa, perché i rendimenti risk neutral sono superiori alle curve risk neutral utilizzate per scontare i flussi di cassa. Ciò avviene come conseguenza delle regole locali di calcolo dei rendimenti disciplinate nel regolamento ISVAP 38.</a:t>
            </a: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201282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(2/9)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algn="just">
              <a:lnSpc>
                <a:spcPct val="115000"/>
              </a:lnSpc>
              <a:spcAft>
                <a:spcPts val="1000"/>
              </a:spcAft>
            </a:pP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Real world results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the end of year, the fund earns more than expected. This can be noted with ease by comparing the expected return against the actual financial return of the assets.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If we assume that the same difference (“delta” for simplicity) has an impact on the underlying items (as they are a significant share of assets) than the change in fair value of underlying assets (the first element of Vfee) is delta.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second element of Vfee is the policyholders’ share of delta, that we label as deltap, to be deducted from delta. We could assume that the gross management fee is constant and was not tied or limited by the presence of the financial guarantee, than deltap equates delta so that delta – deltap = 0 </a:t>
            </a: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the entity share of change in fair value of the underlying items is void and so Vfee=0.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If so, there’s no bow wave effect.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334329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(3/9)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lnSpc>
                <a:spcPct val="115000"/>
              </a:lnSpc>
              <a:spcAft>
                <a:spcPts val="1000"/>
              </a:spcAft>
              <a:buNone/>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However, there are situations where the change of insurance finance expense is not limited to just deltap.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These are: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TVOG, at least the part linked to the financial guarantees: even though the financial guarantees have not a deterministic provisions, there are some scenarios where they are in the money under risk neutral - valuation and they are not any more in the money under real world environment (in relation to the time covered in the last reporting period)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gross management fee may raise up for contractual clauses for higher earnings of the underlying pool of assets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gross management fee is set as % of the gross earning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expected bonus rates allowed for in the FDB of fulfilment cash flows included already part of the expected real - world earnings due to local rules which impose the book value accounting for the calculation of bonus rates. If so, an increase of earning in the real - world environment does not modify a lot the bonus rate and the insurance finance expense.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solidFill>
                  <a:srgbClr val="002060"/>
                </a:solidFill>
                <a:effectLst/>
                <a:latin typeface="Arial" panose="020B0604020202020204" pitchFamily="34" charset="0"/>
                <a:ea typeface="Calibri" panose="020F0502020204030204" pitchFamily="34" charset="0"/>
              </a:rPr>
              <a:t>The last situation has frequently occurred until the end of 2020, when in spite of periods of negative interest rates, the expected risk neutral earnings have been ranging between +0.5% and +2%.</a:t>
            </a:r>
            <a:endParaRPr lang="it-IT" sz="1400"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006751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(4/9)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algn="just">
              <a:lnSpc>
                <a:spcPct val="115000"/>
              </a:lnSpc>
              <a:spcAft>
                <a:spcPts val="1000"/>
              </a:spcAft>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Thus, the bow wave could ideally be separated in two components: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first is related to the balance of realised gains and losses, i.e. the difference (generally positive) between the gross realized investment income and the corresponding (lower) interest allocated to participation business. This is the most important component and does not involve the unit linked part of business. The balance of URGL between underlying items and the corresponding movements of technical provisions does not generate bow wave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002060"/>
                </a:solidFill>
                <a:effectLst/>
                <a:latin typeface="Arial" panose="020B0604020202020204" pitchFamily="34" charset="0"/>
                <a:ea typeface="Calibri" panose="020F0502020204030204" pitchFamily="34" charset="0"/>
              </a:rPr>
              <a:t>The second relates to the release of TVOG which involves also the unit linked in case they provide financial guarantees.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79554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(5/9)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a:bodyPr>
          <a:lstStyle/>
          <a:p>
            <a:pPr marL="0" indent="0" algn="just">
              <a:lnSpc>
                <a:spcPct val="115000"/>
              </a:lnSpc>
              <a:spcAft>
                <a:spcPts val="1000"/>
              </a:spcAft>
              <a:buNone/>
            </a:pP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How to solve or even annul the bow wave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insurer could attempt to reduce or even annul the bow wave.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first type of solution consists in the direct identification of the variable fee element associated to the bow wave over the last reporting period, e.g. Vfee2 as part of Vfee.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Thus, the insurer avoids that Vfee2 does contribute to the CSM.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second method tries to reflect Vfee2 in the coverage units, making them greater than originally stated (at opening balance) so that the share of allocation of CSM to P&amp;L becomes higher.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third method tries to positively adjust the liquidity premium to reflect the expected real - world returns. This change should be carried out at the origin of generation of the cohort.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Arial" panose="020B0604020202020204" pitchFamily="34" charset="0"/>
                <a:ea typeface="Calibri" panose="020F0502020204030204" pitchFamily="34" charset="0"/>
              </a:rPr>
              <a:t>In doing so, the CSM is higher from the origin onward so that its periodic release to P&amp;L becomes greater.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60775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(6/9)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lnSpc>
                <a:spcPct val="115000"/>
              </a:lnSpc>
              <a:spcAft>
                <a:spcPts val="1000"/>
              </a:spcAft>
              <a:buNone/>
            </a:pP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How to solve or even annul the bow wave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It’s worth noting that the way as to achieve Vfee2 is different between method 1 and method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Method 1: it reflects the difference between (a) the expected real world (and not – stochastic) Present Value of Future Profits (i.e. VIF) at opening balance over the last reporting period, then projected in run – off (and stochastically) under risk neutral scenarios and (b) the totally risk neutral VIF (again according to the view of the opening balance)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Arial" panose="020B0604020202020204" pitchFamily="34" charset="0"/>
              <a:buChar char="-"/>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Method 2: it reflects the difference between (a) the expected real world (and not – stochastic) Present Value of Future Profits (i.e. VIF) at opening balance in run – off and (b) the totally risk neutral VIF, with the view of the opening balance.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spcAft>
                <a:spcPts val="1000"/>
              </a:spcAft>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Therefore, Vfee2 under method 2 is greater than under method 1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603465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(7/9)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85000" lnSpcReduction="20000"/>
          </a:bodyPr>
          <a:lstStyle/>
          <a:p>
            <a:pPr marL="0" indent="0" algn="just">
              <a:lnSpc>
                <a:spcPct val="115000"/>
              </a:lnSpc>
              <a:spcAft>
                <a:spcPts val="1000"/>
              </a:spcAft>
              <a:buNone/>
            </a:pP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How to solve or even annul the bow wave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485900" algn="l"/>
              </a:tabLst>
            </a:pPr>
            <a:r>
              <a:rPr lang="en-GB" sz="1800"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Examples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485900" algn="l"/>
              </a:tabLst>
            </a:pPr>
            <a:r>
              <a:rPr lang="en-GB" sz="18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Method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Opening CSM 100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VFA = +40 thereof +25 is bow wave and +15 is the remainder (for example the change of net unrealised gains and losses not yet allocated to policyholders)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relative change of coverage units over the reporting period is, let me say,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Closing CSM before release: 100 + 40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Closing CSM: (100+40-25) * (1-10%) = 103.5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Arial" panose="020B0604020202020204" pitchFamily="34" charset="0"/>
                <a:ea typeface="Calibri" panose="020F0502020204030204" pitchFamily="34" charset="0"/>
              </a:rPr>
              <a:t>Share recognized to P&amp;L: 10% 100 + 10% 15 + 25 = 11.5 + 25 = 36.5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67523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(8/9)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lnSpc>
                <a:spcPct val="115000"/>
              </a:lnSpc>
              <a:spcAft>
                <a:spcPts val="1000"/>
              </a:spcAft>
              <a:buNone/>
            </a:pP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How to solve or even annul the bow wave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485900" algn="l"/>
              </a:tabLst>
            </a:pPr>
            <a:r>
              <a:rPr lang="en-GB" sz="1800"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Examples	</a:t>
            </a:r>
          </a:p>
          <a:p>
            <a:pPr algn="just">
              <a:lnSpc>
                <a:spcPct val="115000"/>
              </a:lnSpc>
              <a:spcAft>
                <a:spcPts val="1000"/>
              </a:spcAft>
              <a:tabLst>
                <a:tab pos="1485900" algn="l"/>
              </a:tabLst>
            </a:pPr>
            <a:r>
              <a:rPr lang="en-GB" sz="18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Method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VFA = +70 thereof +55 is bow wave and +15 is the remainder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Adjusted coverage units: 10% *(1+ bow wave / opening CSM) = 15,5%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Closing CSM before release: 100 + 70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Closing CSM: (100+70) * (1-15.5%) = 146.65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Arial" panose="020B0604020202020204" pitchFamily="34" charset="0"/>
                <a:ea typeface="Calibri" panose="020F0502020204030204" pitchFamily="34" charset="0"/>
              </a:rPr>
              <a:t>Share recognized to P&amp;L: 15.5% 170 = 23.35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970655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818527" y="624110"/>
            <a:ext cx="8828598" cy="810781"/>
          </a:xfrm>
        </p:spPr>
        <p:txBody>
          <a:bodyPr>
            <a:noAutofit/>
          </a:bodyPr>
          <a:lstStyle/>
          <a:p>
            <a:r>
              <a:rPr lang="it-IT" sz="2400" noProof="1"/>
              <a:t>Variable fee. Bow wave (9/9)</a:t>
            </a: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lgn="just">
              <a:lnSpc>
                <a:spcPct val="115000"/>
              </a:lnSpc>
              <a:spcAft>
                <a:spcPts val="1000"/>
              </a:spcAft>
              <a:buNone/>
            </a:pPr>
            <a:r>
              <a:rPr lang="en-GB" sz="1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How to solve or even annul the bow wave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485900" algn="l"/>
              </a:tabLst>
            </a:pPr>
            <a:r>
              <a:rPr lang="en-GB" sz="1800"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Examples	</a:t>
            </a:r>
          </a:p>
          <a:p>
            <a:pPr algn="just">
              <a:lnSpc>
                <a:spcPct val="115000"/>
              </a:lnSpc>
              <a:spcAft>
                <a:spcPts val="1000"/>
              </a:spcAft>
              <a:tabLst>
                <a:tab pos="1485900" algn="l"/>
              </a:tabLst>
            </a:pPr>
            <a:r>
              <a:rPr lang="en-GB" sz="18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Method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Opening CSM 150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Closing CSM before release: 150 + 40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Closing CSM: (150+40) * (1-10%) = 171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Share recognized to P&amp;L: 10% 190 = 19.0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485900" algn="l"/>
              </a:tabLst>
            </a:pPr>
            <a:endParaRPr lang="en-GB" sz="1800"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188196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1624" y="513225"/>
            <a:ext cx="6172200" cy="704838"/>
          </a:xfrm>
        </p:spPr>
        <p:txBody>
          <a:bodyPr>
            <a:normAutofit/>
          </a:bodyPr>
          <a:lstStyle/>
          <a:p>
            <a:r>
              <a:rPr lang="it-IT" sz="1800" dirty="0"/>
              <a:t>FDB vs Risk free rates (1/5)</a:t>
            </a:r>
          </a:p>
        </p:txBody>
      </p:sp>
      <p:sp>
        <p:nvSpPr>
          <p:cNvPr id="3" name="Segnaposto contenuto 2"/>
          <p:cNvSpPr>
            <a:spLocks noGrp="1"/>
          </p:cNvSpPr>
          <p:nvPr>
            <p:ph idx="1"/>
          </p:nvPr>
        </p:nvSpPr>
        <p:spPr>
          <a:xfrm>
            <a:off x="2000089" y="1218064"/>
            <a:ext cx="7882003" cy="5163265"/>
          </a:xfrm>
        </p:spPr>
        <p:txBody>
          <a:bodyPr>
            <a:normAutofit fontScale="55000" lnSpcReduction="20000"/>
          </a:bodyPr>
          <a:lstStyle/>
          <a:p>
            <a:pPr marL="0" indent="0" algn="just">
              <a:lnSpc>
                <a:spcPts val="1800"/>
              </a:lnSpc>
              <a:buNone/>
            </a:pPr>
            <a:r>
              <a:rPr lang="it-IT" sz="1950" b="1" dirty="0"/>
              <a:t>Queste pagine descrivono l’accounting mismatch esistente in Solvency II e – seppur in minor misura – in IFRS17</a:t>
            </a:r>
          </a:p>
          <a:p>
            <a:pPr marL="0" indent="0" algn="just">
              <a:lnSpc>
                <a:spcPts val="1350"/>
              </a:lnSpc>
              <a:buNone/>
            </a:pPr>
            <a:r>
              <a:rPr lang="it-IT" sz="19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Il problema</a:t>
            </a:r>
            <a:r>
              <a:rPr lang="it-IT" sz="1900" dirty="0">
                <a:latin typeface="Century Gothic" panose="020B0502020202020204" pitchFamily="34" charset="0"/>
                <a:cs typeface="Arial" panose="020B0604020202020204" pitchFamily="34" charset="0"/>
              </a:rPr>
              <a:t>: le polizze rivalutabili accantonano nelle riserve best estimate rivalutazioni future più alte dei redditi attesi se questi fossero coincidenti con la curva tassi.</a:t>
            </a:r>
          </a:p>
          <a:p>
            <a:pPr marL="0" indent="0" algn="just">
              <a:lnSpc>
                <a:spcPts val="1350"/>
              </a:lnSpc>
              <a:buNone/>
            </a:pPr>
            <a:r>
              <a:rPr lang="it-IT" sz="1900" dirty="0">
                <a:latin typeface="Century Gothic" panose="020B0502020202020204" pitchFamily="34" charset="0"/>
                <a:cs typeface="Arial" panose="020B0604020202020204" pitchFamily="34" charset="0"/>
              </a:rPr>
              <a:t>Ovviamente le rivalutazioni attese sono coerenti con i redditi previsti degli investimenti sottostanti le gestioni separate. </a:t>
            </a:r>
          </a:p>
          <a:p>
            <a:pPr marL="0" indent="0" algn="just">
              <a:lnSpc>
                <a:spcPts val="1350"/>
              </a:lnSpc>
              <a:buNone/>
            </a:pPr>
            <a:r>
              <a:rPr lang="it-IT" sz="1900" dirty="0">
                <a:latin typeface="Century Gothic" panose="020B0502020202020204" pitchFamily="34" charset="0"/>
                <a:cs typeface="Arial" panose="020B0604020202020204" pitchFamily="34" charset="0"/>
              </a:rPr>
              <a:t>Questi redditi sono più alti dei tassi di interesse risk free utilizzati per scontare i flussi di cassa futuri per il calcolo della best estimate, pur essendo coerenti con tali tassi risk free.</a:t>
            </a:r>
          </a:p>
          <a:p>
            <a:pPr marL="0" indent="0" algn="just">
              <a:lnSpc>
                <a:spcPts val="1350"/>
              </a:lnSpc>
              <a:buNone/>
            </a:pPr>
            <a:r>
              <a:rPr lang="it-IT" sz="1900" dirty="0">
                <a:latin typeface="Century Gothic" panose="020B0502020202020204" pitchFamily="34" charset="0"/>
                <a:cs typeface="Arial" panose="020B0604020202020204" pitchFamily="34" charset="0"/>
              </a:rPr>
              <a:t>C’è una seconda accezione del problema: anche quando i proventi attesi degli investimenti sono talmente bassi da non poter accantonare le rivalutazioni future, questi proventi non sono presi in considerazione nel meccanismo di calcolo della best estimate. Quello che conta è solo la curva tassi. </a:t>
            </a:r>
            <a:r>
              <a:rPr lang="it-IT" sz="1900" u="sng" dirty="0">
                <a:latin typeface="Century Gothic" panose="020B0502020202020204" pitchFamily="34" charset="0"/>
                <a:cs typeface="Arial" panose="020B0604020202020204" pitchFamily="34" charset="0"/>
              </a:rPr>
              <a:t>Si veda l’esempio 2</a:t>
            </a:r>
          </a:p>
          <a:p>
            <a:pPr marL="0" indent="0" algn="just">
              <a:lnSpc>
                <a:spcPts val="1350"/>
              </a:lnSpc>
              <a:buNone/>
            </a:pPr>
            <a:endParaRPr lang="it-IT" sz="1900" u="sng" dirty="0">
              <a:latin typeface="Century Gothic" panose="020B0502020202020204" pitchFamily="34" charset="0"/>
              <a:cs typeface="Arial" panose="020B0604020202020204" pitchFamily="34" charset="0"/>
            </a:endParaRPr>
          </a:p>
          <a:p>
            <a:pPr marL="0" indent="0" algn="just">
              <a:lnSpc>
                <a:spcPts val="1350"/>
              </a:lnSpc>
              <a:buNone/>
            </a:pPr>
            <a:r>
              <a:rPr lang="it-IT" sz="19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La ragione </a:t>
            </a:r>
            <a:r>
              <a:rPr lang="it-IT" sz="1900" dirty="0">
                <a:latin typeface="Century Gothic" panose="020B0502020202020204" pitchFamily="34" charset="0"/>
                <a:cs typeface="Arial" panose="020B0604020202020204" pitchFamily="34" charset="0"/>
              </a:rPr>
              <a:t>di questa difformità risiede nel fatto che i redditi previsti dipendono dal portafoglio di investimenti già esistente alla data di inizio della proiezione (e di valutazione della riserva)</a:t>
            </a:r>
          </a:p>
          <a:p>
            <a:pPr marL="0" indent="0" algn="just">
              <a:lnSpc>
                <a:spcPts val="1350"/>
              </a:lnSpc>
              <a:buNone/>
            </a:pPr>
            <a:endParaRPr lang="it-IT" sz="1900" dirty="0">
              <a:latin typeface="Century Gothic" panose="020B0502020202020204" pitchFamily="34" charset="0"/>
              <a:cs typeface="Arial" panose="020B0604020202020204" pitchFamily="34" charset="0"/>
            </a:endParaRPr>
          </a:p>
          <a:p>
            <a:pPr marL="0" indent="0" algn="just">
              <a:lnSpc>
                <a:spcPts val="1350"/>
              </a:lnSpc>
              <a:buNone/>
            </a:pPr>
            <a:r>
              <a:rPr lang="it-IT" sz="1900" b="1"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La conseguenza </a:t>
            </a:r>
            <a:r>
              <a:rPr lang="it-IT" sz="1900" dirty="0">
                <a:latin typeface="Century Gothic" panose="020B0502020202020204" pitchFamily="34" charset="0"/>
                <a:cs typeface="Arial" panose="020B0604020202020204" pitchFamily="34" charset="0"/>
              </a:rPr>
              <a:t>di questa difformità è l’accantonamento di una riserva per rivalutazioni (FDB) alle volte così materiale da erodere il profitto atteso dalle commissioni di gestione. </a:t>
            </a:r>
          </a:p>
          <a:p>
            <a:pPr marL="0" indent="0" algn="just">
              <a:lnSpc>
                <a:spcPts val="1350"/>
              </a:lnSpc>
              <a:buNone/>
            </a:pPr>
            <a:r>
              <a:rPr lang="it-IT" sz="1900" dirty="0">
                <a:latin typeface="Century Gothic" panose="020B0502020202020204" pitchFamily="34" charset="0"/>
                <a:cs typeface="Arial" panose="020B0604020202020204" pitchFamily="34" charset="0"/>
              </a:rPr>
              <a:t>FDB lavora come una vera e propria riserva aggiuntiva. Come tale, il suo smontamento nel tempo rilascia utili in quanto un osservatore del profilo temporale degli utili vede proventi realizzati degli investimenti a fronte dei quali il costo finanziario della rivalutazione della riserva è praticamente nullo. </a:t>
            </a:r>
          </a:p>
          <a:p>
            <a:pPr marL="0" indent="0" algn="just">
              <a:lnSpc>
                <a:spcPts val="1350"/>
              </a:lnSpc>
              <a:buNone/>
            </a:pPr>
            <a:r>
              <a:rPr lang="it-IT" sz="1900" dirty="0">
                <a:latin typeface="Century Gothic" panose="020B0502020202020204" pitchFamily="34" charset="0"/>
                <a:cs typeface="Arial" panose="020B0604020202020204" pitchFamily="34" charset="0"/>
              </a:rPr>
              <a:t>In relazione alla seconda accezione del problema, l’impresa imputa nei proventi netti degli investimenti, non la differenza fra provento osservato e provento atteso, bensì la differenza fra provento osservato e tasso risk free del bilancio di apertura.</a:t>
            </a:r>
            <a:r>
              <a:rPr lang="it-IT" altLang="en-US" sz="1350"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p>
        </p:txBody>
      </p:sp>
      <p:sp>
        <p:nvSpPr>
          <p:cNvPr id="5" name="Segnaposto numero diapositiva 4"/>
          <p:cNvSpPr>
            <a:spLocks noGrp="1"/>
          </p:cNvSpPr>
          <p:nvPr>
            <p:ph type="sldNum" sz="quarter" idx="12"/>
          </p:nvPr>
        </p:nvSpPr>
        <p:spPr/>
        <p:txBody>
          <a:bodyPr/>
          <a:lstStyle/>
          <a:p>
            <a:fld id="{5B7AA76F-6A97-4E5E-8E94-0FA9D8A0E9F4}" type="slidenum">
              <a:rPr lang="it-IT" smtClean="0"/>
              <a:pPr/>
              <a:t>59</a:t>
            </a:fld>
            <a:endParaRPr lang="it-IT" dirty="0"/>
          </a:p>
        </p:txBody>
      </p:sp>
      <p:pic>
        <p:nvPicPr>
          <p:cNvPr id="4" name="Immagine 3">
            <a:extLst>
              <a:ext uri="{FF2B5EF4-FFF2-40B4-BE49-F238E27FC236}">
                <a16:creationId xmlns:a16="http://schemas.microsoft.com/office/drawing/2014/main" id="{AE7E594C-799B-4209-8212-F50349C8D53F}"/>
              </a:ext>
            </a:extLst>
          </p:cNvPr>
          <p:cNvPicPr>
            <a:picLocks noChangeAspect="1"/>
          </p:cNvPicPr>
          <p:nvPr/>
        </p:nvPicPr>
        <p:blipFill>
          <a:blip r:embed="rId3"/>
          <a:stretch>
            <a:fillRect/>
          </a:stretch>
        </p:blipFill>
        <p:spPr>
          <a:xfrm>
            <a:off x="9733685" y="349775"/>
            <a:ext cx="1926503" cy="810838"/>
          </a:xfrm>
          <a:prstGeom prst="rect">
            <a:avLst/>
          </a:prstGeom>
        </p:spPr>
      </p:pic>
    </p:spTree>
    <p:extLst>
      <p:ext uri="{BB962C8B-B14F-4D97-AF65-F5344CB8AC3E}">
        <p14:creationId xmlns:p14="http://schemas.microsoft.com/office/powerpoint/2010/main" val="118550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sz="3300" noProof="1">
                <a:solidFill>
                  <a:schemeClr val="tx2">
                    <a:lumMod val="75000"/>
                  </a:schemeClr>
                </a:solidFill>
              </a:rPr>
              <a:t>Premessa. Presentazione dei ricavi (2/2)</a:t>
            </a:r>
            <a:br>
              <a:rPr lang="en-US" sz="3300" dirty="0">
                <a:solidFill>
                  <a:schemeClr val="tx2">
                    <a:lumMod val="75000"/>
                  </a:schemeClr>
                </a:solidFill>
              </a:rPr>
            </a:br>
            <a:endParaRPr lang="en-US" sz="3300"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6</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buNone/>
            </a:pPr>
            <a:r>
              <a:rPr lang="it-IT" noProof="1">
                <a:solidFill>
                  <a:schemeClr val="tx2">
                    <a:lumMod val="75000"/>
                  </a:schemeClr>
                </a:solidFill>
              </a:rPr>
              <a:t>La riassicurazione passiva riflette il lavoro diretto con le seguenti eccezioni</a:t>
            </a:r>
          </a:p>
          <a:p>
            <a:r>
              <a:rPr lang="it-IT" noProof="1">
                <a:solidFill>
                  <a:schemeClr val="tx2">
                    <a:lumMod val="75000"/>
                  </a:schemeClr>
                </a:solidFill>
              </a:rPr>
              <a:t>Non c’è ammortamento delle provvigioni</a:t>
            </a:r>
          </a:p>
          <a:p>
            <a:r>
              <a:rPr lang="it-IT" noProof="1">
                <a:solidFill>
                  <a:schemeClr val="tx2">
                    <a:lumMod val="75000"/>
                  </a:schemeClr>
                </a:solidFill>
              </a:rPr>
              <a:t>Le provvigioni da ricevere indipendentemente ed a prescindere da altri fattori sono trattati come rettifiche (in diminuzione) dei premi ceduti</a:t>
            </a:r>
          </a:p>
          <a:p>
            <a:r>
              <a:rPr lang="it-IT" noProof="1">
                <a:solidFill>
                  <a:schemeClr val="tx2">
                    <a:lumMod val="75000"/>
                  </a:schemeClr>
                </a:solidFill>
              </a:rPr>
              <a:t>Le provvigioni da ricevere in funzione di altri fattori sono trattate come rettifiche (in aumento) dei sinistri ricevuti </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900139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9900" y="1063229"/>
            <a:ext cx="6172200" cy="704838"/>
          </a:xfrm>
        </p:spPr>
        <p:txBody>
          <a:bodyPr>
            <a:normAutofit/>
          </a:bodyPr>
          <a:lstStyle/>
          <a:p>
            <a:r>
              <a:rPr lang="it-IT" sz="1800" dirty="0"/>
              <a:t>FDB vs Risk free rates (2/5)</a:t>
            </a:r>
          </a:p>
        </p:txBody>
      </p:sp>
      <p:sp>
        <p:nvSpPr>
          <p:cNvPr id="3" name="Segnaposto contenuto 2"/>
          <p:cNvSpPr>
            <a:spLocks noGrp="1"/>
          </p:cNvSpPr>
          <p:nvPr>
            <p:ph idx="1"/>
          </p:nvPr>
        </p:nvSpPr>
        <p:spPr>
          <a:xfrm>
            <a:off x="1946755" y="1674573"/>
            <a:ext cx="7882003" cy="3989512"/>
          </a:xfrm>
        </p:spPr>
        <p:txBody>
          <a:bodyPr>
            <a:normAutofit fontScale="92500" lnSpcReduction="20000"/>
          </a:bodyPr>
          <a:lstStyle/>
          <a:p>
            <a:pPr marL="0" indent="0" algn="just">
              <a:lnSpc>
                <a:spcPts val="1800"/>
              </a:lnSpc>
              <a:buNone/>
            </a:pPr>
            <a:r>
              <a:rPr lang="it-IT" sz="1200" dirty="0">
                <a:latin typeface="Century Gothic" panose="020B0502020202020204" pitchFamily="34" charset="0"/>
                <a:cs typeface="Arial" panose="020B0604020202020204" pitchFamily="34" charset="0"/>
              </a:rPr>
              <a:t>La formula di calcolo dei proventi netti degli investimenti (cioè al netto del costo della capitalizzazione finanziaria della riserva o «finance insurance expense «in IFRS17) è lo stesso per una polizza rivalutabile ed una polizza unit linked, ma con risultati ben diversi!</a:t>
            </a:r>
          </a:p>
          <a:p>
            <a:pPr marL="0" indent="0" algn="just">
              <a:lnSpc>
                <a:spcPts val="1800"/>
              </a:lnSpc>
              <a:buNone/>
            </a:pPr>
            <a:r>
              <a:rPr lang="it-IT" altLang="en-US" sz="1200" dirty="0">
                <a:latin typeface="Century Gothic" panose="020B0502020202020204" pitchFamily="34" charset="0"/>
                <a:ea typeface="Calibri" panose="020F0502020204030204" pitchFamily="34" charset="0"/>
                <a:cs typeface="Arial" panose="020B0604020202020204" pitchFamily="34" charset="0"/>
              </a:rPr>
              <a:t>L’accounting mismatch è un fenomeno esistente solo nelle polizze rivalutabili.</a:t>
            </a:r>
          </a:p>
          <a:p>
            <a:pPr marL="0" indent="0" algn="just">
              <a:lnSpc>
                <a:spcPts val="1800"/>
              </a:lnSpc>
              <a:buNone/>
            </a:pPr>
            <a:r>
              <a:rPr lang="it-IT" altLang="en-US" sz="1200" dirty="0">
                <a:latin typeface="Century Gothic" panose="020B0502020202020204" pitchFamily="34" charset="0"/>
                <a:ea typeface="Calibri" panose="020F0502020204030204" pitchFamily="34" charset="0"/>
                <a:cs typeface="Arial" panose="020B0604020202020204" pitchFamily="34" charset="0"/>
              </a:rPr>
              <a:t>La formula è la somma algebrica (rispettando il segno indicato) di</a:t>
            </a:r>
          </a:p>
          <a:p>
            <a:pPr marL="257175" indent="-257175" algn="just">
              <a:lnSpc>
                <a:spcPts val="1800"/>
              </a:lnSpc>
              <a:buAutoNum type="arabicPeriod"/>
            </a:pPr>
            <a:r>
              <a:rPr lang="it-IT" altLang="en-US" sz="1200" dirty="0">
                <a:latin typeface="Century Gothic" panose="020B0502020202020204" pitchFamily="34" charset="0"/>
                <a:ea typeface="Calibri" panose="020F0502020204030204" pitchFamily="34" charset="0"/>
                <a:cs typeface="Arial" panose="020B0604020202020204" pitchFamily="34" charset="0"/>
              </a:rPr>
              <a:t>A (+) Proventi lordi realizzati sugli investimenti (delta NAV per le unit linked). </a:t>
            </a:r>
          </a:p>
          <a:p>
            <a:pPr marL="257175" indent="-257175" algn="just">
              <a:lnSpc>
                <a:spcPts val="1800"/>
              </a:lnSpc>
              <a:buAutoNum type="arabicPeriod"/>
            </a:pPr>
            <a:r>
              <a:rPr lang="it-IT" altLang="en-US" sz="1200" dirty="0">
                <a:latin typeface="Century Gothic" panose="020B0502020202020204" pitchFamily="34" charset="0"/>
                <a:ea typeface="Calibri" panose="020F0502020204030204" pitchFamily="34" charset="0"/>
                <a:cs typeface="Arial" panose="020B0604020202020204" pitchFamily="34" charset="0"/>
              </a:rPr>
              <a:t>D (-) unwinding del tasso di interesse presente nelle riserve di apertura (bilancio o chiusura reporting precedente)</a:t>
            </a:r>
          </a:p>
          <a:p>
            <a:pPr marL="257175" indent="-257175" algn="just">
              <a:lnSpc>
                <a:spcPts val="1800"/>
              </a:lnSpc>
              <a:buAutoNum type="arabicPeriod"/>
            </a:pPr>
            <a:r>
              <a:rPr lang="it-IT" altLang="en-US" sz="1200" dirty="0">
                <a:latin typeface="Century Gothic" panose="020B0502020202020204" pitchFamily="34" charset="0"/>
                <a:ea typeface="Calibri" panose="020F0502020204030204" pitchFamily="34" charset="0"/>
                <a:cs typeface="Arial" panose="020B0604020202020204" pitchFamily="34" charset="0"/>
              </a:rPr>
              <a:t>B-C (-) experience variance della rivalutazione: differenza fra rivalutazione allocata (actual) e rivalutazione presunta (expected) nella riserva FDB di apertura (per le unit linked è l’experience variance sulla allocazione del NAV)</a:t>
            </a:r>
          </a:p>
          <a:p>
            <a:pPr marL="0" indent="0" algn="just">
              <a:lnSpc>
                <a:spcPts val="1800"/>
              </a:lnSpc>
              <a:buNone/>
            </a:pPr>
            <a:r>
              <a:rPr lang="it-IT" altLang="en-US" sz="1200" dirty="0">
                <a:latin typeface="Century Gothic" panose="020B0502020202020204" pitchFamily="34" charset="0"/>
                <a:ea typeface="Calibri" panose="020F0502020204030204" pitchFamily="34" charset="0"/>
                <a:cs typeface="Arial" panose="020B0604020202020204" pitchFamily="34" charset="0"/>
              </a:rPr>
              <a:t>Nelle due pagine successive: 3 esempi, i primi due relativi a polizze rivalutabili e la terza relativo a polizze unit linked</a:t>
            </a:r>
            <a:endParaRPr lang="en-GB" alt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685800" eaLnBrk="0" fontAlgn="base" hangingPunct="0">
              <a:spcBef>
                <a:spcPct val="0"/>
              </a:spcBef>
              <a:spcAft>
                <a:spcPct val="0"/>
              </a:spcAft>
              <a:buNone/>
            </a:pPr>
            <a:r>
              <a:rPr lang="it-IT" altLang="en-US" sz="1350"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p>
        </p:txBody>
      </p:sp>
      <p:sp>
        <p:nvSpPr>
          <p:cNvPr id="5" name="Segnaposto numero diapositiva 4"/>
          <p:cNvSpPr>
            <a:spLocks noGrp="1"/>
          </p:cNvSpPr>
          <p:nvPr>
            <p:ph type="sldNum" sz="quarter" idx="12"/>
          </p:nvPr>
        </p:nvSpPr>
        <p:spPr/>
        <p:txBody>
          <a:bodyPr/>
          <a:lstStyle/>
          <a:p>
            <a:fld id="{5B7AA76F-6A97-4E5E-8E94-0FA9D8A0E9F4}" type="slidenum">
              <a:rPr lang="it-IT" smtClean="0"/>
              <a:pPr/>
              <a:t>60</a:t>
            </a:fld>
            <a:endParaRPr lang="it-IT" dirty="0"/>
          </a:p>
        </p:txBody>
      </p:sp>
      <p:pic>
        <p:nvPicPr>
          <p:cNvPr id="4" name="Immagine 3">
            <a:extLst>
              <a:ext uri="{FF2B5EF4-FFF2-40B4-BE49-F238E27FC236}">
                <a16:creationId xmlns:a16="http://schemas.microsoft.com/office/drawing/2014/main" id="{8285A11A-B9F8-46C5-8B05-FCE91CBF903A}"/>
              </a:ext>
            </a:extLst>
          </p:cNvPr>
          <p:cNvPicPr>
            <a:picLocks noChangeAspect="1"/>
          </p:cNvPicPr>
          <p:nvPr/>
        </p:nvPicPr>
        <p:blipFill>
          <a:blip r:embed="rId3"/>
          <a:stretch>
            <a:fillRect/>
          </a:stretch>
        </p:blipFill>
        <p:spPr>
          <a:xfrm>
            <a:off x="10058669" y="604810"/>
            <a:ext cx="1926503" cy="810838"/>
          </a:xfrm>
          <a:prstGeom prst="rect">
            <a:avLst/>
          </a:prstGeom>
        </p:spPr>
      </p:pic>
    </p:spTree>
    <p:extLst>
      <p:ext uri="{BB962C8B-B14F-4D97-AF65-F5344CB8AC3E}">
        <p14:creationId xmlns:p14="http://schemas.microsoft.com/office/powerpoint/2010/main" val="3350127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9900" y="1063229"/>
            <a:ext cx="6172200" cy="704838"/>
          </a:xfrm>
        </p:spPr>
        <p:txBody>
          <a:bodyPr>
            <a:normAutofit/>
          </a:bodyPr>
          <a:lstStyle/>
          <a:p>
            <a:r>
              <a:rPr lang="it-IT" sz="1800" dirty="0"/>
              <a:t>FDB vs Risk free rates (3/5)</a:t>
            </a:r>
          </a:p>
        </p:txBody>
      </p:sp>
      <p:sp>
        <p:nvSpPr>
          <p:cNvPr id="3" name="Segnaposto contenuto 2"/>
          <p:cNvSpPr>
            <a:spLocks noGrp="1"/>
          </p:cNvSpPr>
          <p:nvPr>
            <p:ph idx="1"/>
          </p:nvPr>
        </p:nvSpPr>
        <p:spPr>
          <a:xfrm>
            <a:off x="1946755" y="1674573"/>
            <a:ext cx="7882003" cy="4562739"/>
          </a:xfrm>
        </p:spPr>
        <p:txBody>
          <a:bodyPr>
            <a:normAutofit/>
          </a:bodyPr>
          <a:lstStyle/>
          <a:p>
            <a:pPr marL="0" indent="0" algn="just">
              <a:lnSpc>
                <a:spcPts val="1800"/>
              </a:lnSpc>
              <a:buNone/>
            </a:pPr>
            <a:r>
              <a:rPr lang="it-IT" sz="1200" dirty="0">
                <a:latin typeface="Century Gothic" panose="020B0502020202020204" pitchFamily="34" charset="0"/>
                <a:cs typeface="Arial" panose="020B0604020202020204" pitchFamily="34" charset="0"/>
              </a:rPr>
              <a:t>Esempio 1. Sottraendo B-C e D da A si ottiene il provento netto degli investimenti proporzionale al 2.4% del volume gestito! Se non ci fosse accounting mismatch, dovremmo aspettarci zero.</a:t>
            </a:r>
          </a:p>
          <a:p>
            <a:pPr marL="0" indent="0" algn="just">
              <a:lnSpc>
                <a:spcPts val="1800"/>
              </a:lnSpc>
              <a:buNone/>
            </a:pPr>
            <a:r>
              <a:rPr lang="it-IT" sz="1200" dirty="0">
                <a:latin typeface="Century Gothic" panose="020B0502020202020204" pitchFamily="34" charset="0"/>
                <a:cs typeface="Arial" panose="020B0604020202020204" pitchFamily="34" charset="0"/>
              </a:rPr>
              <a:t>Infatti il reddito atteso, è l’1.2% pari al management fee. Non dovrebbe figurare a conto economico perché la riserva best estimate ne aveva già anticipato gli effetti in bilancio (non solo per l’anno successivo di osservazione, ma in run –off)</a:t>
            </a:r>
          </a:p>
          <a:p>
            <a:pPr marL="0" indent="0" algn="just">
              <a:lnSpc>
                <a:spcPts val="1800"/>
              </a:lnSpc>
              <a:buNone/>
            </a:pPr>
            <a:r>
              <a:rPr lang="it-IT" sz="1200" dirty="0">
                <a:latin typeface="Century Gothic" panose="020B0502020202020204" pitchFamily="34" charset="0"/>
                <a:cs typeface="Arial" panose="020B0604020202020204" pitchFamily="34" charset="0"/>
              </a:rPr>
              <a:t>L’unwinding è addirittura un ricavo perché il tasso di interesse del bilancio di apertura è negativo</a:t>
            </a: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defTabSz="685800" eaLnBrk="0" fontAlgn="base" hangingPunct="0">
              <a:spcBef>
                <a:spcPct val="0"/>
              </a:spcBef>
              <a:spcAft>
                <a:spcPct val="0"/>
              </a:spcAft>
              <a:buNone/>
            </a:pPr>
            <a:endParaRPr lang="it-IT" sz="1200" dirty="0"/>
          </a:p>
        </p:txBody>
      </p:sp>
      <p:sp>
        <p:nvSpPr>
          <p:cNvPr id="5" name="Segnaposto numero diapositiva 4"/>
          <p:cNvSpPr>
            <a:spLocks noGrp="1"/>
          </p:cNvSpPr>
          <p:nvPr>
            <p:ph type="sldNum" sz="quarter" idx="12"/>
          </p:nvPr>
        </p:nvSpPr>
        <p:spPr/>
        <p:txBody>
          <a:bodyPr/>
          <a:lstStyle/>
          <a:p>
            <a:fld id="{5B7AA76F-6A97-4E5E-8E94-0FA9D8A0E9F4}" type="slidenum">
              <a:rPr lang="it-IT" smtClean="0"/>
              <a:pPr/>
              <a:t>61</a:t>
            </a:fld>
            <a:endParaRPr lang="it-IT" dirty="0"/>
          </a:p>
        </p:txBody>
      </p:sp>
      <p:pic>
        <p:nvPicPr>
          <p:cNvPr id="4" name="Immagine 3">
            <a:extLst>
              <a:ext uri="{FF2B5EF4-FFF2-40B4-BE49-F238E27FC236}">
                <a16:creationId xmlns:a16="http://schemas.microsoft.com/office/drawing/2014/main" id="{C975D684-C85E-41CF-B499-CE60876E2636}"/>
              </a:ext>
            </a:extLst>
          </p:cNvPr>
          <p:cNvPicPr>
            <a:picLocks noChangeAspect="1"/>
          </p:cNvPicPr>
          <p:nvPr/>
        </p:nvPicPr>
        <p:blipFill>
          <a:blip r:embed="rId3"/>
          <a:stretch>
            <a:fillRect/>
          </a:stretch>
        </p:blipFill>
        <p:spPr>
          <a:xfrm>
            <a:off x="2783632" y="3436960"/>
            <a:ext cx="4608512" cy="2872361"/>
          </a:xfrm>
          <a:prstGeom prst="rect">
            <a:avLst/>
          </a:prstGeom>
        </p:spPr>
      </p:pic>
      <p:pic>
        <p:nvPicPr>
          <p:cNvPr id="6" name="Immagine 5">
            <a:extLst>
              <a:ext uri="{FF2B5EF4-FFF2-40B4-BE49-F238E27FC236}">
                <a16:creationId xmlns:a16="http://schemas.microsoft.com/office/drawing/2014/main" id="{89C3ADF1-837B-4751-A5A3-61AFE7D3E9ED}"/>
              </a:ext>
            </a:extLst>
          </p:cNvPr>
          <p:cNvPicPr>
            <a:picLocks noChangeAspect="1"/>
          </p:cNvPicPr>
          <p:nvPr/>
        </p:nvPicPr>
        <p:blipFill>
          <a:blip r:embed="rId4"/>
          <a:stretch>
            <a:fillRect/>
          </a:stretch>
        </p:blipFill>
        <p:spPr>
          <a:xfrm>
            <a:off x="9592171" y="657810"/>
            <a:ext cx="1926503" cy="810838"/>
          </a:xfrm>
          <a:prstGeom prst="rect">
            <a:avLst/>
          </a:prstGeom>
        </p:spPr>
      </p:pic>
    </p:spTree>
    <p:extLst>
      <p:ext uri="{BB962C8B-B14F-4D97-AF65-F5344CB8AC3E}">
        <p14:creationId xmlns:p14="http://schemas.microsoft.com/office/powerpoint/2010/main" val="1167815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9900" y="1063229"/>
            <a:ext cx="6172200" cy="704838"/>
          </a:xfrm>
        </p:spPr>
        <p:txBody>
          <a:bodyPr>
            <a:normAutofit/>
          </a:bodyPr>
          <a:lstStyle/>
          <a:p>
            <a:r>
              <a:rPr lang="it-IT" sz="1800" dirty="0"/>
              <a:t>FDB vs Risk free rates (4/5)</a:t>
            </a:r>
          </a:p>
        </p:txBody>
      </p:sp>
      <p:sp>
        <p:nvSpPr>
          <p:cNvPr id="3" name="Segnaposto contenuto 2"/>
          <p:cNvSpPr>
            <a:spLocks noGrp="1"/>
          </p:cNvSpPr>
          <p:nvPr>
            <p:ph idx="1"/>
          </p:nvPr>
        </p:nvSpPr>
        <p:spPr>
          <a:xfrm>
            <a:off x="1946755" y="1674573"/>
            <a:ext cx="7882003" cy="3989512"/>
          </a:xfrm>
        </p:spPr>
        <p:txBody>
          <a:bodyPr>
            <a:normAutofit/>
          </a:bodyPr>
          <a:lstStyle/>
          <a:p>
            <a:pPr marL="0" indent="0" algn="just">
              <a:lnSpc>
                <a:spcPts val="1800"/>
              </a:lnSpc>
              <a:buNone/>
            </a:pPr>
            <a:r>
              <a:rPr lang="it-IT" sz="1200" dirty="0">
                <a:latin typeface="Century Gothic" panose="020B0502020202020204" pitchFamily="34" charset="0"/>
                <a:cs typeface="Arial" panose="020B0604020202020204" pitchFamily="34" charset="0"/>
              </a:rPr>
              <a:t>Esempio 2. Qui non c’è FDB nella riserva di apertura. L’accounting mismatch dipende soltanto dal fatto che si prevedeva di avere proventi degli investimenti nella misura dello 0.2% (in realtà se ne prevedeva il 2.20% ma questo non ha avuto rilevanza nel calcolo della riserva di apertura). Ottenendo in un mondo reale (o per merito dell’impresa) proventi al 3.5%, il guadagno netto è 3.3%, ridotto dello 0.8% allocato ai clienti assicurati come rivalutazione.</a:t>
            </a: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en-GB" alt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685800" eaLnBrk="0" fontAlgn="base" hangingPunct="0">
              <a:spcBef>
                <a:spcPct val="0"/>
              </a:spcBef>
              <a:spcAft>
                <a:spcPct val="0"/>
              </a:spcAft>
              <a:buNone/>
            </a:pPr>
            <a:r>
              <a:rPr lang="it-IT" altLang="en-US" sz="1350"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p>
        </p:txBody>
      </p:sp>
      <p:sp>
        <p:nvSpPr>
          <p:cNvPr id="5" name="Segnaposto numero diapositiva 4"/>
          <p:cNvSpPr>
            <a:spLocks noGrp="1"/>
          </p:cNvSpPr>
          <p:nvPr>
            <p:ph type="sldNum" sz="quarter" idx="12"/>
          </p:nvPr>
        </p:nvSpPr>
        <p:spPr/>
        <p:txBody>
          <a:bodyPr/>
          <a:lstStyle/>
          <a:p>
            <a:fld id="{5B7AA76F-6A97-4E5E-8E94-0FA9D8A0E9F4}" type="slidenum">
              <a:rPr lang="it-IT" smtClean="0"/>
              <a:pPr/>
              <a:t>62</a:t>
            </a:fld>
            <a:endParaRPr lang="it-IT" dirty="0"/>
          </a:p>
        </p:txBody>
      </p:sp>
      <p:pic>
        <p:nvPicPr>
          <p:cNvPr id="7" name="Immagine 6">
            <a:extLst>
              <a:ext uri="{FF2B5EF4-FFF2-40B4-BE49-F238E27FC236}">
                <a16:creationId xmlns:a16="http://schemas.microsoft.com/office/drawing/2014/main" id="{7EC703D3-D0DD-47F6-9A93-62E645B65953}"/>
              </a:ext>
            </a:extLst>
          </p:cNvPr>
          <p:cNvPicPr>
            <a:picLocks noChangeAspect="1"/>
          </p:cNvPicPr>
          <p:nvPr/>
        </p:nvPicPr>
        <p:blipFill>
          <a:blip r:embed="rId3"/>
          <a:stretch>
            <a:fillRect/>
          </a:stretch>
        </p:blipFill>
        <p:spPr>
          <a:xfrm>
            <a:off x="3431704" y="2970763"/>
            <a:ext cx="3960440" cy="2824009"/>
          </a:xfrm>
          <a:prstGeom prst="rect">
            <a:avLst/>
          </a:prstGeom>
        </p:spPr>
      </p:pic>
      <p:pic>
        <p:nvPicPr>
          <p:cNvPr id="4" name="Immagine 3">
            <a:extLst>
              <a:ext uri="{FF2B5EF4-FFF2-40B4-BE49-F238E27FC236}">
                <a16:creationId xmlns:a16="http://schemas.microsoft.com/office/drawing/2014/main" id="{78224E12-D659-4AD1-914B-F8F6BC9E8D72}"/>
              </a:ext>
            </a:extLst>
          </p:cNvPr>
          <p:cNvPicPr>
            <a:picLocks noChangeAspect="1"/>
          </p:cNvPicPr>
          <p:nvPr/>
        </p:nvPicPr>
        <p:blipFill>
          <a:blip r:embed="rId4"/>
          <a:stretch>
            <a:fillRect/>
          </a:stretch>
        </p:blipFill>
        <p:spPr>
          <a:xfrm>
            <a:off x="9635713" y="604810"/>
            <a:ext cx="1926503" cy="810838"/>
          </a:xfrm>
          <a:prstGeom prst="rect">
            <a:avLst/>
          </a:prstGeom>
        </p:spPr>
      </p:pic>
    </p:spTree>
    <p:extLst>
      <p:ext uri="{BB962C8B-B14F-4D97-AF65-F5344CB8AC3E}">
        <p14:creationId xmlns:p14="http://schemas.microsoft.com/office/powerpoint/2010/main" val="1117220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9900" y="1063229"/>
            <a:ext cx="6172200" cy="704838"/>
          </a:xfrm>
        </p:spPr>
        <p:txBody>
          <a:bodyPr>
            <a:normAutofit/>
          </a:bodyPr>
          <a:lstStyle/>
          <a:p>
            <a:r>
              <a:rPr lang="it-IT" sz="1800" dirty="0"/>
              <a:t>FDB vs Risk free rates (5/5)</a:t>
            </a:r>
          </a:p>
        </p:txBody>
      </p:sp>
      <p:sp>
        <p:nvSpPr>
          <p:cNvPr id="3" name="Segnaposto contenuto 2"/>
          <p:cNvSpPr>
            <a:spLocks noGrp="1"/>
          </p:cNvSpPr>
          <p:nvPr>
            <p:ph idx="1"/>
          </p:nvPr>
        </p:nvSpPr>
        <p:spPr>
          <a:xfrm>
            <a:off x="1946755" y="1674573"/>
            <a:ext cx="7882003" cy="4274707"/>
          </a:xfrm>
        </p:spPr>
        <p:txBody>
          <a:bodyPr>
            <a:normAutofit/>
          </a:bodyPr>
          <a:lstStyle/>
          <a:p>
            <a:pPr marL="0" indent="0" algn="just">
              <a:lnSpc>
                <a:spcPts val="1800"/>
              </a:lnSpc>
              <a:buNone/>
            </a:pPr>
            <a:r>
              <a:rPr lang="it-IT" sz="1200" dirty="0">
                <a:latin typeface="Century Gothic" panose="020B0502020202020204" pitchFamily="34" charset="0"/>
                <a:cs typeface="Arial" panose="020B0604020202020204" pitchFamily="34" charset="0"/>
              </a:rPr>
              <a:t>Esempio 3. Questa è una unit linked.  Sottraendo B-C e D da A si ottiene sempre zero, a prescindere dalla differenza fra proventi attesi dagli investimenti e proventi osservati, molto marcata in questo esempio (3.3%). Tutto l’errore di previsione viene catturato dall’experience variance ed ha effetto contrapposto – in egual misura – nel conto economico. Non è un caso che i proventi attesi degli investimenti (0.2%) coincidano con il tasso di interesse di apertura. Questa è la regola per le unit linked. </a:t>
            </a: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it-IT" sz="1200" dirty="0">
              <a:latin typeface="Century Gothic" panose="020B0502020202020204" pitchFamily="34" charset="0"/>
              <a:cs typeface="Arial" panose="020B0604020202020204" pitchFamily="34" charset="0"/>
            </a:endParaRPr>
          </a:p>
          <a:p>
            <a:pPr marL="0" indent="0" algn="just">
              <a:lnSpc>
                <a:spcPts val="1800"/>
              </a:lnSpc>
              <a:buNone/>
            </a:pPr>
            <a:endParaRPr lang="en-GB" alt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685800" eaLnBrk="0" fontAlgn="base" hangingPunct="0">
              <a:spcBef>
                <a:spcPct val="0"/>
              </a:spcBef>
              <a:spcAft>
                <a:spcPct val="0"/>
              </a:spcAft>
              <a:buNone/>
            </a:pPr>
            <a:r>
              <a:rPr lang="it-IT" altLang="en-US" sz="1350"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p>
        </p:txBody>
      </p:sp>
      <p:sp>
        <p:nvSpPr>
          <p:cNvPr id="5" name="Segnaposto numero diapositiva 4"/>
          <p:cNvSpPr>
            <a:spLocks noGrp="1"/>
          </p:cNvSpPr>
          <p:nvPr>
            <p:ph type="sldNum" sz="quarter" idx="12"/>
          </p:nvPr>
        </p:nvSpPr>
        <p:spPr/>
        <p:txBody>
          <a:bodyPr/>
          <a:lstStyle/>
          <a:p>
            <a:fld id="{5B7AA76F-6A97-4E5E-8E94-0FA9D8A0E9F4}" type="slidenum">
              <a:rPr lang="it-IT" smtClean="0"/>
              <a:pPr/>
              <a:t>63</a:t>
            </a:fld>
            <a:endParaRPr lang="it-IT" dirty="0"/>
          </a:p>
        </p:txBody>
      </p:sp>
      <p:pic>
        <p:nvPicPr>
          <p:cNvPr id="4" name="Immagine 3">
            <a:extLst>
              <a:ext uri="{FF2B5EF4-FFF2-40B4-BE49-F238E27FC236}">
                <a16:creationId xmlns:a16="http://schemas.microsoft.com/office/drawing/2014/main" id="{7260F2A5-7FF9-4A1F-8A10-94014B8194BB}"/>
              </a:ext>
            </a:extLst>
          </p:cNvPr>
          <p:cNvPicPr>
            <a:picLocks noChangeAspect="1"/>
          </p:cNvPicPr>
          <p:nvPr/>
        </p:nvPicPr>
        <p:blipFill>
          <a:blip r:embed="rId3"/>
          <a:stretch>
            <a:fillRect/>
          </a:stretch>
        </p:blipFill>
        <p:spPr>
          <a:xfrm>
            <a:off x="3009900" y="3138470"/>
            <a:ext cx="4238228" cy="2522779"/>
          </a:xfrm>
          <a:prstGeom prst="rect">
            <a:avLst/>
          </a:prstGeom>
        </p:spPr>
      </p:pic>
      <p:pic>
        <p:nvPicPr>
          <p:cNvPr id="6" name="Immagine 5">
            <a:extLst>
              <a:ext uri="{FF2B5EF4-FFF2-40B4-BE49-F238E27FC236}">
                <a16:creationId xmlns:a16="http://schemas.microsoft.com/office/drawing/2014/main" id="{6345A319-82B7-46CE-B3E3-DFE6F248BCF5}"/>
              </a:ext>
            </a:extLst>
          </p:cNvPr>
          <p:cNvPicPr>
            <a:picLocks noChangeAspect="1"/>
          </p:cNvPicPr>
          <p:nvPr/>
        </p:nvPicPr>
        <p:blipFill>
          <a:blip r:embed="rId4"/>
          <a:stretch>
            <a:fillRect/>
          </a:stretch>
        </p:blipFill>
        <p:spPr>
          <a:xfrm>
            <a:off x="9661694" y="539837"/>
            <a:ext cx="1926503" cy="810838"/>
          </a:xfrm>
          <a:prstGeom prst="rect">
            <a:avLst/>
          </a:prstGeom>
        </p:spPr>
      </p:pic>
    </p:spTree>
    <p:extLst>
      <p:ext uri="{BB962C8B-B14F-4D97-AF65-F5344CB8AC3E}">
        <p14:creationId xmlns:p14="http://schemas.microsoft.com/office/powerpoint/2010/main" val="2023064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assicurativo (1/2)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Insurance Service Expense</a:t>
            </a:r>
          </a:p>
          <a:p>
            <a:pPr marL="0" indent="0">
              <a:buNone/>
            </a:pPr>
            <a:r>
              <a:rPr lang="it-IT" noProof="1">
                <a:solidFill>
                  <a:schemeClr val="tx1"/>
                </a:solidFill>
                <a:sym typeface="Wingdings" panose="05000000000000000000" pitchFamily="2" charset="2"/>
              </a:rPr>
              <a:t>È «expense» per definizione. Non importa a fronte di quanti premi venga fornito. Quello che conta è che l’assicuratore fornisce un’esborso monetario ed incorre in spese ricorrenti.</a:t>
            </a:r>
          </a:p>
          <a:p>
            <a:pPr marL="0" indent="0">
              <a:buNone/>
            </a:pPr>
            <a:r>
              <a:rPr lang="it-IT" noProof="1">
                <a:solidFill>
                  <a:schemeClr val="tx1"/>
                </a:solidFill>
                <a:sym typeface="Wingdings" panose="05000000000000000000" pitchFamily="2" charset="2"/>
              </a:rPr>
              <a:t>L’esborso monetario eccede il deposito. La mera restituzione del deposito rende nullo il servizio assicurativo.</a:t>
            </a:r>
          </a:p>
          <a:p>
            <a:pPr marL="0" indent="0">
              <a:buNone/>
            </a:pPr>
            <a:r>
              <a:rPr lang="it-IT" noProof="1">
                <a:solidFill>
                  <a:schemeClr val="tx1"/>
                </a:solidFill>
                <a:sym typeface="Wingdings" panose="05000000000000000000" pitchFamily="2" charset="2"/>
              </a:rPr>
              <a:t>La riserva del servizio assicurativo è quella – necessariamente non negativa - il cui rilascio graduale nel tempo genera la prima delle 4 componenti di reddito</a:t>
            </a:r>
          </a:p>
          <a:p>
            <a:pPr marL="0" indent="0">
              <a:buNone/>
            </a:pPr>
            <a:endParaRPr lang="it-IT" noProof="1">
              <a:solidFill>
                <a:schemeClr val="tx1"/>
              </a:solidFill>
              <a:sym typeface="Wingdings" panose="05000000000000000000" pitchFamily="2" charset="2"/>
            </a:endParaRPr>
          </a:p>
          <a:p>
            <a:pPr marL="0" indent="0">
              <a:buNone/>
            </a:pPr>
            <a:r>
              <a:rPr lang="it-IT" noProof="1">
                <a:solidFill>
                  <a:schemeClr val="tx1"/>
                </a:solidFill>
                <a:sym typeface="Wingdings" panose="05000000000000000000" pitchFamily="2" charset="2"/>
              </a:rPr>
              <a:t>PVFCF = Deposito (*) + riserva assicurativa + EPIFP (**)</a:t>
            </a:r>
          </a:p>
          <a:p>
            <a:pPr marL="0" indent="0">
              <a:buNone/>
            </a:pPr>
            <a:r>
              <a:rPr lang="it-IT" noProof="1">
                <a:solidFill>
                  <a:schemeClr val="tx1"/>
                </a:solidFill>
                <a:sym typeface="Wingdings" panose="05000000000000000000" pitchFamily="2" charset="2"/>
              </a:rPr>
              <a:t>(*): termine preciso «non – distinct investment component»</a:t>
            </a:r>
          </a:p>
          <a:p>
            <a:pPr marL="0" indent="0">
              <a:buNone/>
            </a:pPr>
            <a:r>
              <a:rPr lang="it-IT" noProof="1">
                <a:solidFill>
                  <a:schemeClr val="tx1"/>
                </a:solidFill>
                <a:sym typeface="Wingdings" panose="05000000000000000000" pitchFamily="2" charset="2"/>
              </a:rPr>
              <a:t>(**) di segno negativo tranne in casi eccezionali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4107021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assicurativo (2/2) </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Insurance Service Expense</a:t>
            </a:r>
          </a:p>
          <a:p>
            <a:pPr marL="0" indent="0">
              <a:buNone/>
            </a:pPr>
            <a:r>
              <a:rPr lang="it-IT" noProof="1">
                <a:solidFill>
                  <a:schemeClr val="tx1"/>
                </a:solidFill>
                <a:sym typeface="Wingdings" panose="05000000000000000000" pitchFamily="2" charset="2"/>
              </a:rPr>
              <a:t>Il servizio assicurativo </a:t>
            </a:r>
            <a:r>
              <a:rPr lang="it-IT" noProof="1">
                <a:solidFill>
                  <a:srgbClr val="FF0000"/>
                </a:solidFill>
                <a:sym typeface="Wingdings" panose="05000000000000000000" pitchFamily="2" charset="2"/>
              </a:rPr>
              <a:t>comprende la decadenza anticipata</a:t>
            </a:r>
          </a:p>
          <a:p>
            <a:pPr marL="0" indent="0">
              <a:buNone/>
            </a:pPr>
            <a:r>
              <a:rPr lang="it-IT" noProof="1">
                <a:solidFill>
                  <a:schemeClr val="tx1"/>
                </a:solidFill>
                <a:sym typeface="Wingdings" panose="05000000000000000000" pitchFamily="2" charset="2"/>
              </a:rPr>
              <a:t>Questa è una necessità per far riconciliare il conto economico che non include la disclosure delle riserve matematiche iniziali e finali.</a:t>
            </a:r>
          </a:p>
          <a:p>
            <a:pPr marL="0" indent="0">
              <a:buNone/>
            </a:pPr>
            <a:endParaRPr lang="it-IT" noProof="1">
              <a:solidFill>
                <a:schemeClr val="tx1"/>
              </a:solidFill>
              <a:sym typeface="Wingdings" panose="05000000000000000000" pitchFamily="2" charset="2"/>
            </a:endParaRPr>
          </a:p>
          <a:p>
            <a:pPr marL="0" indent="0">
              <a:buNone/>
            </a:pPr>
            <a:r>
              <a:rPr lang="it-IT" noProof="1">
                <a:solidFill>
                  <a:schemeClr val="tx1"/>
                </a:solidFill>
                <a:sym typeface="Wingdings" panose="05000000000000000000" pitchFamily="2" charset="2"/>
              </a:rPr>
              <a:t>PVFCF(fine) = PVFCF(inizio) – </a:t>
            </a:r>
            <a:r>
              <a:rPr lang="it-IT" noProof="1">
                <a:solidFill>
                  <a:srgbClr val="FF0000"/>
                </a:solidFill>
                <a:sym typeface="Wingdings" panose="05000000000000000000" pitchFamily="2" charset="2"/>
              </a:rPr>
              <a:t>insurance service expense </a:t>
            </a:r>
            <a:r>
              <a:rPr lang="it-IT" noProof="1">
                <a:solidFill>
                  <a:schemeClr val="tx1"/>
                </a:solidFill>
                <a:sym typeface="Wingdings" panose="05000000000000000000" pitchFamily="2" charset="2"/>
              </a:rPr>
              <a:t>+/- variazioni per aggiornamento delle ipotesi economiche e non economiche +/- experience variance  assicurativo + variazioni del deposito.</a:t>
            </a:r>
          </a:p>
          <a:p>
            <a:pPr marL="0" indent="0">
              <a:buNone/>
            </a:pPr>
            <a:endParaRPr lang="it-IT" noProof="1">
              <a:solidFill>
                <a:schemeClr val="tx1"/>
              </a:solidFill>
              <a:sym typeface="Wingdings" panose="05000000000000000000" pitchFamily="2" charset="2"/>
            </a:endParaRPr>
          </a:p>
          <a:p>
            <a:pPr marL="0" indent="0">
              <a:buNone/>
            </a:pPr>
            <a:r>
              <a:rPr lang="it-IT" noProof="1">
                <a:solidFill>
                  <a:schemeClr val="tx1"/>
                </a:solidFill>
                <a:sym typeface="Wingdings" panose="05000000000000000000" pitchFamily="2" charset="2"/>
              </a:rPr>
              <a:t>Parte di queste variazioni si riflette nel CSM (vedi capitolo separato).</a:t>
            </a:r>
          </a:p>
          <a:p>
            <a:pPr marL="0" indent="0">
              <a:buNone/>
            </a:pPr>
            <a:endParaRPr lang="it-IT" noProof="1">
              <a:solidFill>
                <a:schemeClr val="tx1"/>
              </a:solidFill>
              <a:sym typeface="Wingdings" panose="05000000000000000000" pitchFamily="2" charset="2"/>
            </a:endParaRPr>
          </a:p>
          <a:p>
            <a:pPr marL="0" indent="0">
              <a:buNone/>
            </a:pPr>
            <a:endParaRPr lang="it-IT" noProof="1">
              <a:solidFill>
                <a:schemeClr val="tx1"/>
              </a:solidFill>
              <a:sym typeface="Wingdings" panose="05000000000000000000" pitchFamily="2" charset="2"/>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3013181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EPIFP </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a:bodyPr>
          <a:lstStyle/>
          <a:p>
            <a:pPr marL="0" indent="0">
              <a:buNone/>
            </a:pPr>
            <a:r>
              <a:rPr lang="it-IT" noProof="1">
                <a:solidFill>
                  <a:srgbClr val="0070C0"/>
                </a:solidFill>
              </a:rPr>
              <a:t>EPIFP</a:t>
            </a:r>
          </a:p>
          <a:p>
            <a:pPr marL="0" indent="0">
              <a:buNone/>
            </a:pPr>
            <a:r>
              <a:rPr lang="it-IT" noProof="1">
                <a:solidFill>
                  <a:schemeClr val="tx1"/>
                </a:solidFill>
                <a:sym typeface="Wingdings" panose="05000000000000000000" pitchFamily="2" charset="2"/>
              </a:rPr>
              <a:t>Coerentemente alla definizione attesa con l’entrata in vigore degli emendamenti Solvency II, l’EPIFP è definito come somma dei valori attuali dei flussi di cassa di ingresso per premi, commissioni di gestione al lordo di quanto retrocesso a terze parti e, suggerisco, penali di riscatto.</a:t>
            </a:r>
          </a:p>
          <a:p>
            <a:pPr marL="0" indent="0">
              <a:buNone/>
            </a:pPr>
            <a:r>
              <a:rPr lang="it-IT" noProof="1">
                <a:solidFill>
                  <a:schemeClr val="tx1"/>
                </a:solidFill>
                <a:sym typeface="Wingdings" panose="05000000000000000000" pitchFamily="2" charset="2"/>
              </a:rPr>
              <a:t>L’EPIFP deve assumersi – in IFRS17 – il compito di riconcilare variazione patrimoniale con P&amp;L.</a:t>
            </a:r>
          </a:p>
          <a:p>
            <a:pPr marL="0" indent="0">
              <a:buNone/>
            </a:pPr>
            <a:r>
              <a:rPr lang="it-IT" noProof="1">
                <a:solidFill>
                  <a:schemeClr val="tx1"/>
                </a:solidFill>
                <a:sym typeface="Wingdings" panose="05000000000000000000" pitchFamily="2" charset="2"/>
              </a:rPr>
              <a:t>Nell’equazione del PVFCF: PV insurance service + Deposito + EPIFP(*)</a:t>
            </a:r>
          </a:p>
          <a:p>
            <a:pPr marL="0" indent="0">
              <a:buNone/>
            </a:pPr>
            <a:r>
              <a:rPr lang="it-IT" noProof="1">
                <a:solidFill>
                  <a:schemeClr val="tx1"/>
                </a:solidFill>
                <a:sym typeface="Wingdings" panose="05000000000000000000" pitchFamily="2" charset="2"/>
              </a:rPr>
              <a:t>PVFCF</a:t>
            </a:r>
          </a:p>
          <a:p>
            <a:pPr marL="0" indent="0">
              <a:buNone/>
            </a:pPr>
            <a:r>
              <a:rPr lang="it-IT" noProof="1">
                <a:solidFill>
                  <a:schemeClr val="tx1"/>
                </a:solidFill>
                <a:sym typeface="Wingdings" panose="05000000000000000000" pitchFamily="2" charset="2"/>
              </a:rPr>
              <a:t>Per poter assolvere bene il suo compito, A differenza di Solvency II, l’EPIFP di IFRS17 è al lordo dei reltivi esborsi assicurativi, come ad esempio i capitali sotto rischio e gli esborsi per provvigioni, compresi quelli relativi ai premi futuri. Inoltre dovrebbe comprendere, nei flussi futuri in ingresso, le penali di riscatto attese</a:t>
            </a:r>
          </a:p>
          <a:p>
            <a:pPr marL="0" indent="0">
              <a:buNone/>
            </a:pPr>
            <a:endParaRPr lang="it-IT" noProof="1">
              <a:solidFill>
                <a:schemeClr val="tx1"/>
              </a:solidFill>
              <a:sym typeface="Wingdings" panose="05000000000000000000" pitchFamily="2" charset="2"/>
            </a:endParaRPr>
          </a:p>
          <a:p>
            <a:pPr marL="0" indent="0">
              <a:buNone/>
            </a:pPr>
            <a:endParaRPr lang="it-IT" noProof="1">
              <a:solidFill>
                <a:schemeClr val="tx1"/>
              </a:solidFill>
              <a:sym typeface="Wingdings" panose="05000000000000000000" pitchFamily="2" charset="2"/>
            </a:endParaRPr>
          </a:p>
          <a:p>
            <a:pPr marL="0" indent="0">
              <a:buNone/>
            </a:pPr>
            <a:r>
              <a:rPr lang="it-IT" noProof="1">
                <a:solidFill>
                  <a:schemeClr val="tx1"/>
                </a:solidFill>
                <a:sym typeface="Wingdings" panose="05000000000000000000" pitchFamily="2" charset="2"/>
              </a:rPr>
              <a:t>(*) quasi certamente negativo</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66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997703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assicurativo: effetti economici (1/2) </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sym typeface="Wingdings" panose="05000000000000000000" pitchFamily="2" charset="2"/>
              </a:rPr>
              <a:t>Cambio delle assunzioni non economiche va a conto economico</a:t>
            </a:r>
            <a:r>
              <a:rPr lang="it-IT" noProof="1">
                <a:solidFill>
                  <a:schemeClr val="tx1"/>
                </a:solidFill>
                <a:sym typeface="Wingdings" panose="05000000000000000000" pitchFamily="2" charset="2"/>
              </a:rPr>
              <a:t>, tuttavia tale effetto può essere azzerato con un movimento opposto del CSM</a:t>
            </a:r>
          </a:p>
          <a:p>
            <a:pPr marL="0" indent="0">
              <a:buNone/>
            </a:pPr>
            <a:r>
              <a:rPr lang="it-IT" noProof="1">
                <a:solidFill>
                  <a:srgbClr val="0070C0"/>
                </a:solidFill>
                <a:sym typeface="Wingdings" panose="05000000000000000000" pitchFamily="2" charset="2"/>
              </a:rPr>
              <a:t>Cambio delle assunzioni economiche va a conto economico in caso di classificazione delle riserve a FVTPL, altrimenti va a Total Comprehensive Income ed a OCI</a:t>
            </a:r>
          </a:p>
          <a:p>
            <a:pPr marL="0" indent="0">
              <a:buNone/>
            </a:pPr>
            <a:r>
              <a:rPr lang="it-IT" noProof="1">
                <a:solidFill>
                  <a:srgbClr val="0070C0"/>
                </a:solidFill>
                <a:sym typeface="Wingdings" panose="05000000000000000000" pitchFamily="2" charset="2"/>
              </a:rPr>
              <a:t>Nel caso di classificazione a FVTPL</a:t>
            </a:r>
            <a:r>
              <a:rPr lang="it-IT" noProof="1">
                <a:solidFill>
                  <a:schemeClr val="tx1"/>
                </a:solidFill>
                <a:sym typeface="Wingdings" panose="05000000000000000000" pitchFamily="2" charset="2"/>
              </a:rPr>
              <a:t>, tale effetto non può essere azzerato con un movimento opposto del CSM. Tuttavia, in caso di VFA, questo si può fare. Esattamente la differenza di effetto rispetto all’aggiornamento degli underlying items dovuto a tale cambio di ipotesi economiche va ad aggiornare il CSM.</a:t>
            </a:r>
          </a:p>
          <a:p>
            <a:pPr marL="0" indent="0">
              <a:buNone/>
            </a:pPr>
            <a:endParaRPr lang="it-IT" noProof="1">
              <a:solidFill>
                <a:schemeClr val="tx1"/>
              </a:solidFill>
              <a:sym typeface="Wingdings" panose="05000000000000000000" pitchFamily="2" charset="2"/>
            </a:endParaRPr>
          </a:p>
          <a:p>
            <a:pPr marL="0" indent="0">
              <a:buNone/>
            </a:pPr>
            <a:endParaRPr lang="it-IT" noProof="1">
              <a:solidFill>
                <a:schemeClr val="tx1"/>
              </a:solidFill>
              <a:sym typeface="Wingdings" panose="05000000000000000000" pitchFamily="2" charset="2"/>
            </a:endParaRPr>
          </a:p>
          <a:p>
            <a:pPr marL="0" indent="0">
              <a:buNone/>
            </a:pPr>
            <a:endParaRPr lang="it-IT" noProof="1">
              <a:solidFill>
                <a:schemeClr val="tx1"/>
              </a:solidFill>
              <a:sym typeface="Wingdings" panose="05000000000000000000" pitchFamily="2" charset="2"/>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67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301318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assicurativo: effetti economici (2/2) </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Experience Variance Asssicurativo va a conto economico </a:t>
            </a:r>
            <a:r>
              <a:rPr lang="it-IT" noProof="1">
                <a:solidFill>
                  <a:schemeClr val="tx1"/>
                </a:solidFill>
              </a:rPr>
              <a:t>a meno che dipenda dall’errore di previsione dei premi ricorrenti (e dei versamenti aggiuntivi) che erano stati già messi in conto nel calcolo del fulfilment cash flows del bilancio di apertura (cioè non ne erano stati esclusi dal contract boundary): in tal caso può trovare una variazione opposta del CSM che ne mitiga o ne azzera l’effetto economico.</a:t>
            </a:r>
          </a:p>
          <a:p>
            <a:pPr marL="0" indent="0">
              <a:buNone/>
            </a:pPr>
            <a:r>
              <a:rPr lang="it-IT" noProof="1">
                <a:solidFill>
                  <a:srgbClr val="0070C0"/>
                </a:solidFill>
              </a:rPr>
              <a:t>L’insurance service expense. Per sua stessa definizione va a ricavo (revenue) ed a conto economico</a:t>
            </a:r>
            <a:r>
              <a:rPr lang="it-IT" noProof="1">
                <a:solidFill>
                  <a:schemeClr val="tx1"/>
                </a:solidFill>
              </a:rPr>
              <a:t> ma viene riflesso esattamente </a:t>
            </a:r>
            <a:r>
              <a:rPr lang="it-IT" noProof="1">
                <a:solidFill>
                  <a:srgbClr val="FF0000"/>
                </a:solidFill>
              </a:rPr>
              <a:t>(**)</a:t>
            </a:r>
            <a:r>
              <a:rPr lang="it-IT" noProof="1">
                <a:solidFill>
                  <a:schemeClr val="tx1"/>
                </a:solidFill>
              </a:rPr>
              <a:t>dalle somme pagate (in eccesso al deposito) ed alle spese, che a loro volta vanno a conto economico. Pertanto l’effetto complessivo è pressochè nullo. </a:t>
            </a:r>
          </a:p>
          <a:p>
            <a:pPr marL="0" indent="0">
              <a:buNone/>
            </a:pPr>
            <a:r>
              <a:rPr lang="it-IT" noProof="1">
                <a:solidFill>
                  <a:schemeClr val="tx1"/>
                </a:solidFill>
              </a:rPr>
              <a:t>La deviazione fra flussi di cassa (in eccesso al deposito) attuali ed attesi è l’experience variance.</a:t>
            </a:r>
          </a:p>
          <a:p>
            <a:pPr marL="0" indent="0">
              <a:buNone/>
            </a:pPr>
            <a:r>
              <a:rPr lang="it-IT" noProof="1">
                <a:solidFill>
                  <a:srgbClr val="FF0000"/>
                </a:solidFill>
                <a:sym typeface="Wingdings" panose="05000000000000000000" pitchFamily="2" charset="2"/>
              </a:rPr>
              <a:t>(**)</a:t>
            </a:r>
            <a:r>
              <a:rPr lang="it-IT" noProof="1">
                <a:solidFill>
                  <a:schemeClr val="tx1"/>
                </a:solidFill>
                <a:sym typeface="Wingdings" panose="05000000000000000000" pitchFamily="2" charset="2"/>
              </a:rPr>
              <a:t> </a:t>
            </a:r>
            <a:r>
              <a:rPr lang="it-IT" sz="1600" noProof="1">
                <a:solidFill>
                  <a:srgbClr val="FF0000"/>
                </a:solidFill>
                <a:sym typeface="Wingdings" panose="05000000000000000000" pitchFamily="2" charset="2"/>
              </a:rPr>
              <a:t>Si spera esattamente. Infatti:</a:t>
            </a:r>
          </a:p>
          <a:p>
            <a:pPr>
              <a:buFontTx/>
              <a:buChar char="-"/>
            </a:pPr>
            <a:r>
              <a:rPr lang="it-IT" sz="1600" noProof="1">
                <a:solidFill>
                  <a:srgbClr val="FF0000"/>
                </a:solidFill>
                <a:sym typeface="Wingdings" panose="05000000000000000000" pitchFamily="2" charset="2"/>
              </a:rPr>
              <a:t>se l’actual supera le attese, l’assicuratore si prende la perdita a conto economico</a:t>
            </a:r>
          </a:p>
          <a:p>
            <a:pPr>
              <a:buFontTx/>
              <a:buChar char="-"/>
            </a:pPr>
            <a:r>
              <a:rPr lang="it-IT" sz="1600" noProof="1">
                <a:solidFill>
                  <a:srgbClr val="FF0000"/>
                </a:solidFill>
                <a:sym typeface="Wingdings" panose="05000000000000000000" pitchFamily="2" charset="2"/>
              </a:rPr>
              <a:t>se l’actual è molto inferiore alle attese, gli attuari hanno utilizzato ipotesi prudenti, non in linea con il principio</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301318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finanziario (1/2)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Insurance Finance Expense</a:t>
            </a:r>
          </a:p>
          <a:p>
            <a:pPr marL="0" indent="0">
              <a:buNone/>
            </a:pPr>
            <a:r>
              <a:rPr lang="it-IT" noProof="1">
                <a:solidFill>
                  <a:schemeClr val="tx1"/>
                </a:solidFill>
              </a:rPr>
              <a:t>è il costo della capitalizzazione della riserva attuariale, cioè del fulfilment cash flows</a:t>
            </a:r>
          </a:p>
          <a:p>
            <a:pPr marL="0" indent="0">
              <a:buNone/>
            </a:pPr>
            <a:r>
              <a:rPr lang="it-IT" noProof="1">
                <a:solidFill>
                  <a:schemeClr val="tx1"/>
                </a:solidFill>
              </a:rPr>
              <a:t>Si include il costo della capitalizzazione del CSM, con disclosure distinta</a:t>
            </a:r>
          </a:p>
          <a:p>
            <a:pPr marL="0" indent="0">
              <a:buNone/>
            </a:pPr>
            <a:r>
              <a:rPr lang="it-IT" noProof="1">
                <a:solidFill>
                  <a:schemeClr val="tx1"/>
                </a:solidFill>
              </a:rPr>
              <a:t>Il costo sul risk adjustment è accettabile che sia posto a zero (cioè il tasso di interesse è zero).</a:t>
            </a:r>
          </a:p>
          <a:p>
            <a:pPr marL="0" indent="0">
              <a:buNone/>
            </a:pPr>
            <a:r>
              <a:rPr lang="it-IT" noProof="1">
                <a:solidFill>
                  <a:schemeClr val="tx1"/>
                </a:solidFill>
              </a:rPr>
              <a:t>E dato dal prodotto della riserva di inizio anno per il tasso di interesse ad 1 anno</a:t>
            </a:r>
          </a:p>
          <a:p>
            <a:pPr marL="0" indent="0">
              <a:buNone/>
            </a:pPr>
            <a:r>
              <a:rPr lang="it-IT" noProof="1">
                <a:solidFill>
                  <a:schemeClr val="tx1"/>
                </a:solidFill>
              </a:rPr>
              <a:t>Il tasso di interesse ad 1 anno è il forward presente nella curva top – down ovvero bottom up del bilancio di apertura.</a:t>
            </a:r>
          </a:p>
          <a:p>
            <a:pPr marL="0" indent="0">
              <a:buNone/>
            </a:pPr>
            <a:r>
              <a:rPr lang="it-IT" noProof="1">
                <a:solidFill>
                  <a:schemeClr val="tx1"/>
                </a:solidFill>
              </a:rPr>
              <a:t>Nota che effetti economici includono altre categorie: </a:t>
            </a:r>
          </a:p>
          <a:p>
            <a:pPr>
              <a:buAutoNum type="arabicParenBoth"/>
            </a:pPr>
            <a:r>
              <a:rPr lang="it-IT" noProof="1">
                <a:solidFill>
                  <a:schemeClr val="tx1"/>
                </a:solidFill>
              </a:rPr>
              <a:t>cambio delle assunzioni economiche (curva tassi, spread, liquidity premium)</a:t>
            </a:r>
          </a:p>
          <a:p>
            <a:pPr lvl="1">
              <a:buAutoNum type="arabicParenBoth"/>
            </a:pPr>
            <a:r>
              <a:rPr lang="it-IT" noProof="1">
                <a:solidFill>
                  <a:schemeClr val="tx1"/>
                </a:solidFill>
              </a:rPr>
              <a:t>Cambio sul discounting dei flussi di cassa</a:t>
            </a:r>
          </a:p>
          <a:p>
            <a:pPr lvl="1">
              <a:buAutoNum type="arabicParenBoth"/>
            </a:pPr>
            <a:r>
              <a:rPr lang="it-IT" noProof="1">
                <a:solidFill>
                  <a:schemeClr val="tx1"/>
                </a:solidFill>
              </a:rPr>
              <a:t>Cambio del FDB, parzialmente dovuto a corrispondenti modifiche di management actions</a:t>
            </a:r>
          </a:p>
          <a:p>
            <a:pPr lvl="1">
              <a:buAutoNum type="arabicParenBoth"/>
            </a:pPr>
            <a:r>
              <a:rPr lang="it-IT" noProof="1">
                <a:solidFill>
                  <a:schemeClr val="tx1"/>
                </a:solidFill>
              </a:rPr>
              <a:t>Cambio del TVOG, parzialmente dovuto a corrispondenti modifiche di management actions</a:t>
            </a:r>
          </a:p>
          <a:p>
            <a:pPr>
              <a:buNone/>
            </a:pPr>
            <a:endParaRPr lang="it-IT" noProof="1">
              <a:solidFill>
                <a:schemeClr val="tx1"/>
              </a:solidFill>
            </a:endParaRPr>
          </a:p>
          <a:p>
            <a:pPr marL="0" indent="0">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69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Modello Building Block </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7</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b="1" noProof="1">
                <a:solidFill>
                  <a:schemeClr val="tx2">
                    <a:lumMod val="75000"/>
                  </a:schemeClr>
                </a:solidFill>
              </a:rPr>
              <a:t>General Model - GM</a:t>
            </a:r>
          </a:p>
          <a:p>
            <a:pPr marL="0" indent="0">
              <a:lnSpc>
                <a:spcPct val="90000"/>
              </a:lnSpc>
              <a:buNone/>
            </a:pPr>
            <a:r>
              <a:rPr lang="it-IT" noProof="1">
                <a:solidFill>
                  <a:schemeClr val="tx2">
                    <a:lumMod val="75000"/>
                  </a:schemeClr>
                </a:solidFill>
              </a:rPr>
              <a:t>Riserve tecniche suddivise in tre blocchi</a:t>
            </a:r>
          </a:p>
          <a:p>
            <a:pPr marL="0" indent="0">
              <a:lnSpc>
                <a:spcPct val="90000"/>
              </a:lnSpc>
              <a:buNone/>
            </a:pPr>
            <a:r>
              <a:rPr lang="it-IT" noProof="1">
                <a:solidFill>
                  <a:schemeClr val="tx2">
                    <a:lumMod val="75000"/>
                  </a:schemeClr>
                </a:solidFill>
              </a:rPr>
              <a:t>Fulfilment cash flows (2 blocchi)</a:t>
            </a:r>
          </a:p>
          <a:p>
            <a:pPr>
              <a:lnSpc>
                <a:spcPct val="90000"/>
              </a:lnSpc>
              <a:buAutoNum type="arabicPeriod"/>
            </a:pPr>
            <a:r>
              <a:rPr lang="it-IT" noProof="1">
                <a:solidFill>
                  <a:schemeClr val="tx2">
                    <a:lumMod val="75000"/>
                  </a:schemeClr>
                </a:solidFill>
              </a:rPr>
              <a:t>Present Value of Future Cash Flows - PVFCF</a:t>
            </a:r>
          </a:p>
          <a:p>
            <a:pPr>
              <a:lnSpc>
                <a:spcPct val="90000"/>
              </a:lnSpc>
              <a:buAutoNum type="arabicPeriod"/>
            </a:pPr>
            <a:r>
              <a:rPr lang="it-IT" noProof="1">
                <a:solidFill>
                  <a:schemeClr val="tx2">
                    <a:lumMod val="75000"/>
                  </a:schemeClr>
                </a:solidFill>
              </a:rPr>
              <a:t>Risk Adjustment</a:t>
            </a:r>
          </a:p>
          <a:p>
            <a:pPr marL="0" indent="0">
              <a:lnSpc>
                <a:spcPct val="90000"/>
              </a:lnSpc>
              <a:buNone/>
            </a:pPr>
            <a:r>
              <a:rPr lang="it-IT" noProof="1">
                <a:solidFill>
                  <a:schemeClr val="tx2">
                    <a:lumMod val="75000"/>
                  </a:schemeClr>
                </a:solidFill>
              </a:rPr>
              <a:t>Contractual Service Margin – CSM </a:t>
            </a:r>
            <a:r>
              <a:rPr lang="it-IT" i="1" noProof="1">
                <a:solidFill>
                  <a:schemeClr val="tx2">
                    <a:lumMod val="75000"/>
                  </a:schemeClr>
                </a:solidFill>
              </a:rPr>
              <a:t>ovvero</a:t>
            </a:r>
            <a:r>
              <a:rPr lang="it-IT" noProof="1">
                <a:solidFill>
                  <a:schemeClr val="tx2">
                    <a:lumMod val="75000"/>
                  </a:schemeClr>
                </a:solidFill>
              </a:rPr>
              <a:t> riserva per perdite (Loss Liability)</a:t>
            </a:r>
          </a:p>
          <a:p>
            <a:pPr marL="0" indent="0">
              <a:lnSpc>
                <a:spcPct val="90000"/>
              </a:lnSpc>
              <a:buNone/>
            </a:pPr>
            <a:r>
              <a:rPr lang="it-IT" noProof="1">
                <a:solidFill>
                  <a:schemeClr val="tx2">
                    <a:lumMod val="75000"/>
                  </a:schemeClr>
                </a:solidFill>
              </a:rPr>
              <a:t>Separatamente fra lavoro diretto &amp; indiretto e lavoro ceduto</a:t>
            </a:r>
          </a:p>
          <a:p>
            <a:pPr marL="0" indent="0">
              <a:lnSpc>
                <a:spcPct val="90000"/>
              </a:lnSpc>
              <a:buNone/>
            </a:pPr>
            <a:r>
              <a:rPr lang="it-IT" noProof="1">
                <a:solidFill>
                  <a:schemeClr val="tx2">
                    <a:lumMod val="75000"/>
                  </a:schemeClr>
                </a:solidFill>
              </a:rPr>
              <a:t>Separatamente fra prima e dopo la denuncia del sinistro</a:t>
            </a:r>
          </a:p>
          <a:p>
            <a:pPr marL="0" indent="0">
              <a:lnSpc>
                <a:spcPct val="90000"/>
              </a:lnSpc>
              <a:buNone/>
            </a:pPr>
            <a:r>
              <a:rPr lang="it-IT" noProof="1">
                <a:solidFill>
                  <a:schemeClr val="tx2">
                    <a:lumMod val="75000"/>
                  </a:schemeClr>
                </a:solidFill>
              </a:rPr>
              <a:t>Prima : Liability for Remaining Coverage – LRC</a:t>
            </a:r>
          </a:p>
          <a:p>
            <a:pPr marL="0" indent="0">
              <a:lnSpc>
                <a:spcPct val="90000"/>
              </a:lnSpc>
              <a:buNone/>
            </a:pPr>
            <a:r>
              <a:rPr lang="it-IT" noProof="1">
                <a:solidFill>
                  <a:schemeClr val="tx2">
                    <a:lumMod val="75000"/>
                  </a:schemeClr>
                </a:solidFill>
              </a:rPr>
              <a:t>Dopo: Liability for Incurred Claims – LIC (CSM posto a zero)</a:t>
            </a: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515835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finanziario (2/2)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20000"/>
          </a:bodyPr>
          <a:lstStyle/>
          <a:p>
            <a:pPr marL="0" indent="0">
              <a:buNone/>
            </a:pPr>
            <a:r>
              <a:rPr lang="it-IT" sz="2200" noProof="1">
                <a:solidFill>
                  <a:srgbClr val="0070C0"/>
                </a:solidFill>
              </a:rPr>
              <a:t>Insurance Finance Expense</a:t>
            </a:r>
          </a:p>
          <a:p>
            <a:pPr>
              <a:buNone/>
            </a:pPr>
            <a:r>
              <a:rPr lang="it-IT" noProof="1">
                <a:solidFill>
                  <a:schemeClr val="tx1"/>
                </a:solidFill>
              </a:rPr>
              <a:t>Deposito (fine) = deposito (inizio) + </a:t>
            </a:r>
            <a:r>
              <a:rPr lang="it-IT" noProof="1">
                <a:solidFill>
                  <a:srgbClr val="FF0000"/>
                </a:solidFill>
              </a:rPr>
              <a:t>unwinding</a:t>
            </a:r>
            <a:r>
              <a:rPr lang="it-IT" noProof="1">
                <a:solidFill>
                  <a:schemeClr val="tx1"/>
                </a:solidFill>
              </a:rPr>
              <a:t> + experience variance sul deposito + experience variance finanziario + cambio delle ipotesi economiche</a:t>
            </a:r>
          </a:p>
          <a:p>
            <a:pPr>
              <a:buNone/>
            </a:pPr>
            <a:endParaRPr lang="it-IT" noProof="1">
              <a:solidFill>
                <a:schemeClr val="tx1"/>
              </a:solidFill>
            </a:endParaRPr>
          </a:p>
          <a:p>
            <a:pPr>
              <a:buNone/>
            </a:pPr>
            <a:r>
              <a:rPr lang="it-IT" noProof="1">
                <a:solidFill>
                  <a:schemeClr val="tx1"/>
                </a:solidFill>
              </a:rPr>
              <a:t>Esempio: il tasso di interesse a 1 anno di inizio anno è 2%, decadenza anticipata inferiore del 1.5% rispetto alle attese, il tasso di rendimento del fondo retrocesso sulla polizza è 1.8% anziché 3.0%. Il deposito iniziale è 1000. per semplicità la decadenza si concentra a fine anno</a:t>
            </a:r>
          </a:p>
          <a:p>
            <a:pPr>
              <a:buNone/>
            </a:pPr>
            <a:r>
              <a:rPr lang="it-IT" noProof="1">
                <a:solidFill>
                  <a:schemeClr val="tx1"/>
                </a:solidFill>
              </a:rPr>
              <a:t>L’</a:t>
            </a:r>
            <a:r>
              <a:rPr lang="it-IT" noProof="1">
                <a:solidFill>
                  <a:srgbClr val="FF0000"/>
                </a:solidFill>
              </a:rPr>
              <a:t>unwinding</a:t>
            </a:r>
            <a:r>
              <a:rPr lang="it-IT" noProof="1">
                <a:solidFill>
                  <a:schemeClr val="tx1"/>
                </a:solidFill>
              </a:rPr>
              <a:t> è 20</a:t>
            </a:r>
          </a:p>
          <a:p>
            <a:pPr>
              <a:buNone/>
            </a:pPr>
            <a:r>
              <a:rPr lang="it-IT" noProof="1">
                <a:solidFill>
                  <a:schemeClr val="tx1"/>
                </a:solidFill>
              </a:rPr>
              <a:t>L’experience variance sul deposito è 1020 * 1.5% = 15.3</a:t>
            </a:r>
          </a:p>
          <a:p>
            <a:pPr>
              <a:buNone/>
            </a:pPr>
            <a:r>
              <a:rPr lang="it-IT" noProof="1">
                <a:solidFill>
                  <a:schemeClr val="tx1"/>
                </a:solidFill>
              </a:rPr>
              <a:t> l’experience variance finanziario è – 1,018/1,03 * (1020+15.3) = -12.06</a:t>
            </a:r>
          </a:p>
          <a:p>
            <a:pPr>
              <a:buNone/>
            </a:pPr>
            <a:r>
              <a:rPr lang="it-IT" noProof="1">
                <a:solidFill>
                  <a:schemeClr val="tx1"/>
                </a:solidFill>
              </a:rPr>
              <a:t>La somma delle variazioni è 20+15.3-12.06=23.24</a:t>
            </a:r>
          </a:p>
          <a:p>
            <a:pPr>
              <a:buNone/>
            </a:pPr>
            <a:r>
              <a:rPr lang="it-IT" noProof="1">
                <a:solidFill>
                  <a:schemeClr val="tx1"/>
                </a:solidFill>
              </a:rPr>
              <a:t>Che si riconcilia con il calcolo diretto del deposito:</a:t>
            </a:r>
          </a:p>
          <a:p>
            <a:pPr>
              <a:buNone/>
            </a:pPr>
            <a:r>
              <a:rPr lang="it-IT" noProof="1">
                <a:solidFill>
                  <a:schemeClr val="tx1"/>
                </a:solidFill>
              </a:rPr>
              <a:t>Deposito fine = 1000 *(1+2%) *(1-lapse_atteso+deviazione) * 1,018 / 1,03 = 1020 * 101.5% * 98.83% =</a:t>
            </a:r>
          </a:p>
          <a:p>
            <a:pPr>
              <a:buNone/>
            </a:pPr>
            <a:r>
              <a:rPr lang="it-IT" noProof="1">
                <a:solidFill>
                  <a:schemeClr val="tx1"/>
                </a:solidFill>
              </a:rPr>
              <a:t>= 1023,24</a:t>
            </a:r>
          </a:p>
          <a:p>
            <a:pPr>
              <a:buNone/>
            </a:pPr>
            <a:r>
              <a:rPr lang="it-IT" noProof="1">
                <a:solidFill>
                  <a:schemeClr val="tx1"/>
                </a:solidFill>
              </a:rPr>
              <a:t> </a:t>
            </a:r>
          </a:p>
          <a:p>
            <a:pPr marL="0" indent="0">
              <a:buNone/>
            </a:pPr>
            <a:endParaRPr lang="it-IT" noProof="1">
              <a:solidFill>
                <a:srgbClr val="0070C0"/>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finanziario: effetti economici (1/2)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Effetti economici</a:t>
            </a:r>
          </a:p>
          <a:p>
            <a:pPr marL="0" indent="0">
              <a:buFontTx/>
              <a:buChar char="-"/>
            </a:pPr>
            <a:r>
              <a:rPr lang="it-IT" noProof="1">
                <a:solidFill>
                  <a:srgbClr val="0070C0"/>
                </a:solidFill>
              </a:rPr>
              <a:t>Insurance finance expense ha effetto economico. </a:t>
            </a:r>
          </a:p>
          <a:p>
            <a:pPr marL="0" indent="0">
              <a:buNone/>
            </a:pPr>
            <a:r>
              <a:rPr lang="it-IT" noProof="1">
                <a:solidFill>
                  <a:schemeClr val="tx1"/>
                </a:solidFill>
              </a:rPr>
              <a:t>Se la classificazione è a FVTOCI, va calcolato due volte: (1) la parte proporzionale al tasso “locked in at inception” va a P&amp;L, (2) la parte proporzionale al tasso aggiornato ad inizio anno va a Total Comprehensive Income; la differenza fra i due importi va a OCI </a:t>
            </a:r>
          </a:p>
          <a:p>
            <a:pPr marL="0" indent="0">
              <a:buNone/>
            </a:pPr>
            <a:r>
              <a:rPr lang="it-IT" noProof="1">
                <a:solidFill>
                  <a:srgbClr val="0070C0"/>
                </a:solidFill>
              </a:rPr>
              <a:t>Experience variance sul deposito ha effetto economico</a:t>
            </a:r>
            <a:r>
              <a:rPr lang="it-IT" noProof="1">
                <a:solidFill>
                  <a:schemeClr val="tx1"/>
                </a:solidFill>
              </a:rPr>
              <a:t>, tuttavia </a:t>
            </a:r>
            <a:r>
              <a:rPr lang="it-IT" noProof="1">
                <a:solidFill>
                  <a:srgbClr val="FF0000"/>
                </a:solidFill>
              </a:rPr>
              <a:t>immateriale</a:t>
            </a:r>
            <a:r>
              <a:rPr lang="it-IT" noProof="1">
                <a:solidFill>
                  <a:schemeClr val="tx1"/>
                </a:solidFill>
              </a:rPr>
              <a:t> per costruzione stessa del deposito. In ogni caso, quello relativo all’errore di previsione dei premi ricorrenti ed aggiuntivi può essere azzerato con movimento opposto del CSM</a:t>
            </a:r>
          </a:p>
          <a:p>
            <a:pPr marL="0" indent="0">
              <a:buNone/>
            </a:pPr>
            <a:r>
              <a:rPr lang="it-IT" noProof="1">
                <a:solidFill>
                  <a:srgbClr val="0070C0"/>
                </a:solidFill>
              </a:rPr>
              <a:t>L’experience variance finanziario ha effetto economico</a:t>
            </a:r>
            <a:r>
              <a:rPr lang="it-IT" noProof="1">
                <a:solidFill>
                  <a:schemeClr val="tx1"/>
                </a:solidFill>
              </a:rPr>
              <a:t> anche nel caso di classificazione a FVTOCI. Tuttavia si può ragionevolmente supporre che anche gli attivi abbiano avuto un movimento corrispondente con effetto economico opposto. Nel  caso di applicazione di VFA, ogni differenza si può azzerare con movimento opposto del CSM (tramite variable fee) </a:t>
            </a:r>
          </a:p>
          <a:p>
            <a:pPr marL="0" indent="0">
              <a:buNone/>
            </a:pPr>
            <a:endParaRPr lang="it-IT" noProof="1">
              <a:solidFill>
                <a:schemeClr val="tx1"/>
              </a:solidFill>
            </a:endParaRPr>
          </a:p>
          <a:p>
            <a:pPr>
              <a:buNone/>
            </a:pPr>
            <a:r>
              <a:rPr lang="it-IT" noProof="1">
                <a:solidFill>
                  <a:schemeClr val="tx1"/>
                </a:solidFill>
              </a:rPr>
              <a:t> </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Il servizio finanziario: effetti economici (2/2)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10000"/>
          </a:bodyPr>
          <a:lstStyle/>
          <a:p>
            <a:pPr marL="0" indent="0">
              <a:buNone/>
            </a:pPr>
            <a:r>
              <a:rPr lang="it-IT" noProof="1">
                <a:solidFill>
                  <a:srgbClr val="0070C0"/>
                </a:solidFill>
              </a:rPr>
              <a:t>Effetti economici</a:t>
            </a:r>
          </a:p>
          <a:p>
            <a:pPr marL="0" indent="0">
              <a:buFontTx/>
              <a:buChar char="-"/>
            </a:pPr>
            <a:r>
              <a:rPr lang="it-IT" noProof="1">
                <a:solidFill>
                  <a:srgbClr val="0070C0"/>
                </a:solidFill>
              </a:rPr>
              <a:t> cambio delle ipotesi economiche ha effetto economico in caso di classificazione a FVTPL, ha effetto solo patrimoniale in caso di classificazione a FVTOCI. </a:t>
            </a:r>
          </a:p>
          <a:p>
            <a:pPr marL="0" indent="0">
              <a:buNone/>
            </a:pPr>
            <a:r>
              <a:rPr lang="it-IT" noProof="1">
                <a:solidFill>
                  <a:schemeClr val="tx1"/>
                </a:solidFill>
              </a:rPr>
              <a:t>Se la classificazione è a FVTOCI, l’aggiornamento della curva va a OCI ed a Total Comprensive Income</a:t>
            </a:r>
          </a:p>
          <a:p>
            <a:pPr marL="0" indent="0">
              <a:buNone/>
            </a:pPr>
            <a:r>
              <a:rPr lang="it-IT" noProof="1">
                <a:solidFill>
                  <a:schemeClr val="tx1"/>
                </a:solidFill>
              </a:rPr>
              <a:t>Tuttavia, in caso di applicazione del BOOK YIELD, la quota ad OCI (*) va girata a CSM </a:t>
            </a:r>
            <a:r>
              <a:rPr lang="it-IT" noProof="1">
                <a:solidFill>
                  <a:schemeClr val="tx1"/>
                </a:solidFill>
                <a:sym typeface="Wingdings" pitchFamily="2" charset="2"/>
              </a:rPr>
              <a:t> la quota corrispondente all’”entity share of the underlying items” viene in parte girata subito a conto economico, la parte restante sarà girata a conto economico nel tempo in base al rilascio delle coverage units negli anni futuri</a:t>
            </a:r>
          </a:p>
          <a:p>
            <a:pPr marL="0" indent="0">
              <a:buNone/>
            </a:pPr>
            <a:r>
              <a:rPr lang="it-IT" noProof="1">
                <a:solidFill>
                  <a:schemeClr val="tx1"/>
                </a:solidFill>
                <a:sym typeface="Wingdings" pitchFamily="2" charset="2"/>
              </a:rPr>
              <a:t>Notare (*) che il calcolo va eseguito sugli “underlying items” e non sul deposito o sul PVFCF</a:t>
            </a:r>
          </a:p>
          <a:p>
            <a:pPr marL="0" indent="0">
              <a:buNone/>
            </a:pPr>
            <a:r>
              <a:rPr lang="it-IT" noProof="1">
                <a:solidFill>
                  <a:srgbClr val="FF0000"/>
                </a:solidFill>
                <a:sym typeface="Wingdings" pitchFamily="2" charset="2"/>
              </a:rPr>
              <a:t>Proventi netti degli investimenti = Proventi lordi degli investimenti – insurance finance expense – experience variance finanziario sul deposito – experience variance finanziario sulla riserva assicurativa </a:t>
            </a:r>
            <a:r>
              <a:rPr lang="it-IT" sz="1500" noProof="1">
                <a:solidFill>
                  <a:srgbClr val="FF0000"/>
                </a:solidFill>
                <a:sym typeface="Wingdings" pitchFamily="2" charset="2"/>
              </a:rPr>
              <a:t>- </a:t>
            </a:r>
            <a:r>
              <a:rPr lang="it-IT" sz="1500" i="1" noProof="1">
                <a:solidFill>
                  <a:srgbClr val="FF0000"/>
                </a:solidFill>
                <a:sym typeface="Wingdings" pitchFamily="2" charset="2"/>
              </a:rPr>
              <a:t>experience variance finanziario su EPIFP</a:t>
            </a:r>
            <a:r>
              <a:rPr lang="it-IT" sz="1500" noProof="1">
                <a:solidFill>
                  <a:srgbClr val="FF0000"/>
                </a:solidFill>
                <a:sym typeface="Wingdings" pitchFamily="2" charset="2"/>
              </a:rPr>
              <a:t> </a:t>
            </a:r>
            <a:r>
              <a:rPr lang="it-IT" noProof="1">
                <a:solidFill>
                  <a:srgbClr val="FF0000"/>
                </a:solidFill>
                <a:sym typeface="Wingdings" pitchFamily="2" charset="2"/>
              </a:rPr>
              <a:t>– cambio delle ipotesi economiche (sul deposito, sulla riserva assicurativa </a:t>
            </a:r>
            <a:r>
              <a:rPr lang="it-IT" i="1" noProof="1">
                <a:solidFill>
                  <a:srgbClr val="FF0000"/>
                </a:solidFill>
                <a:sym typeface="Wingdings" pitchFamily="2" charset="2"/>
              </a:rPr>
              <a:t>e su EPIFP</a:t>
            </a:r>
            <a:r>
              <a:rPr lang="it-IT" noProof="1">
                <a:solidFill>
                  <a:srgbClr val="FF0000"/>
                </a:solidFill>
                <a:sym typeface="Wingdings" pitchFamily="2" charset="2"/>
              </a:rPr>
              <a:t>)</a:t>
            </a:r>
            <a:endParaRPr lang="it-IT" noProof="1">
              <a:solidFill>
                <a:srgbClr val="FF0000"/>
              </a:solidFill>
            </a:endParaRPr>
          </a:p>
          <a:p>
            <a:pPr marL="0" indent="0">
              <a:buNone/>
            </a:pPr>
            <a:endParaRPr lang="it-IT" noProof="1">
              <a:solidFill>
                <a:schemeClr val="tx1"/>
              </a:solidFill>
            </a:endParaRPr>
          </a:p>
          <a:p>
            <a:pPr>
              <a:buNone/>
            </a:pPr>
            <a:r>
              <a:rPr lang="it-IT" noProof="1">
                <a:solidFill>
                  <a:schemeClr val="tx1"/>
                </a:solidFill>
              </a:rPr>
              <a:t> </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Q&amp;A sul servizio finanziario (1/3)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D1. Polizze rivalutabili soggetti a VFA. E’ importante curare l’ALM, l’allineamento fra attivi e passivi?</a:t>
            </a:r>
          </a:p>
          <a:p>
            <a:pPr marL="0" indent="0">
              <a:buNone/>
            </a:pPr>
            <a:r>
              <a:rPr lang="it-IT" noProof="1">
                <a:solidFill>
                  <a:schemeClr val="tx1"/>
                </a:solidFill>
              </a:rPr>
              <a:t>R1. </a:t>
            </a:r>
            <a:r>
              <a:rPr lang="it-IT" b="1" noProof="1">
                <a:solidFill>
                  <a:schemeClr val="tx1"/>
                </a:solidFill>
              </a:rPr>
              <a:t>Si.</a:t>
            </a:r>
            <a:r>
              <a:rPr lang="it-IT" noProof="1">
                <a:solidFill>
                  <a:schemeClr val="tx1"/>
                </a:solidFill>
              </a:rPr>
              <a:t> Maggiore è l’allineamento, maggiore sarà il contributo della curva tassi nel far fronte agli impatti economici sugli attivi derivanti dai tassi di intersse e dagli spread dei titoli che vi sono esposti– tramite effetti economici corrispondenti sulle riserve.</a:t>
            </a:r>
          </a:p>
          <a:p>
            <a:pPr marL="0" indent="0">
              <a:buNone/>
            </a:pPr>
            <a:r>
              <a:rPr lang="it-IT" noProof="1">
                <a:solidFill>
                  <a:schemeClr val="tx1"/>
                </a:solidFill>
              </a:rPr>
              <a:t>Se c’è poco allineamento, occorre fare eccessivo ricorso al Variable Fee. Tuttavia, se gli impatti sugli attivi sono avversi, il Variable Fee incontro il CSM come limite massimo e non essere quindi sufficiente</a:t>
            </a:r>
          </a:p>
          <a:p>
            <a:pPr marL="0" indent="0">
              <a:buNone/>
            </a:pPr>
            <a:r>
              <a:rPr lang="it-IT" noProof="1">
                <a:solidFill>
                  <a:srgbClr val="0070C0"/>
                </a:solidFill>
              </a:rPr>
              <a:t>D2. Polizze rivalutabili soggetti a VFA. E’ importante curare l’ALM, anche quando attivi e riserve sono classificati a FVTOCI?</a:t>
            </a:r>
          </a:p>
          <a:p>
            <a:pPr marL="0" indent="0">
              <a:buNone/>
            </a:pPr>
            <a:r>
              <a:rPr lang="it-IT" noProof="1">
                <a:solidFill>
                  <a:schemeClr val="tx1"/>
                </a:solidFill>
              </a:rPr>
              <a:t>R2. </a:t>
            </a:r>
            <a:r>
              <a:rPr lang="it-IT" b="1" noProof="1">
                <a:solidFill>
                  <a:schemeClr val="tx1"/>
                </a:solidFill>
              </a:rPr>
              <a:t>SI.</a:t>
            </a:r>
            <a:r>
              <a:rPr lang="it-IT" noProof="1">
                <a:solidFill>
                  <a:schemeClr val="tx1"/>
                </a:solidFill>
              </a:rPr>
              <a:t> Gli effetti economici di attivi e passivi vanno portati entrambi a FVTOCI. Quindi la differenza fra due effetti va indirettamente a P&amp;L. Ecco perché occorre mantenere allineati i due effetti economici.</a:t>
            </a:r>
          </a:p>
          <a:p>
            <a:pPr>
              <a:buNone/>
            </a:pPr>
            <a:r>
              <a:rPr lang="it-IT" noProof="1">
                <a:solidFill>
                  <a:schemeClr val="tx1"/>
                </a:solidFill>
              </a:rPr>
              <a:t> </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685449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Q&amp;A sul servizio finanziario (2/3)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noProof="1">
                <a:solidFill>
                  <a:srgbClr val="0070C0"/>
                </a:solidFill>
              </a:rPr>
              <a:t>D3. Polizze rivalutabili soggetti a VFA. Gli effetti economici da riportare nel Variable Fee si riferiscono soltanto alle plus e minus latenti.</a:t>
            </a:r>
          </a:p>
          <a:p>
            <a:pPr marL="0" indent="0">
              <a:buNone/>
            </a:pPr>
            <a:r>
              <a:rPr lang="it-IT" noProof="1">
                <a:solidFill>
                  <a:schemeClr val="tx1"/>
                </a:solidFill>
              </a:rPr>
              <a:t>R3. </a:t>
            </a:r>
            <a:r>
              <a:rPr lang="it-IT" b="1" noProof="1">
                <a:solidFill>
                  <a:schemeClr val="tx1"/>
                </a:solidFill>
              </a:rPr>
              <a:t>No, al momento.</a:t>
            </a:r>
            <a:r>
              <a:rPr lang="it-IT" noProof="1">
                <a:solidFill>
                  <a:schemeClr val="tx1"/>
                </a:solidFill>
              </a:rPr>
              <a:t> Gli effetti economici coprono la loro interezza, dunque anche il bilancio dei proventi realizzati</a:t>
            </a:r>
          </a:p>
          <a:p>
            <a:pPr marL="0" indent="0">
              <a:buNone/>
            </a:pPr>
            <a:r>
              <a:rPr lang="it-IT" noProof="1">
                <a:solidFill>
                  <a:srgbClr val="0070C0"/>
                </a:solidFill>
              </a:rPr>
              <a:t>D4. Polizze rivalutabili. Nell’attivo distinguiamo latente da realizzato. E’ possibile fare altrettanto nelle riserve?</a:t>
            </a:r>
          </a:p>
          <a:p>
            <a:pPr marL="0" indent="0">
              <a:buNone/>
            </a:pPr>
            <a:r>
              <a:rPr lang="it-IT" noProof="1">
                <a:solidFill>
                  <a:schemeClr val="tx1"/>
                </a:solidFill>
              </a:rPr>
              <a:t>R4. </a:t>
            </a:r>
            <a:r>
              <a:rPr lang="it-IT" b="1" noProof="1">
                <a:solidFill>
                  <a:schemeClr val="tx1"/>
                </a:solidFill>
              </a:rPr>
              <a:t>SI.</a:t>
            </a:r>
            <a:r>
              <a:rPr lang="it-IT" noProof="1">
                <a:solidFill>
                  <a:schemeClr val="tx1"/>
                </a:solidFill>
              </a:rPr>
              <a:t> </a:t>
            </a:r>
          </a:p>
          <a:p>
            <a:pPr marL="0" indent="0">
              <a:buNone/>
            </a:pPr>
            <a:r>
              <a:rPr lang="it-IT" noProof="1">
                <a:solidFill>
                  <a:schemeClr val="tx1"/>
                </a:solidFill>
              </a:rPr>
              <a:t>Realizzato: unwinding della curva del periodo di apertura + rilascio TVOG del business esistente + experience variance FDB </a:t>
            </a:r>
            <a:r>
              <a:rPr lang="it-IT" noProof="1">
                <a:solidFill>
                  <a:srgbClr val="FF0000"/>
                </a:solidFill>
              </a:rPr>
              <a:t>(**)</a:t>
            </a:r>
          </a:p>
          <a:p>
            <a:pPr marL="0" indent="0">
              <a:buNone/>
            </a:pPr>
            <a:r>
              <a:rPr lang="it-IT" noProof="1">
                <a:solidFill>
                  <a:schemeClr val="tx1"/>
                </a:solidFill>
              </a:rPr>
              <a:t>Latente: tutto il resto, cioè aggiornamento della curva tassi, a sua volta suddivsibile (es. approccio bottom up) in aggiornamento tassi risk free e aggiornamento liquidity. Questo effetto è altresì suddivisibile in (1) mero effetto discounting, (2) aggiornamento dei rendimenti prevedibili per le proiezioni di periodi futuri (compreso effetto stocastico TVOG)</a:t>
            </a:r>
          </a:p>
          <a:p>
            <a:pPr>
              <a:buNone/>
            </a:pPr>
            <a:r>
              <a:rPr lang="it-IT" noProof="1">
                <a:solidFill>
                  <a:schemeClr val="tx1"/>
                </a:solidFill>
              </a:rPr>
              <a:t> </a:t>
            </a:r>
            <a:r>
              <a:rPr lang="it-IT" sz="1400" noProof="1">
                <a:solidFill>
                  <a:srgbClr val="FF0000"/>
                </a:solidFill>
              </a:rPr>
              <a:t>(**): differenza fra rivalutazione assegnata nel periodo trascorso – eccedente minimo garantito - e rivalutazione presunta nella riserva di inizio anno per il periodo in questione.</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341747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Q&amp;A sul servizio finanziario (3/3)</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D5. Polizze rivalutabili. Gli effetti economici sulle riserve riguardano solo il deposito?</a:t>
            </a:r>
          </a:p>
          <a:p>
            <a:pPr marL="0" indent="0">
              <a:buNone/>
            </a:pPr>
            <a:r>
              <a:rPr lang="it-IT" noProof="1">
                <a:solidFill>
                  <a:schemeClr val="tx1"/>
                </a:solidFill>
              </a:rPr>
              <a:t>R5. Assolutamente </a:t>
            </a:r>
            <a:r>
              <a:rPr lang="it-IT" b="1" noProof="1">
                <a:solidFill>
                  <a:schemeClr val="tx1"/>
                </a:solidFill>
              </a:rPr>
              <a:t>No.</a:t>
            </a:r>
            <a:r>
              <a:rPr lang="it-IT" noProof="1">
                <a:solidFill>
                  <a:schemeClr val="tx1"/>
                </a:solidFill>
              </a:rPr>
              <a:t> Gli effetti economici sono misurati anche sulla riserva del servizio assicurativo e su EPIFP</a:t>
            </a:r>
          </a:p>
          <a:p>
            <a:pPr marL="0" indent="0">
              <a:buNone/>
            </a:pPr>
            <a:r>
              <a:rPr lang="it-IT" noProof="1">
                <a:solidFill>
                  <a:srgbClr val="0070C0"/>
                </a:solidFill>
              </a:rPr>
              <a:t>D6. CSM. L’unwinding è sempre misurabile?</a:t>
            </a:r>
          </a:p>
          <a:p>
            <a:pPr marL="0" indent="0">
              <a:buNone/>
            </a:pPr>
            <a:r>
              <a:rPr lang="it-IT" noProof="1">
                <a:solidFill>
                  <a:schemeClr val="tx1"/>
                </a:solidFill>
              </a:rPr>
              <a:t>R6. </a:t>
            </a:r>
            <a:r>
              <a:rPr lang="it-IT" b="1" noProof="1">
                <a:solidFill>
                  <a:schemeClr val="tx1"/>
                </a:solidFill>
              </a:rPr>
              <a:t>No. </a:t>
            </a:r>
            <a:r>
              <a:rPr lang="it-IT" noProof="1">
                <a:solidFill>
                  <a:schemeClr val="tx1"/>
                </a:solidFill>
              </a:rPr>
              <a:t>Nella polizze rivalutabili è sostituito dal variable fee (o forse è meglio dire che ne è rappresentato?) </a:t>
            </a:r>
          </a:p>
          <a:p>
            <a:pPr marL="0" indent="0">
              <a:buNone/>
            </a:pPr>
            <a:r>
              <a:rPr lang="it-IT" noProof="1">
                <a:solidFill>
                  <a:srgbClr val="0070C0"/>
                </a:solidFill>
              </a:rPr>
              <a:t>D7. Risk Adjustment (RAD). Ci sono effetti economici?</a:t>
            </a:r>
          </a:p>
          <a:p>
            <a:pPr marL="0" indent="0">
              <a:buNone/>
            </a:pPr>
            <a:r>
              <a:rPr lang="it-IT" noProof="1">
                <a:solidFill>
                  <a:schemeClr val="tx1"/>
                </a:solidFill>
              </a:rPr>
              <a:t>R7. </a:t>
            </a:r>
            <a:r>
              <a:rPr lang="it-IT" b="1" noProof="1">
                <a:solidFill>
                  <a:schemeClr val="tx1"/>
                </a:solidFill>
              </a:rPr>
              <a:t>Solo in parte. </a:t>
            </a:r>
          </a:p>
          <a:p>
            <a:pPr>
              <a:buFontTx/>
              <a:buChar char="-"/>
            </a:pPr>
            <a:r>
              <a:rPr lang="it-IT" noProof="1">
                <a:solidFill>
                  <a:schemeClr val="tx1"/>
                </a:solidFill>
              </a:rPr>
              <a:t>l’unwinding si presume essere proporzionale al tasso di interesse dello 0%</a:t>
            </a:r>
          </a:p>
          <a:p>
            <a:pPr>
              <a:buFontTx/>
              <a:buChar char="-"/>
            </a:pPr>
            <a:r>
              <a:rPr lang="it-IT" noProof="1">
                <a:solidFill>
                  <a:schemeClr val="tx1"/>
                </a:solidFill>
              </a:rPr>
              <a:t>L’aggiornamento della curva incide indirettamente essendo RAD proporzionale alla differenza fra la riserva al quantile x&gt;50 ed il PVFCF di bilancio. Tuttavia tale impatto (delta RAD dovuto indirettamente all’aggiornamento della curva tassi) non è considerato di tipo economico nel general model</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936293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(1/5)</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Coverage Units (CUI)</a:t>
            </a:r>
          </a:p>
          <a:p>
            <a:pPr marL="0" indent="0">
              <a:buNone/>
            </a:pPr>
            <a:r>
              <a:rPr lang="it-IT" noProof="1">
                <a:solidFill>
                  <a:schemeClr val="tx1"/>
                </a:solidFill>
              </a:rPr>
              <a:t>Sono il carrier per il CSM</a:t>
            </a:r>
          </a:p>
          <a:p>
            <a:pPr marL="0" indent="0">
              <a:buNone/>
            </a:pPr>
            <a:r>
              <a:rPr lang="it-IT" noProof="1">
                <a:solidFill>
                  <a:schemeClr val="tx1"/>
                </a:solidFill>
              </a:rPr>
              <a:t>Il CSM, dopo la capitalizzazione al tasso di interesse (o del variable fee o del book yield), dopo avere riflesso l’experience variance sui premi e dopo avere riflesso gli effetti dei cambi delle assunzioni non economiche sul fulfilment cash flows, si aggiorna facendo il rapporto far CUI a fine periodo con le CUI a inizio periodo.</a:t>
            </a:r>
          </a:p>
          <a:p>
            <a:pPr marL="0" indent="0">
              <a:buNone/>
            </a:pPr>
            <a:endParaRPr lang="it-IT" noProof="1">
              <a:solidFill>
                <a:schemeClr val="tx1"/>
              </a:solidFill>
            </a:endParaRPr>
          </a:p>
          <a:p>
            <a:pPr>
              <a:buNone/>
            </a:pPr>
            <a:r>
              <a:rPr lang="it-IT" noProof="1">
                <a:solidFill>
                  <a:schemeClr val="tx1"/>
                </a:solidFill>
              </a:rPr>
              <a:t>Continua </a:t>
            </a:r>
            <a:r>
              <a:rPr lang="it-IT" noProof="1">
                <a:solidFill>
                  <a:schemeClr val="tx1"/>
                </a:solidFill>
                <a:sym typeface="Wingdings" pitchFamily="2" charset="2"/>
              </a:rPr>
              <a:t></a:t>
            </a:r>
            <a:endParaRPr lang="it-IT" noProof="1">
              <a:solidFill>
                <a:schemeClr val="tx1"/>
              </a:solidFill>
            </a:endParaRP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(2/5)</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Coverage Units (CUI)</a:t>
            </a:r>
          </a:p>
          <a:p>
            <a:pPr marL="0" indent="0">
              <a:buNone/>
            </a:pPr>
            <a:r>
              <a:rPr lang="it-IT" noProof="1">
                <a:solidFill>
                  <a:srgbClr val="002060"/>
                </a:solidFill>
              </a:rPr>
              <a:t>Fatto 100 le CUI di inizio periodo, le CUI a fine periodo sono date dal rapporto fra</a:t>
            </a:r>
          </a:p>
          <a:p>
            <a:pPr marL="0" indent="0">
              <a:buNone/>
            </a:pPr>
            <a:r>
              <a:rPr lang="it-IT" noProof="1">
                <a:solidFill>
                  <a:srgbClr val="002060"/>
                </a:solidFill>
              </a:rPr>
              <a:t>A numeratore: la somma dei servizi assicurativi erogati in epoche future (non moltiplicate per le probabilità di fornire tali servizi), per la probabilità (quindi condizionata) che il contratto sopravviva all’inizio di ciascuna epoca futura a qualunque causa di decadenza (morte, invalidità, riscatto ecc.) </a:t>
            </a:r>
          </a:p>
          <a:p>
            <a:pPr marL="0" indent="0">
              <a:buNone/>
            </a:pPr>
            <a:endParaRPr lang="it-IT" noProof="1">
              <a:solidFill>
                <a:srgbClr val="002060"/>
              </a:solidFill>
            </a:endParaRPr>
          </a:p>
          <a:p>
            <a:pPr marL="0" indent="0">
              <a:buNone/>
            </a:pPr>
            <a:r>
              <a:rPr lang="it-IT" noProof="1">
                <a:solidFill>
                  <a:srgbClr val="002060"/>
                </a:solidFill>
              </a:rPr>
              <a:t>Al denominatore: lo stesso tipo di valutazione eseguito ad inizio periodo di reporting</a:t>
            </a:r>
          </a:p>
          <a:p>
            <a:pPr marL="0" indent="0">
              <a:buNone/>
            </a:pPr>
            <a:endParaRPr lang="it-IT" noProof="1">
              <a:solidFill>
                <a:srgbClr val="002060"/>
              </a:solidFill>
            </a:endParaRPr>
          </a:p>
          <a:p>
            <a:pPr marL="0" indent="0">
              <a:buNone/>
            </a:pPr>
            <a:r>
              <a:rPr lang="it-IT" noProof="1">
                <a:solidFill>
                  <a:srgbClr val="002060"/>
                </a:solidFill>
              </a:rPr>
              <a:t>È evidente che le coverage units risentono dell’aggiornamento delle ipotesi, soprattutto di quelle non economiche</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(3/5)</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Coverage Units (CUI)</a:t>
            </a:r>
          </a:p>
          <a:p>
            <a:pPr marL="0" indent="0">
              <a:buNone/>
            </a:pPr>
            <a:r>
              <a:rPr lang="it-IT" noProof="1">
                <a:solidFill>
                  <a:schemeClr val="tx1"/>
                </a:solidFill>
              </a:rPr>
              <a:t>Distribuiscono i profitti assicurativi nelle epoche future in proporzione alle prestazioni assicurative (ed alle spese)</a:t>
            </a:r>
          </a:p>
          <a:p>
            <a:pPr marL="0" indent="0">
              <a:buNone/>
            </a:pPr>
            <a:r>
              <a:rPr lang="it-IT" noProof="1">
                <a:solidFill>
                  <a:schemeClr val="tx1"/>
                </a:solidFill>
              </a:rPr>
              <a:t>Prestazioni sono:</a:t>
            </a:r>
          </a:p>
          <a:p>
            <a:pPr marL="0" indent="0">
              <a:buNone/>
            </a:pPr>
            <a:r>
              <a:rPr lang="it-IT" noProof="1">
                <a:solidFill>
                  <a:schemeClr val="tx1"/>
                </a:solidFill>
              </a:rPr>
              <a:t>In caso di morte, di invalidità: il capitale sotto rischio</a:t>
            </a:r>
          </a:p>
          <a:p>
            <a:pPr marL="0" indent="0">
              <a:buNone/>
            </a:pPr>
            <a:r>
              <a:rPr lang="it-IT" noProof="1">
                <a:solidFill>
                  <a:schemeClr val="tx1"/>
                </a:solidFill>
              </a:rPr>
              <a:t>In caso di rendita in godimento: la rendita stessa</a:t>
            </a:r>
          </a:p>
          <a:p>
            <a:pPr marL="0" indent="0">
              <a:buNone/>
            </a:pPr>
            <a:r>
              <a:rPr lang="it-IT" noProof="1">
                <a:solidFill>
                  <a:schemeClr val="tx1"/>
                </a:solidFill>
              </a:rPr>
              <a:t>In caso di rendita differita o capitale differito, è valorizzato solo a scadenza o solo a partire dalla scadenza  nel caso in cui l’opzione in rendita sia vista come la prosecuzione del contratto originario (cioè ha contribuito al calcolo del CSM originario) piuttosto che come nuovo contratto (con un suo contributo al CSM nel momento in cui si esercità l’opzione)</a:t>
            </a:r>
          </a:p>
          <a:p>
            <a:pPr marL="0" indent="0">
              <a:buNone/>
            </a:pPr>
            <a:r>
              <a:rPr lang="it-IT" noProof="1">
                <a:solidFill>
                  <a:schemeClr val="tx1"/>
                </a:solidFill>
              </a:rPr>
              <a:t>In caso di polizze miste, vita intera, unit linked: il capitale sotto rischio</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(4/5)</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Coverage Units (CUI)</a:t>
            </a:r>
          </a:p>
          <a:p>
            <a:pPr marL="0" indent="0">
              <a:buNone/>
            </a:pPr>
            <a:r>
              <a:rPr lang="it-IT" noProof="1">
                <a:solidFill>
                  <a:schemeClr val="tx1"/>
                </a:solidFill>
              </a:rPr>
              <a:t>La semplificazione con decrescenza lineare NON è adatta per i prodotti italiani con garanzie di mortalità, in quanto:</a:t>
            </a:r>
          </a:p>
          <a:p>
            <a:pPr marL="0" indent="0">
              <a:buNone/>
            </a:pPr>
            <a:r>
              <a:rPr lang="it-IT" noProof="1">
                <a:solidFill>
                  <a:schemeClr val="tx1"/>
                </a:solidFill>
              </a:rPr>
              <a:t>La garanzia di mortalità è massima all’inizio e tende a decrescere nel tempo</a:t>
            </a:r>
          </a:p>
          <a:p>
            <a:pPr marL="0" indent="0">
              <a:buNone/>
            </a:pPr>
            <a:r>
              <a:rPr lang="it-IT" noProof="1">
                <a:solidFill>
                  <a:schemeClr val="tx1"/>
                </a:solidFill>
              </a:rPr>
              <a:t>Nelle miste a premio annuo e nelle vita intera a premio annuo di durata N pagamento premi, il capitale sotto rischio iniziale è proporzionale ad N-1  premi ancora da pagare, poi a N-2 via via decrescente</a:t>
            </a:r>
          </a:p>
          <a:p>
            <a:pPr marL="0" indent="0">
              <a:buNone/>
            </a:pPr>
            <a:r>
              <a:rPr lang="it-IT" noProof="1">
                <a:solidFill>
                  <a:schemeClr val="tx1"/>
                </a:solidFill>
              </a:rPr>
              <a:t>Nelle unit linked la somma addizionale in caso di morte tipicamente diminuisce con l’età di morte</a:t>
            </a:r>
          </a:p>
          <a:p>
            <a:pPr marL="0" indent="0">
              <a:buNone/>
            </a:pPr>
            <a:r>
              <a:rPr lang="it-IT" noProof="1">
                <a:solidFill>
                  <a:schemeClr val="tx1"/>
                </a:solidFill>
              </a:rPr>
              <a:t>Le temporanee caso morte legate a mutui e prestiti hanno un capitale decrescente</a:t>
            </a:r>
          </a:p>
          <a:p>
            <a:pPr marL="0" indent="0">
              <a:buNone/>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79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Modello Premium Allocation </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8</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b="1" noProof="1">
                <a:solidFill>
                  <a:schemeClr val="tx2">
                    <a:lumMod val="75000"/>
                  </a:schemeClr>
                </a:solidFill>
              </a:rPr>
              <a:t>Premium Allocation Approach - PAA</a:t>
            </a:r>
          </a:p>
          <a:p>
            <a:pPr marL="0" indent="0">
              <a:lnSpc>
                <a:spcPct val="90000"/>
              </a:lnSpc>
              <a:buNone/>
            </a:pPr>
            <a:r>
              <a:rPr lang="it-IT" noProof="1">
                <a:solidFill>
                  <a:schemeClr val="tx2">
                    <a:lumMod val="75000"/>
                  </a:schemeClr>
                </a:solidFill>
              </a:rPr>
              <a:t>Riserve LRC pari al </a:t>
            </a:r>
          </a:p>
          <a:p>
            <a:pPr marL="0" indent="0">
              <a:lnSpc>
                <a:spcPct val="90000"/>
              </a:lnSpc>
              <a:buNone/>
            </a:pPr>
            <a:r>
              <a:rPr lang="it-IT" noProof="1">
                <a:solidFill>
                  <a:schemeClr val="tx2">
                    <a:lumMod val="75000"/>
                  </a:schemeClr>
                </a:solidFill>
              </a:rPr>
              <a:t>rateo premio ovvero al rateo della differenza fra premio e provvigione</a:t>
            </a:r>
          </a:p>
          <a:p>
            <a:pPr marL="0" indent="0">
              <a:lnSpc>
                <a:spcPct val="90000"/>
              </a:lnSpc>
              <a:buNone/>
            </a:pPr>
            <a:r>
              <a:rPr lang="it-IT" noProof="1">
                <a:solidFill>
                  <a:schemeClr val="tx2">
                    <a:lumMod val="75000"/>
                  </a:schemeClr>
                </a:solidFill>
              </a:rPr>
              <a:t>Più l’eventuale riserva per perdite.</a:t>
            </a:r>
          </a:p>
          <a:p>
            <a:pPr marL="0" indent="0">
              <a:lnSpc>
                <a:spcPct val="90000"/>
              </a:lnSpc>
              <a:buNone/>
            </a:pPr>
            <a:r>
              <a:rPr lang="it-IT" noProof="1">
                <a:solidFill>
                  <a:schemeClr val="tx2">
                    <a:lumMod val="75000"/>
                  </a:schemeClr>
                </a:solidFill>
              </a:rPr>
              <a:t>Nota: non c’è un esplicito Risk Adjustment; tuttavia, il test di necessità della riserva per perdite va fatto considerando che il premio (o il premio meno la provvigione) devono garantire un implicito risk adjustment</a:t>
            </a:r>
          </a:p>
          <a:p>
            <a:pPr>
              <a:lnSpc>
                <a:spcPct val="90000"/>
              </a:lnSpc>
              <a:buFont typeface="Wingdings" panose="05000000000000000000" pitchFamily="2" charset="2"/>
              <a:buChar char="à"/>
            </a:pPr>
            <a:r>
              <a:rPr lang="it-IT" noProof="1">
                <a:solidFill>
                  <a:schemeClr val="tx2">
                    <a:lumMod val="75000"/>
                  </a:schemeClr>
                </a:solidFill>
                <a:sym typeface="Wingdings" panose="05000000000000000000" pitchFamily="2" charset="2"/>
              </a:rPr>
              <a:t>Il test è più severo di quello per la riserva locale rischi in corso</a:t>
            </a:r>
          </a:p>
          <a:p>
            <a:pPr marL="0" indent="0">
              <a:lnSpc>
                <a:spcPct val="90000"/>
              </a:lnSpc>
              <a:buNone/>
            </a:pPr>
            <a:r>
              <a:rPr lang="it-IT" noProof="1">
                <a:solidFill>
                  <a:schemeClr val="tx2">
                    <a:lumMod val="75000"/>
                  </a:schemeClr>
                </a:solidFill>
                <a:sym typeface="Wingdings" panose="05000000000000000000" pitchFamily="2" charset="2"/>
              </a:rPr>
              <a:t>Riserve LIC pari al</a:t>
            </a:r>
          </a:p>
          <a:p>
            <a:pPr marL="0" indent="0">
              <a:lnSpc>
                <a:spcPct val="90000"/>
              </a:lnSpc>
              <a:buNone/>
            </a:pPr>
            <a:r>
              <a:rPr lang="it-IT" noProof="1">
                <a:solidFill>
                  <a:schemeClr val="tx2">
                    <a:lumMod val="75000"/>
                  </a:schemeClr>
                </a:solidFill>
                <a:sym typeface="Wingdings" panose="05000000000000000000" pitchFamily="2" charset="2"/>
              </a:rPr>
              <a:t>PVFCF </a:t>
            </a:r>
          </a:p>
          <a:p>
            <a:pPr marL="0" indent="0">
              <a:lnSpc>
                <a:spcPct val="90000"/>
              </a:lnSpc>
              <a:buNone/>
            </a:pPr>
            <a:r>
              <a:rPr lang="it-IT" noProof="1">
                <a:solidFill>
                  <a:schemeClr val="tx2">
                    <a:lumMod val="75000"/>
                  </a:schemeClr>
                </a:solidFill>
                <a:sym typeface="Wingdings" panose="05000000000000000000" pitchFamily="2" charset="2"/>
              </a:rPr>
              <a:t>Più il risk adjustment</a:t>
            </a:r>
          </a:p>
          <a:p>
            <a:pPr marL="0" indent="0">
              <a:lnSpc>
                <a:spcPct val="90000"/>
              </a:lnSpc>
              <a:buNone/>
            </a:pPr>
            <a:endParaRPr lang="it-IT"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762832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(5/5)</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Coverage Units (CUI)</a:t>
            </a:r>
          </a:p>
          <a:p>
            <a:pPr marL="0" indent="0">
              <a:buNone/>
            </a:pPr>
            <a:r>
              <a:rPr lang="it-IT" noProof="1">
                <a:solidFill>
                  <a:schemeClr val="tx1"/>
                </a:solidFill>
              </a:rPr>
              <a:t>I servizi erogati non coerenti con l’esposizione al rischio sono valutati a zero piuttosto che incidere sul calcolo con il segno negativo:</a:t>
            </a:r>
          </a:p>
          <a:p>
            <a:pPr marL="0" indent="0">
              <a:buFontTx/>
              <a:buChar char="-"/>
            </a:pPr>
            <a:r>
              <a:rPr lang="it-IT" noProof="1">
                <a:solidFill>
                  <a:schemeClr val="tx1"/>
                </a:solidFill>
              </a:rPr>
              <a:t>Controassicurazione caso morte nei capitali e rendite differite</a:t>
            </a:r>
          </a:p>
          <a:p>
            <a:pPr marL="0" indent="0">
              <a:buFontTx/>
              <a:buChar char="-"/>
            </a:pPr>
            <a:r>
              <a:rPr lang="it-IT" noProof="1">
                <a:solidFill>
                  <a:schemeClr val="tx1"/>
                </a:solidFill>
              </a:rPr>
              <a:t>Prestazione di riscatto anticipato</a:t>
            </a:r>
          </a:p>
          <a:p>
            <a:pPr marL="0" indent="0">
              <a:buFontTx/>
              <a:buChar char="-"/>
            </a:pP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80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61542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 aggiornamenti (1)</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noProof="1">
                <a:solidFill>
                  <a:srgbClr val="0070C0"/>
                </a:solidFill>
              </a:rPr>
              <a:t>Coverage Units (CUI)</a:t>
            </a:r>
          </a:p>
          <a:p>
            <a:pPr marL="0" indent="0">
              <a:buNone/>
            </a:pPr>
            <a:r>
              <a:rPr lang="it-IT" noProof="1">
                <a:solidFill>
                  <a:schemeClr val="tx1"/>
                </a:solidFill>
              </a:rPr>
              <a:t>Per contratti con caratteristiche prettamente finanziarie, quali ad esempio le unit linked e rivalutabili (ancorchè classificate insurance per la presenza di garanzie biometriche)</a:t>
            </a:r>
          </a:p>
          <a:p>
            <a:pPr marL="0" indent="0">
              <a:buNone/>
            </a:pPr>
            <a:r>
              <a:rPr lang="it-IT" noProof="1">
                <a:solidFill>
                  <a:schemeClr val="tx1"/>
                </a:solidFill>
              </a:rPr>
              <a:t>Le CUI dovrebbero riflettere i proventi degli investmenti.</a:t>
            </a:r>
          </a:p>
          <a:p>
            <a:pPr marL="0" indent="0">
              <a:buNone/>
            </a:pPr>
            <a:r>
              <a:rPr lang="it-IT" noProof="1">
                <a:solidFill>
                  <a:schemeClr val="tx1"/>
                </a:solidFill>
              </a:rPr>
              <a:t>Non esiste una tecnica condivisa per costruire CUI che riflettano i proventi degli investimenti.</a:t>
            </a:r>
          </a:p>
          <a:p>
            <a:pPr marL="0" indent="0">
              <a:buNone/>
            </a:pPr>
            <a:r>
              <a:rPr lang="it-IT" noProof="1">
                <a:solidFill>
                  <a:schemeClr val="tx1"/>
                </a:solidFill>
              </a:rPr>
              <a:t>È ragionevole pensare che:</a:t>
            </a:r>
          </a:p>
          <a:p>
            <a:pPr>
              <a:buAutoNum type="arabicPeriod"/>
            </a:pPr>
            <a:r>
              <a:rPr lang="it-IT" noProof="1">
                <a:solidFill>
                  <a:schemeClr val="tx1"/>
                </a:solidFill>
              </a:rPr>
              <a:t>Siano messe in relazione alle riserve gestite; la misurazione pertinente è in tal caso la riserva matematica pura su basi di primo ordine (o controvalore delle quote unit linked)</a:t>
            </a:r>
          </a:p>
          <a:p>
            <a:pPr>
              <a:buAutoNum type="arabicPeriod"/>
            </a:pPr>
            <a:r>
              <a:rPr lang="it-IT" noProof="1">
                <a:solidFill>
                  <a:schemeClr val="tx1"/>
                </a:solidFill>
              </a:rPr>
              <a:t>A differenza delle temporanee caso morte dove CUI hanno una forte diminuzione quando i rischi decadono (es. in proporzionale alla dimunuzione del capitale sottto rischio), nei prodotti finanziari le CUI sono tanto più alte quanto maggiori sono le riserve matematiche. </a:t>
            </a:r>
            <a:r>
              <a:rPr lang="it-IT" noProof="1">
                <a:solidFill>
                  <a:schemeClr val="tx1"/>
                </a:solidFill>
                <a:sym typeface="Wingdings" panose="05000000000000000000" pitchFamily="2" charset="2"/>
              </a:rPr>
              <a:t> continua</a:t>
            </a:r>
            <a:endParaRPr lang="it-IT" noProof="1">
              <a:solidFill>
                <a:schemeClr val="tx1"/>
              </a:solidFill>
            </a:endParaRP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81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2066785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Autofit/>
          </a:bodyPr>
          <a:lstStyle/>
          <a:p>
            <a:r>
              <a:rPr lang="it-IT" sz="2400" noProof="1"/>
              <a:t>Coverage units – aggiornamenti (2)</a:t>
            </a:r>
            <a:br>
              <a:rPr lang="en-US" sz="2400" dirty="0"/>
            </a:br>
            <a:endParaRPr lang="en-US" sz="2400"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10000"/>
          </a:bodyPr>
          <a:lstStyle/>
          <a:p>
            <a:pPr marL="0" indent="0">
              <a:buNone/>
            </a:pPr>
            <a:r>
              <a:rPr lang="it-IT" noProof="1">
                <a:solidFill>
                  <a:srgbClr val="0070C0"/>
                </a:solidFill>
              </a:rPr>
              <a:t>Coverage Units (CUI)</a:t>
            </a:r>
          </a:p>
          <a:p>
            <a:pPr marL="0" indent="0">
              <a:buNone/>
            </a:pPr>
            <a:r>
              <a:rPr lang="it-IT" noProof="1">
                <a:solidFill>
                  <a:schemeClr val="tx1"/>
                </a:solidFill>
              </a:rPr>
              <a:t>Per contratti con caratteristiche prettamente finanziari</a:t>
            </a:r>
          </a:p>
          <a:p>
            <a:pPr marL="0" indent="0">
              <a:buNone/>
            </a:pPr>
            <a:r>
              <a:rPr lang="it-IT" noProof="1">
                <a:solidFill>
                  <a:schemeClr val="tx1"/>
                </a:solidFill>
              </a:rPr>
              <a:t>Ad esempio </a:t>
            </a:r>
          </a:p>
          <a:p>
            <a:pPr marL="0" indent="0">
              <a:buNone/>
            </a:pPr>
            <a:r>
              <a:rPr lang="it-IT" noProof="1">
                <a:solidFill>
                  <a:schemeClr val="tx1"/>
                </a:solidFill>
              </a:rPr>
              <a:t>se la riserva in «t» rispetto al tempo di valutazione 0 vale 100 e </a:t>
            </a:r>
          </a:p>
          <a:p>
            <a:pPr marL="0" indent="0">
              <a:buNone/>
            </a:pPr>
            <a:r>
              <a:rPr lang="it-IT" noProof="1">
                <a:solidFill>
                  <a:schemeClr val="tx1"/>
                </a:solidFill>
              </a:rPr>
              <a:t>Se il cumulo delle riserve da t in run off (valutate in zero) è 2000</a:t>
            </a:r>
          </a:p>
          <a:p>
            <a:pPr marL="0" indent="0">
              <a:buNone/>
            </a:pPr>
            <a:r>
              <a:rPr lang="it-IT" noProof="1">
                <a:solidFill>
                  <a:schemeClr val="tx1"/>
                </a:solidFill>
              </a:rPr>
              <a:t>Allora le CUI attribuite al tempo zero per l’anno t sono il 5% e</a:t>
            </a:r>
          </a:p>
          <a:p>
            <a:pPr marL="0" indent="0">
              <a:buNone/>
            </a:pPr>
            <a:r>
              <a:rPr lang="it-IT" noProof="1">
                <a:solidFill>
                  <a:schemeClr val="tx1"/>
                </a:solidFill>
              </a:rPr>
              <a:t>Il 5% va applicato al residuo al tempo t-1 (i.e. le CUI in t sono date dal 95% di quelle in t-1 valutate in zero)</a:t>
            </a:r>
          </a:p>
          <a:p>
            <a:pPr marL="0" indent="0">
              <a:buNone/>
            </a:pPr>
            <a:endParaRPr lang="it-IT" noProof="1">
              <a:solidFill>
                <a:schemeClr val="tx1"/>
              </a:solidFill>
            </a:endParaRPr>
          </a:p>
          <a:p>
            <a:pPr marL="0" indent="0">
              <a:buNone/>
            </a:pPr>
            <a:r>
              <a:rPr lang="it-IT" noProof="1">
                <a:solidFill>
                  <a:schemeClr val="tx1"/>
                </a:solidFill>
              </a:rPr>
              <a:t>Notare che, a differenza che nelle puro rischio, le CUI non dipendono dalla variazione di un ammontare (es. variazione o rilascio del capitale sotto rischio) bensì dal peso relativo di un ammontare all’interno di un periodo temporale.</a:t>
            </a:r>
          </a:p>
          <a:p>
            <a:pPr marL="0" indent="0">
              <a:buNone/>
            </a:pPr>
            <a:endParaRPr lang="it-IT" noProof="1">
              <a:solidFill>
                <a:schemeClr val="tx1"/>
              </a:solidFill>
            </a:endParaRPr>
          </a:p>
          <a:p>
            <a:pPr marL="0" indent="0">
              <a:buNone/>
            </a:pPr>
            <a:r>
              <a:rPr lang="it-IT" noProof="1">
                <a:solidFill>
                  <a:schemeClr val="tx1"/>
                </a:solidFill>
              </a:rPr>
              <a:t> </a:t>
            </a:r>
          </a:p>
        </p:txBody>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p:txBody>
          <a:bodyPr/>
          <a:lstStyle/>
          <a:p>
            <a:fld id="{D57F1E4F-1CFF-5643-939E-217C01CDF565}" type="slidenum">
              <a:rPr lang="en-US" smtClean="0"/>
              <a:pPr/>
              <a:t>82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534347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(1/11)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iniziale</a:t>
            </a:r>
          </a:p>
          <a:p>
            <a:pPr marL="0" indent="0">
              <a:buNone/>
            </a:pPr>
            <a:r>
              <a:rPr lang="it-IT" noProof="1"/>
              <a:t>Definito per gruppi omogenei di contratto HRG</a:t>
            </a:r>
          </a:p>
          <a:p>
            <a:pPr marL="0" indent="0">
              <a:buNone/>
            </a:pPr>
            <a:r>
              <a:rPr lang="it-IT" noProof="1"/>
              <a:t>Per un </a:t>
            </a:r>
            <a:r>
              <a:rPr lang="it-IT" u="sng" noProof="1"/>
              <a:t>contratto a premio unico </a:t>
            </a:r>
            <a:r>
              <a:rPr lang="it-IT" noProof="1"/>
              <a:t>la definizione è chiara:</a:t>
            </a:r>
          </a:p>
          <a:p>
            <a:pPr marL="0" indent="0">
              <a:buNone/>
            </a:pPr>
            <a:r>
              <a:rPr lang="it-IT" noProof="1"/>
              <a:t>CSM(0)= Premio iniziale – provvigione iniziale – PVFCF(0) – risk adjustment (0) </a:t>
            </a:r>
          </a:p>
          <a:p>
            <a:pPr marL="0" indent="0">
              <a:buNone/>
            </a:pPr>
            <a:r>
              <a:rPr lang="it-IT" noProof="1"/>
              <a:t>Alle volte si conviene di esprimere PVFCF(0) un istante prima del premio e della provvigione. In questo caso, formalmente si scrive</a:t>
            </a:r>
          </a:p>
          <a:p>
            <a:pPr marL="0" indent="0">
              <a:buNone/>
            </a:pPr>
            <a:r>
              <a:rPr lang="it-IT" noProof="1"/>
              <a:t>CSM(0)= - [PVFCF(0) + risk adjustment(0)] </a:t>
            </a:r>
          </a:p>
          <a:p>
            <a:pPr marL="0" indent="0">
              <a:buNone/>
            </a:pPr>
            <a:endParaRPr lang="it-IT" noProof="1"/>
          </a:p>
          <a:p>
            <a:pPr marL="0" indent="0">
              <a:buNone/>
            </a:pPr>
            <a:r>
              <a:rPr lang="it-IT" noProof="1"/>
              <a:t>Nel lavoro diretto ed indiretto non può essere negativo e non potrà mai diventare negativo.</a:t>
            </a:r>
          </a:p>
          <a:p>
            <a:pPr marL="0" indent="0">
              <a:buNone/>
            </a:pPr>
            <a:r>
              <a:rPr lang="it-IT" noProof="1"/>
              <a:t>Il test non è però a livello di contratto bensì a livello di HRG con compensazioni fra le polizze al suo interno </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(2/11)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iniziale</a:t>
            </a:r>
          </a:p>
          <a:p>
            <a:pPr marL="0" indent="0">
              <a:buNone/>
            </a:pPr>
            <a:r>
              <a:rPr lang="it-IT" noProof="1"/>
              <a:t>Definito per gruppi omogenei di contratto HRG</a:t>
            </a:r>
          </a:p>
          <a:p>
            <a:pPr marL="0" indent="0">
              <a:buNone/>
            </a:pPr>
            <a:r>
              <a:rPr lang="it-IT" noProof="1"/>
              <a:t>Per un </a:t>
            </a:r>
            <a:r>
              <a:rPr lang="it-IT" u="sng" noProof="1"/>
              <a:t>contratto a premio ricorrente </a:t>
            </a:r>
            <a:r>
              <a:rPr lang="it-IT" noProof="1"/>
              <a:t>la definizione è meno chiara:</a:t>
            </a:r>
          </a:p>
          <a:p>
            <a:pPr marL="0" indent="0">
              <a:buNone/>
            </a:pPr>
            <a:endParaRPr lang="it-IT" noProof="1"/>
          </a:p>
          <a:p>
            <a:pPr marL="0" indent="0">
              <a:buNone/>
            </a:pPr>
            <a:r>
              <a:rPr lang="it-IT" noProof="1"/>
              <a:t>CSM(0)= cumulo Premi iniziali – cumulo provvigioni iniziale – PVFCF(0) – risk adjustment (0) </a:t>
            </a:r>
          </a:p>
          <a:p>
            <a:pPr marL="0" indent="0">
              <a:buNone/>
            </a:pPr>
            <a:r>
              <a:rPr lang="it-IT" noProof="1"/>
              <a:t>Alternativa 1</a:t>
            </a:r>
          </a:p>
          <a:p>
            <a:pPr marL="0" indent="0">
              <a:buNone/>
            </a:pPr>
            <a:r>
              <a:rPr lang="it-IT" noProof="1"/>
              <a:t>	I cumuli sono riferito a quelli del primo anno di calendario che corrisponde alla 	generazione</a:t>
            </a:r>
          </a:p>
          <a:p>
            <a:pPr marL="0" indent="0">
              <a:buNone/>
            </a:pPr>
            <a:r>
              <a:rPr lang="it-IT" noProof="1"/>
              <a:t>Oppure</a:t>
            </a:r>
          </a:p>
          <a:p>
            <a:pPr marL="0" indent="0">
              <a:buNone/>
            </a:pPr>
            <a:r>
              <a:rPr lang="it-IT" noProof="1"/>
              <a:t>Alternativa 2</a:t>
            </a:r>
          </a:p>
          <a:p>
            <a:pPr marL="0" indent="0">
              <a:buNone/>
            </a:pPr>
            <a:r>
              <a:rPr lang="it-IT" noProof="1"/>
              <a:t>	I cumuli comprendono tutti e solo i premi e le provvigioni di prima annualità</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(3/11)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70C0"/>
                </a:solidFill>
              </a:rPr>
              <a:t>CSM. Valore iniziale</a:t>
            </a:r>
          </a:p>
          <a:p>
            <a:pPr marL="0" indent="0">
              <a:buNone/>
            </a:pPr>
            <a:r>
              <a:rPr lang="it-IT" noProof="1"/>
              <a:t>I </a:t>
            </a:r>
            <a:r>
              <a:rPr lang="it-IT" u="sng" noProof="1"/>
              <a:t>versamenti aggiuntivi</a:t>
            </a:r>
            <a:r>
              <a:rPr lang="it-IT" noProof="1"/>
              <a:t> che non sono esclusi dal calcolo del fulfilment cash flows prima di essere emessi (cioè non sono limitati da contract boundary) e cadono nel primo anno sono inclusi nel calcolo del valore iniziale di CSM.</a:t>
            </a:r>
          </a:p>
          <a:p>
            <a:pPr marL="0" indent="0">
              <a:buNone/>
            </a:pPr>
            <a:r>
              <a:rPr lang="it-IT" noProof="1"/>
              <a:t>È plausibile che il </a:t>
            </a:r>
            <a:r>
              <a:rPr lang="it-IT" u="sng" noProof="1"/>
              <a:t>CSM iniziale </a:t>
            </a:r>
            <a:r>
              <a:rPr lang="it-IT" noProof="1"/>
              <a:t>debba essere definito una volta per tutte </a:t>
            </a:r>
            <a:r>
              <a:rPr lang="it-IT" u="sng" noProof="1"/>
              <a:t>a fine anno di calendario</a:t>
            </a:r>
            <a:r>
              <a:rPr lang="it-IT" noProof="1"/>
              <a:t>.</a:t>
            </a:r>
          </a:p>
          <a:p>
            <a:pPr marL="0" indent="0">
              <a:buNone/>
            </a:pPr>
            <a:r>
              <a:rPr lang="it-IT" noProof="1"/>
              <a:t>In tal caso, sia per i premi unici ed annui si pone il problema di come gestire la valutazione su contratti distribuiti su 365 giorni dell’anno</a:t>
            </a:r>
          </a:p>
          <a:p>
            <a:pPr marL="0" indent="0">
              <a:buNone/>
            </a:pPr>
            <a:r>
              <a:rPr lang="it-IT" noProof="1"/>
              <a:t>La soluzione è di misurare PVFCF(0) non al giorno di decorrenza / emissione di ogni singolo contratto, bensì alla fine dell’anno di calendario.</a:t>
            </a:r>
          </a:p>
          <a:p>
            <a:pPr marL="0" indent="0">
              <a:buNone/>
            </a:pPr>
            <a:r>
              <a:rPr lang="it-IT" noProof="1"/>
              <a:t>Questo approccio è coerente con il fatto che il risk adjustment è un calcolo di fine anno e aggregato sull’HRG piuttosto che un calcolo a livello di polizza alla decorrenza.</a:t>
            </a:r>
          </a:p>
          <a:p>
            <a:pPr marL="0" indent="0">
              <a:buNone/>
            </a:pPr>
            <a:r>
              <a:rPr lang="it-IT" noProof="1"/>
              <a:t>Allo stesso modo si pone il problema di quale sia la data esatta di riferimento per determinare la curva tassi</a:t>
            </a:r>
          </a:p>
          <a:p>
            <a:pPr marL="0" indent="0">
              <a:buNone/>
            </a:pPr>
            <a:r>
              <a:rPr lang="it-IT" noProof="1">
                <a:sym typeface="Wingdings" pitchFamily="2" charset="2"/>
              </a:rPr>
              <a:t>Continua </a:t>
            </a:r>
            <a:endParaRPr lang="it-IT" noProof="1"/>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(4/11)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iniziale</a:t>
            </a:r>
          </a:p>
          <a:p>
            <a:pPr marL="0" indent="0">
              <a:buNone/>
            </a:pPr>
            <a:r>
              <a:rPr lang="it-IT" noProof="1">
                <a:sym typeface="Wingdings" pitchFamily="2" charset="2"/>
              </a:rPr>
              <a:t>Continua </a:t>
            </a:r>
          </a:p>
          <a:p>
            <a:pPr marL="0" indent="0">
              <a:buNone/>
            </a:pPr>
            <a:r>
              <a:rPr lang="it-IT" noProof="1">
                <a:sym typeface="Wingdings" pitchFamily="2" charset="2"/>
              </a:rPr>
              <a:t>La curva tassi incide sulla determinazione del CSM iniziale per tre/quattro motivi:</a:t>
            </a:r>
          </a:p>
          <a:p>
            <a:pPr>
              <a:buAutoNum type="arabicPeriod"/>
            </a:pPr>
            <a:r>
              <a:rPr lang="it-IT" noProof="1">
                <a:sym typeface="Wingdings" pitchFamily="2" charset="2"/>
              </a:rPr>
              <a:t>PVFCF iniziale dipende dal fattore di attualizzazione ed anche, per le polizze rivalutabili,  dai tassi di rivalutazione </a:t>
            </a:r>
          </a:p>
          <a:p>
            <a:pPr>
              <a:buAutoNum type="arabicPeriod"/>
            </a:pPr>
            <a:r>
              <a:rPr lang="it-IT" noProof="1">
                <a:sym typeface="Wingdings" pitchFamily="2" charset="2"/>
              </a:rPr>
              <a:t>Risk adjustment in modo indiretto essendo per definizione collegato ad una deviazione dal PVFCF (cioè ad una distribuzione di PVFCF sotto diversi scenari)</a:t>
            </a:r>
          </a:p>
          <a:p>
            <a:pPr>
              <a:buAutoNum type="arabicPeriod"/>
            </a:pPr>
            <a:r>
              <a:rPr lang="it-IT" noProof="1">
                <a:sym typeface="Wingdings" pitchFamily="2" charset="2"/>
              </a:rPr>
              <a:t>CSM – escluso VFA e Book Yield - perché il tasso di interesse iniziale sarà il suo stesso fattore di capitalizzazione (unwind) in epoche future</a:t>
            </a:r>
          </a:p>
          <a:p>
            <a:pPr>
              <a:buAutoNum type="arabicPeriod"/>
            </a:pPr>
            <a:r>
              <a:rPr lang="it-IT" noProof="1">
                <a:sym typeface="Wingdings" pitchFamily="2" charset="2"/>
              </a:rPr>
              <a:t>CSM nel VFA e Book Yield perché le variazioni di variable fee e book yield saranno misurate in epoche future rispetto ai valori iniziali di underlying items (Book Yield) nonché PVFCF (VFA) che a loro volta dipendono da quale curva tassi è stata definita all’origine</a:t>
            </a:r>
            <a:endParaRPr lang="it-IT" noProof="1"/>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(5/11)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70C0"/>
                </a:solidFill>
              </a:rPr>
              <a:t>CSM. Valore iniziale</a:t>
            </a:r>
          </a:p>
          <a:p>
            <a:pPr marL="0" indent="0">
              <a:buNone/>
            </a:pPr>
            <a:r>
              <a:rPr lang="it-IT" noProof="1">
                <a:sym typeface="Wingdings" pitchFamily="2" charset="2"/>
              </a:rPr>
              <a:t>Continua </a:t>
            </a:r>
          </a:p>
          <a:p>
            <a:pPr marL="0" indent="0">
              <a:buNone/>
            </a:pPr>
            <a:r>
              <a:rPr lang="it-IT" noProof="1"/>
              <a:t>La soluzione migliore è la seguente:</a:t>
            </a:r>
          </a:p>
          <a:p>
            <a:pPr marL="0" indent="0">
              <a:buNone/>
            </a:pPr>
            <a:r>
              <a:rPr lang="it-IT" noProof="1"/>
              <a:t>- Ad ogni epoca trimestrale di reporting si determina il CSM con riferimento a valutazioni (e curva tassi) alla fine del trimestre:</a:t>
            </a:r>
          </a:p>
          <a:p>
            <a:pPr marL="0" indent="0">
              <a:buNone/>
            </a:pPr>
            <a:r>
              <a:rPr lang="it-IT" noProof="1"/>
              <a:t>Al 31 Marzo si fa così per i contratti nati nel primo trimestre</a:t>
            </a:r>
          </a:p>
          <a:p>
            <a:pPr marL="0" indent="0">
              <a:buNone/>
            </a:pPr>
            <a:r>
              <a:rPr lang="it-IT" noProof="1"/>
              <a:t>Al 30 Giugno si fa così per i contratti nati nel secondo trimestre e si aggiorna il contributo del CSM dei contratti nati nel primo trimestre aggiornando il calcolo del PVFCF e del Risk Adjustment al 30 giugno, peraltro includendovi i premi ricorrenti emessi dopo il perfezionamento dei contratti. La curva è la media di quella al 31 marzo ed al 30 giugno</a:t>
            </a:r>
          </a:p>
          <a:p>
            <a:pPr marL="0" indent="0">
              <a:buNone/>
            </a:pPr>
            <a:r>
              <a:rPr lang="it-IT" noProof="1"/>
              <a:t>Al 30 Settembre si aggiungono le nuove polizze nate fra luglio e settembre e si aggiornano i calcoli delle prime due generazioni trimestrali. La curva è, per tutti, la media di quelle rilevate al 31 Marzo, al 30 Giugno ed al 30 Settembre  </a:t>
            </a:r>
          </a:p>
          <a:p>
            <a:pPr marL="0" indent="0">
              <a:buNone/>
            </a:pPr>
            <a:r>
              <a:rPr lang="it-IT" noProof="1"/>
              <a:t>Continua </a:t>
            </a:r>
            <a:r>
              <a:rPr lang="it-IT" noProof="1">
                <a:sym typeface="Wingdings" panose="05000000000000000000" pitchFamily="2" charset="2"/>
              </a:rPr>
              <a:t></a:t>
            </a: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(6/11)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10000"/>
          </a:bodyPr>
          <a:lstStyle/>
          <a:p>
            <a:pPr marL="0" indent="0">
              <a:buNone/>
            </a:pPr>
            <a:r>
              <a:rPr lang="it-IT" b="1" noProof="1">
                <a:solidFill>
                  <a:srgbClr val="0070C0"/>
                </a:solidFill>
              </a:rPr>
              <a:t>CSM. Valore iniziale</a:t>
            </a:r>
          </a:p>
          <a:p>
            <a:pPr marL="0" indent="0">
              <a:buNone/>
            </a:pPr>
            <a:r>
              <a:rPr lang="it-IT" noProof="1">
                <a:sym typeface="Wingdings" pitchFamily="2" charset="2"/>
              </a:rPr>
              <a:t>Continua </a:t>
            </a:r>
          </a:p>
          <a:p>
            <a:pPr marL="0" indent="0">
              <a:buNone/>
            </a:pPr>
            <a:r>
              <a:rPr lang="it-IT" noProof="1"/>
              <a:t>Una soluzione potrebbe essere la seguente:</a:t>
            </a:r>
          </a:p>
          <a:p>
            <a:pPr marL="0" indent="0">
              <a:buNone/>
            </a:pPr>
            <a:r>
              <a:rPr lang="it-IT" noProof="1"/>
              <a:t>- Al 31 Dicembre  si aggiungono alla generazione i nuovi contratto nati fra ottobre  e dicembre e si aggiornano i calcoli per le tre generazioni trimestrali precedenti</a:t>
            </a:r>
          </a:p>
          <a:p>
            <a:pPr marL="0" indent="0">
              <a:buNone/>
            </a:pPr>
            <a:r>
              <a:rPr lang="it-IT" noProof="1"/>
              <a:t>- La curva è per tutti la media di quelle rilevate al 31 Marzo, al 30 Giugno, al 30 Settembre ed al 31 Dicembre.</a:t>
            </a:r>
          </a:p>
          <a:p>
            <a:pPr marL="0" indent="0">
              <a:buNone/>
            </a:pPr>
            <a:r>
              <a:rPr lang="it-IT" noProof="1"/>
              <a:t>- L’aggiornamento non riguarda solo la curva: anche l’apporto di premi e provvigioni ricorrenti emessi dopo il perfezionamento; tutti i flussi di cassa che entrano nel calcolo del fulfilment cash flows sono futuri rispetto al 31 Dicembre.</a:t>
            </a:r>
          </a:p>
          <a:p>
            <a:pPr marL="0" indent="0">
              <a:buNone/>
            </a:pPr>
            <a:r>
              <a:rPr lang="it-IT" noProof="1"/>
              <a:t>In altri termini, tutte le polizze (a parte quelle nate esattamente il 31 dicembre) non avranno una valutazione iniziale esattamente alla decorrenza ma leggerrmente spostata in avanti, ossia al 31 Dicembre dell’anno di nascita</a:t>
            </a:r>
          </a:p>
          <a:p>
            <a:pPr marL="0" indent="0">
              <a:buNone/>
            </a:pPr>
            <a:r>
              <a:rPr lang="it-IT" noProof="1"/>
              <a:t>- Nota bene: tutte le (sotto) generazioni trimestrali non formano differenti HRG. Esse confluiscono in un unico HRG annuale </a:t>
            </a:r>
            <a:r>
              <a:rPr lang="it-IT" noProof="1">
                <a:sym typeface="Wingdings" panose="05000000000000000000" pitchFamily="2" charset="2"/>
              </a:rPr>
              <a:t> un unico</a:t>
            </a:r>
            <a:r>
              <a:rPr lang="it-IT" noProof="1"/>
              <a:t> CSM della generazione annuale</a:t>
            </a:r>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(7/11)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iniziale</a:t>
            </a:r>
          </a:p>
          <a:p>
            <a:pPr marL="0" indent="0">
              <a:buNone/>
            </a:pPr>
            <a:r>
              <a:rPr lang="it-IT" noProof="1">
                <a:sym typeface="Wingdings" pitchFamily="2" charset="2"/>
              </a:rPr>
              <a:t>Continua </a:t>
            </a:r>
          </a:p>
          <a:p>
            <a:pPr marL="0" indent="0">
              <a:buNone/>
            </a:pPr>
            <a:r>
              <a:rPr lang="it-IT" u="sng" noProof="1"/>
              <a:t>HRG contiene contratti omogenei per esposizione al rischio</a:t>
            </a:r>
            <a:r>
              <a:rPr lang="it-IT" noProof="1"/>
              <a:t>: ad esempio miste e rendite differite non appartengono al medesimo HRG (il primo espone a mortalità, il secondo a longevità)</a:t>
            </a:r>
          </a:p>
          <a:p>
            <a:pPr marL="0" indent="0">
              <a:buNone/>
            </a:pPr>
            <a:r>
              <a:rPr lang="it-IT" noProof="1"/>
              <a:t>Nota bene che secondo IFRS17 (ed anche secondo l’attuale IFRS4) sono rischi le caratteristiche biometriche (morte, sopravvivenza, invalidità, eventi LTC e Dread Disease, tutte le esposizioni GI) e le garanzie finanziarie. Non sono rischi la decadenza anticipata (tranne che per il lavoro indiretto) e le spese.</a:t>
            </a:r>
          </a:p>
          <a:p>
            <a:pPr marL="0" indent="0">
              <a:buNone/>
            </a:pPr>
            <a:r>
              <a:rPr lang="it-IT" u="sng" noProof="1"/>
              <a:t>HRG contiene contratti omogenei rispetto alla profittabilità attesa </a:t>
            </a:r>
            <a:r>
              <a:rPr lang="it-IT" noProof="1"/>
              <a:t>con una stratificazione minima in tre livelli: (1) quasi sicuramente profittevoli per sempre, (2) profittevoli alla decorrenza ma tendenzialmente onerosi in caso di stress, (3) già onerosi alla decorrenza in condizioni non stressate</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89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1046019" y="942108"/>
            <a:ext cx="3256550" cy="4969113"/>
          </a:xfrm>
        </p:spPr>
        <p:txBody>
          <a:bodyPr anchor="ctr">
            <a:normAutofit/>
          </a:bodyPr>
          <a:lstStyle/>
          <a:p>
            <a:r>
              <a:rPr lang="it-IT" noProof="1">
                <a:solidFill>
                  <a:schemeClr val="tx2">
                    <a:lumMod val="75000"/>
                  </a:schemeClr>
                </a:solidFill>
              </a:rPr>
              <a:t>L’opzione PAA (1/2)</a:t>
            </a:r>
            <a:br>
              <a:rPr lang="en-US" dirty="0">
                <a:solidFill>
                  <a:schemeClr val="tx2">
                    <a:lumMod val="75000"/>
                  </a:schemeClr>
                </a:solidFill>
              </a:rPr>
            </a:br>
            <a:endParaRPr lang="en-US" dirty="0">
              <a:solidFill>
                <a:schemeClr val="tx2">
                  <a:lumMod val="75000"/>
                </a:schemeClr>
              </a:solidFill>
            </a:endParaRPr>
          </a:p>
        </p:txBody>
      </p:sp>
      <p:sp>
        <p:nvSpPr>
          <p:cNvPr id="13" name="Rectangle 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Segnaposto numero diapositiva 1">
            <a:extLst>
              <a:ext uri="{FF2B5EF4-FFF2-40B4-BE49-F238E27FC236}">
                <a16:creationId xmlns:a16="http://schemas.microsoft.com/office/drawing/2014/main" id="{1A92F8F1-4643-47A6-BC73-0D993AAD7880}"/>
              </a:ext>
            </a:extLst>
          </p:cNvPr>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9</a:t>
            </a:fld>
            <a:endParaRPr lang="en-US" sz="1900" dirty="0">
              <a:solidFill>
                <a:schemeClr val="accent1"/>
              </a:solidFill>
            </a:endParaRPr>
          </a:p>
        </p:txBody>
      </p:sp>
      <p:cxnSp>
        <p:nvCxnSpPr>
          <p:cNvPr id="15" name="Straight Connector 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5049062" y="942108"/>
            <a:ext cx="6455549" cy="4969114"/>
          </a:xfrm>
        </p:spPr>
        <p:txBody>
          <a:bodyPr anchor="ctr">
            <a:normAutofit/>
          </a:bodyPr>
          <a:lstStyle/>
          <a:p>
            <a:pPr marL="0" indent="0">
              <a:lnSpc>
                <a:spcPct val="90000"/>
              </a:lnSpc>
              <a:buNone/>
            </a:pPr>
            <a:r>
              <a:rPr lang="it-IT" sz="1400" b="1" noProof="1">
                <a:solidFill>
                  <a:schemeClr val="tx2">
                    <a:lumMod val="75000"/>
                  </a:schemeClr>
                </a:solidFill>
              </a:rPr>
              <a:t>Premium Allocation Approach - PAA</a:t>
            </a:r>
          </a:p>
          <a:p>
            <a:pPr marL="0" indent="0">
              <a:lnSpc>
                <a:spcPct val="90000"/>
              </a:lnSpc>
              <a:buNone/>
            </a:pPr>
            <a:r>
              <a:rPr lang="it-IT" sz="1400" noProof="1">
                <a:solidFill>
                  <a:schemeClr val="tx2">
                    <a:lumMod val="75000"/>
                  </a:schemeClr>
                </a:solidFill>
              </a:rPr>
              <a:t>1. Per contratti di durata non superiore ad 1 anno</a:t>
            </a:r>
          </a:p>
          <a:p>
            <a:pPr marL="0" indent="0">
              <a:lnSpc>
                <a:spcPct val="90000"/>
              </a:lnSpc>
              <a:buNone/>
            </a:pPr>
            <a:r>
              <a:rPr lang="it-IT" sz="1400" noProof="1">
                <a:solidFill>
                  <a:schemeClr val="tx2">
                    <a:lumMod val="75000"/>
                  </a:schemeClr>
                </a:solidFill>
              </a:rPr>
              <a:t>E’ comunque un’opzione: nulla vieta il GM per contratti brevi</a:t>
            </a:r>
          </a:p>
          <a:p>
            <a:pPr marL="0" indent="0">
              <a:lnSpc>
                <a:spcPct val="90000"/>
              </a:lnSpc>
              <a:buNone/>
            </a:pPr>
            <a:r>
              <a:rPr lang="it-IT" sz="1400" noProof="1">
                <a:solidFill>
                  <a:schemeClr val="tx2">
                    <a:lumMod val="75000"/>
                  </a:schemeClr>
                </a:solidFill>
              </a:rPr>
              <a:t>2. Un’opzione nell’opzione è il non utilizzo della curva tassi per scontare i flussi di cassa.</a:t>
            </a:r>
          </a:p>
          <a:p>
            <a:pPr marL="0" indent="0">
              <a:lnSpc>
                <a:spcPct val="90000"/>
              </a:lnSpc>
              <a:buNone/>
            </a:pPr>
            <a:r>
              <a:rPr lang="it-IT" sz="1400" noProof="1">
                <a:solidFill>
                  <a:schemeClr val="tx2">
                    <a:lumMod val="75000"/>
                  </a:schemeClr>
                </a:solidFill>
              </a:rPr>
              <a:t>In tal caso si parte dal premio (o dal premio meno la provvigione come ulteriore opzione)</a:t>
            </a:r>
          </a:p>
          <a:p>
            <a:pPr marL="0" indent="0">
              <a:lnSpc>
                <a:spcPct val="90000"/>
              </a:lnSpc>
              <a:buNone/>
            </a:pPr>
            <a:endParaRPr lang="it-IT" sz="1400" noProof="1">
              <a:solidFill>
                <a:schemeClr val="tx2">
                  <a:lumMod val="75000"/>
                </a:schemeClr>
              </a:solidFill>
            </a:endParaRPr>
          </a:p>
          <a:p>
            <a:pPr marL="0" indent="0">
              <a:lnSpc>
                <a:spcPct val="90000"/>
              </a:lnSpc>
              <a:buNone/>
            </a:pPr>
            <a:r>
              <a:rPr lang="it-IT" sz="1400" noProof="1">
                <a:solidFill>
                  <a:schemeClr val="tx2">
                    <a:lumMod val="75000"/>
                  </a:schemeClr>
                </a:solidFill>
              </a:rPr>
              <a:t>In teoria si può applicare anche a contratti di qualche anno di durata a condizione che:</a:t>
            </a:r>
          </a:p>
          <a:p>
            <a:pPr>
              <a:lnSpc>
                <a:spcPct val="90000"/>
              </a:lnSpc>
              <a:buFontTx/>
              <a:buChar char="-"/>
            </a:pPr>
            <a:r>
              <a:rPr lang="it-IT" sz="1400" noProof="1">
                <a:solidFill>
                  <a:schemeClr val="tx2">
                    <a:lumMod val="75000"/>
                  </a:schemeClr>
                </a:solidFill>
              </a:rPr>
              <a:t>La curva tassi non proponga fattori di attualizzazione importanti</a:t>
            </a:r>
          </a:p>
          <a:p>
            <a:pPr>
              <a:lnSpc>
                <a:spcPct val="90000"/>
              </a:lnSpc>
              <a:buFontTx/>
              <a:buChar char="-"/>
            </a:pPr>
            <a:r>
              <a:rPr lang="it-IT" sz="1400" noProof="1">
                <a:solidFill>
                  <a:schemeClr val="tx2">
                    <a:lumMod val="75000"/>
                  </a:schemeClr>
                </a:solidFill>
              </a:rPr>
              <a:t>Il rischio coperto non cambia nel tempo, cioè è costante negli anni</a:t>
            </a:r>
          </a:p>
          <a:p>
            <a:pPr lvl="1">
              <a:lnSpc>
                <a:spcPct val="90000"/>
              </a:lnSpc>
              <a:buFontTx/>
              <a:buChar char="-"/>
            </a:pPr>
            <a:r>
              <a:rPr lang="it-IT" sz="1400" noProof="1">
                <a:solidFill>
                  <a:schemeClr val="tx2">
                    <a:lumMod val="75000"/>
                  </a:schemeClr>
                </a:solidFill>
              </a:rPr>
              <a:t>Nel caso di rischio biometrico, le teste assicurate sono abbastanza giovani</a:t>
            </a:r>
          </a:p>
          <a:p>
            <a:pPr>
              <a:lnSpc>
                <a:spcPct val="90000"/>
              </a:lnSpc>
              <a:buFontTx/>
              <a:buChar char="-"/>
            </a:pPr>
            <a:r>
              <a:rPr lang="it-IT" sz="1400" noProof="1">
                <a:solidFill>
                  <a:schemeClr val="tx2">
                    <a:lumMod val="75000"/>
                  </a:schemeClr>
                </a:solidFill>
              </a:rPr>
              <a:t>Le spese ricorrenti sono pressochè costanti nel tempo</a:t>
            </a:r>
          </a:p>
          <a:p>
            <a:pPr marL="0" indent="0">
              <a:lnSpc>
                <a:spcPct val="90000"/>
              </a:lnSpc>
              <a:buNone/>
            </a:pPr>
            <a:r>
              <a:rPr lang="it-IT" sz="1400" noProof="1">
                <a:solidFill>
                  <a:schemeClr val="tx2">
                    <a:lumMod val="75000"/>
                  </a:schemeClr>
                </a:solidFill>
              </a:rPr>
              <a:t>Queste condizioni assicurano che (1) il rilascio del servizio assicurativo sia costante nel tempo, (2) le coverage units forniscano un rilascio lineare nel tempo </a:t>
            </a:r>
            <a:r>
              <a:rPr lang="it-IT" sz="1400" noProof="1">
                <a:solidFill>
                  <a:schemeClr val="tx2">
                    <a:lumMod val="75000"/>
                  </a:schemeClr>
                </a:solidFill>
                <a:sym typeface="Wingdings" panose="05000000000000000000" pitchFamily="2" charset="2"/>
              </a:rPr>
              <a:t> Modello generale non necessario</a:t>
            </a:r>
            <a:endParaRPr lang="it-IT" sz="1400" noProof="1">
              <a:solidFill>
                <a:schemeClr val="tx2">
                  <a:lumMod val="75000"/>
                </a:schemeClr>
              </a:solidFill>
            </a:endParaRPr>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3001449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(8/11)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iniziale</a:t>
            </a:r>
          </a:p>
          <a:p>
            <a:pPr marL="0" indent="0">
              <a:buNone/>
            </a:pPr>
            <a:r>
              <a:rPr lang="it-IT" noProof="1">
                <a:sym typeface="Wingdings" pitchFamily="2" charset="2"/>
              </a:rPr>
              <a:t>Continua </a:t>
            </a:r>
          </a:p>
          <a:p>
            <a:pPr marL="0" indent="0">
              <a:buNone/>
            </a:pPr>
            <a:r>
              <a:rPr lang="it-IT" u="sng" noProof="1"/>
              <a:t>HRG contiene contratti omogenei rispetto alla profittabilità attesa</a:t>
            </a:r>
          </a:p>
          <a:p>
            <a:pPr marL="0" indent="0">
              <a:buNone/>
            </a:pPr>
            <a:r>
              <a:rPr lang="it-IT" noProof="1"/>
              <a:t>CSM iniziale e profittabilità devono essere coerenti</a:t>
            </a:r>
          </a:p>
          <a:p>
            <a:pPr marL="0" indent="0">
              <a:buNone/>
            </a:pPr>
            <a:r>
              <a:rPr lang="it-IT" noProof="1"/>
              <a:t>Tuttavia il test di profittabilità è libero rispetto all’utilizzo di altre metriche.</a:t>
            </a:r>
          </a:p>
          <a:p>
            <a:pPr marL="0" indent="0">
              <a:buNone/>
            </a:pPr>
            <a:r>
              <a:rPr lang="it-IT" noProof="1"/>
              <a:t>Ad esempio si possono basare su Solvency II, sull’EVA, su MCEV.</a:t>
            </a:r>
          </a:p>
          <a:p>
            <a:pPr marL="0" indent="0">
              <a:buNone/>
            </a:pPr>
            <a:r>
              <a:rPr lang="it-IT" noProof="1"/>
              <a:t>Invece, il CSM non deve usare altre metriche.</a:t>
            </a:r>
          </a:p>
          <a:p>
            <a:pPr marL="0" indent="0">
              <a:buNone/>
            </a:pPr>
            <a:r>
              <a:rPr lang="it-IT" noProof="1"/>
              <a:t>L’equazione del CSM iniziale è semplice e, soprattutto, utilizza metriche IFRS17 </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90</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(9/11)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fontScale="92500" lnSpcReduction="10000"/>
          </a:bodyPr>
          <a:lstStyle/>
          <a:p>
            <a:pPr marL="0" indent="0">
              <a:buNone/>
            </a:pPr>
            <a:r>
              <a:rPr lang="it-IT" b="1" noProof="1">
                <a:solidFill>
                  <a:srgbClr val="0070C0"/>
                </a:solidFill>
              </a:rPr>
              <a:t>CSM. Valore in epoche successive</a:t>
            </a:r>
          </a:p>
          <a:p>
            <a:pPr marL="0" indent="0">
              <a:buNone/>
            </a:pPr>
            <a:r>
              <a:rPr lang="it-IT" noProof="1">
                <a:sym typeface="Wingdings" pitchFamily="2" charset="2"/>
              </a:rPr>
              <a:t>Dato il CSM inziale, distinto per HRG e distinto fra lavoro diretto &amp; indiretto rispetto al lavoro ceduto (dove può assumere qualunque segno).</a:t>
            </a:r>
          </a:p>
          <a:p>
            <a:pPr marL="0" indent="0">
              <a:buNone/>
            </a:pPr>
            <a:r>
              <a:rPr lang="it-IT" noProof="1">
                <a:sym typeface="Wingdings" pitchFamily="2" charset="2"/>
              </a:rPr>
              <a:t>Il CSM ad ogni epoca di reporting trimestrale si aggiorna in base allo smontamento delle coverage unit (CUI) (si rimanda al capitolo specifico) cioè rispetto al rapporto fra CUI alla data di valutazione e CUI al trimestre precedente.</a:t>
            </a:r>
          </a:p>
          <a:p>
            <a:pPr marL="0" indent="0">
              <a:buNone/>
            </a:pPr>
            <a:r>
              <a:rPr lang="it-IT" noProof="1">
                <a:sym typeface="Wingdings" pitchFamily="2" charset="2"/>
              </a:rPr>
              <a:t>Prima di fare questo occorre riflettere:</a:t>
            </a:r>
          </a:p>
          <a:p>
            <a:pPr marL="0" indent="0">
              <a:buFontTx/>
              <a:buChar char="-"/>
            </a:pPr>
            <a:r>
              <a:rPr lang="it-IT" noProof="1">
                <a:sym typeface="Wingdings" pitchFamily="2" charset="2"/>
              </a:rPr>
              <a:t>Variable Fee (classificazione a FVTPL) e Book Yield (classificazione a FVTOCI)</a:t>
            </a:r>
          </a:p>
          <a:p>
            <a:pPr marL="0" indent="0">
              <a:buFontTx/>
              <a:buChar char="-"/>
            </a:pPr>
            <a:r>
              <a:rPr lang="it-IT" noProof="1">
                <a:sym typeface="Wingdings" pitchFamily="2" charset="2"/>
              </a:rPr>
              <a:t>Capitalizzare il tasso di interesse originario (escluso variable fee e book yield)</a:t>
            </a:r>
          </a:p>
          <a:p>
            <a:pPr marL="0" indent="0">
              <a:buFontTx/>
              <a:buChar char="-"/>
            </a:pPr>
            <a:r>
              <a:rPr lang="it-IT" noProof="1">
                <a:sym typeface="Wingdings" pitchFamily="2" charset="2"/>
              </a:rPr>
              <a:t>Experience variance sui premi ricorrenti ed aggiuntivi del portafoglio in vigore</a:t>
            </a:r>
          </a:p>
          <a:p>
            <a:pPr marL="0" indent="0">
              <a:buNone/>
            </a:pPr>
            <a:r>
              <a:rPr lang="it-IT" noProof="1">
                <a:sym typeface="Wingdings" pitchFamily="2" charset="2"/>
              </a:rPr>
              <a:t>L’ordine è importante perché, applicando le coverage units dopo e non prima, parti del variable fee, del book yield e dell’experience variance sui premi sono già imputati a conto economico nel trimestre corrente (anziché nel trimestre successivo)</a:t>
            </a:r>
          </a:p>
          <a:p>
            <a:pPr marL="0" indent="0">
              <a:buNone/>
            </a:pPr>
            <a:r>
              <a:rPr lang="it-IT" noProof="1">
                <a:sym typeface="Wingdings" pitchFamily="2" charset="2"/>
              </a:rPr>
              <a:t>Nota bene: VFA e Book Yield sono solo su lavoro diretto &amp; indiretto (al lordo del ceduto) e non sul lavoro ceduto</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91</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(10/11)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 epoche successive</a:t>
            </a:r>
          </a:p>
          <a:p>
            <a:pPr marL="0" indent="0">
              <a:buNone/>
            </a:pPr>
            <a:r>
              <a:rPr lang="it-IT" noProof="1">
                <a:solidFill>
                  <a:schemeClr val="tx1"/>
                </a:solidFill>
              </a:rPr>
              <a:t>Al quarto trimestre avvengono le revisioni delle assunzioni non economiche che aggiornano sia il fulfilment cash flows sia le proiezioni dei servizi assicurativi futuri, ossia lo smontamento futuro delle coverage units.</a:t>
            </a:r>
          </a:p>
          <a:p>
            <a:pPr marL="0" indent="0">
              <a:buNone/>
            </a:pPr>
            <a:r>
              <a:rPr lang="it-IT" noProof="1">
                <a:solidFill>
                  <a:schemeClr val="tx1"/>
                </a:solidFill>
              </a:rPr>
              <a:t>Quindi, nell’ordine:</a:t>
            </a:r>
          </a:p>
          <a:p>
            <a:pPr marL="0" indent="0">
              <a:buFontTx/>
              <a:buChar char="-"/>
            </a:pPr>
            <a:r>
              <a:rPr lang="it-IT" noProof="1">
                <a:solidFill>
                  <a:schemeClr val="tx1"/>
                </a:solidFill>
              </a:rPr>
              <a:t>CSM riflette (1) il variable fee e il book yield dell’ultimo trimestre oppure capitalizzare il tassso di interesse originario (GM), (2) l’experience variance sui premi dell’ultimo trimestre,</a:t>
            </a:r>
          </a:p>
          <a:p>
            <a:pPr marL="0" indent="0">
              <a:buNone/>
            </a:pPr>
            <a:r>
              <a:rPr lang="it-IT" noProof="1">
                <a:solidFill>
                  <a:schemeClr val="tx1"/>
                </a:solidFill>
              </a:rPr>
              <a:t>(3) gli effetti delle modifiche delle assunzioni non economiche su PVFCF al quarto trimestre e sul Risk Adjustment al quarto trimestre</a:t>
            </a:r>
          </a:p>
          <a:p>
            <a:pPr marL="0" indent="0">
              <a:buNone/>
            </a:pPr>
            <a:r>
              <a:rPr lang="it-IT" noProof="1">
                <a:solidFill>
                  <a:schemeClr val="tx1"/>
                </a:solidFill>
              </a:rPr>
              <a:t>(4) applica lo smontamento in funzione delle coverage units</a:t>
            </a:r>
          </a:p>
          <a:p>
            <a:pPr marL="0" indent="0">
              <a:buNone/>
            </a:pPr>
            <a:r>
              <a:rPr lang="it-IT" noProof="1">
                <a:solidFill>
                  <a:schemeClr val="tx1"/>
                </a:solidFill>
              </a:rPr>
              <a:t>(5) aggiorna il profilo delle coverage units a valere per i trimestri successivi.</a:t>
            </a:r>
          </a:p>
          <a:p>
            <a:pPr marL="0" indent="0">
              <a:buNone/>
            </a:pPr>
            <a:r>
              <a:rPr lang="it-IT" noProof="1">
                <a:solidFill>
                  <a:srgbClr val="FF0000"/>
                </a:solidFill>
              </a:rPr>
              <a:t>Nota: queste operazioni NON riguardano gli HRG che si stanno originando nell’anno in corso!</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92</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noProof="1"/>
              <a:t>Contractual Service Margin (11/11)</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70C0"/>
                </a:solidFill>
              </a:rPr>
              <a:t>CSM. Valore in epoche successive</a:t>
            </a:r>
          </a:p>
          <a:p>
            <a:pPr marL="0" indent="0">
              <a:buNone/>
            </a:pPr>
            <a:r>
              <a:rPr lang="it-IT" noProof="1">
                <a:solidFill>
                  <a:schemeClr val="tx1"/>
                </a:solidFill>
              </a:rPr>
              <a:t>Le stesse operazioni trimestrali e di fine anno occorre portarle a termine per la loss liability, ossia per il valore assoluto del CSM negativo.</a:t>
            </a:r>
          </a:p>
          <a:p>
            <a:pPr marL="0" indent="0">
              <a:buNone/>
            </a:pPr>
            <a:r>
              <a:rPr lang="it-IT" noProof="1">
                <a:solidFill>
                  <a:schemeClr val="tx1"/>
                </a:solidFill>
              </a:rPr>
              <a:t>Se il CSM negativo torna ad essere positivo, occorre annullare la loss liability ed aggiornare (in aumento) il CSM. </a:t>
            </a:r>
            <a:r>
              <a:rPr lang="it-IT" noProof="1">
                <a:solidFill>
                  <a:srgbClr val="00B050"/>
                </a:solidFill>
              </a:rPr>
              <a:t>L’annullamento della loss liability genera profitto subito mentre la ricostituzione del CSM genera profitti in epoche successive</a:t>
            </a:r>
            <a:r>
              <a:rPr lang="it-IT" noProof="1">
                <a:solidFill>
                  <a:schemeClr val="tx1"/>
                </a:solidFill>
              </a:rPr>
              <a:t>.</a:t>
            </a:r>
          </a:p>
          <a:p>
            <a:pPr marL="0" indent="0">
              <a:buNone/>
            </a:pPr>
            <a:r>
              <a:rPr lang="it-IT" noProof="1">
                <a:solidFill>
                  <a:schemeClr val="tx1"/>
                </a:solidFill>
              </a:rPr>
              <a:t>Se il CSM da positivo va sotto zero, occorre porlo a zero ed accendere una loss liability.</a:t>
            </a:r>
          </a:p>
          <a:p>
            <a:pPr marL="0" indent="0">
              <a:buNone/>
            </a:pPr>
            <a:r>
              <a:rPr lang="it-IT" noProof="1">
                <a:solidFill>
                  <a:schemeClr val="tx1"/>
                </a:solidFill>
              </a:rPr>
              <a:t>La loss liability non si genera e non sparisce per il solo effetto delle coverage units, né per l’effetto della capitalizzazione del tasso di interesse nel GM.</a:t>
            </a:r>
          </a:p>
          <a:p>
            <a:pPr marL="0" indent="0">
              <a:buNone/>
            </a:pPr>
            <a:r>
              <a:rPr lang="it-IT" noProof="1">
                <a:solidFill>
                  <a:schemeClr val="tx1"/>
                </a:solidFill>
              </a:rPr>
              <a:t>La loss liability si può generare o può sparire per effetto del variable fee e book yield, per effetto delle modifiche delle assunzioni non economiche e per effetto dell’experience variance sui premi</a:t>
            </a:r>
          </a:p>
          <a:p>
            <a:pPr marL="0" indent="0">
              <a:buNone/>
            </a:pPr>
            <a:r>
              <a:rPr lang="it-IT" noProof="1">
                <a:solidFill>
                  <a:srgbClr val="00B050"/>
                </a:solidFill>
              </a:rPr>
              <a:t>Nota bene: il tasso di interesse per la capitalizzazione del CSM e loss liability nel GM è sempre quello originario anche se la classificazione è a FVTPL</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93</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8075416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Risk Adjustment e Contractual Service Margin</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t>Queste voci riflettono l’effettivo portafoglio in vigore alla data di valutazione?</a:t>
            </a:r>
          </a:p>
          <a:p>
            <a:pPr marL="0" indent="0">
              <a:buNone/>
            </a:pPr>
            <a:r>
              <a:rPr lang="it-IT" u="sng" noProof="1">
                <a:effectLst>
                  <a:outerShdw blurRad="38100" dist="38100" dir="2700000" algn="tl">
                    <a:srgbClr val="000000">
                      <a:alpha val="43137"/>
                    </a:srgbClr>
                  </a:outerShdw>
                </a:effectLst>
              </a:rPr>
              <a:t>CSM: solo indirettamente. </a:t>
            </a:r>
          </a:p>
          <a:p>
            <a:pPr marL="0" indent="0">
              <a:buNone/>
            </a:pPr>
            <a:r>
              <a:rPr lang="it-IT" noProof="1"/>
              <a:t>Infatti lo smontamento avviene tramite il rilascio delle coverage units.</a:t>
            </a:r>
          </a:p>
          <a:p>
            <a:pPr marL="0" indent="0">
              <a:buNone/>
            </a:pPr>
            <a:r>
              <a:rPr lang="it-IT" noProof="1"/>
              <a:t>Sono le coverage units a riflettere l’andamento futuro delle somme assicurate sotto rischio (quanto, quando e per quanto tempo).</a:t>
            </a:r>
          </a:p>
          <a:p>
            <a:pPr marL="0" indent="0">
              <a:buNone/>
            </a:pPr>
            <a:r>
              <a:rPr lang="it-IT" noProof="1"/>
              <a:t>Tuttavia, se a fronte di più o meno decadenze effettive rispetto alle attese, non avviene alcun aggiornamento delle ipotesi sulle decadenze future, le coverage units restano quasi invariate.</a:t>
            </a:r>
          </a:p>
          <a:p>
            <a:pPr marL="0" indent="0">
              <a:buNone/>
            </a:pPr>
            <a:r>
              <a:rPr lang="it-IT" u="sng" noProof="1">
                <a:effectLst>
                  <a:outerShdw blurRad="38100" dist="38100" dir="2700000" algn="tl">
                    <a:srgbClr val="000000">
                      <a:alpha val="43137"/>
                    </a:srgbClr>
                  </a:outerShdw>
                </a:effectLst>
              </a:rPr>
              <a:t>Risk Adjustment: direttamente e indirettamente. </a:t>
            </a:r>
          </a:p>
          <a:p>
            <a:pPr marL="0" indent="0">
              <a:buNone/>
            </a:pPr>
            <a:r>
              <a:rPr lang="it-IT" noProof="1"/>
              <a:t>In modo indiretto se a fronte di più o meno decadenze effettive rispetto alle attese avviene un aggiornamento delle ipotesi di decadenza per le epoche future.</a:t>
            </a:r>
          </a:p>
          <a:p>
            <a:pPr marL="0" indent="0">
              <a:buNone/>
            </a:pPr>
            <a:r>
              <a:rPr lang="it-IT" noProof="1"/>
              <a:t>In modo diretto perché proporzionali alle riserve PVFCF che, per loro natura, riflettono il portafoglio in vigore (sono perfino calcolate a livello di polizza)</a:t>
            </a:r>
          </a:p>
          <a:p>
            <a:pPr marL="0" indent="0">
              <a:buNone/>
            </a:pPr>
            <a:endParaRPr lang="it-IT" b="1"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94</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9983118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Limiti contrattuali (1/3)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B0F0"/>
                </a:solidFill>
              </a:rPr>
              <a:t>Contract Boundary</a:t>
            </a:r>
          </a:p>
          <a:p>
            <a:pPr>
              <a:buAutoNum type="arabicPeriod"/>
            </a:pPr>
            <a:r>
              <a:rPr lang="it-IT" noProof="1"/>
              <a:t>Quando i flussi di cassa si riferiscono a contratti futuri oppure</a:t>
            </a:r>
          </a:p>
          <a:p>
            <a:pPr marL="457200" lvl="1" indent="0">
              <a:buNone/>
            </a:pPr>
            <a:r>
              <a:rPr lang="it-IT" noProof="1"/>
              <a:t>Esempio, talune opzioni contrattuali vita</a:t>
            </a:r>
          </a:p>
          <a:p>
            <a:pPr marL="0" indent="0">
              <a:buNone/>
            </a:pPr>
            <a:r>
              <a:rPr lang="it-IT" noProof="1"/>
              <a:t>2. Quando i flussi di cassa non cambiano, se non in modo impercettibile, l’ammontare dei servizi futuri resi dall’assicuratore e, allo stesso tempo, non cambia l’esposizione ai rischi finanziari</a:t>
            </a:r>
          </a:p>
          <a:p>
            <a:pPr marL="0" indent="0">
              <a:buNone/>
            </a:pPr>
            <a:r>
              <a:rPr lang="it-IT" noProof="1"/>
              <a:t>	</a:t>
            </a:r>
            <a:r>
              <a:rPr lang="it-IT" sz="1600" noProof="1"/>
              <a:t>Esempio, unit linked a premi ricorrenti con prevalenti caratteristiche di investimento. Peraltro tali contratti dovrebbero essere soggetti a IFRS9, già non nel perimetro di IFRS17</a:t>
            </a:r>
          </a:p>
          <a:p>
            <a:pPr marL="0" indent="0">
              <a:buNone/>
            </a:pPr>
            <a:r>
              <a:rPr lang="it-IT" noProof="1"/>
              <a:t>3. Quando l’assicuratore può cambiare senza limiti il tasso di premio</a:t>
            </a:r>
          </a:p>
          <a:p>
            <a:pPr marL="0" indent="0">
              <a:buNone/>
            </a:pPr>
            <a:r>
              <a:rPr lang="it-IT" noProof="1"/>
              <a:t>	4. Quando l’assicuratore può riflettere l’aumento dei rischi passati ed attuali (non importa se futuri) nei tassi di premio (per gruppi di contratti od a singoli clienti)</a:t>
            </a:r>
          </a:p>
          <a:p>
            <a:pPr marL="0" indent="0">
              <a:buNone/>
            </a:pPr>
            <a:r>
              <a:rPr lang="it-IT" noProof="1"/>
              <a:t>	</a:t>
            </a:r>
            <a:r>
              <a:rPr lang="it-IT" sz="1600" noProof="1"/>
              <a:t>Esempio: Contratti RC Auto</a:t>
            </a:r>
          </a:p>
          <a:p>
            <a:pPr marL="0" indent="0">
              <a:buNone/>
            </a:pPr>
            <a:r>
              <a:rPr lang="it-IT" sz="1600" noProof="1"/>
              <a:t>	ma le potenziali management actions in reazione a probabili eventi avversi futuri non rappresentano un limite contrattuale</a:t>
            </a:r>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95</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1847438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Limiti contrattuali (2/3)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B0F0"/>
                </a:solidFill>
              </a:rPr>
              <a:t>Contract Boundary</a:t>
            </a:r>
          </a:p>
          <a:p>
            <a:pPr marL="0" indent="0">
              <a:buNone/>
            </a:pPr>
            <a:r>
              <a:rPr lang="it-IT" u="sng" noProof="1"/>
              <a:t>I versamenti aggiuntivi futuri</a:t>
            </a:r>
            <a:r>
              <a:rPr lang="it-IT" noProof="1"/>
              <a:t> (top ups) sul portafoglio in vigore non rappresenterebbero un limite contrattuale (notare l’uso del condizionale).</a:t>
            </a:r>
          </a:p>
          <a:p>
            <a:pPr marL="0" indent="0">
              <a:buNone/>
            </a:pPr>
            <a:r>
              <a:rPr lang="it-IT" noProof="1"/>
              <a:t>Questo rappresenterebbe un problema per la fase di transizione, se l’approccio fa affidamento alla best estimate della Solvibilità II laddove qui i versamenti aggiuntivi futuri rappresentino un limite contrattuale</a:t>
            </a:r>
          </a:p>
          <a:p>
            <a:pPr marL="0" indent="0">
              <a:buNone/>
            </a:pPr>
            <a:r>
              <a:rPr lang="it-IT" noProof="1"/>
              <a:t>Le opzioni contrattuali in rendita ed in differimento automatico vanno viste ad una ad una.</a:t>
            </a:r>
          </a:p>
          <a:p>
            <a:pPr marL="0" indent="0">
              <a:buNone/>
            </a:pPr>
            <a:r>
              <a:rPr lang="it-IT" noProof="1"/>
              <a:t>Quelle che incontrano un limite, non contribuiscono al calcolo del CSM iniziale e viceversa</a:t>
            </a:r>
          </a:p>
          <a:p>
            <a:pPr marL="0" indent="0">
              <a:buNone/>
            </a:pPr>
            <a:endParaRPr lang="it-IT" noProof="1"/>
          </a:p>
          <a:p>
            <a:pPr marL="0" indent="0">
              <a:buNone/>
            </a:pPr>
            <a:r>
              <a:rPr lang="it-IT" noProof="1"/>
              <a:t>Il «se» si appica un limite contrattale va confutato ogni anno:</a:t>
            </a:r>
          </a:p>
          <a:p>
            <a:pPr>
              <a:buFontTx/>
              <a:buChar char="-"/>
            </a:pPr>
            <a:r>
              <a:rPr lang="it-IT" noProof="1"/>
              <a:t>Se si applica un limite soltanto dopo la nascita del contratto, il relativo contributo del fulfilment cash flows va scomputato dal CSM in tempo reale</a:t>
            </a:r>
          </a:p>
          <a:p>
            <a:pPr>
              <a:buFontTx/>
              <a:buChar char="-"/>
            </a:pPr>
            <a:r>
              <a:rPr lang="it-IT" noProof="1"/>
              <a:t>Se si toglie un limite dopo la nascita del contratto, il suo contributo al CSM va aggiunto al CSM in tempo reale</a:t>
            </a:r>
          </a:p>
          <a:p>
            <a:pPr marL="0" indent="0">
              <a:buNone/>
            </a:pPr>
            <a:endParaRPr lang="it-IT" noProof="1"/>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96</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4770866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Limiti contrattuali (3/3)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lnSpcReduction="10000"/>
          </a:bodyPr>
          <a:lstStyle/>
          <a:p>
            <a:pPr marL="0" indent="0">
              <a:buNone/>
            </a:pPr>
            <a:r>
              <a:rPr lang="it-IT" b="1" noProof="1">
                <a:solidFill>
                  <a:srgbClr val="00B0F0"/>
                </a:solidFill>
              </a:rPr>
              <a:t>Contract Boundary</a:t>
            </a:r>
          </a:p>
          <a:p>
            <a:pPr marL="0" indent="0">
              <a:buNone/>
            </a:pPr>
            <a:r>
              <a:rPr lang="it-IT" u="sng" noProof="1"/>
              <a:t>A differenza della Solvibilità II</a:t>
            </a:r>
          </a:p>
          <a:p>
            <a:pPr marL="0" indent="0">
              <a:buNone/>
            </a:pPr>
            <a:r>
              <a:rPr lang="it-IT" noProof="1"/>
              <a:t>A. Non conta soltanto la capacità legale di poter riprezzare le prestazioni future; in IFRS17 non si può applicare un contract boundary se sussistono restrizioni che di fatto impediscono all’impresa di riprezzare le prestazioni.</a:t>
            </a:r>
          </a:p>
          <a:p>
            <a:pPr marL="0" indent="0">
              <a:buNone/>
            </a:pPr>
            <a:r>
              <a:rPr lang="it-IT" noProof="1"/>
              <a:t>Esempi di avvenimenti che possono impedirlo sono (1) la consapevolezza di rischi operativi, (2) la consapevolezza di uscire fuori mercato, (3) il potenziale non rispetto delle aspettative dei clienti assicurati</a:t>
            </a:r>
          </a:p>
          <a:p>
            <a:pPr marL="0" indent="0">
              <a:buNone/>
            </a:pPr>
            <a:r>
              <a:rPr lang="it-IT" noProof="1"/>
              <a:t> </a:t>
            </a:r>
          </a:p>
          <a:p>
            <a:pPr marL="0" indent="0">
              <a:buNone/>
            </a:pPr>
            <a:r>
              <a:rPr lang="it-IT" noProof="1"/>
              <a:t>B. Riflettere i rischi nei premi fa riferimento a rischi che precedono la decisione (potenziale) di mettere in atto la revisione. Solvency II intende invece anche quelli futuri: ad esempio un prevedibile aumento della longevità non ancora accertato dalle attuali fonti statistiche è un rischio che, potenzialmente, si riflette in un adeguamento anticipato della tariffa. Per IFRS17, conoscere il comportamento dell’impresa in caso di rischi futuri non è importante per decidere se applicare un contract boundary.</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97</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22928842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Scorporo ed aggregazione (1/3)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B0F0"/>
                </a:solidFill>
              </a:rPr>
              <a:t>Unbundling</a:t>
            </a:r>
          </a:p>
          <a:p>
            <a:pPr marL="0" indent="0">
              <a:buNone/>
            </a:pPr>
            <a:r>
              <a:rPr lang="it-IT" noProof="1"/>
              <a:t>1. Di una componente di investimento da una componente assicurativa &amp; di servizio</a:t>
            </a:r>
          </a:p>
          <a:p>
            <a:pPr>
              <a:buFont typeface="Wingdings" panose="05000000000000000000" pitchFamily="2" charset="2"/>
              <a:buChar char="à"/>
            </a:pPr>
            <a:r>
              <a:rPr lang="it-IT" noProof="1">
                <a:sym typeface="Wingdings" panose="05000000000000000000" pitchFamily="2" charset="2"/>
              </a:rPr>
              <a:t>La componente di investimento è assoggettata a IFRS9, con riserve al fair value od al costo ammortizzato</a:t>
            </a:r>
          </a:p>
          <a:p>
            <a:pPr marL="0" indent="0">
              <a:buNone/>
            </a:pPr>
            <a:r>
              <a:rPr lang="it-IT" noProof="1"/>
              <a:t>Esempio: potrebbe essere il caso dei contratti PIR e di alcuni contratti ibridi: la parte rivalutabile è soggetta a IFRS17 mentre la parte unit linked resta soggetta a IFRS9.</a:t>
            </a:r>
          </a:p>
          <a:p>
            <a:pPr marL="0" indent="0">
              <a:buNone/>
            </a:pPr>
            <a:r>
              <a:rPr lang="it-IT" noProof="1"/>
              <a:t>2. Di una componente di servizio dalla componente assicurativa &amp; di investimento</a:t>
            </a:r>
          </a:p>
          <a:p>
            <a:pPr>
              <a:buFont typeface="Wingdings" panose="05000000000000000000" pitchFamily="2" charset="2"/>
              <a:buChar char="à"/>
            </a:pPr>
            <a:r>
              <a:rPr lang="it-IT" noProof="1">
                <a:sym typeface="Wingdings" panose="05000000000000000000" pitchFamily="2" charset="2"/>
              </a:rPr>
              <a:t>La componente di servizio è assoggettata a IFRS15, con DIR e DAC rispettivamente dei caricamenti e delle provvigioni iniziali</a:t>
            </a:r>
          </a:p>
          <a:p>
            <a:pPr marL="0" indent="0">
              <a:buNone/>
            </a:pPr>
            <a:r>
              <a:rPr lang="it-IT" noProof="1">
                <a:sym typeface="Wingdings" panose="05000000000000000000" pitchFamily="2" charset="2"/>
              </a:rPr>
              <a:t>3. Di componenti assicurative (comprensive di investimento e servizio) di natura differente</a:t>
            </a:r>
          </a:p>
          <a:p>
            <a:pPr>
              <a:buFont typeface="Wingdings" panose="05000000000000000000" pitchFamily="2" charset="2"/>
              <a:buChar char="à"/>
            </a:pPr>
            <a:r>
              <a:rPr lang="it-IT" noProof="1">
                <a:sym typeface="Wingdings" panose="05000000000000000000" pitchFamily="2" charset="2"/>
              </a:rPr>
              <a:t>Ciascuna componente appartiene ad un HRG differente</a:t>
            </a:r>
          </a:p>
          <a:p>
            <a:pPr marL="0" indent="0">
              <a:buNone/>
            </a:pPr>
            <a:r>
              <a:rPr lang="it-IT" noProof="1">
                <a:sym typeface="Wingdings" panose="05000000000000000000" pitchFamily="2" charset="2"/>
              </a:rPr>
              <a:t>Esempio: potrebbe essere il caso di contratti vita ibridi unit linked e rivalutabile</a:t>
            </a:r>
          </a:p>
          <a:p>
            <a:pPr marL="0" indent="0">
              <a:buNone/>
            </a:pPr>
            <a:r>
              <a:rPr lang="it-IT" noProof="1"/>
              <a:t>Esempio: potrebbe essere il caso di contratti GI multi rischio</a:t>
            </a:r>
          </a:p>
          <a:p>
            <a:pPr marL="0" indent="0">
              <a:buNone/>
            </a:pPr>
            <a:endParaRPr lang="it-IT" noProof="1"/>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98</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3691303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811D00-3965-4E0C-B34B-CE68AAB5F941}"/>
              </a:ext>
            </a:extLst>
          </p:cNvPr>
          <p:cNvSpPr>
            <a:spLocks noGrp="1"/>
          </p:cNvSpPr>
          <p:nvPr>
            <p:ph type="title"/>
          </p:nvPr>
        </p:nvSpPr>
        <p:spPr>
          <a:xfrm>
            <a:off x="2329841" y="624110"/>
            <a:ext cx="8317283" cy="810781"/>
          </a:xfrm>
        </p:spPr>
        <p:txBody>
          <a:bodyPr>
            <a:normAutofit fontScale="90000"/>
          </a:bodyPr>
          <a:lstStyle/>
          <a:p>
            <a:r>
              <a:rPr lang="it-IT" sz="2700" noProof="1"/>
              <a:t>Scorporo ed aggregazione (2/3)</a:t>
            </a:r>
            <a:br>
              <a:rPr lang="en-US" dirty="0"/>
            </a:br>
            <a:endParaRPr lang="en-US" dirty="0"/>
          </a:p>
        </p:txBody>
      </p:sp>
      <p:sp>
        <p:nvSpPr>
          <p:cNvPr id="5" name="Segnaposto contenuto 4">
            <a:extLst>
              <a:ext uri="{FF2B5EF4-FFF2-40B4-BE49-F238E27FC236}">
                <a16:creationId xmlns:a16="http://schemas.microsoft.com/office/drawing/2014/main" id="{FF29FBD9-614B-4A45-9211-628090EB0638}"/>
              </a:ext>
            </a:extLst>
          </p:cNvPr>
          <p:cNvSpPr>
            <a:spLocks noGrp="1"/>
          </p:cNvSpPr>
          <p:nvPr>
            <p:ph idx="1"/>
          </p:nvPr>
        </p:nvSpPr>
        <p:spPr>
          <a:xfrm>
            <a:off x="1052186" y="1553227"/>
            <a:ext cx="10452426" cy="4809995"/>
          </a:xfrm>
        </p:spPr>
        <p:txBody>
          <a:bodyPr>
            <a:normAutofit/>
          </a:bodyPr>
          <a:lstStyle/>
          <a:p>
            <a:pPr marL="0" indent="0">
              <a:buNone/>
            </a:pPr>
            <a:r>
              <a:rPr lang="it-IT" b="1" noProof="1">
                <a:solidFill>
                  <a:srgbClr val="00B0F0"/>
                </a:solidFill>
              </a:rPr>
              <a:t>Unbundling</a:t>
            </a:r>
          </a:p>
          <a:p>
            <a:pPr marL="0" indent="0">
              <a:buNone/>
            </a:pPr>
            <a:r>
              <a:rPr lang="it-IT" noProof="1"/>
              <a:t>1. Di una componente di investimento da una componente assicurativa &amp; di servizio</a:t>
            </a:r>
          </a:p>
          <a:p>
            <a:pPr marL="0" indent="0">
              <a:buNone/>
            </a:pPr>
            <a:r>
              <a:rPr lang="it-IT" noProof="1">
                <a:sym typeface="Wingdings" panose="05000000000000000000" pitchFamily="2" charset="2"/>
              </a:rPr>
              <a:t> La componente di investimento è assoggettata a IFRS9, con riserve al fair value od al costo ammortizzato</a:t>
            </a:r>
            <a:endParaRPr lang="it-IT" noProof="1"/>
          </a:p>
          <a:p>
            <a:pPr marL="0" indent="0">
              <a:buNone/>
            </a:pPr>
            <a:r>
              <a:rPr lang="it-IT" noProof="1"/>
              <a:t>Onde evitare lo scorporo:</a:t>
            </a:r>
          </a:p>
          <a:p>
            <a:pPr>
              <a:buAutoNum type="arabicPeriod"/>
            </a:pPr>
            <a:r>
              <a:rPr lang="it-IT" noProof="1"/>
              <a:t>Dimostrare che ci sono flussi di cassa collegati, come ad esempio opzioni di switch automatici, meglio se modellati nel PVFCF e nel risk adjustment</a:t>
            </a:r>
          </a:p>
          <a:p>
            <a:pPr>
              <a:buAutoNum type="arabicPeriod"/>
            </a:pPr>
            <a:r>
              <a:rPr lang="it-IT" noProof="1"/>
              <a:t>Dimostrare che non ci siano prodotti in vendita (sul mercato di riferimento locale) separati con caratteristiche simili e grosso modo al medesimo prezzo (sconto nella combinazione in un unico prodotto dimostrerebbe la non necessità dello scorporo)</a:t>
            </a:r>
          </a:p>
        </p:txBody>
      </p:sp>
      <p:sp>
        <p:nvSpPr>
          <p:cNvPr id="2" name="Segnaposto numero diapositiva 1">
            <a:extLst>
              <a:ext uri="{FF2B5EF4-FFF2-40B4-BE49-F238E27FC236}">
                <a16:creationId xmlns:a16="http://schemas.microsoft.com/office/drawing/2014/main" id="{D8C55B21-EBBF-439A-8B2A-6E1A48241191}"/>
              </a:ext>
            </a:extLst>
          </p:cNvPr>
          <p:cNvSpPr>
            <a:spLocks noGrp="1"/>
          </p:cNvSpPr>
          <p:nvPr>
            <p:ph type="sldNum" sz="quarter" idx="12"/>
          </p:nvPr>
        </p:nvSpPr>
        <p:spPr/>
        <p:txBody>
          <a:bodyPr/>
          <a:lstStyle/>
          <a:p>
            <a:fld id="{D57F1E4F-1CFF-5643-939E-217C01CDF565}" type="slidenum">
              <a:rPr lang="en-US" smtClean="0"/>
              <a:pPr/>
              <a:t>99</a:t>
            </a:fld>
            <a:endParaRPr lang="en-US" dirty="0"/>
          </a:p>
        </p:txBody>
      </p:sp>
      <p:pic>
        <p:nvPicPr>
          <p:cNvPr id="6" name="Picture 2" descr="C:\Users\Utente Hp\Documents\DOC_LUCA\untitled.png">
            <a:extLst>
              <a:ext uri="{FF2B5EF4-FFF2-40B4-BE49-F238E27FC236}">
                <a16:creationId xmlns:a16="http://schemas.microsoft.com/office/drawing/2014/main" id="{A738B34A-D553-405D-A572-6FDB18817832}"/>
              </a:ext>
            </a:extLst>
          </p:cNvPr>
          <p:cNvPicPr>
            <a:picLocks noChangeAspect="1" noChangeArrowheads="1"/>
          </p:cNvPicPr>
          <p:nvPr/>
        </p:nvPicPr>
        <p:blipFill>
          <a:blip r:embed="rId2"/>
          <a:srcRect/>
          <a:stretch>
            <a:fillRect/>
          </a:stretch>
        </p:blipFill>
        <p:spPr bwMode="auto">
          <a:xfrm>
            <a:off x="10263174" y="172994"/>
            <a:ext cx="1928826" cy="810781"/>
          </a:xfrm>
          <a:prstGeom prst="rect">
            <a:avLst/>
          </a:prstGeom>
          <a:noFill/>
        </p:spPr>
      </p:pic>
    </p:spTree>
    <p:extLst>
      <p:ext uri="{BB962C8B-B14F-4D97-AF65-F5344CB8AC3E}">
        <p14:creationId xmlns:p14="http://schemas.microsoft.com/office/powerpoint/2010/main" val="3620211530"/>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4369</TotalTime>
  <Words>20546</Words>
  <Application>Microsoft Office PowerPoint</Application>
  <PresentationFormat>Widescreen</PresentationFormat>
  <Paragraphs>1369</Paragraphs>
  <Slides>165</Slides>
  <Notes>24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165</vt:i4>
      </vt:variant>
    </vt:vector>
  </HeadingPairs>
  <TitlesOfParts>
    <vt:vector size="174" baseType="lpstr">
      <vt:lpstr>Arial</vt:lpstr>
      <vt:lpstr>Calibri</vt:lpstr>
      <vt:lpstr>Century Gothic</vt:lpstr>
      <vt:lpstr>Microsoft Sans Serif</vt:lpstr>
      <vt:lpstr>Times New Roman</vt:lpstr>
      <vt:lpstr>Verdana</vt:lpstr>
      <vt:lpstr>Wingdings</vt:lpstr>
      <vt:lpstr>Wingdings 3</vt:lpstr>
      <vt:lpstr>Filo</vt:lpstr>
      <vt:lpstr>IFRS 17 e Solvency II. Confronto fra metodi di valutazione</vt:lpstr>
      <vt:lpstr>Premessa: ambito di applicazione </vt:lpstr>
      <vt:lpstr>Premessa. Fuori dal perimetro  </vt:lpstr>
      <vt:lpstr>Premessa. Riserve tecniche  </vt:lpstr>
      <vt:lpstr>Premessa. Presentazione dei ricavi (1/2) </vt:lpstr>
      <vt:lpstr>Premessa. Presentazione dei ricavi (2/2) </vt:lpstr>
      <vt:lpstr>Modello Building Block  </vt:lpstr>
      <vt:lpstr>Modello Premium Allocation  </vt:lpstr>
      <vt:lpstr>L’opzione PAA (1/2) </vt:lpstr>
      <vt:lpstr>L’opzione PAA (2/2) </vt:lpstr>
      <vt:lpstr>Fulfilment cash flows </vt:lpstr>
      <vt:lpstr>Present Value of Future Cash Flows (1/4) </vt:lpstr>
      <vt:lpstr>Present Value of Future Cash Flows (2/4) </vt:lpstr>
      <vt:lpstr>Present Value of Future Cash Flows (3/4) </vt:lpstr>
      <vt:lpstr>Present Value of Future Cash Flows (4/4) </vt:lpstr>
      <vt:lpstr>Risk Adjustment (1/6) </vt:lpstr>
      <vt:lpstr>Risk Adjustment (2/6) </vt:lpstr>
      <vt:lpstr>Risk Adjustment (3/6) </vt:lpstr>
      <vt:lpstr>Risk Adjustment (4/6) </vt:lpstr>
      <vt:lpstr>Risk Adjustment (5/6) </vt:lpstr>
      <vt:lpstr>Risk Adjustment (6/6) </vt:lpstr>
      <vt:lpstr>Risk Adjustment – aggiornamenti (1) </vt:lpstr>
      <vt:lpstr>Risk Adjustment – aggiornamenti (2) </vt:lpstr>
      <vt:lpstr>Risk Adjustment – aggiornamenti (3) </vt:lpstr>
      <vt:lpstr>Building Block e le sue varianti (1/4) </vt:lpstr>
      <vt:lpstr>Building Block e le sue varianti (2/4) </vt:lpstr>
      <vt:lpstr>Building Block e le sue varianti (3/4) </vt:lpstr>
      <vt:lpstr>Building Block e le sue varianti (4/4) </vt:lpstr>
      <vt:lpstr>Curva di attualizzazione delle riserve tecniche (1/4) </vt:lpstr>
      <vt:lpstr>Curva di attualizzazione delle riserve tecniche (2/4) </vt:lpstr>
      <vt:lpstr>Curva di attualizzazione delle riserve tecniche (3/4) </vt:lpstr>
      <vt:lpstr>Curva di attualizzazione delle riserve tecniche (4/4) </vt:lpstr>
      <vt:lpstr>La suddivisione della riserva fra servizio assicurativo e deposito (1/3) </vt:lpstr>
      <vt:lpstr>La suddivisione della riserva fra servizio assicurativo e deposito (2/3) </vt:lpstr>
      <vt:lpstr>La suddivisione della riserva fra servizio assicurativo e deposito (3/3) </vt:lpstr>
      <vt:lpstr>EPIFP (1/2) </vt:lpstr>
      <vt:lpstr>EPIFP (2/2) </vt:lpstr>
      <vt:lpstr>EPIFP &amp; Loss Recognition. </vt:lpstr>
      <vt:lpstr>Gli underlying items (1/3) </vt:lpstr>
      <vt:lpstr>Gli underlying items (2/3) </vt:lpstr>
      <vt:lpstr>Gli underlying items (3/3) </vt:lpstr>
      <vt:lpstr>Variable fee. Come si misura il reddito netto degli investimenti (1/8) </vt:lpstr>
      <vt:lpstr>Variable fee. Come si misura il reddito netto degli investimenti (2/8) </vt:lpstr>
      <vt:lpstr>Variable fee. Come si misura il reddito netto degli investimenti (3/8) </vt:lpstr>
      <vt:lpstr>Variable fee. Come si misura il reddito netto degli investimenti (4/8) </vt:lpstr>
      <vt:lpstr>Variable fee. Come si misura il reddito netto degli investimenti (5/8) </vt:lpstr>
      <vt:lpstr>Variable fee. Come si misura il reddito netto degli investimenti (6/8) </vt:lpstr>
      <vt:lpstr>Variable fee. Come si misura il reddito netto degli investimenti (7/8) </vt:lpstr>
      <vt:lpstr>Variable fee. Come si misura il reddito netto degli investimenti (8/8) </vt:lpstr>
      <vt:lpstr>Variable fee. Bow wave (1/9)</vt:lpstr>
      <vt:lpstr>Variable fee. Bow wave (2/9)</vt:lpstr>
      <vt:lpstr>Variable fee. Bow wave (3/9)</vt:lpstr>
      <vt:lpstr>Variable fee. Bow wave (4/9)</vt:lpstr>
      <vt:lpstr>Variable fee. Bow wave (5/9)</vt:lpstr>
      <vt:lpstr>Variable fee. Bow wave (6/9)</vt:lpstr>
      <vt:lpstr>Variable fee. Bow wave (7/9)</vt:lpstr>
      <vt:lpstr>Variable fee. Bow wave (8/9)</vt:lpstr>
      <vt:lpstr>Variable fee. Bow wave (9/9)</vt:lpstr>
      <vt:lpstr>FDB vs Risk free rates (1/5)</vt:lpstr>
      <vt:lpstr>FDB vs Risk free rates (2/5)</vt:lpstr>
      <vt:lpstr>FDB vs Risk free rates (3/5)</vt:lpstr>
      <vt:lpstr>FDB vs Risk free rates (4/5)</vt:lpstr>
      <vt:lpstr>FDB vs Risk free rates (5/5)</vt:lpstr>
      <vt:lpstr>Il servizio assicurativo (1/2) </vt:lpstr>
      <vt:lpstr>Il servizio assicurativo (2/2)  </vt:lpstr>
      <vt:lpstr>EPIFP  </vt:lpstr>
      <vt:lpstr>Il servizio assicurativo: effetti economici (1/2)  </vt:lpstr>
      <vt:lpstr>Il servizio assicurativo: effetti economici (2/2)  </vt:lpstr>
      <vt:lpstr>Il servizio finanziario (1/2) </vt:lpstr>
      <vt:lpstr>Il servizio finanziario (2/2) </vt:lpstr>
      <vt:lpstr>Il servizio finanziario: effetti economici (1/2) </vt:lpstr>
      <vt:lpstr>Il servizio finanziario: effetti economici (2/2) </vt:lpstr>
      <vt:lpstr>Q&amp;A sul servizio finanziario (1/3) </vt:lpstr>
      <vt:lpstr>Q&amp;A sul servizio finanziario (2/3) </vt:lpstr>
      <vt:lpstr>Q&amp;A sul servizio finanziario (3/3) </vt:lpstr>
      <vt:lpstr>Coverage units (1/5) </vt:lpstr>
      <vt:lpstr>Coverage units (2/5) </vt:lpstr>
      <vt:lpstr>Coverage units (3/5) </vt:lpstr>
      <vt:lpstr>Coverage units (4/5) </vt:lpstr>
      <vt:lpstr>Coverage units (5/5) </vt:lpstr>
      <vt:lpstr>Coverage units – aggiornamenti (1) </vt:lpstr>
      <vt:lpstr>Coverage units – aggiornamenti (2) </vt:lpstr>
      <vt:lpstr>Contractual Service Margin (1/11) </vt:lpstr>
      <vt:lpstr>Contractual Service Margin (2/11) </vt:lpstr>
      <vt:lpstr>Contractual Service Margin (3/11) </vt:lpstr>
      <vt:lpstr>Contractual Service Margin (4/11) </vt:lpstr>
      <vt:lpstr>Contractual Service Margin (5/11) </vt:lpstr>
      <vt:lpstr>Contractual Service Margin (6/11) </vt:lpstr>
      <vt:lpstr>Contractual Service Margin (7/11) </vt:lpstr>
      <vt:lpstr>Contractual Service Margin (8/11) </vt:lpstr>
      <vt:lpstr>Contractual Service Margin (9/11) </vt:lpstr>
      <vt:lpstr>Contractual Service Margin (10/11) </vt:lpstr>
      <vt:lpstr>Contractual Service Margin (11/11) </vt:lpstr>
      <vt:lpstr>Risk Adjustment e Contractual Service Margin </vt:lpstr>
      <vt:lpstr>Limiti contrattuali (1/3) </vt:lpstr>
      <vt:lpstr>Limiti contrattuali (2/3) </vt:lpstr>
      <vt:lpstr>Limiti contrattuali (3/3) </vt:lpstr>
      <vt:lpstr>Scorporo ed aggregazione (1/3) </vt:lpstr>
      <vt:lpstr>Scorporo ed aggregazione (2/3) </vt:lpstr>
      <vt:lpstr>Scorporo ed aggregazione (3/3) </vt:lpstr>
      <vt:lpstr>Classificazione in HRG e mutualità (1/6) </vt:lpstr>
      <vt:lpstr>Classificazione in HRG e mutualità (2/6) </vt:lpstr>
      <vt:lpstr>Classificazione in HRG e mutualità (3/6) </vt:lpstr>
      <vt:lpstr>Classificazione in HRG e mutualità (4/6) </vt:lpstr>
      <vt:lpstr>Classificazione in HRG e mutualità (5/6) </vt:lpstr>
      <vt:lpstr>Classificazione in HRG e mutualità (6/6) </vt:lpstr>
      <vt:lpstr>Mutualità: effetti marginali e stand alone (1/2) </vt:lpstr>
      <vt:lpstr>Mutualità: effetti marginali e stand alone (2/2) </vt:lpstr>
      <vt:lpstr>La riallocazione  </vt:lpstr>
      <vt:lpstr>Riassicurazione passiva (1/3) </vt:lpstr>
      <vt:lpstr>Riassicurazione passiva (2/3) </vt:lpstr>
      <vt:lpstr>Riassicurazione passiva (3/3) </vt:lpstr>
      <vt:lpstr>Recognition of the ceded loss liability (1/4)</vt:lpstr>
      <vt:lpstr>Recognition of the ceded loss liability (2/4)</vt:lpstr>
      <vt:lpstr>Recognition of the ceded loss liability (3/4)</vt:lpstr>
      <vt:lpstr>Recognition of the ceded loss liability (4/4)</vt:lpstr>
      <vt:lpstr>Variable Fee e Book Yield. Condizioni  </vt:lpstr>
      <vt:lpstr>Variable Fee  </vt:lpstr>
      <vt:lpstr>Variable Fee  </vt:lpstr>
      <vt:lpstr>Variable Fee  </vt:lpstr>
      <vt:lpstr>   GENERAL MODEL – crediting rate</vt:lpstr>
      <vt:lpstr>   GENERAL MODEL – effective yield</vt:lpstr>
      <vt:lpstr>Allowance for expenses. Investment service </vt:lpstr>
      <vt:lpstr>Allowance for expenses. Claim and other expenses allocated to contracts; the overhead</vt:lpstr>
      <vt:lpstr>Allowance for expenses. Projects and advertising</vt:lpstr>
      <vt:lpstr>Reinsurance expenses</vt:lpstr>
      <vt:lpstr>Allowance for expenses. Acquisition Cash Flows (1/3) </vt:lpstr>
      <vt:lpstr>Allowance for expenses. Acquisition Cash Flows (2/3) </vt:lpstr>
      <vt:lpstr>Allowance for expenses. Acquisition Cash Flows (3/3) </vt:lpstr>
      <vt:lpstr>CSM attributable to investment return service and investment related service</vt:lpstr>
      <vt:lpstr>Modello VFA (1/7)</vt:lpstr>
      <vt:lpstr>Modello VFA (2/7)</vt:lpstr>
      <vt:lpstr>Modello VFA (3/7)</vt:lpstr>
      <vt:lpstr>Modello VFA (4/7)</vt:lpstr>
      <vt:lpstr>Modello VFA (5/7)</vt:lpstr>
      <vt:lpstr>Modello VFA (6/7)</vt:lpstr>
      <vt:lpstr>Modello VFA (7/7)</vt:lpstr>
      <vt:lpstr>  Esempi di Variable Fee (1/28)   </vt:lpstr>
      <vt:lpstr>  Esempi di Variable Fee (2/28)   </vt:lpstr>
      <vt:lpstr>  Esempi di Variable Fee (3/28)   </vt:lpstr>
      <vt:lpstr>  Esempi di Variable Fee (4/28)   </vt:lpstr>
      <vt:lpstr>  Esempi di Variable Fee (5/28)   </vt:lpstr>
      <vt:lpstr>  Esempi di Variable Fee (6/28)   </vt:lpstr>
      <vt:lpstr>  Esempi di Variable Fee (7/28)   </vt:lpstr>
      <vt:lpstr>  Esempi di Variable Fee (8/28)   </vt:lpstr>
      <vt:lpstr>  Esempi di Variable Fee (9/28)   </vt:lpstr>
      <vt:lpstr>  Esempi di Variable Fee (10/28)   </vt:lpstr>
      <vt:lpstr>  Esempi di Variable Fee (11/28)   </vt:lpstr>
      <vt:lpstr>  Esempi di Variable Fee (12/28)   </vt:lpstr>
      <vt:lpstr>  Esempi di Variable Fee (13/28)   </vt:lpstr>
      <vt:lpstr>  Esempi di Variable Fee (14/28)   </vt:lpstr>
      <vt:lpstr>  Esempi di Variable Fee (15/28)   </vt:lpstr>
      <vt:lpstr>  Esempi di Variable Fee (16/28)   </vt:lpstr>
      <vt:lpstr>  Esempi di Variable Fee (17/28)   </vt:lpstr>
      <vt:lpstr>  Esempi di Variable Fee (18/28)   </vt:lpstr>
      <vt:lpstr>  Esempi di Variable Fee (19/28)   </vt:lpstr>
      <vt:lpstr>  Esempi di Variable Fee (20/28)   </vt:lpstr>
      <vt:lpstr>  Esempi di Variable Fee (21/28)   </vt:lpstr>
      <vt:lpstr>  Esempi di Variable Fee (22/28)   </vt:lpstr>
      <vt:lpstr>  Esempi di Variable Fee (23/28)   </vt:lpstr>
      <vt:lpstr>  Esempi di Variable Fee (24/28)   </vt:lpstr>
      <vt:lpstr>  Esempi di Variable Fee (25/28)   </vt:lpstr>
      <vt:lpstr>  Esempi di Variable Fee (26/28)   </vt:lpstr>
      <vt:lpstr>  Esempi di Variable Fee (27/28)   </vt:lpstr>
      <vt:lpstr>  Esempi di Variable Fee (28/28)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IFRS 17</dc:title>
  <dc:creator>Bianchi Luca</dc:creator>
  <cp:lastModifiedBy>Luca Bianchi</cp:lastModifiedBy>
  <cp:revision>355</cp:revision>
  <cp:lastPrinted>2019-12-13T15:19:31Z</cp:lastPrinted>
  <dcterms:created xsi:type="dcterms:W3CDTF">2018-09-10T15:16:46Z</dcterms:created>
  <dcterms:modified xsi:type="dcterms:W3CDTF">2022-10-25T14:20:58Z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f58ce035-a0ac-4603-99b0-56176e5527d2</vt:lpwstr>
  </property>
  <property fmtid="{D5CDD505-2E9C-101B-9397-08002B2CF9AE}" pid="3" name="MSIP_Label_df94155b-3f3b-43d9-be72-2aa8fbdfd1e0_Enabled">
    <vt:lpwstr>true</vt:lpwstr>
  </property>
  <property fmtid="{D5CDD505-2E9C-101B-9397-08002B2CF9AE}" pid="4" name="MSIP_Label_df94155b-3f3b-43d9-be72-2aa8fbdfd1e0_SetDate">
    <vt:lpwstr>2021-06-18T07:28:28Z</vt:lpwstr>
  </property>
  <property fmtid="{D5CDD505-2E9C-101B-9397-08002B2CF9AE}" pid="5" name="MSIP_Label_df94155b-3f3b-43d9-be72-2aa8fbdfd1e0_Method">
    <vt:lpwstr>Privileged</vt:lpwstr>
  </property>
  <property fmtid="{D5CDD505-2E9C-101B-9397-08002B2CF9AE}" pid="6" name="MSIP_Label_df94155b-3f3b-43d9-be72-2aa8fbdfd1e0_Name">
    <vt:lpwstr>Piè di pagina nascosto</vt:lpwstr>
  </property>
  <property fmtid="{D5CDD505-2E9C-101B-9397-08002B2CF9AE}" pid="7" name="MSIP_Label_df94155b-3f3b-43d9-be72-2aa8fbdfd1e0_SiteId">
    <vt:lpwstr>42d0d02d-6286-465e-999b-31006231efb1</vt:lpwstr>
  </property>
  <property fmtid="{D5CDD505-2E9C-101B-9397-08002B2CF9AE}" pid="8" name="MSIP_Label_df94155b-3f3b-43d9-be72-2aa8fbdfd1e0_ActionId">
    <vt:lpwstr>e8221793-4930-4ea3-b751-6ba115fa5445</vt:lpwstr>
  </property>
  <property fmtid="{D5CDD505-2E9C-101B-9397-08002B2CF9AE}" pid="9" name="MSIP_Label_df94155b-3f3b-43d9-be72-2aa8fbdfd1e0_ContentBits">
    <vt:lpwstr>0</vt:lpwstr>
  </property>
  <property fmtid="{D5CDD505-2E9C-101B-9397-08002B2CF9AE}" pid="10" name="x-AvivaClassification">
    <vt:lpwstr>Aviva-Pub1ic</vt:lpwstr>
  </property>
  <property fmtid="{D5CDD505-2E9C-101B-9397-08002B2CF9AE}" pid="11" name="AvivaClassification">
    <vt:lpwstr>Aviva-Pub1ic</vt:lpwstr>
  </property>
</Properties>
</file>