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765" r:id="rId1"/>
  </p:sldMasterIdLst>
  <p:notesMasterIdLst>
    <p:notesMasterId r:id="rId47"/>
  </p:notesMasterIdLst>
  <p:sldIdLst>
    <p:sldId id="256" r:id="rId2"/>
    <p:sldId id="273" r:id="rId3"/>
    <p:sldId id="295" r:id="rId4"/>
    <p:sldId id="258" r:id="rId5"/>
    <p:sldId id="296" r:id="rId6"/>
    <p:sldId id="331" r:id="rId7"/>
    <p:sldId id="297" r:id="rId8"/>
    <p:sldId id="298" r:id="rId9"/>
    <p:sldId id="299" r:id="rId10"/>
    <p:sldId id="300" r:id="rId11"/>
    <p:sldId id="301" r:id="rId12"/>
    <p:sldId id="303" r:id="rId13"/>
    <p:sldId id="302" r:id="rId14"/>
    <p:sldId id="304" r:id="rId15"/>
    <p:sldId id="305" r:id="rId16"/>
    <p:sldId id="306" r:id="rId17"/>
    <p:sldId id="307" r:id="rId18"/>
    <p:sldId id="308" r:id="rId19"/>
    <p:sldId id="309" r:id="rId20"/>
    <p:sldId id="310" r:id="rId21"/>
    <p:sldId id="311" r:id="rId22"/>
    <p:sldId id="313" r:id="rId23"/>
    <p:sldId id="314" r:id="rId24"/>
    <p:sldId id="316" r:id="rId25"/>
    <p:sldId id="317" r:id="rId26"/>
    <p:sldId id="318" r:id="rId27"/>
    <p:sldId id="319" r:id="rId28"/>
    <p:sldId id="320" r:id="rId29"/>
    <p:sldId id="321" r:id="rId30"/>
    <p:sldId id="322" r:id="rId31"/>
    <p:sldId id="323" r:id="rId32"/>
    <p:sldId id="324" r:id="rId33"/>
    <p:sldId id="326" r:id="rId34"/>
    <p:sldId id="327" r:id="rId35"/>
    <p:sldId id="328" r:id="rId36"/>
    <p:sldId id="330" r:id="rId37"/>
    <p:sldId id="332" r:id="rId38"/>
    <p:sldId id="333" r:id="rId39"/>
    <p:sldId id="329" r:id="rId40"/>
    <p:sldId id="334" r:id="rId41"/>
    <p:sldId id="335" r:id="rId42"/>
    <p:sldId id="336" r:id="rId43"/>
    <p:sldId id="337" r:id="rId44"/>
    <p:sldId id="338" r:id="rId45"/>
    <p:sldId id="339" r:id="rId46"/>
  </p:sldIdLst>
  <p:sldSz cx="12192000" cy="6858000"/>
  <p:notesSz cx="6797675" cy="985996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ile medio 2 - Color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53" autoAdjust="0"/>
    <p:restoredTop sz="94660"/>
  </p:normalViewPr>
  <p:slideViewPr>
    <p:cSldViewPr snapToGrid="0">
      <p:cViewPr varScale="1">
        <p:scale>
          <a:sx n="67" d="100"/>
          <a:sy n="67" d="100"/>
        </p:scale>
        <p:origin x="640" y="40"/>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notesMaster" Target="notesMasters/notesMaster1.xml"/><Relationship Id="rId50"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tableStyles" Target="tableStyle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45659" cy="494710"/>
          </a:xfrm>
          <a:prstGeom prst="rect">
            <a:avLst/>
          </a:prstGeom>
        </p:spPr>
        <p:txBody>
          <a:bodyPr vert="horz" lIns="91440" tIns="45720" rIns="91440" bIns="45720" rtlCol="0"/>
          <a:lstStyle>
            <a:lvl1pPr algn="l">
              <a:defRPr sz="1200"/>
            </a:lvl1pPr>
          </a:lstStyle>
          <a:p>
            <a:endParaRPr lang="it-IT" dirty="0"/>
          </a:p>
        </p:txBody>
      </p:sp>
      <p:sp>
        <p:nvSpPr>
          <p:cNvPr id="3" name="Segnaposto data 2"/>
          <p:cNvSpPr>
            <a:spLocks noGrp="1"/>
          </p:cNvSpPr>
          <p:nvPr>
            <p:ph type="dt" idx="1"/>
          </p:nvPr>
        </p:nvSpPr>
        <p:spPr>
          <a:xfrm>
            <a:off x="3850443" y="0"/>
            <a:ext cx="2945659" cy="494710"/>
          </a:xfrm>
          <a:prstGeom prst="rect">
            <a:avLst/>
          </a:prstGeom>
        </p:spPr>
        <p:txBody>
          <a:bodyPr vert="horz" lIns="91440" tIns="45720" rIns="91440" bIns="45720" rtlCol="0"/>
          <a:lstStyle>
            <a:lvl1pPr algn="r">
              <a:defRPr sz="1200"/>
            </a:lvl1pPr>
          </a:lstStyle>
          <a:p>
            <a:fld id="{FBC95EAC-8D21-473C-B9C8-411C54AA2FDE}" type="datetimeFigureOut">
              <a:rPr lang="it-IT" smtClean="0"/>
              <a:pPr/>
              <a:t>07/05/2023</a:t>
            </a:fld>
            <a:endParaRPr lang="it-IT" dirty="0"/>
          </a:p>
        </p:txBody>
      </p:sp>
      <p:sp>
        <p:nvSpPr>
          <p:cNvPr id="4" name="Segnaposto immagine diapositiva 3"/>
          <p:cNvSpPr>
            <a:spLocks noGrp="1" noRot="1" noChangeAspect="1"/>
          </p:cNvSpPr>
          <p:nvPr>
            <p:ph type="sldImg" idx="2"/>
          </p:nvPr>
        </p:nvSpPr>
        <p:spPr>
          <a:xfrm>
            <a:off x="439738" y="1231900"/>
            <a:ext cx="5918200" cy="3328988"/>
          </a:xfrm>
          <a:prstGeom prst="rect">
            <a:avLst/>
          </a:prstGeom>
          <a:noFill/>
          <a:ln w="12700">
            <a:solidFill>
              <a:prstClr val="black"/>
            </a:solidFill>
          </a:ln>
        </p:spPr>
        <p:txBody>
          <a:bodyPr vert="horz" lIns="91440" tIns="45720" rIns="91440" bIns="45720" rtlCol="0" anchor="ctr"/>
          <a:lstStyle/>
          <a:p>
            <a:endParaRPr lang="it-IT" dirty="0"/>
          </a:p>
        </p:txBody>
      </p:sp>
      <p:sp>
        <p:nvSpPr>
          <p:cNvPr id="5" name="Segnaposto note 4"/>
          <p:cNvSpPr>
            <a:spLocks noGrp="1"/>
          </p:cNvSpPr>
          <p:nvPr>
            <p:ph type="body" sz="quarter" idx="3"/>
          </p:nvPr>
        </p:nvSpPr>
        <p:spPr>
          <a:xfrm>
            <a:off x="679768" y="4745107"/>
            <a:ext cx="5438140" cy="3882360"/>
          </a:xfrm>
          <a:prstGeom prst="rect">
            <a:avLst/>
          </a:prstGeom>
        </p:spPr>
        <p:txBody>
          <a:bodyPr vert="horz" lIns="91440" tIns="45720" rIns="91440" bIns="45720" rtlCol="0"/>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6" name="Segnaposto piè di pagina 5"/>
          <p:cNvSpPr>
            <a:spLocks noGrp="1"/>
          </p:cNvSpPr>
          <p:nvPr>
            <p:ph type="ftr" sz="quarter" idx="4"/>
          </p:nvPr>
        </p:nvSpPr>
        <p:spPr>
          <a:xfrm>
            <a:off x="0" y="9365254"/>
            <a:ext cx="2945659" cy="494709"/>
          </a:xfrm>
          <a:prstGeom prst="rect">
            <a:avLst/>
          </a:prstGeom>
        </p:spPr>
        <p:txBody>
          <a:bodyPr vert="horz" lIns="91440" tIns="45720" rIns="91440" bIns="45720" rtlCol="0" anchor="b"/>
          <a:lstStyle>
            <a:lvl1pPr algn="l">
              <a:defRPr sz="1200"/>
            </a:lvl1pPr>
          </a:lstStyle>
          <a:p>
            <a:endParaRPr lang="it-IT" dirty="0"/>
          </a:p>
        </p:txBody>
      </p:sp>
      <p:sp>
        <p:nvSpPr>
          <p:cNvPr id="7" name="Segnaposto numero diapositiva 6"/>
          <p:cNvSpPr>
            <a:spLocks noGrp="1"/>
          </p:cNvSpPr>
          <p:nvPr>
            <p:ph type="sldNum" sz="quarter" idx="5"/>
          </p:nvPr>
        </p:nvSpPr>
        <p:spPr>
          <a:xfrm>
            <a:off x="3850443" y="9365254"/>
            <a:ext cx="2945659" cy="494709"/>
          </a:xfrm>
          <a:prstGeom prst="rect">
            <a:avLst/>
          </a:prstGeom>
        </p:spPr>
        <p:txBody>
          <a:bodyPr vert="horz" lIns="91440" tIns="45720" rIns="91440" bIns="45720" rtlCol="0" anchor="b"/>
          <a:lstStyle>
            <a:lvl1pPr algn="r">
              <a:defRPr sz="1200"/>
            </a:lvl1pPr>
          </a:lstStyle>
          <a:p>
            <a:fld id="{D53294C3-E45A-4BD1-9130-A5053DCDDE38}" type="slidenum">
              <a:rPr lang="it-IT" smtClean="0"/>
              <a:pPr/>
              <a:t>‹N›</a:t>
            </a:fld>
            <a:endParaRPr lang="it-IT" dirty="0"/>
          </a:p>
        </p:txBody>
      </p:sp>
    </p:spTree>
    <p:extLst>
      <p:ext uri="{BB962C8B-B14F-4D97-AF65-F5344CB8AC3E}">
        <p14:creationId xmlns:p14="http://schemas.microsoft.com/office/powerpoint/2010/main" val="216118551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44E0F813-6065-46EE-96B5-4D6598287233}"/>
              </a:ext>
            </a:extLst>
          </p:cNvPr>
          <p:cNvSpPr>
            <a:spLocks noGrp="1"/>
          </p:cNvSpPr>
          <p:nvPr>
            <p:ph type="ctrTitle"/>
          </p:nvPr>
        </p:nvSpPr>
        <p:spPr>
          <a:xfrm>
            <a:off x="1524000" y="1122363"/>
            <a:ext cx="9144000" cy="2387600"/>
          </a:xfrm>
        </p:spPr>
        <p:txBody>
          <a:bodyPr anchor="b"/>
          <a:lstStyle>
            <a:lvl1pPr algn="ctr">
              <a:defRPr sz="6000"/>
            </a:lvl1pPr>
          </a:lstStyle>
          <a:p>
            <a:r>
              <a:rPr lang="it-IT"/>
              <a:t>Fare clic per modificare lo stile del titolo dello schema</a:t>
            </a:r>
            <a:endParaRPr lang="en-GB"/>
          </a:p>
        </p:txBody>
      </p:sp>
      <p:sp>
        <p:nvSpPr>
          <p:cNvPr id="3" name="Sottotitolo 2">
            <a:extLst>
              <a:ext uri="{FF2B5EF4-FFF2-40B4-BE49-F238E27FC236}">
                <a16:creationId xmlns:a16="http://schemas.microsoft.com/office/drawing/2014/main" id="{1A644AA3-7F09-4AEE-B445-CA79A2DE513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a:t>Fare clic per modificare lo stile del sottotitolo dello schema</a:t>
            </a:r>
            <a:endParaRPr lang="en-GB"/>
          </a:p>
        </p:txBody>
      </p:sp>
      <p:sp>
        <p:nvSpPr>
          <p:cNvPr id="4" name="Segnaposto data 3">
            <a:extLst>
              <a:ext uri="{FF2B5EF4-FFF2-40B4-BE49-F238E27FC236}">
                <a16:creationId xmlns:a16="http://schemas.microsoft.com/office/drawing/2014/main" id="{A12B490D-992F-446A-BCAC-3747D63E73F0}"/>
              </a:ext>
            </a:extLst>
          </p:cNvPr>
          <p:cNvSpPr>
            <a:spLocks noGrp="1"/>
          </p:cNvSpPr>
          <p:nvPr>
            <p:ph type="dt" sz="half" idx="10"/>
          </p:nvPr>
        </p:nvSpPr>
        <p:spPr/>
        <p:txBody>
          <a:bodyPr/>
          <a:lstStyle/>
          <a:p>
            <a:fld id="{7FC52A4E-1307-4F09-801B-E9157B813925}" type="datetime1">
              <a:rPr lang="en-US" smtClean="0"/>
              <a:pPr/>
              <a:t>5/7/2023</a:t>
            </a:fld>
            <a:endParaRPr lang="en-US" dirty="0"/>
          </a:p>
        </p:txBody>
      </p:sp>
      <p:sp>
        <p:nvSpPr>
          <p:cNvPr id="5" name="Segnaposto piè di pagina 4">
            <a:extLst>
              <a:ext uri="{FF2B5EF4-FFF2-40B4-BE49-F238E27FC236}">
                <a16:creationId xmlns:a16="http://schemas.microsoft.com/office/drawing/2014/main" id="{94888975-B562-42AF-9E0B-70614959E2DC}"/>
              </a:ext>
            </a:extLst>
          </p:cNvPr>
          <p:cNvSpPr>
            <a:spLocks noGrp="1"/>
          </p:cNvSpPr>
          <p:nvPr>
            <p:ph type="ftr" sz="quarter" idx="11"/>
          </p:nvPr>
        </p:nvSpPr>
        <p:spPr/>
        <p:txBody>
          <a:bodyPr/>
          <a:lstStyle/>
          <a:p>
            <a:endParaRPr lang="en-US" dirty="0"/>
          </a:p>
        </p:txBody>
      </p:sp>
      <p:sp>
        <p:nvSpPr>
          <p:cNvPr id="6" name="Segnaposto numero diapositiva 5">
            <a:extLst>
              <a:ext uri="{FF2B5EF4-FFF2-40B4-BE49-F238E27FC236}">
                <a16:creationId xmlns:a16="http://schemas.microsoft.com/office/drawing/2014/main" id="{90033D21-6A6E-4347-B0EA-95F9CDCF3598}"/>
              </a:ext>
            </a:extLst>
          </p:cNvPr>
          <p:cNvSpPr>
            <a:spLocks noGrp="1"/>
          </p:cNvSpPr>
          <p:nvPr>
            <p:ph type="sldNum" sz="quarter" idx="12"/>
          </p:nvPr>
        </p:nvSpPr>
        <p:spPr/>
        <p:txBody>
          <a:bodyPr/>
          <a:lstStyle/>
          <a:p>
            <a:fld id="{D57F1E4F-1CFF-5643-939E-217C01CDF565}" type="slidenum">
              <a:rPr lang="en-US" smtClean="0"/>
              <a:pPr/>
              <a:t>‹N›</a:t>
            </a:fld>
            <a:endParaRPr lang="en-US" dirty="0"/>
          </a:p>
        </p:txBody>
      </p:sp>
    </p:spTree>
    <p:extLst>
      <p:ext uri="{BB962C8B-B14F-4D97-AF65-F5344CB8AC3E}">
        <p14:creationId xmlns:p14="http://schemas.microsoft.com/office/powerpoint/2010/main" val="102510739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F31E896-5620-4029-804B-BC3372493224}"/>
              </a:ext>
            </a:extLst>
          </p:cNvPr>
          <p:cNvSpPr>
            <a:spLocks noGrp="1"/>
          </p:cNvSpPr>
          <p:nvPr>
            <p:ph type="title"/>
          </p:nvPr>
        </p:nvSpPr>
        <p:spPr/>
        <p:txBody>
          <a:bodyPr/>
          <a:lstStyle/>
          <a:p>
            <a:r>
              <a:rPr lang="it-IT"/>
              <a:t>Fare clic per modificare lo stile del titolo dello schema</a:t>
            </a:r>
            <a:endParaRPr lang="en-GB"/>
          </a:p>
        </p:txBody>
      </p:sp>
      <p:sp>
        <p:nvSpPr>
          <p:cNvPr id="3" name="Segnaposto testo verticale 2">
            <a:extLst>
              <a:ext uri="{FF2B5EF4-FFF2-40B4-BE49-F238E27FC236}">
                <a16:creationId xmlns:a16="http://schemas.microsoft.com/office/drawing/2014/main" id="{85C16481-5A1C-4C6B-9497-6D3FF3E6A524}"/>
              </a:ext>
            </a:extLst>
          </p:cNvPr>
          <p:cNvSpPr>
            <a:spLocks noGrp="1"/>
          </p:cNvSpPr>
          <p:nvPr>
            <p:ph type="body" orient="vert" idx="1"/>
          </p:nvPr>
        </p:nvSpPr>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GB"/>
          </a:p>
        </p:txBody>
      </p:sp>
      <p:sp>
        <p:nvSpPr>
          <p:cNvPr id="4" name="Segnaposto data 3">
            <a:extLst>
              <a:ext uri="{FF2B5EF4-FFF2-40B4-BE49-F238E27FC236}">
                <a16:creationId xmlns:a16="http://schemas.microsoft.com/office/drawing/2014/main" id="{72013C62-57B2-4E4B-A541-9BFE62AB3406}"/>
              </a:ext>
            </a:extLst>
          </p:cNvPr>
          <p:cNvSpPr>
            <a:spLocks noGrp="1"/>
          </p:cNvSpPr>
          <p:nvPr>
            <p:ph type="dt" sz="half" idx="10"/>
          </p:nvPr>
        </p:nvSpPr>
        <p:spPr/>
        <p:txBody>
          <a:bodyPr/>
          <a:lstStyle/>
          <a:p>
            <a:fld id="{060F8E4A-CD99-4CF0-AB32-2427FBD0CD6C}" type="datetime1">
              <a:rPr lang="en-US" smtClean="0"/>
              <a:pPr/>
              <a:t>5/7/2023</a:t>
            </a:fld>
            <a:endParaRPr lang="en-US" dirty="0"/>
          </a:p>
        </p:txBody>
      </p:sp>
      <p:sp>
        <p:nvSpPr>
          <p:cNvPr id="5" name="Segnaposto piè di pagina 4">
            <a:extLst>
              <a:ext uri="{FF2B5EF4-FFF2-40B4-BE49-F238E27FC236}">
                <a16:creationId xmlns:a16="http://schemas.microsoft.com/office/drawing/2014/main" id="{BD4BB9EA-D3B7-45CF-8660-04819180A5DE}"/>
              </a:ext>
            </a:extLst>
          </p:cNvPr>
          <p:cNvSpPr>
            <a:spLocks noGrp="1"/>
          </p:cNvSpPr>
          <p:nvPr>
            <p:ph type="ftr" sz="quarter" idx="11"/>
          </p:nvPr>
        </p:nvSpPr>
        <p:spPr/>
        <p:txBody>
          <a:bodyPr/>
          <a:lstStyle/>
          <a:p>
            <a:endParaRPr lang="en-US" dirty="0"/>
          </a:p>
        </p:txBody>
      </p:sp>
      <p:sp>
        <p:nvSpPr>
          <p:cNvPr id="6" name="Segnaposto numero diapositiva 5">
            <a:extLst>
              <a:ext uri="{FF2B5EF4-FFF2-40B4-BE49-F238E27FC236}">
                <a16:creationId xmlns:a16="http://schemas.microsoft.com/office/drawing/2014/main" id="{0AAD4119-1308-4ACB-8C0D-B193A1039C13}"/>
              </a:ext>
            </a:extLst>
          </p:cNvPr>
          <p:cNvSpPr>
            <a:spLocks noGrp="1"/>
          </p:cNvSpPr>
          <p:nvPr>
            <p:ph type="sldNum" sz="quarter" idx="12"/>
          </p:nvPr>
        </p:nvSpPr>
        <p:spPr/>
        <p:txBody>
          <a:bodyPr/>
          <a:lstStyle/>
          <a:p>
            <a:fld id="{D57F1E4F-1CFF-5643-939E-217C01CDF565}" type="slidenum">
              <a:rPr lang="en-US" smtClean="0"/>
              <a:pPr/>
              <a:t>‹N›</a:t>
            </a:fld>
            <a:endParaRPr lang="en-US" dirty="0"/>
          </a:p>
        </p:txBody>
      </p:sp>
    </p:spTree>
    <p:extLst>
      <p:ext uri="{BB962C8B-B14F-4D97-AF65-F5344CB8AC3E}">
        <p14:creationId xmlns:p14="http://schemas.microsoft.com/office/powerpoint/2010/main" val="42177253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a:extLst>
              <a:ext uri="{FF2B5EF4-FFF2-40B4-BE49-F238E27FC236}">
                <a16:creationId xmlns:a16="http://schemas.microsoft.com/office/drawing/2014/main" id="{2F82ACCA-6FD3-4791-849B-536F539D6ED8}"/>
              </a:ext>
            </a:extLst>
          </p:cNvPr>
          <p:cNvSpPr>
            <a:spLocks noGrp="1"/>
          </p:cNvSpPr>
          <p:nvPr>
            <p:ph type="title" orient="vert"/>
          </p:nvPr>
        </p:nvSpPr>
        <p:spPr>
          <a:xfrm>
            <a:off x="8724900" y="365125"/>
            <a:ext cx="2628900" cy="5811838"/>
          </a:xfrm>
        </p:spPr>
        <p:txBody>
          <a:bodyPr vert="eaVert"/>
          <a:lstStyle/>
          <a:p>
            <a:r>
              <a:rPr lang="it-IT"/>
              <a:t>Fare clic per modificare lo stile del titolo dello schema</a:t>
            </a:r>
            <a:endParaRPr lang="en-GB"/>
          </a:p>
        </p:txBody>
      </p:sp>
      <p:sp>
        <p:nvSpPr>
          <p:cNvPr id="3" name="Segnaposto testo verticale 2">
            <a:extLst>
              <a:ext uri="{FF2B5EF4-FFF2-40B4-BE49-F238E27FC236}">
                <a16:creationId xmlns:a16="http://schemas.microsoft.com/office/drawing/2014/main" id="{CCEE2822-7AC2-4FA5-91BF-DC84B3FCC8BE}"/>
              </a:ext>
            </a:extLst>
          </p:cNvPr>
          <p:cNvSpPr>
            <a:spLocks noGrp="1"/>
          </p:cNvSpPr>
          <p:nvPr>
            <p:ph type="body" orient="vert" idx="1"/>
          </p:nvPr>
        </p:nvSpPr>
        <p:spPr>
          <a:xfrm>
            <a:off x="838200" y="365125"/>
            <a:ext cx="7734300" cy="5811838"/>
          </a:xfrm>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GB"/>
          </a:p>
        </p:txBody>
      </p:sp>
      <p:sp>
        <p:nvSpPr>
          <p:cNvPr id="4" name="Segnaposto data 3">
            <a:extLst>
              <a:ext uri="{FF2B5EF4-FFF2-40B4-BE49-F238E27FC236}">
                <a16:creationId xmlns:a16="http://schemas.microsoft.com/office/drawing/2014/main" id="{0AAA419D-DCAB-4467-9A80-A633BADB9F21}"/>
              </a:ext>
            </a:extLst>
          </p:cNvPr>
          <p:cNvSpPr>
            <a:spLocks noGrp="1"/>
          </p:cNvSpPr>
          <p:nvPr>
            <p:ph type="dt" sz="half" idx="10"/>
          </p:nvPr>
        </p:nvSpPr>
        <p:spPr/>
        <p:txBody>
          <a:bodyPr/>
          <a:lstStyle/>
          <a:p>
            <a:fld id="{94E0EFD7-7B4F-43A2-952C-1302382C9E9A}" type="datetime1">
              <a:rPr lang="en-US" smtClean="0"/>
              <a:pPr/>
              <a:t>5/7/2023</a:t>
            </a:fld>
            <a:endParaRPr lang="en-US" dirty="0"/>
          </a:p>
        </p:txBody>
      </p:sp>
      <p:sp>
        <p:nvSpPr>
          <p:cNvPr id="5" name="Segnaposto piè di pagina 4">
            <a:extLst>
              <a:ext uri="{FF2B5EF4-FFF2-40B4-BE49-F238E27FC236}">
                <a16:creationId xmlns:a16="http://schemas.microsoft.com/office/drawing/2014/main" id="{CD1056FE-BD69-497E-93C6-AB461A785CC7}"/>
              </a:ext>
            </a:extLst>
          </p:cNvPr>
          <p:cNvSpPr>
            <a:spLocks noGrp="1"/>
          </p:cNvSpPr>
          <p:nvPr>
            <p:ph type="ftr" sz="quarter" idx="11"/>
          </p:nvPr>
        </p:nvSpPr>
        <p:spPr/>
        <p:txBody>
          <a:bodyPr/>
          <a:lstStyle/>
          <a:p>
            <a:endParaRPr lang="en-US" dirty="0"/>
          </a:p>
        </p:txBody>
      </p:sp>
      <p:sp>
        <p:nvSpPr>
          <p:cNvPr id="6" name="Segnaposto numero diapositiva 5">
            <a:extLst>
              <a:ext uri="{FF2B5EF4-FFF2-40B4-BE49-F238E27FC236}">
                <a16:creationId xmlns:a16="http://schemas.microsoft.com/office/drawing/2014/main" id="{3FB67B67-3B32-4B2F-B148-E81448B12CCC}"/>
              </a:ext>
            </a:extLst>
          </p:cNvPr>
          <p:cNvSpPr>
            <a:spLocks noGrp="1"/>
          </p:cNvSpPr>
          <p:nvPr>
            <p:ph type="sldNum" sz="quarter" idx="12"/>
          </p:nvPr>
        </p:nvSpPr>
        <p:spPr/>
        <p:txBody>
          <a:bodyPr/>
          <a:lstStyle/>
          <a:p>
            <a:fld id="{D57F1E4F-1CFF-5643-939E-217C01CDF565}" type="slidenum">
              <a:rPr lang="en-US" smtClean="0"/>
              <a:pPr/>
              <a:t>‹N›</a:t>
            </a:fld>
            <a:endParaRPr lang="en-US" dirty="0"/>
          </a:p>
        </p:txBody>
      </p:sp>
    </p:spTree>
    <p:extLst>
      <p:ext uri="{BB962C8B-B14F-4D97-AF65-F5344CB8AC3E}">
        <p14:creationId xmlns:p14="http://schemas.microsoft.com/office/powerpoint/2010/main" val="2859823857"/>
      </p:ext>
    </p:extLst>
  </p:cSld>
  <p:clrMapOvr>
    <a:masterClrMapping/>
  </p:clrMapOvr>
  <p:hf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E534FC0-1D36-4C81-A5C4-FD1132B60205}"/>
              </a:ext>
            </a:extLst>
          </p:cNvPr>
          <p:cNvSpPr>
            <a:spLocks noGrp="1"/>
          </p:cNvSpPr>
          <p:nvPr>
            <p:ph type="title"/>
          </p:nvPr>
        </p:nvSpPr>
        <p:spPr/>
        <p:txBody>
          <a:bodyPr/>
          <a:lstStyle/>
          <a:p>
            <a:r>
              <a:rPr lang="it-IT"/>
              <a:t>Fare clic per modificare lo stile del titolo dello schema</a:t>
            </a:r>
            <a:endParaRPr lang="en-GB"/>
          </a:p>
        </p:txBody>
      </p:sp>
      <p:sp>
        <p:nvSpPr>
          <p:cNvPr id="3" name="Segnaposto contenuto 2">
            <a:extLst>
              <a:ext uri="{FF2B5EF4-FFF2-40B4-BE49-F238E27FC236}">
                <a16:creationId xmlns:a16="http://schemas.microsoft.com/office/drawing/2014/main" id="{CAD89B45-848E-45D2-ADF2-E140D57B102B}"/>
              </a:ext>
            </a:extLst>
          </p:cNvPr>
          <p:cNvSpPr>
            <a:spLocks noGrp="1"/>
          </p:cNvSpPr>
          <p:nvPr>
            <p:ph idx="1"/>
          </p:nvPr>
        </p:nvSpPr>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GB"/>
          </a:p>
        </p:txBody>
      </p:sp>
      <p:sp>
        <p:nvSpPr>
          <p:cNvPr id="4" name="Segnaposto data 3">
            <a:extLst>
              <a:ext uri="{FF2B5EF4-FFF2-40B4-BE49-F238E27FC236}">
                <a16:creationId xmlns:a16="http://schemas.microsoft.com/office/drawing/2014/main" id="{854D0C14-AA49-4CC6-937C-1AEA57D6523A}"/>
              </a:ext>
            </a:extLst>
          </p:cNvPr>
          <p:cNvSpPr>
            <a:spLocks noGrp="1"/>
          </p:cNvSpPr>
          <p:nvPr>
            <p:ph type="dt" sz="half" idx="10"/>
          </p:nvPr>
        </p:nvSpPr>
        <p:spPr/>
        <p:txBody>
          <a:bodyPr/>
          <a:lstStyle/>
          <a:p>
            <a:fld id="{25F138CA-8A30-4914-B4F1-DF9AC1957C23}" type="datetime1">
              <a:rPr lang="en-US" smtClean="0"/>
              <a:pPr/>
              <a:t>5/7/2023</a:t>
            </a:fld>
            <a:endParaRPr lang="en-US" dirty="0"/>
          </a:p>
        </p:txBody>
      </p:sp>
      <p:sp>
        <p:nvSpPr>
          <p:cNvPr id="5" name="Segnaposto piè di pagina 4">
            <a:extLst>
              <a:ext uri="{FF2B5EF4-FFF2-40B4-BE49-F238E27FC236}">
                <a16:creationId xmlns:a16="http://schemas.microsoft.com/office/drawing/2014/main" id="{424ADA6E-7CBA-4A55-AAE3-42702EFD0F13}"/>
              </a:ext>
            </a:extLst>
          </p:cNvPr>
          <p:cNvSpPr>
            <a:spLocks noGrp="1"/>
          </p:cNvSpPr>
          <p:nvPr>
            <p:ph type="ftr" sz="quarter" idx="11"/>
          </p:nvPr>
        </p:nvSpPr>
        <p:spPr/>
        <p:txBody>
          <a:bodyPr/>
          <a:lstStyle/>
          <a:p>
            <a:endParaRPr lang="en-US" dirty="0"/>
          </a:p>
        </p:txBody>
      </p:sp>
      <p:sp>
        <p:nvSpPr>
          <p:cNvPr id="6" name="Segnaposto numero diapositiva 5">
            <a:extLst>
              <a:ext uri="{FF2B5EF4-FFF2-40B4-BE49-F238E27FC236}">
                <a16:creationId xmlns:a16="http://schemas.microsoft.com/office/drawing/2014/main" id="{00B339E3-63F6-4A0A-B13A-0379803F2B27}"/>
              </a:ext>
            </a:extLst>
          </p:cNvPr>
          <p:cNvSpPr>
            <a:spLocks noGrp="1"/>
          </p:cNvSpPr>
          <p:nvPr>
            <p:ph type="sldNum" sz="quarter" idx="12"/>
          </p:nvPr>
        </p:nvSpPr>
        <p:spPr/>
        <p:txBody>
          <a:bodyPr/>
          <a:lstStyle/>
          <a:p>
            <a:fld id="{D57F1E4F-1CFF-5643-939E-217C01CDF565}" type="slidenum">
              <a:rPr lang="en-US" smtClean="0"/>
              <a:pPr/>
              <a:t>‹N›</a:t>
            </a:fld>
            <a:endParaRPr lang="en-US" dirty="0"/>
          </a:p>
        </p:txBody>
      </p:sp>
    </p:spTree>
    <p:extLst>
      <p:ext uri="{BB962C8B-B14F-4D97-AF65-F5344CB8AC3E}">
        <p14:creationId xmlns:p14="http://schemas.microsoft.com/office/powerpoint/2010/main" val="402200016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C3C9168-EB17-473D-B0F5-D9965C905146}"/>
              </a:ext>
            </a:extLst>
          </p:cNvPr>
          <p:cNvSpPr>
            <a:spLocks noGrp="1"/>
          </p:cNvSpPr>
          <p:nvPr>
            <p:ph type="title"/>
          </p:nvPr>
        </p:nvSpPr>
        <p:spPr>
          <a:xfrm>
            <a:off x="831850" y="1709738"/>
            <a:ext cx="10515600" cy="2852737"/>
          </a:xfrm>
        </p:spPr>
        <p:txBody>
          <a:bodyPr anchor="b"/>
          <a:lstStyle>
            <a:lvl1pPr>
              <a:defRPr sz="6000"/>
            </a:lvl1pPr>
          </a:lstStyle>
          <a:p>
            <a:r>
              <a:rPr lang="it-IT"/>
              <a:t>Fare clic per modificare lo stile del titolo dello schema</a:t>
            </a:r>
            <a:endParaRPr lang="en-GB"/>
          </a:p>
        </p:txBody>
      </p:sp>
      <p:sp>
        <p:nvSpPr>
          <p:cNvPr id="3" name="Segnaposto testo 2">
            <a:extLst>
              <a:ext uri="{FF2B5EF4-FFF2-40B4-BE49-F238E27FC236}">
                <a16:creationId xmlns:a16="http://schemas.microsoft.com/office/drawing/2014/main" id="{4FEAB307-A6C5-4206-BDBA-51861C760339}"/>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it-IT"/>
              <a:t>Fare clic per modificare gli stili del testo dello schema</a:t>
            </a:r>
          </a:p>
        </p:txBody>
      </p:sp>
      <p:sp>
        <p:nvSpPr>
          <p:cNvPr id="4" name="Segnaposto data 3">
            <a:extLst>
              <a:ext uri="{FF2B5EF4-FFF2-40B4-BE49-F238E27FC236}">
                <a16:creationId xmlns:a16="http://schemas.microsoft.com/office/drawing/2014/main" id="{95593B38-0EA4-427A-A562-1129B1391D8A}"/>
              </a:ext>
            </a:extLst>
          </p:cNvPr>
          <p:cNvSpPr>
            <a:spLocks noGrp="1"/>
          </p:cNvSpPr>
          <p:nvPr>
            <p:ph type="dt" sz="half" idx="10"/>
          </p:nvPr>
        </p:nvSpPr>
        <p:spPr/>
        <p:txBody>
          <a:bodyPr/>
          <a:lstStyle/>
          <a:p>
            <a:fld id="{253AA475-C08D-444D-98EA-FA08C9A5574A}" type="datetime1">
              <a:rPr lang="en-US" smtClean="0"/>
              <a:pPr/>
              <a:t>5/7/2023</a:t>
            </a:fld>
            <a:endParaRPr lang="en-US" dirty="0"/>
          </a:p>
        </p:txBody>
      </p:sp>
      <p:sp>
        <p:nvSpPr>
          <p:cNvPr id="5" name="Segnaposto piè di pagina 4">
            <a:extLst>
              <a:ext uri="{FF2B5EF4-FFF2-40B4-BE49-F238E27FC236}">
                <a16:creationId xmlns:a16="http://schemas.microsoft.com/office/drawing/2014/main" id="{14860EBE-2844-42A8-8405-CC8B69F29FE7}"/>
              </a:ext>
            </a:extLst>
          </p:cNvPr>
          <p:cNvSpPr>
            <a:spLocks noGrp="1"/>
          </p:cNvSpPr>
          <p:nvPr>
            <p:ph type="ftr" sz="quarter" idx="11"/>
          </p:nvPr>
        </p:nvSpPr>
        <p:spPr/>
        <p:txBody>
          <a:bodyPr/>
          <a:lstStyle/>
          <a:p>
            <a:endParaRPr lang="en-US" dirty="0"/>
          </a:p>
        </p:txBody>
      </p:sp>
      <p:sp>
        <p:nvSpPr>
          <p:cNvPr id="6" name="Segnaposto numero diapositiva 5">
            <a:extLst>
              <a:ext uri="{FF2B5EF4-FFF2-40B4-BE49-F238E27FC236}">
                <a16:creationId xmlns:a16="http://schemas.microsoft.com/office/drawing/2014/main" id="{426FB451-7A44-41F9-AF7C-4B6BCEBB89E0}"/>
              </a:ext>
            </a:extLst>
          </p:cNvPr>
          <p:cNvSpPr>
            <a:spLocks noGrp="1"/>
          </p:cNvSpPr>
          <p:nvPr>
            <p:ph type="sldNum" sz="quarter" idx="12"/>
          </p:nvPr>
        </p:nvSpPr>
        <p:spPr/>
        <p:txBody>
          <a:bodyPr/>
          <a:lstStyle/>
          <a:p>
            <a:fld id="{D57F1E4F-1CFF-5643-939E-217C01CDF565}" type="slidenum">
              <a:rPr lang="en-US" smtClean="0"/>
              <a:pPr/>
              <a:t>‹N›</a:t>
            </a:fld>
            <a:endParaRPr lang="en-US" dirty="0"/>
          </a:p>
        </p:txBody>
      </p:sp>
    </p:spTree>
    <p:extLst>
      <p:ext uri="{BB962C8B-B14F-4D97-AF65-F5344CB8AC3E}">
        <p14:creationId xmlns:p14="http://schemas.microsoft.com/office/powerpoint/2010/main" val="448179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8FDFF4D-AE6B-41BB-B95E-BC88CED3BF0C}"/>
              </a:ext>
            </a:extLst>
          </p:cNvPr>
          <p:cNvSpPr>
            <a:spLocks noGrp="1"/>
          </p:cNvSpPr>
          <p:nvPr>
            <p:ph type="title"/>
          </p:nvPr>
        </p:nvSpPr>
        <p:spPr/>
        <p:txBody>
          <a:bodyPr/>
          <a:lstStyle/>
          <a:p>
            <a:r>
              <a:rPr lang="it-IT"/>
              <a:t>Fare clic per modificare lo stile del titolo dello schema</a:t>
            </a:r>
            <a:endParaRPr lang="en-GB"/>
          </a:p>
        </p:txBody>
      </p:sp>
      <p:sp>
        <p:nvSpPr>
          <p:cNvPr id="3" name="Segnaposto contenuto 2">
            <a:extLst>
              <a:ext uri="{FF2B5EF4-FFF2-40B4-BE49-F238E27FC236}">
                <a16:creationId xmlns:a16="http://schemas.microsoft.com/office/drawing/2014/main" id="{7D8BA9E6-1A47-4CDC-9A57-6902E95C3B16}"/>
              </a:ext>
            </a:extLst>
          </p:cNvPr>
          <p:cNvSpPr>
            <a:spLocks noGrp="1"/>
          </p:cNvSpPr>
          <p:nvPr>
            <p:ph sz="half" idx="1"/>
          </p:nvPr>
        </p:nvSpPr>
        <p:spPr>
          <a:xfrm>
            <a:off x="838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GB"/>
          </a:p>
        </p:txBody>
      </p:sp>
      <p:sp>
        <p:nvSpPr>
          <p:cNvPr id="4" name="Segnaposto contenuto 3">
            <a:extLst>
              <a:ext uri="{FF2B5EF4-FFF2-40B4-BE49-F238E27FC236}">
                <a16:creationId xmlns:a16="http://schemas.microsoft.com/office/drawing/2014/main" id="{886AFECD-187F-4EA9-B3A8-53C625722EA0}"/>
              </a:ext>
            </a:extLst>
          </p:cNvPr>
          <p:cNvSpPr>
            <a:spLocks noGrp="1"/>
          </p:cNvSpPr>
          <p:nvPr>
            <p:ph sz="half" idx="2"/>
          </p:nvPr>
        </p:nvSpPr>
        <p:spPr>
          <a:xfrm>
            <a:off x="6172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GB"/>
          </a:p>
        </p:txBody>
      </p:sp>
      <p:sp>
        <p:nvSpPr>
          <p:cNvPr id="5" name="Segnaposto data 4">
            <a:extLst>
              <a:ext uri="{FF2B5EF4-FFF2-40B4-BE49-F238E27FC236}">
                <a16:creationId xmlns:a16="http://schemas.microsoft.com/office/drawing/2014/main" id="{15036213-BEAA-4CCB-91C6-0049761F00DB}"/>
              </a:ext>
            </a:extLst>
          </p:cNvPr>
          <p:cNvSpPr>
            <a:spLocks noGrp="1"/>
          </p:cNvSpPr>
          <p:nvPr>
            <p:ph type="dt" sz="half" idx="10"/>
          </p:nvPr>
        </p:nvSpPr>
        <p:spPr/>
        <p:txBody>
          <a:bodyPr/>
          <a:lstStyle/>
          <a:p>
            <a:fld id="{CC23C68F-78DE-421E-A247-B8C464B25E84}" type="datetime1">
              <a:rPr lang="en-US" smtClean="0"/>
              <a:pPr/>
              <a:t>5/7/2023</a:t>
            </a:fld>
            <a:endParaRPr lang="en-US" dirty="0"/>
          </a:p>
        </p:txBody>
      </p:sp>
      <p:sp>
        <p:nvSpPr>
          <p:cNvPr id="6" name="Segnaposto piè di pagina 5">
            <a:extLst>
              <a:ext uri="{FF2B5EF4-FFF2-40B4-BE49-F238E27FC236}">
                <a16:creationId xmlns:a16="http://schemas.microsoft.com/office/drawing/2014/main" id="{FFB5C466-C4E3-4E5F-893C-D905D3E3E01E}"/>
              </a:ext>
            </a:extLst>
          </p:cNvPr>
          <p:cNvSpPr>
            <a:spLocks noGrp="1"/>
          </p:cNvSpPr>
          <p:nvPr>
            <p:ph type="ftr" sz="quarter" idx="11"/>
          </p:nvPr>
        </p:nvSpPr>
        <p:spPr/>
        <p:txBody>
          <a:bodyPr/>
          <a:lstStyle/>
          <a:p>
            <a:endParaRPr lang="en-US" dirty="0"/>
          </a:p>
        </p:txBody>
      </p:sp>
      <p:sp>
        <p:nvSpPr>
          <p:cNvPr id="7" name="Segnaposto numero diapositiva 6">
            <a:extLst>
              <a:ext uri="{FF2B5EF4-FFF2-40B4-BE49-F238E27FC236}">
                <a16:creationId xmlns:a16="http://schemas.microsoft.com/office/drawing/2014/main" id="{617047D5-D300-48E1-95EA-F5BB3E841760}"/>
              </a:ext>
            </a:extLst>
          </p:cNvPr>
          <p:cNvSpPr>
            <a:spLocks noGrp="1"/>
          </p:cNvSpPr>
          <p:nvPr>
            <p:ph type="sldNum" sz="quarter" idx="12"/>
          </p:nvPr>
        </p:nvSpPr>
        <p:spPr/>
        <p:txBody>
          <a:bodyPr/>
          <a:lstStyle/>
          <a:p>
            <a:fld id="{D57F1E4F-1CFF-5643-939E-217C01CDF565}" type="slidenum">
              <a:rPr lang="en-US" smtClean="0"/>
              <a:pPr/>
              <a:t>‹N›</a:t>
            </a:fld>
            <a:endParaRPr lang="en-US" dirty="0"/>
          </a:p>
        </p:txBody>
      </p:sp>
    </p:spTree>
    <p:extLst>
      <p:ext uri="{BB962C8B-B14F-4D97-AF65-F5344CB8AC3E}">
        <p14:creationId xmlns:p14="http://schemas.microsoft.com/office/powerpoint/2010/main" val="289921416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D65588D9-9B5F-40F9-A60B-03EDF651BC8F}"/>
              </a:ext>
            </a:extLst>
          </p:cNvPr>
          <p:cNvSpPr>
            <a:spLocks noGrp="1"/>
          </p:cNvSpPr>
          <p:nvPr>
            <p:ph type="title"/>
          </p:nvPr>
        </p:nvSpPr>
        <p:spPr>
          <a:xfrm>
            <a:off x="839788" y="365125"/>
            <a:ext cx="10515600" cy="1325563"/>
          </a:xfrm>
        </p:spPr>
        <p:txBody>
          <a:bodyPr/>
          <a:lstStyle/>
          <a:p>
            <a:r>
              <a:rPr lang="it-IT"/>
              <a:t>Fare clic per modificare lo stile del titolo dello schema</a:t>
            </a:r>
            <a:endParaRPr lang="en-GB"/>
          </a:p>
        </p:txBody>
      </p:sp>
      <p:sp>
        <p:nvSpPr>
          <p:cNvPr id="3" name="Segnaposto testo 2">
            <a:extLst>
              <a:ext uri="{FF2B5EF4-FFF2-40B4-BE49-F238E27FC236}">
                <a16:creationId xmlns:a16="http://schemas.microsoft.com/office/drawing/2014/main" id="{A992B8FF-4104-493B-AD2C-00A2065B9B7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4" name="Segnaposto contenuto 3">
            <a:extLst>
              <a:ext uri="{FF2B5EF4-FFF2-40B4-BE49-F238E27FC236}">
                <a16:creationId xmlns:a16="http://schemas.microsoft.com/office/drawing/2014/main" id="{24B4008C-BFCF-4DE8-B90E-5B0157D8A862}"/>
              </a:ext>
            </a:extLst>
          </p:cNvPr>
          <p:cNvSpPr>
            <a:spLocks noGrp="1"/>
          </p:cNvSpPr>
          <p:nvPr>
            <p:ph sz="half" idx="2"/>
          </p:nvPr>
        </p:nvSpPr>
        <p:spPr>
          <a:xfrm>
            <a:off x="839788" y="2505075"/>
            <a:ext cx="5157787"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GB"/>
          </a:p>
        </p:txBody>
      </p:sp>
      <p:sp>
        <p:nvSpPr>
          <p:cNvPr id="5" name="Segnaposto testo 4">
            <a:extLst>
              <a:ext uri="{FF2B5EF4-FFF2-40B4-BE49-F238E27FC236}">
                <a16:creationId xmlns:a16="http://schemas.microsoft.com/office/drawing/2014/main" id="{4EFB9912-F9E0-4A38-9985-AE91F596BD6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6" name="Segnaposto contenuto 5">
            <a:extLst>
              <a:ext uri="{FF2B5EF4-FFF2-40B4-BE49-F238E27FC236}">
                <a16:creationId xmlns:a16="http://schemas.microsoft.com/office/drawing/2014/main" id="{180F9B27-72D2-43BB-B5DC-6B1A99316F4C}"/>
              </a:ext>
            </a:extLst>
          </p:cNvPr>
          <p:cNvSpPr>
            <a:spLocks noGrp="1"/>
          </p:cNvSpPr>
          <p:nvPr>
            <p:ph sz="quarter" idx="4"/>
          </p:nvPr>
        </p:nvSpPr>
        <p:spPr>
          <a:xfrm>
            <a:off x="6172200" y="2505075"/>
            <a:ext cx="5183188"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GB"/>
          </a:p>
        </p:txBody>
      </p:sp>
      <p:sp>
        <p:nvSpPr>
          <p:cNvPr id="7" name="Segnaposto data 6">
            <a:extLst>
              <a:ext uri="{FF2B5EF4-FFF2-40B4-BE49-F238E27FC236}">
                <a16:creationId xmlns:a16="http://schemas.microsoft.com/office/drawing/2014/main" id="{942F92B2-514F-4603-92D6-A4ADF6BAFD25}"/>
              </a:ext>
            </a:extLst>
          </p:cNvPr>
          <p:cNvSpPr>
            <a:spLocks noGrp="1"/>
          </p:cNvSpPr>
          <p:nvPr>
            <p:ph type="dt" sz="half" idx="10"/>
          </p:nvPr>
        </p:nvSpPr>
        <p:spPr/>
        <p:txBody>
          <a:bodyPr/>
          <a:lstStyle/>
          <a:p>
            <a:fld id="{21A5014C-55B0-42D9-AC89-AD4A0865EB8E}" type="datetime1">
              <a:rPr lang="en-US" smtClean="0"/>
              <a:pPr/>
              <a:t>5/7/2023</a:t>
            </a:fld>
            <a:endParaRPr lang="en-US" dirty="0"/>
          </a:p>
        </p:txBody>
      </p:sp>
      <p:sp>
        <p:nvSpPr>
          <p:cNvPr id="8" name="Segnaposto piè di pagina 7">
            <a:extLst>
              <a:ext uri="{FF2B5EF4-FFF2-40B4-BE49-F238E27FC236}">
                <a16:creationId xmlns:a16="http://schemas.microsoft.com/office/drawing/2014/main" id="{E4E5A293-4982-4F00-AE70-B21D111ABB1B}"/>
              </a:ext>
            </a:extLst>
          </p:cNvPr>
          <p:cNvSpPr>
            <a:spLocks noGrp="1"/>
          </p:cNvSpPr>
          <p:nvPr>
            <p:ph type="ftr" sz="quarter" idx="11"/>
          </p:nvPr>
        </p:nvSpPr>
        <p:spPr/>
        <p:txBody>
          <a:bodyPr/>
          <a:lstStyle/>
          <a:p>
            <a:endParaRPr lang="en-US" dirty="0"/>
          </a:p>
        </p:txBody>
      </p:sp>
      <p:sp>
        <p:nvSpPr>
          <p:cNvPr id="9" name="Segnaposto numero diapositiva 8">
            <a:extLst>
              <a:ext uri="{FF2B5EF4-FFF2-40B4-BE49-F238E27FC236}">
                <a16:creationId xmlns:a16="http://schemas.microsoft.com/office/drawing/2014/main" id="{344AE9B6-31A5-4BB3-854B-7758A3DFEA87}"/>
              </a:ext>
            </a:extLst>
          </p:cNvPr>
          <p:cNvSpPr>
            <a:spLocks noGrp="1"/>
          </p:cNvSpPr>
          <p:nvPr>
            <p:ph type="sldNum" sz="quarter" idx="12"/>
          </p:nvPr>
        </p:nvSpPr>
        <p:spPr/>
        <p:txBody>
          <a:bodyPr/>
          <a:lstStyle/>
          <a:p>
            <a:fld id="{D57F1E4F-1CFF-5643-939E-217C01CDF565}" type="slidenum">
              <a:rPr lang="en-US" smtClean="0"/>
              <a:pPr/>
              <a:t>‹N›</a:t>
            </a:fld>
            <a:endParaRPr lang="en-US" dirty="0"/>
          </a:p>
        </p:txBody>
      </p:sp>
    </p:spTree>
    <p:extLst>
      <p:ext uri="{BB962C8B-B14F-4D97-AF65-F5344CB8AC3E}">
        <p14:creationId xmlns:p14="http://schemas.microsoft.com/office/powerpoint/2010/main" val="14560269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26822AC-2F84-479A-8305-070CD5CDFFF3}"/>
              </a:ext>
            </a:extLst>
          </p:cNvPr>
          <p:cNvSpPr>
            <a:spLocks noGrp="1"/>
          </p:cNvSpPr>
          <p:nvPr>
            <p:ph type="title"/>
          </p:nvPr>
        </p:nvSpPr>
        <p:spPr/>
        <p:txBody>
          <a:bodyPr/>
          <a:lstStyle/>
          <a:p>
            <a:r>
              <a:rPr lang="it-IT"/>
              <a:t>Fare clic per modificare lo stile del titolo dello schema</a:t>
            </a:r>
            <a:endParaRPr lang="en-GB"/>
          </a:p>
        </p:txBody>
      </p:sp>
      <p:sp>
        <p:nvSpPr>
          <p:cNvPr id="3" name="Segnaposto data 2">
            <a:extLst>
              <a:ext uri="{FF2B5EF4-FFF2-40B4-BE49-F238E27FC236}">
                <a16:creationId xmlns:a16="http://schemas.microsoft.com/office/drawing/2014/main" id="{B24ED726-D0A9-4BB8-9610-64A608786D6B}"/>
              </a:ext>
            </a:extLst>
          </p:cNvPr>
          <p:cNvSpPr>
            <a:spLocks noGrp="1"/>
          </p:cNvSpPr>
          <p:nvPr>
            <p:ph type="dt" sz="half" idx="10"/>
          </p:nvPr>
        </p:nvSpPr>
        <p:spPr/>
        <p:txBody>
          <a:bodyPr/>
          <a:lstStyle/>
          <a:p>
            <a:fld id="{06767C25-589F-44AF-A3A3-ECE8E0C2DF4F}" type="datetime1">
              <a:rPr lang="en-US" smtClean="0"/>
              <a:pPr/>
              <a:t>5/7/2023</a:t>
            </a:fld>
            <a:endParaRPr lang="en-US" dirty="0"/>
          </a:p>
        </p:txBody>
      </p:sp>
      <p:sp>
        <p:nvSpPr>
          <p:cNvPr id="4" name="Segnaposto piè di pagina 3">
            <a:extLst>
              <a:ext uri="{FF2B5EF4-FFF2-40B4-BE49-F238E27FC236}">
                <a16:creationId xmlns:a16="http://schemas.microsoft.com/office/drawing/2014/main" id="{BC05132F-0E13-44D1-A646-85B210915CDF}"/>
              </a:ext>
            </a:extLst>
          </p:cNvPr>
          <p:cNvSpPr>
            <a:spLocks noGrp="1"/>
          </p:cNvSpPr>
          <p:nvPr>
            <p:ph type="ftr" sz="quarter" idx="11"/>
          </p:nvPr>
        </p:nvSpPr>
        <p:spPr/>
        <p:txBody>
          <a:bodyPr/>
          <a:lstStyle/>
          <a:p>
            <a:endParaRPr lang="en-US" dirty="0"/>
          </a:p>
        </p:txBody>
      </p:sp>
      <p:sp>
        <p:nvSpPr>
          <p:cNvPr id="5" name="Segnaposto numero diapositiva 4">
            <a:extLst>
              <a:ext uri="{FF2B5EF4-FFF2-40B4-BE49-F238E27FC236}">
                <a16:creationId xmlns:a16="http://schemas.microsoft.com/office/drawing/2014/main" id="{A2D46437-3EC9-4302-9768-8E4B8948D124}"/>
              </a:ext>
            </a:extLst>
          </p:cNvPr>
          <p:cNvSpPr>
            <a:spLocks noGrp="1"/>
          </p:cNvSpPr>
          <p:nvPr>
            <p:ph type="sldNum" sz="quarter" idx="12"/>
          </p:nvPr>
        </p:nvSpPr>
        <p:spPr/>
        <p:txBody>
          <a:bodyPr/>
          <a:lstStyle/>
          <a:p>
            <a:fld id="{D57F1E4F-1CFF-5643-939E-217C01CDF565}" type="slidenum">
              <a:rPr lang="en-US" smtClean="0"/>
              <a:pPr/>
              <a:t>‹N›</a:t>
            </a:fld>
            <a:endParaRPr lang="en-US" dirty="0"/>
          </a:p>
        </p:txBody>
      </p:sp>
    </p:spTree>
    <p:extLst>
      <p:ext uri="{BB962C8B-B14F-4D97-AF65-F5344CB8AC3E}">
        <p14:creationId xmlns:p14="http://schemas.microsoft.com/office/powerpoint/2010/main" val="56232710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a:extLst>
              <a:ext uri="{FF2B5EF4-FFF2-40B4-BE49-F238E27FC236}">
                <a16:creationId xmlns:a16="http://schemas.microsoft.com/office/drawing/2014/main" id="{5FD41D5E-9F03-4296-81CA-7600553956F5}"/>
              </a:ext>
            </a:extLst>
          </p:cNvPr>
          <p:cNvSpPr>
            <a:spLocks noGrp="1"/>
          </p:cNvSpPr>
          <p:nvPr>
            <p:ph type="dt" sz="half" idx="10"/>
          </p:nvPr>
        </p:nvSpPr>
        <p:spPr/>
        <p:txBody>
          <a:bodyPr/>
          <a:lstStyle/>
          <a:p>
            <a:fld id="{98A77F38-D957-48CB-9691-765FCE2E42DB}" type="datetime1">
              <a:rPr lang="en-US" smtClean="0"/>
              <a:pPr/>
              <a:t>5/7/2023</a:t>
            </a:fld>
            <a:endParaRPr lang="en-US" dirty="0"/>
          </a:p>
        </p:txBody>
      </p:sp>
      <p:sp>
        <p:nvSpPr>
          <p:cNvPr id="3" name="Segnaposto piè di pagina 2">
            <a:extLst>
              <a:ext uri="{FF2B5EF4-FFF2-40B4-BE49-F238E27FC236}">
                <a16:creationId xmlns:a16="http://schemas.microsoft.com/office/drawing/2014/main" id="{341F928F-BFD3-4BB5-AAD9-63252649B885}"/>
              </a:ext>
            </a:extLst>
          </p:cNvPr>
          <p:cNvSpPr>
            <a:spLocks noGrp="1"/>
          </p:cNvSpPr>
          <p:nvPr>
            <p:ph type="ftr" sz="quarter" idx="11"/>
          </p:nvPr>
        </p:nvSpPr>
        <p:spPr/>
        <p:txBody>
          <a:bodyPr/>
          <a:lstStyle/>
          <a:p>
            <a:endParaRPr lang="en-US" dirty="0"/>
          </a:p>
        </p:txBody>
      </p:sp>
      <p:sp>
        <p:nvSpPr>
          <p:cNvPr id="4" name="Segnaposto numero diapositiva 3">
            <a:extLst>
              <a:ext uri="{FF2B5EF4-FFF2-40B4-BE49-F238E27FC236}">
                <a16:creationId xmlns:a16="http://schemas.microsoft.com/office/drawing/2014/main" id="{A52636CF-FC7C-412D-ACAE-9C63ED03B437}"/>
              </a:ext>
            </a:extLst>
          </p:cNvPr>
          <p:cNvSpPr>
            <a:spLocks noGrp="1"/>
          </p:cNvSpPr>
          <p:nvPr>
            <p:ph type="sldNum" sz="quarter" idx="12"/>
          </p:nvPr>
        </p:nvSpPr>
        <p:spPr/>
        <p:txBody>
          <a:bodyPr/>
          <a:lstStyle/>
          <a:p>
            <a:fld id="{D57F1E4F-1CFF-5643-939E-217C01CDF565}" type="slidenum">
              <a:rPr lang="en-US" smtClean="0"/>
              <a:pPr/>
              <a:t>‹N›</a:t>
            </a:fld>
            <a:endParaRPr lang="en-US" dirty="0"/>
          </a:p>
        </p:txBody>
      </p:sp>
    </p:spTree>
    <p:extLst>
      <p:ext uri="{BB962C8B-B14F-4D97-AF65-F5344CB8AC3E}">
        <p14:creationId xmlns:p14="http://schemas.microsoft.com/office/powerpoint/2010/main" val="28406778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401BEEB9-2223-4E2B-B137-E38803C3935D}"/>
              </a:ext>
            </a:extLst>
          </p:cNvPr>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endParaRPr lang="en-GB"/>
          </a:p>
        </p:txBody>
      </p:sp>
      <p:sp>
        <p:nvSpPr>
          <p:cNvPr id="3" name="Segnaposto contenuto 2">
            <a:extLst>
              <a:ext uri="{FF2B5EF4-FFF2-40B4-BE49-F238E27FC236}">
                <a16:creationId xmlns:a16="http://schemas.microsoft.com/office/drawing/2014/main" id="{A4BC5CB6-495E-48D2-843E-7D6EE6F76F8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GB"/>
          </a:p>
        </p:txBody>
      </p:sp>
      <p:sp>
        <p:nvSpPr>
          <p:cNvPr id="4" name="Segnaposto testo 3">
            <a:extLst>
              <a:ext uri="{FF2B5EF4-FFF2-40B4-BE49-F238E27FC236}">
                <a16:creationId xmlns:a16="http://schemas.microsoft.com/office/drawing/2014/main" id="{90F140A6-9C55-4AD2-AB11-F8925A4A52D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Segnaposto data 4">
            <a:extLst>
              <a:ext uri="{FF2B5EF4-FFF2-40B4-BE49-F238E27FC236}">
                <a16:creationId xmlns:a16="http://schemas.microsoft.com/office/drawing/2014/main" id="{27383406-5A05-4500-B364-2AB1AFD2342B}"/>
              </a:ext>
            </a:extLst>
          </p:cNvPr>
          <p:cNvSpPr>
            <a:spLocks noGrp="1"/>
          </p:cNvSpPr>
          <p:nvPr>
            <p:ph type="dt" sz="half" idx="10"/>
          </p:nvPr>
        </p:nvSpPr>
        <p:spPr/>
        <p:txBody>
          <a:bodyPr/>
          <a:lstStyle/>
          <a:p>
            <a:fld id="{A17A0A80-EFC5-4565-97DE-B11780EE2E41}" type="datetime1">
              <a:rPr lang="en-US" smtClean="0"/>
              <a:pPr/>
              <a:t>5/7/2023</a:t>
            </a:fld>
            <a:endParaRPr lang="en-US" dirty="0"/>
          </a:p>
        </p:txBody>
      </p:sp>
      <p:sp>
        <p:nvSpPr>
          <p:cNvPr id="6" name="Segnaposto piè di pagina 5">
            <a:extLst>
              <a:ext uri="{FF2B5EF4-FFF2-40B4-BE49-F238E27FC236}">
                <a16:creationId xmlns:a16="http://schemas.microsoft.com/office/drawing/2014/main" id="{C95F4005-A117-48D0-B37B-DE49D025B424}"/>
              </a:ext>
            </a:extLst>
          </p:cNvPr>
          <p:cNvSpPr>
            <a:spLocks noGrp="1"/>
          </p:cNvSpPr>
          <p:nvPr>
            <p:ph type="ftr" sz="quarter" idx="11"/>
          </p:nvPr>
        </p:nvSpPr>
        <p:spPr/>
        <p:txBody>
          <a:bodyPr/>
          <a:lstStyle/>
          <a:p>
            <a:endParaRPr lang="en-US" dirty="0"/>
          </a:p>
        </p:txBody>
      </p:sp>
      <p:sp>
        <p:nvSpPr>
          <p:cNvPr id="7" name="Segnaposto numero diapositiva 6">
            <a:extLst>
              <a:ext uri="{FF2B5EF4-FFF2-40B4-BE49-F238E27FC236}">
                <a16:creationId xmlns:a16="http://schemas.microsoft.com/office/drawing/2014/main" id="{91B0E0CD-995E-4836-8CE7-06CCFD2EA264}"/>
              </a:ext>
            </a:extLst>
          </p:cNvPr>
          <p:cNvSpPr>
            <a:spLocks noGrp="1"/>
          </p:cNvSpPr>
          <p:nvPr>
            <p:ph type="sldNum" sz="quarter" idx="12"/>
          </p:nvPr>
        </p:nvSpPr>
        <p:spPr/>
        <p:txBody>
          <a:bodyPr/>
          <a:lstStyle/>
          <a:p>
            <a:fld id="{D57F1E4F-1CFF-5643-939E-217C01CDF565}" type="slidenum">
              <a:rPr lang="en-US" smtClean="0"/>
              <a:pPr/>
              <a:t>‹N›</a:t>
            </a:fld>
            <a:endParaRPr lang="en-US" dirty="0"/>
          </a:p>
        </p:txBody>
      </p:sp>
    </p:spTree>
    <p:extLst>
      <p:ext uri="{BB962C8B-B14F-4D97-AF65-F5344CB8AC3E}">
        <p14:creationId xmlns:p14="http://schemas.microsoft.com/office/powerpoint/2010/main" val="153194790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DD067ED-8F2D-474A-B3E3-5B91C4733DED}"/>
              </a:ext>
            </a:extLst>
          </p:cNvPr>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endParaRPr lang="en-GB"/>
          </a:p>
        </p:txBody>
      </p:sp>
      <p:sp>
        <p:nvSpPr>
          <p:cNvPr id="3" name="Segnaposto immagine 2">
            <a:extLst>
              <a:ext uri="{FF2B5EF4-FFF2-40B4-BE49-F238E27FC236}">
                <a16:creationId xmlns:a16="http://schemas.microsoft.com/office/drawing/2014/main" id="{0723206A-3A91-4D8B-A92B-E102B1B7170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Segnaposto testo 3">
            <a:extLst>
              <a:ext uri="{FF2B5EF4-FFF2-40B4-BE49-F238E27FC236}">
                <a16:creationId xmlns:a16="http://schemas.microsoft.com/office/drawing/2014/main" id="{0B022B41-A243-4EBD-8802-DEBC0BF9216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Segnaposto data 4">
            <a:extLst>
              <a:ext uri="{FF2B5EF4-FFF2-40B4-BE49-F238E27FC236}">
                <a16:creationId xmlns:a16="http://schemas.microsoft.com/office/drawing/2014/main" id="{F19D94C6-8495-46B0-8CF2-F6BA8E849755}"/>
              </a:ext>
            </a:extLst>
          </p:cNvPr>
          <p:cNvSpPr>
            <a:spLocks noGrp="1"/>
          </p:cNvSpPr>
          <p:nvPr>
            <p:ph type="dt" sz="half" idx="10"/>
          </p:nvPr>
        </p:nvSpPr>
        <p:spPr/>
        <p:txBody>
          <a:bodyPr/>
          <a:lstStyle/>
          <a:p>
            <a:fld id="{FE334E2F-7A8F-44B3-8F59-3C5CD64425CD}" type="datetime1">
              <a:rPr lang="en-US" smtClean="0"/>
              <a:pPr/>
              <a:t>5/7/2023</a:t>
            </a:fld>
            <a:endParaRPr lang="en-US" dirty="0"/>
          </a:p>
        </p:txBody>
      </p:sp>
      <p:sp>
        <p:nvSpPr>
          <p:cNvPr id="6" name="Segnaposto piè di pagina 5">
            <a:extLst>
              <a:ext uri="{FF2B5EF4-FFF2-40B4-BE49-F238E27FC236}">
                <a16:creationId xmlns:a16="http://schemas.microsoft.com/office/drawing/2014/main" id="{75D81CC8-69AC-420D-95C5-A21305911E50}"/>
              </a:ext>
            </a:extLst>
          </p:cNvPr>
          <p:cNvSpPr>
            <a:spLocks noGrp="1"/>
          </p:cNvSpPr>
          <p:nvPr>
            <p:ph type="ftr" sz="quarter" idx="11"/>
          </p:nvPr>
        </p:nvSpPr>
        <p:spPr/>
        <p:txBody>
          <a:bodyPr/>
          <a:lstStyle/>
          <a:p>
            <a:endParaRPr lang="en-US" dirty="0"/>
          </a:p>
        </p:txBody>
      </p:sp>
      <p:sp>
        <p:nvSpPr>
          <p:cNvPr id="7" name="Segnaposto numero diapositiva 6">
            <a:extLst>
              <a:ext uri="{FF2B5EF4-FFF2-40B4-BE49-F238E27FC236}">
                <a16:creationId xmlns:a16="http://schemas.microsoft.com/office/drawing/2014/main" id="{1F205C50-A255-423E-90CB-C7F90EBAF1D2}"/>
              </a:ext>
            </a:extLst>
          </p:cNvPr>
          <p:cNvSpPr>
            <a:spLocks noGrp="1"/>
          </p:cNvSpPr>
          <p:nvPr>
            <p:ph type="sldNum" sz="quarter" idx="12"/>
          </p:nvPr>
        </p:nvSpPr>
        <p:spPr/>
        <p:txBody>
          <a:bodyPr/>
          <a:lstStyle/>
          <a:p>
            <a:fld id="{D57F1E4F-1CFF-5643-939E-217C01CDF565}" type="slidenum">
              <a:rPr lang="en-US" smtClean="0"/>
              <a:pPr/>
              <a:t>‹N›</a:t>
            </a:fld>
            <a:endParaRPr lang="en-US" dirty="0"/>
          </a:p>
        </p:txBody>
      </p:sp>
    </p:spTree>
    <p:extLst>
      <p:ext uri="{BB962C8B-B14F-4D97-AF65-F5344CB8AC3E}">
        <p14:creationId xmlns:p14="http://schemas.microsoft.com/office/powerpoint/2010/main" val="410366233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a:extLst>
              <a:ext uri="{FF2B5EF4-FFF2-40B4-BE49-F238E27FC236}">
                <a16:creationId xmlns:a16="http://schemas.microsoft.com/office/drawing/2014/main" id="{868197F0-0502-4256-A568-117C1A2DEE2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it-IT"/>
              <a:t>Fare clic per modificare lo stile del titolo dello schema</a:t>
            </a:r>
            <a:endParaRPr lang="en-GB"/>
          </a:p>
        </p:txBody>
      </p:sp>
      <p:sp>
        <p:nvSpPr>
          <p:cNvPr id="3" name="Segnaposto testo 2">
            <a:extLst>
              <a:ext uri="{FF2B5EF4-FFF2-40B4-BE49-F238E27FC236}">
                <a16:creationId xmlns:a16="http://schemas.microsoft.com/office/drawing/2014/main" id="{F84DE674-A57A-4031-AA2E-6070A66C978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GB"/>
          </a:p>
        </p:txBody>
      </p:sp>
      <p:sp>
        <p:nvSpPr>
          <p:cNvPr id="4" name="Segnaposto data 3">
            <a:extLst>
              <a:ext uri="{FF2B5EF4-FFF2-40B4-BE49-F238E27FC236}">
                <a16:creationId xmlns:a16="http://schemas.microsoft.com/office/drawing/2014/main" id="{B82FA3E3-E1BF-455C-9DD5-EF8E9C0A816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4E0EFD7-7B4F-43A2-952C-1302382C9E9A}" type="datetime1">
              <a:rPr lang="en-US" smtClean="0"/>
              <a:pPr/>
              <a:t>5/7/2023</a:t>
            </a:fld>
            <a:endParaRPr lang="en-US" dirty="0"/>
          </a:p>
        </p:txBody>
      </p:sp>
      <p:sp>
        <p:nvSpPr>
          <p:cNvPr id="5" name="Segnaposto piè di pagina 4">
            <a:extLst>
              <a:ext uri="{FF2B5EF4-FFF2-40B4-BE49-F238E27FC236}">
                <a16:creationId xmlns:a16="http://schemas.microsoft.com/office/drawing/2014/main" id="{4911CF5E-18E5-46DA-AF75-3B3D0A248FB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egnaposto numero diapositiva 5">
            <a:extLst>
              <a:ext uri="{FF2B5EF4-FFF2-40B4-BE49-F238E27FC236}">
                <a16:creationId xmlns:a16="http://schemas.microsoft.com/office/drawing/2014/main" id="{C3A3882B-786B-4241-8BC0-92444C66E0D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57F1E4F-1CFF-5643-939E-217C01CDF565}" type="slidenum">
              <a:rPr lang="en-US" smtClean="0"/>
              <a:pPr/>
              <a:t>‹N›</a:t>
            </a:fld>
            <a:endParaRPr lang="en-US" dirty="0"/>
          </a:p>
        </p:txBody>
      </p:sp>
      <p:sp>
        <p:nvSpPr>
          <p:cNvPr id="7" name="hl" descr=" &#10;">
            <a:extLst>
              <a:ext uri="{FF2B5EF4-FFF2-40B4-BE49-F238E27FC236}">
                <a16:creationId xmlns:a16="http://schemas.microsoft.com/office/drawing/2014/main" id="{477A60A0-83C1-4979-AB1F-9B2B672B981C}"/>
              </a:ext>
            </a:extLst>
          </p:cNvPr>
          <p:cNvSpPr txBox="1"/>
          <p:nvPr userDrawn="1"/>
        </p:nvSpPr>
        <p:spPr>
          <a:xfrm>
            <a:off x="0" y="0"/>
            <a:ext cx="12192000" cy="353943"/>
          </a:xfrm>
          <a:prstGeom prst="rect">
            <a:avLst/>
          </a:prstGeom>
          <a:noFill/>
        </p:spPr>
        <p:txBody>
          <a:bodyPr vert="horz" rtlCol="0">
            <a:spAutoFit/>
          </a:bodyPr>
          <a:lstStyle/>
          <a:p>
            <a:pPr algn="l"/>
            <a:r>
              <a:rPr lang="it-IT" sz="850" b="0" i="0" u="none" baseline="0" dirty="0">
                <a:solidFill>
                  <a:srgbClr val="000000"/>
                </a:solidFill>
                <a:latin typeface="Microsoft Sans Serif" panose="020B0604020202020204" pitchFamily="34" charset="0"/>
              </a:rPr>
              <a:t> </a:t>
            </a:r>
          </a:p>
          <a:p>
            <a:pPr algn="l"/>
            <a:endParaRPr lang="it-IT" sz="850" b="0" i="0" u="none" baseline="0" dirty="0">
              <a:solidFill>
                <a:srgbClr val="000000"/>
              </a:solidFill>
              <a:latin typeface="Microsoft Sans Serif" panose="020B0604020202020204" pitchFamily="34" charset="0"/>
            </a:endParaRPr>
          </a:p>
        </p:txBody>
      </p:sp>
      <p:sp>
        <p:nvSpPr>
          <p:cNvPr id="8" name="fl" descr=" &#10;">
            <a:extLst>
              <a:ext uri="{FF2B5EF4-FFF2-40B4-BE49-F238E27FC236}">
                <a16:creationId xmlns:a16="http://schemas.microsoft.com/office/drawing/2014/main" id="{F80F2F03-B30F-401F-8B8F-B5A350AF9B01}"/>
              </a:ext>
            </a:extLst>
          </p:cNvPr>
          <p:cNvSpPr txBox="1"/>
          <p:nvPr userDrawn="1"/>
        </p:nvSpPr>
        <p:spPr>
          <a:xfrm>
            <a:off x="0" y="6535420"/>
            <a:ext cx="12192000" cy="353943"/>
          </a:xfrm>
          <a:prstGeom prst="rect">
            <a:avLst/>
          </a:prstGeom>
          <a:noFill/>
        </p:spPr>
        <p:txBody>
          <a:bodyPr vert="horz" rtlCol="0">
            <a:spAutoFit/>
          </a:bodyPr>
          <a:lstStyle/>
          <a:p>
            <a:pPr algn="l"/>
            <a:r>
              <a:rPr lang="it-IT" sz="850" b="0" i="0" u="none" baseline="0" dirty="0">
                <a:solidFill>
                  <a:srgbClr val="000000"/>
                </a:solidFill>
                <a:latin typeface="Microsoft Sans Serif" panose="020B0604020202020204" pitchFamily="34" charset="0"/>
              </a:rPr>
              <a:t> </a:t>
            </a:r>
          </a:p>
          <a:p>
            <a:pPr algn="l"/>
            <a:endParaRPr lang="it-IT" sz="850" b="0" i="0" u="none" baseline="0" dirty="0">
              <a:solidFill>
                <a:srgbClr val="000000"/>
              </a:solidFill>
              <a:latin typeface="Microsoft Sans Serif" panose="020B0604020202020204" pitchFamily="34" charset="0"/>
            </a:endParaRPr>
          </a:p>
        </p:txBody>
      </p:sp>
    </p:spTree>
    <p:extLst>
      <p:ext uri="{BB962C8B-B14F-4D97-AF65-F5344CB8AC3E}">
        <p14:creationId xmlns:p14="http://schemas.microsoft.com/office/powerpoint/2010/main" val="1983596662"/>
      </p:ext>
    </p:extLst>
  </p:cSld>
  <p:clrMap bg1="lt1" tx1="dk1" bg2="lt2" tx2="dk2" accent1="accent1" accent2="accent2" accent3="accent3" accent4="accent4" accent5="accent5" accent6="accent6" hlink="hlink" folHlink="folHlink"/>
  <p:sldLayoutIdLst>
    <p:sldLayoutId id="2147483766" r:id="rId1"/>
    <p:sldLayoutId id="2147483767" r:id="rId2"/>
    <p:sldLayoutId id="2147483768" r:id="rId3"/>
    <p:sldLayoutId id="2147483769" r:id="rId4"/>
    <p:sldLayoutId id="2147483770" r:id="rId5"/>
    <p:sldLayoutId id="2147483771" r:id="rId6"/>
    <p:sldLayoutId id="2147483772" r:id="rId7"/>
    <p:sldLayoutId id="2147483773" r:id="rId8"/>
    <p:sldLayoutId id="2147483774" r:id="rId9"/>
    <p:sldLayoutId id="2147483775" r:id="rId10"/>
    <p:sldLayoutId id="2147483776"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EFA9B6C6-A247-48A8-9A1C-1E36FA9456B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gradFill flip="none" rotWithShape="1">
            <a:gsLst>
              <a:gs pos="0">
                <a:schemeClr val="accent1"/>
              </a:gs>
              <a:gs pos="100000">
                <a:schemeClr val="accent2"/>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sp>
        <p:nvSpPr>
          <p:cNvPr id="2" name="Titolo 1">
            <a:extLst>
              <a:ext uri="{FF2B5EF4-FFF2-40B4-BE49-F238E27FC236}">
                <a16:creationId xmlns:a16="http://schemas.microsoft.com/office/drawing/2014/main" id="{A2A63618-0B7E-4B93-A373-7007AC52CB0E}"/>
              </a:ext>
            </a:extLst>
          </p:cNvPr>
          <p:cNvSpPr>
            <a:spLocks noGrp="1"/>
          </p:cNvSpPr>
          <p:nvPr>
            <p:ph type="ctrTitle"/>
          </p:nvPr>
        </p:nvSpPr>
        <p:spPr>
          <a:xfrm>
            <a:off x="1301261" y="590062"/>
            <a:ext cx="5409655" cy="2838938"/>
          </a:xfrm>
        </p:spPr>
        <p:txBody>
          <a:bodyPr>
            <a:normAutofit/>
          </a:bodyPr>
          <a:lstStyle/>
          <a:p>
            <a:pPr algn="l"/>
            <a:r>
              <a:rPr lang="en-US" sz="4800" dirty="0">
                <a:solidFill>
                  <a:srgbClr val="FFFFFF"/>
                </a:solidFill>
              </a:rPr>
              <a:t>Solvency II</a:t>
            </a:r>
            <a:br>
              <a:rPr lang="en-US" sz="4800" dirty="0">
                <a:solidFill>
                  <a:srgbClr val="FFFFFF"/>
                </a:solidFill>
              </a:rPr>
            </a:br>
            <a:r>
              <a:rPr lang="en-US" sz="4800" dirty="0">
                <a:solidFill>
                  <a:srgbClr val="FFFFFF"/>
                </a:solidFill>
              </a:rPr>
              <a:t>changes in technical provisions, including contract boundaries</a:t>
            </a:r>
          </a:p>
        </p:txBody>
      </p:sp>
      <p:sp>
        <p:nvSpPr>
          <p:cNvPr id="3" name="Sottotitolo 2">
            <a:extLst>
              <a:ext uri="{FF2B5EF4-FFF2-40B4-BE49-F238E27FC236}">
                <a16:creationId xmlns:a16="http://schemas.microsoft.com/office/drawing/2014/main" id="{4ABC172C-38F9-46EF-863F-0857B5D794A6}"/>
              </a:ext>
            </a:extLst>
          </p:cNvPr>
          <p:cNvSpPr>
            <a:spLocks noGrp="1"/>
          </p:cNvSpPr>
          <p:nvPr>
            <p:ph type="subTitle" idx="1"/>
          </p:nvPr>
        </p:nvSpPr>
        <p:spPr>
          <a:xfrm>
            <a:off x="5642044" y="4698614"/>
            <a:ext cx="5088650" cy="1198120"/>
          </a:xfrm>
        </p:spPr>
        <p:txBody>
          <a:bodyPr>
            <a:normAutofit/>
          </a:bodyPr>
          <a:lstStyle/>
          <a:p>
            <a:pPr algn="r"/>
            <a:r>
              <a:rPr lang="en-US" sz="2000" dirty="0">
                <a:solidFill>
                  <a:srgbClr val="FFFFFF"/>
                </a:solidFill>
              </a:rPr>
              <a:t>Luca Bianchi</a:t>
            </a:r>
          </a:p>
          <a:p>
            <a:pPr algn="r"/>
            <a:r>
              <a:rPr lang="en-US" sz="2000" dirty="0">
                <a:solidFill>
                  <a:srgbClr val="FFFFFF"/>
                </a:solidFill>
              </a:rPr>
              <a:t>May 4, 2023</a:t>
            </a:r>
          </a:p>
        </p:txBody>
      </p:sp>
      <p:sp>
        <p:nvSpPr>
          <p:cNvPr id="5" name="Segnaposto numero diapositiva 4">
            <a:extLst>
              <a:ext uri="{FF2B5EF4-FFF2-40B4-BE49-F238E27FC236}">
                <a16:creationId xmlns:a16="http://schemas.microsoft.com/office/drawing/2014/main" id="{84AFE2F4-4AD1-43B6-B1DC-DA0706C79B7B}"/>
              </a:ext>
            </a:extLst>
          </p:cNvPr>
          <p:cNvSpPr>
            <a:spLocks noGrp="1"/>
          </p:cNvSpPr>
          <p:nvPr>
            <p:ph type="sldNum" sz="quarter" idx="12"/>
          </p:nvPr>
        </p:nvSpPr>
        <p:spPr>
          <a:xfrm>
            <a:off x="8610600" y="224937"/>
            <a:ext cx="2743200" cy="365125"/>
          </a:xfrm>
        </p:spPr>
        <p:txBody>
          <a:bodyPr>
            <a:normAutofit/>
          </a:bodyPr>
          <a:lstStyle/>
          <a:p>
            <a:pPr>
              <a:spcAft>
                <a:spcPts val="600"/>
              </a:spcAft>
            </a:pPr>
            <a:fld id="{D57F1E4F-1CFF-5643-939E-217C01CDF565}" type="slidenum">
              <a:rPr lang="en-US">
                <a:solidFill>
                  <a:srgbClr val="FFFFFF"/>
                </a:solidFill>
              </a:rPr>
              <a:pPr>
                <a:spcAft>
                  <a:spcPts val="600"/>
                </a:spcAft>
              </a:pPr>
              <a:t>1</a:t>
            </a:fld>
            <a:endParaRPr lang="en-US">
              <a:solidFill>
                <a:srgbClr val="FFFFFF"/>
              </a:solidFill>
            </a:endParaRPr>
          </a:p>
        </p:txBody>
      </p:sp>
      <p:sp>
        <p:nvSpPr>
          <p:cNvPr id="12" name="Graphic 13">
            <a:extLst>
              <a:ext uri="{FF2B5EF4-FFF2-40B4-BE49-F238E27FC236}">
                <a16:creationId xmlns:a16="http://schemas.microsoft.com/office/drawing/2014/main" id="{C5CB530E-515E-412C-9DF1-5F8FFBD6F38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817602" y="2744546"/>
            <a:ext cx="139038" cy="139038"/>
          </a:xfrm>
          <a:custGeom>
            <a:avLst/>
            <a:gdLst>
              <a:gd name="connsiteX0" fmla="*/ 129601 w 139038"/>
              <a:gd name="connsiteY0" fmla="*/ 60082 h 139038"/>
              <a:gd name="connsiteX1" fmla="*/ 78956 w 139038"/>
              <a:gd name="connsiteY1" fmla="*/ 60082 h 139038"/>
              <a:gd name="connsiteX2" fmla="*/ 78956 w 139038"/>
              <a:gd name="connsiteY2" fmla="*/ 9437 h 139038"/>
              <a:gd name="connsiteX3" fmla="*/ 69519 w 139038"/>
              <a:gd name="connsiteY3" fmla="*/ 0 h 139038"/>
              <a:gd name="connsiteX4" fmla="*/ 60082 w 139038"/>
              <a:gd name="connsiteY4" fmla="*/ 9437 h 139038"/>
              <a:gd name="connsiteX5" fmla="*/ 60082 w 139038"/>
              <a:gd name="connsiteY5" fmla="*/ 60082 h 139038"/>
              <a:gd name="connsiteX6" fmla="*/ 9437 w 139038"/>
              <a:gd name="connsiteY6" fmla="*/ 60082 h 139038"/>
              <a:gd name="connsiteX7" fmla="*/ 0 w 139038"/>
              <a:gd name="connsiteY7" fmla="*/ 69519 h 139038"/>
              <a:gd name="connsiteX8" fmla="*/ 9437 w 139038"/>
              <a:gd name="connsiteY8" fmla="*/ 78956 h 139038"/>
              <a:gd name="connsiteX9" fmla="*/ 60082 w 139038"/>
              <a:gd name="connsiteY9" fmla="*/ 78956 h 139038"/>
              <a:gd name="connsiteX10" fmla="*/ 60082 w 139038"/>
              <a:gd name="connsiteY10" fmla="*/ 129601 h 139038"/>
              <a:gd name="connsiteX11" fmla="*/ 69519 w 139038"/>
              <a:gd name="connsiteY11" fmla="*/ 139038 h 139038"/>
              <a:gd name="connsiteX12" fmla="*/ 78956 w 139038"/>
              <a:gd name="connsiteY12" fmla="*/ 129601 h 139038"/>
              <a:gd name="connsiteX13" fmla="*/ 78956 w 139038"/>
              <a:gd name="connsiteY13" fmla="*/ 78956 h 139038"/>
              <a:gd name="connsiteX14" fmla="*/ 129601 w 139038"/>
              <a:gd name="connsiteY14" fmla="*/ 78956 h 139038"/>
              <a:gd name="connsiteX15" fmla="*/ 139038 w 139038"/>
              <a:gd name="connsiteY15" fmla="*/ 69519 h 139038"/>
              <a:gd name="connsiteX16" fmla="*/ 129601 w 139038"/>
              <a:gd name="connsiteY16" fmla="*/ 60082 h 1390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39038" h="139038">
                <a:moveTo>
                  <a:pt x="129601" y="60082"/>
                </a:moveTo>
                <a:lnTo>
                  <a:pt x="78956" y="60082"/>
                </a:lnTo>
                <a:lnTo>
                  <a:pt x="78956" y="9437"/>
                </a:lnTo>
                <a:cubicBezTo>
                  <a:pt x="78956" y="4225"/>
                  <a:pt x="74731" y="0"/>
                  <a:pt x="69519" y="0"/>
                </a:cubicBezTo>
                <a:cubicBezTo>
                  <a:pt x="64307" y="0"/>
                  <a:pt x="60082" y="4225"/>
                  <a:pt x="60082" y="9437"/>
                </a:cubicBezTo>
                <a:lnTo>
                  <a:pt x="60082" y="60082"/>
                </a:lnTo>
                <a:lnTo>
                  <a:pt x="9437" y="60082"/>
                </a:lnTo>
                <a:cubicBezTo>
                  <a:pt x="4225" y="60082"/>
                  <a:pt x="0" y="64307"/>
                  <a:pt x="0" y="69519"/>
                </a:cubicBezTo>
                <a:cubicBezTo>
                  <a:pt x="0" y="74731"/>
                  <a:pt x="4225" y="78956"/>
                  <a:pt x="9437" y="78956"/>
                </a:cubicBezTo>
                <a:lnTo>
                  <a:pt x="60082" y="78956"/>
                </a:lnTo>
                <a:lnTo>
                  <a:pt x="60082" y="129601"/>
                </a:lnTo>
                <a:cubicBezTo>
                  <a:pt x="60082" y="134813"/>
                  <a:pt x="64307" y="139038"/>
                  <a:pt x="69519" y="139038"/>
                </a:cubicBezTo>
                <a:cubicBezTo>
                  <a:pt x="74731" y="139038"/>
                  <a:pt x="78956" y="134813"/>
                  <a:pt x="78956" y="129601"/>
                </a:cubicBezTo>
                <a:lnTo>
                  <a:pt x="78956" y="78956"/>
                </a:lnTo>
                <a:lnTo>
                  <a:pt x="129601" y="78956"/>
                </a:lnTo>
                <a:cubicBezTo>
                  <a:pt x="134813" y="78956"/>
                  <a:pt x="139038" y="74731"/>
                  <a:pt x="139038" y="69519"/>
                </a:cubicBezTo>
                <a:cubicBezTo>
                  <a:pt x="139038" y="64307"/>
                  <a:pt x="134813" y="60082"/>
                  <a:pt x="129601" y="60082"/>
                </a:cubicBezTo>
                <a:close/>
              </a:path>
            </a:pathLst>
          </a:custGeom>
          <a:solidFill>
            <a:srgbClr val="FFFFFF"/>
          </a:solidFill>
          <a:ln w="603" cap="flat">
            <a:noFill/>
            <a:prstDash val="solid"/>
            <a:miter/>
          </a:ln>
        </p:spPr>
        <p:txBody>
          <a:bodyPr rtlCol="0" anchor="ctr"/>
          <a:lstStyle/>
          <a:p>
            <a:endParaRPr lang="en-US">
              <a:solidFill>
                <a:srgbClr val="FFFFFF"/>
              </a:solidFill>
            </a:endParaRPr>
          </a:p>
        </p:txBody>
      </p:sp>
      <p:sp>
        <p:nvSpPr>
          <p:cNvPr id="14" name="Graphic 12">
            <a:extLst>
              <a:ext uri="{FF2B5EF4-FFF2-40B4-BE49-F238E27FC236}">
                <a16:creationId xmlns:a16="http://schemas.microsoft.com/office/drawing/2014/main" id="{712D4376-A578-4FF1-94FC-245E7A6A489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176380" y="2973840"/>
            <a:ext cx="91138" cy="91138"/>
          </a:xfrm>
          <a:custGeom>
            <a:avLst/>
            <a:gdLst>
              <a:gd name="connsiteX0" fmla="*/ 91138 w 91138"/>
              <a:gd name="connsiteY0" fmla="*/ 45569 h 91138"/>
              <a:gd name="connsiteX1" fmla="*/ 45569 w 91138"/>
              <a:gd name="connsiteY1" fmla="*/ 91138 h 91138"/>
              <a:gd name="connsiteX2" fmla="*/ 0 w 91138"/>
              <a:gd name="connsiteY2" fmla="*/ 45569 h 91138"/>
              <a:gd name="connsiteX3" fmla="*/ 45569 w 91138"/>
              <a:gd name="connsiteY3" fmla="*/ 0 h 91138"/>
              <a:gd name="connsiteX4" fmla="*/ 91138 w 91138"/>
              <a:gd name="connsiteY4" fmla="*/ 45569 h 9113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138" h="91138">
                <a:moveTo>
                  <a:pt x="91138" y="45569"/>
                </a:moveTo>
                <a:cubicBezTo>
                  <a:pt x="91138" y="70736"/>
                  <a:pt x="70736" y="91138"/>
                  <a:pt x="45569" y="91138"/>
                </a:cubicBezTo>
                <a:cubicBezTo>
                  <a:pt x="20402" y="91138"/>
                  <a:pt x="0" y="70736"/>
                  <a:pt x="0" y="45569"/>
                </a:cubicBezTo>
                <a:cubicBezTo>
                  <a:pt x="0" y="20402"/>
                  <a:pt x="20402" y="0"/>
                  <a:pt x="45569" y="0"/>
                </a:cubicBezTo>
                <a:cubicBezTo>
                  <a:pt x="70736" y="0"/>
                  <a:pt x="91138" y="20402"/>
                  <a:pt x="91138" y="45569"/>
                </a:cubicBezTo>
                <a:close/>
              </a:path>
            </a:pathLst>
          </a:custGeom>
          <a:solidFill>
            <a:srgbClr val="FFFFFF"/>
          </a:solidFill>
          <a:ln w="422" cap="flat">
            <a:noFill/>
            <a:prstDash val="solid"/>
            <a:miter/>
          </a:ln>
        </p:spPr>
        <p:txBody>
          <a:bodyPr rtlCol="0" anchor="ctr"/>
          <a:lstStyle/>
          <a:p>
            <a:endParaRPr lang="en-US">
              <a:solidFill>
                <a:srgbClr val="FFFFFF"/>
              </a:solidFill>
            </a:endParaRPr>
          </a:p>
        </p:txBody>
      </p:sp>
      <p:sp>
        <p:nvSpPr>
          <p:cNvPr id="16" name="Graphic 15">
            <a:extLst>
              <a:ext uri="{FF2B5EF4-FFF2-40B4-BE49-F238E27FC236}">
                <a16:creationId xmlns:a16="http://schemas.microsoft.com/office/drawing/2014/main" id="{AEA7509D-F04F-40CB-A0B3-EEF16499CC9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802062" y="3198265"/>
            <a:ext cx="127713" cy="127713"/>
          </a:xfrm>
          <a:custGeom>
            <a:avLst/>
            <a:gdLst>
              <a:gd name="connsiteX0" fmla="*/ 63857 w 127713"/>
              <a:gd name="connsiteY0" fmla="*/ 18874 h 127713"/>
              <a:gd name="connsiteX1" fmla="*/ 108839 w 127713"/>
              <a:gd name="connsiteY1" fmla="*/ 63857 h 127713"/>
              <a:gd name="connsiteX2" fmla="*/ 63857 w 127713"/>
              <a:gd name="connsiteY2" fmla="*/ 108839 h 127713"/>
              <a:gd name="connsiteX3" fmla="*/ 18874 w 127713"/>
              <a:gd name="connsiteY3" fmla="*/ 63857 h 127713"/>
              <a:gd name="connsiteX4" fmla="*/ 63857 w 127713"/>
              <a:gd name="connsiteY4" fmla="*/ 18874 h 127713"/>
              <a:gd name="connsiteX5" fmla="*/ 63857 w 127713"/>
              <a:gd name="connsiteY5" fmla="*/ 0 h 127713"/>
              <a:gd name="connsiteX6" fmla="*/ 0 w 127713"/>
              <a:gd name="connsiteY6" fmla="*/ 63857 h 127713"/>
              <a:gd name="connsiteX7" fmla="*/ 63857 w 127713"/>
              <a:gd name="connsiteY7" fmla="*/ 127713 h 127713"/>
              <a:gd name="connsiteX8" fmla="*/ 127713 w 127713"/>
              <a:gd name="connsiteY8" fmla="*/ 63857 h 127713"/>
              <a:gd name="connsiteX9" fmla="*/ 63857 w 127713"/>
              <a:gd name="connsiteY9" fmla="*/ 0 h 1277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27713" h="127713">
                <a:moveTo>
                  <a:pt x="63857" y="18874"/>
                </a:moveTo>
                <a:cubicBezTo>
                  <a:pt x="88700" y="18874"/>
                  <a:pt x="108839" y="39013"/>
                  <a:pt x="108839" y="63857"/>
                </a:cubicBezTo>
                <a:cubicBezTo>
                  <a:pt x="108839" y="88700"/>
                  <a:pt x="88700" y="108839"/>
                  <a:pt x="63857" y="108839"/>
                </a:cubicBezTo>
                <a:cubicBezTo>
                  <a:pt x="39013" y="108839"/>
                  <a:pt x="18874" y="88700"/>
                  <a:pt x="18874" y="63857"/>
                </a:cubicBezTo>
                <a:cubicBezTo>
                  <a:pt x="18898" y="39023"/>
                  <a:pt x="39023" y="18898"/>
                  <a:pt x="63857" y="18874"/>
                </a:cubicBezTo>
                <a:moveTo>
                  <a:pt x="63857" y="0"/>
                </a:moveTo>
                <a:cubicBezTo>
                  <a:pt x="28590" y="0"/>
                  <a:pt x="0" y="28590"/>
                  <a:pt x="0" y="63857"/>
                </a:cubicBezTo>
                <a:cubicBezTo>
                  <a:pt x="0" y="99124"/>
                  <a:pt x="28590" y="127713"/>
                  <a:pt x="63857" y="127713"/>
                </a:cubicBezTo>
                <a:cubicBezTo>
                  <a:pt x="99124" y="127713"/>
                  <a:pt x="127713" y="99124"/>
                  <a:pt x="127713" y="63857"/>
                </a:cubicBezTo>
                <a:cubicBezTo>
                  <a:pt x="127713" y="28590"/>
                  <a:pt x="99124" y="0"/>
                  <a:pt x="63857" y="0"/>
                </a:cubicBezTo>
                <a:close/>
              </a:path>
            </a:pathLst>
          </a:custGeom>
          <a:solidFill>
            <a:srgbClr val="FFFFFF"/>
          </a:solidFill>
          <a:ln w="610" cap="flat">
            <a:noFill/>
            <a:prstDash val="solid"/>
            <a:miter/>
          </a:ln>
        </p:spPr>
        <p:txBody>
          <a:bodyPr rtlCol="0" anchor="ctr"/>
          <a:lstStyle/>
          <a:p>
            <a:endParaRPr lang="en-US">
              <a:solidFill>
                <a:srgbClr val="FFFFFF"/>
              </a:solidFill>
            </a:endParaRPr>
          </a:p>
        </p:txBody>
      </p:sp>
      <p:cxnSp>
        <p:nvCxnSpPr>
          <p:cNvPr id="18" name="Straight Connector 17">
            <a:extLst>
              <a:ext uri="{FF2B5EF4-FFF2-40B4-BE49-F238E27FC236}">
                <a16:creationId xmlns:a16="http://schemas.microsoft.com/office/drawing/2014/main" id="{56020367-4FD5-4596-8E10-C5F095CD8DBF}"/>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301262" y="3496322"/>
            <a:ext cx="0" cy="3352800"/>
          </a:xfrm>
          <a:prstGeom prst="line">
            <a:avLst/>
          </a:prstGeom>
          <a:ln w="25400" cap="sq">
            <a:solidFill>
              <a:srgbClr val="FFFFFF"/>
            </a:solidFill>
            <a:bevel/>
          </a:ln>
        </p:spPr>
        <p:style>
          <a:lnRef idx="1">
            <a:schemeClr val="accent1"/>
          </a:lnRef>
          <a:fillRef idx="0">
            <a:schemeClr val="accent1"/>
          </a:fillRef>
          <a:effectRef idx="0">
            <a:schemeClr val="accent1"/>
          </a:effectRef>
          <a:fontRef idx="minor">
            <a:schemeClr val="tx1"/>
          </a:fontRef>
        </p:style>
      </p:cxnSp>
      <p:pic>
        <p:nvPicPr>
          <p:cNvPr id="4" name="Picture 2">
            <a:extLst>
              <a:ext uri="{FF2B5EF4-FFF2-40B4-BE49-F238E27FC236}">
                <a16:creationId xmlns:a16="http://schemas.microsoft.com/office/drawing/2014/main" id="{9E222F8D-538B-45E3-9590-C20EE49CFBCB}"/>
              </a:ext>
            </a:extLst>
          </p:cNvPr>
          <p:cNvPicPr>
            <a:picLocks noChangeAspect="1" noChangeArrowheads="1"/>
          </p:cNvPicPr>
          <p:nvPr/>
        </p:nvPicPr>
        <p:blipFill>
          <a:blip r:embed="rId2"/>
          <a:srcRect/>
          <a:stretch>
            <a:fillRect/>
          </a:stretch>
        </p:blipFill>
        <p:spPr bwMode="auto">
          <a:xfrm>
            <a:off x="9219088" y="259913"/>
            <a:ext cx="1928826" cy="810781"/>
          </a:xfrm>
          <a:prstGeom prst="rect">
            <a:avLst/>
          </a:prstGeom>
          <a:noFill/>
        </p:spPr>
      </p:pic>
    </p:spTree>
    <p:extLst>
      <p:ext uri="{BB962C8B-B14F-4D97-AF65-F5344CB8AC3E}">
        <p14:creationId xmlns:p14="http://schemas.microsoft.com/office/powerpoint/2010/main" val="7487664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2000"/>
                                  </p:stCondLst>
                                  <p:iterate type="lt">
                                    <p:tmPct val="10000"/>
                                  </p:iterate>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400"/>
                                        <p:tgtEl>
                                          <p:spTgt spid="3">
                                            <p:txEl>
                                              <p:pRg st="0" end="0"/>
                                            </p:txEl>
                                          </p:spTgt>
                                        </p:tgtEl>
                                      </p:cBhvr>
                                    </p:animEffect>
                                  </p:childTnLst>
                                </p:cTn>
                              </p:par>
                              <p:par>
                                <p:cTn id="8" presetID="10" presetClass="entr" presetSubtype="0" fill="hold" grpId="0" nodeType="withEffect">
                                  <p:stCondLst>
                                    <p:cond delay="500"/>
                                  </p:stCondLst>
                                  <p:iterate type="lt">
                                    <p:tmPct val="10000"/>
                                  </p:iterate>
                                  <p:childTnLst>
                                    <p:set>
                                      <p:cBhvr>
                                        <p:cTn id="9" dur="1" fill="hold">
                                          <p:stCondLst>
                                            <p:cond delay="0"/>
                                          </p:stCondLst>
                                        </p:cTn>
                                        <p:tgtEl>
                                          <p:spTgt spid="2"/>
                                        </p:tgtEl>
                                        <p:attrNameLst>
                                          <p:attrName>style.visibility</p:attrName>
                                        </p:attrNameLst>
                                      </p:cBhvr>
                                      <p:to>
                                        <p:strVal val="visible"/>
                                      </p:to>
                                    </p:set>
                                    <p:animEffect transition="in" filter="fade">
                                      <p:cBhvr>
                                        <p:cTn id="10" dur="400"/>
                                        <p:tgtEl>
                                          <p:spTgt spid="2"/>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2000"/>
                                  </p:stCondLst>
                                  <p:iterate type="lt">
                                    <p:tmPct val="10000"/>
                                  </p:iterate>
                                  <p:childTnLst>
                                    <p:set>
                                      <p:cBhvr>
                                        <p:cTn id="14" dur="1" fill="hold">
                                          <p:stCondLst>
                                            <p:cond delay="0"/>
                                          </p:stCondLst>
                                        </p:cTn>
                                        <p:tgtEl>
                                          <p:spTgt spid="3">
                                            <p:txEl>
                                              <p:pRg st="1" end="1"/>
                                            </p:txEl>
                                          </p:spTgt>
                                        </p:tgtEl>
                                        <p:attrNameLst>
                                          <p:attrName>style.visibility</p:attrName>
                                        </p:attrNameLst>
                                      </p:cBhvr>
                                      <p:to>
                                        <p:strVal val="visible"/>
                                      </p:to>
                                    </p:set>
                                    <p:animEffect transition="in" filter="fade">
                                      <p:cBhvr>
                                        <p:cTn id="15" dur="4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8D1AA55E-40D5-461B-A5A8-4AE8AAB71B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itolo 3">
            <a:extLst>
              <a:ext uri="{FF2B5EF4-FFF2-40B4-BE49-F238E27FC236}">
                <a16:creationId xmlns:a16="http://schemas.microsoft.com/office/drawing/2014/main" id="{34811D00-3965-4E0C-B34B-CE68AAB5F941}"/>
              </a:ext>
            </a:extLst>
          </p:cNvPr>
          <p:cNvSpPr>
            <a:spLocks noGrp="1"/>
          </p:cNvSpPr>
          <p:nvPr>
            <p:ph type="title"/>
          </p:nvPr>
        </p:nvSpPr>
        <p:spPr>
          <a:xfrm>
            <a:off x="803775" y="1106008"/>
            <a:ext cx="10359525" cy="964324"/>
          </a:xfrm>
        </p:spPr>
        <p:txBody>
          <a:bodyPr anchor="b">
            <a:normAutofit/>
          </a:bodyPr>
          <a:lstStyle/>
          <a:p>
            <a:r>
              <a:rPr lang="en-US" sz="2200" dirty="0">
                <a:solidFill>
                  <a:srgbClr val="002060"/>
                </a:solidFill>
              </a:rPr>
              <a:t>Guideline 33 (amended). Changes in expenses</a:t>
            </a:r>
            <a:br>
              <a:rPr lang="en-US" sz="3900" dirty="0"/>
            </a:br>
            <a:endParaRPr lang="en-US" sz="3900" dirty="0"/>
          </a:p>
        </p:txBody>
      </p:sp>
      <p:cxnSp>
        <p:nvCxnSpPr>
          <p:cNvPr id="12" name="Straight Connector 11">
            <a:extLst>
              <a:ext uri="{FF2B5EF4-FFF2-40B4-BE49-F238E27FC236}">
                <a16:creationId xmlns:a16="http://schemas.microsoft.com/office/drawing/2014/main" id="{7EB498BD-8089-4626-91EA-4978EBEF535E}"/>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8878" y="806470"/>
            <a:ext cx="7903723" cy="0"/>
          </a:xfrm>
          <a:prstGeom prst="line">
            <a:avLst/>
          </a:prstGeom>
          <a:ln w="25400" cap="sq">
            <a:gradFill flip="none" rotWithShape="1">
              <a:gsLst>
                <a:gs pos="0">
                  <a:schemeClr val="accent1"/>
                </a:gs>
                <a:gs pos="100000">
                  <a:schemeClr val="accent2"/>
                </a:gs>
              </a:gsLst>
              <a:lin ang="10800000" scaled="0"/>
              <a:tileRect/>
            </a:gradFill>
            <a:bevel/>
          </a:ln>
        </p:spPr>
        <p:style>
          <a:lnRef idx="1">
            <a:schemeClr val="accent1"/>
          </a:lnRef>
          <a:fillRef idx="0">
            <a:schemeClr val="accent1"/>
          </a:fillRef>
          <a:effectRef idx="0">
            <a:schemeClr val="accent1"/>
          </a:effectRef>
          <a:fontRef idx="minor">
            <a:schemeClr val="tx1"/>
          </a:fontRef>
        </p:style>
      </p:cxnSp>
      <p:sp>
        <p:nvSpPr>
          <p:cNvPr id="5" name="Segnaposto contenuto 4">
            <a:extLst>
              <a:ext uri="{FF2B5EF4-FFF2-40B4-BE49-F238E27FC236}">
                <a16:creationId xmlns:a16="http://schemas.microsoft.com/office/drawing/2014/main" id="{C9F20992-C4E2-4236-9A59-8382AB582E0B}"/>
              </a:ext>
            </a:extLst>
          </p:cNvPr>
          <p:cNvSpPr>
            <a:spLocks noGrp="1"/>
          </p:cNvSpPr>
          <p:nvPr>
            <p:ph idx="1"/>
          </p:nvPr>
        </p:nvSpPr>
        <p:spPr>
          <a:xfrm>
            <a:off x="794250" y="1790704"/>
            <a:ext cx="10550025" cy="4485592"/>
          </a:xfrm>
        </p:spPr>
        <p:txBody>
          <a:bodyPr anchor="t">
            <a:normAutofit/>
          </a:bodyPr>
          <a:lstStyle/>
          <a:p>
            <a:pPr marL="0" indent="0" algn="just">
              <a:buNone/>
            </a:pPr>
            <a:r>
              <a:rPr lang="en-GB" sz="1400" u="sng" dirty="0">
                <a:solidFill>
                  <a:schemeClr val="tx1">
                    <a:alpha val="80000"/>
                  </a:schemeClr>
                </a:solidFill>
              </a:rPr>
              <a:t>Background</a:t>
            </a:r>
          </a:p>
          <a:p>
            <a:pPr marL="0" indent="0" algn="just">
              <a:buNone/>
            </a:pPr>
            <a:r>
              <a:rPr lang="en-GB" sz="1400" dirty="0">
                <a:solidFill>
                  <a:schemeClr val="tx1">
                    <a:alpha val="80000"/>
                  </a:schemeClr>
                </a:solidFill>
              </a:rPr>
              <a:t>Once identified the volumes which the best estimate investment expenses shall be proportional to (guideline 28), it’s important the identification of parameters and evolution over time of the underlying volumes.</a:t>
            </a:r>
          </a:p>
          <a:p>
            <a:pPr marL="0" indent="0" algn="just">
              <a:buNone/>
            </a:pPr>
            <a:r>
              <a:rPr lang="en-GB" sz="1400" dirty="0">
                <a:solidFill>
                  <a:schemeClr val="tx1">
                    <a:alpha val="80000"/>
                  </a:schemeClr>
                </a:solidFill>
              </a:rPr>
              <a:t>The same work should be done for the whole set of overhead and claim expenses which are in scope of technical provisions.</a:t>
            </a:r>
          </a:p>
          <a:p>
            <a:pPr marL="0" indent="0" algn="just">
              <a:buNone/>
            </a:pPr>
            <a:r>
              <a:rPr lang="en-GB" sz="1400" u="sng" dirty="0">
                <a:solidFill>
                  <a:schemeClr val="tx1">
                    <a:alpha val="80000"/>
                  </a:schemeClr>
                </a:solidFill>
              </a:rPr>
              <a:t>Guideline content. Evolution</a:t>
            </a:r>
          </a:p>
          <a:p>
            <a:pPr marL="0" indent="0" algn="just">
              <a:buNone/>
            </a:pPr>
            <a:r>
              <a:rPr lang="en-GB" sz="1400" dirty="0">
                <a:solidFill>
                  <a:schemeClr val="tx1">
                    <a:alpha val="80000"/>
                  </a:schemeClr>
                </a:solidFill>
              </a:rPr>
              <a:t>It’s key to identify the future expenses arising from commitments made prior to the valuation date.</a:t>
            </a:r>
          </a:p>
          <a:p>
            <a:pPr marL="0" indent="0" algn="just">
              <a:buNone/>
            </a:pPr>
            <a:r>
              <a:rPr lang="en-GB" sz="1400" i="1" dirty="0">
                <a:solidFill>
                  <a:srgbClr val="002060">
                    <a:alpha val="80000"/>
                  </a:srgbClr>
                </a:solidFill>
              </a:rPr>
              <a:t>The assessment refers to the need to pay attention to both future expenses arising from future premiums and future options from those stemming from premiums which have already been accounted for in the previous financial statements.</a:t>
            </a:r>
          </a:p>
          <a:p>
            <a:pPr marL="0" indent="0" algn="just">
              <a:buNone/>
            </a:pPr>
            <a:r>
              <a:rPr lang="en-GB" sz="1400" dirty="0">
                <a:solidFill>
                  <a:schemeClr val="tx1">
                    <a:alpha val="80000"/>
                  </a:schemeClr>
                </a:solidFill>
              </a:rPr>
              <a:t>Their evolution (i.e. the value assigned to the parameters in relation to future years, not the volumes) depends on the nature of the expenses involved. </a:t>
            </a:r>
          </a:p>
          <a:p>
            <a:pPr marL="0" indent="0" algn="just">
              <a:buNone/>
            </a:pPr>
            <a:r>
              <a:rPr lang="en-GB" sz="1400" dirty="0">
                <a:solidFill>
                  <a:schemeClr val="tx1">
                    <a:alpha val="80000"/>
                  </a:schemeClr>
                </a:solidFill>
              </a:rPr>
              <a:t>Future expenses shall allow for inflation. Inflation rates shall be consistent (i.e. linked to) with other economic factors</a:t>
            </a:r>
          </a:p>
          <a:p>
            <a:pPr marL="0" indent="0" algn="just">
              <a:buNone/>
            </a:pPr>
            <a:r>
              <a:rPr lang="en-GB" sz="1400" i="1" dirty="0">
                <a:solidFill>
                  <a:srgbClr val="002060">
                    <a:alpha val="80000"/>
                  </a:srgbClr>
                </a:solidFill>
              </a:rPr>
              <a:t>In practice, the inflation rate is linked to the interest rates being modelled with the Economic Scenario Generators.</a:t>
            </a:r>
          </a:p>
          <a:p>
            <a:pPr marL="0" indent="0" algn="just">
              <a:buNone/>
            </a:pPr>
            <a:endParaRPr lang="en-GB" sz="1400" i="1" dirty="0">
              <a:solidFill>
                <a:srgbClr val="002060">
                  <a:alpha val="80000"/>
                </a:srgbClr>
              </a:solidFill>
            </a:endParaRPr>
          </a:p>
        </p:txBody>
      </p:sp>
      <p:grpSp>
        <p:nvGrpSpPr>
          <p:cNvPr id="14" name="Group 13">
            <a:extLst>
              <a:ext uri="{FF2B5EF4-FFF2-40B4-BE49-F238E27FC236}">
                <a16:creationId xmlns:a16="http://schemas.microsoft.com/office/drawing/2014/main" id="{78350D8D-73D6-4132-89B5-DD52F3962A76}"/>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1388224" y="2325422"/>
            <a:ext cx="465458" cy="872153"/>
            <a:chOff x="11388224" y="2325422"/>
            <a:chExt cx="465458" cy="872153"/>
          </a:xfrm>
        </p:grpSpPr>
        <p:sp>
          <p:nvSpPr>
            <p:cNvPr id="15" name="Graphic 11">
              <a:extLst>
                <a:ext uri="{FF2B5EF4-FFF2-40B4-BE49-F238E27FC236}">
                  <a16:creationId xmlns:a16="http://schemas.microsoft.com/office/drawing/2014/main" id="{6CB927A4-E432-4310-9CD5-E89FF506317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403764" y="2325422"/>
              <a:ext cx="139039" cy="139039"/>
            </a:xfrm>
            <a:custGeom>
              <a:avLst/>
              <a:gdLst>
                <a:gd name="connsiteX0" fmla="*/ 129602 w 139039"/>
                <a:gd name="connsiteY0" fmla="*/ 60082 h 139039"/>
                <a:gd name="connsiteX1" fmla="*/ 78957 w 139039"/>
                <a:gd name="connsiteY1" fmla="*/ 60082 h 139039"/>
                <a:gd name="connsiteX2" fmla="*/ 78957 w 139039"/>
                <a:gd name="connsiteY2" fmla="*/ 9437 h 139039"/>
                <a:gd name="connsiteX3" fmla="*/ 69520 w 139039"/>
                <a:gd name="connsiteY3" fmla="*/ 0 h 139039"/>
                <a:gd name="connsiteX4" fmla="*/ 60082 w 139039"/>
                <a:gd name="connsiteY4" fmla="*/ 9437 h 139039"/>
                <a:gd name="connsiteX5" fmla="*/ 60082 w 139039"/>
                <a:gd name="connsiteY5" fmla="*/ 60082 h 139039"/>
                <a:gd name="connsiteX6" fmla="*/ 9437 w 139039"/>
                <a:gd name="connsiteY6" fmla="*/ 60082 h 139039"/>
                <a:gd name="connsiteX7" fmla="*/ 0 w 139039"/>
                <a:gd name="connsiteY7" fmla="*/ 69520 h 139039"/>
                <a:gd name="connsiteX8" fmla="*/ 9437 w 139039"/>
                <a:gd name="connsiteY8" fmla="*/ 78957 h 139039"/>
                <a:gd name="connsiteX9" fmla="*/ 60082 w 139039"/>
                <a:gd name="connsiteY9" fmla="*/ 78957 h 139039"/>
                <a:gd name="connsiteX10" fmla="*/ 60082 w 139039"/>
                <a:gd name="connsiteY10" fmla="*/ 129602 h 139039"/>
                <a:gd name="connsiteX11" fmla="*/ 69520 w 139039"/>
                <a:gd name="connsiteY11" fmla="*/ 139039 h 139039"/>
                <a:gd name="connsiteX12" fmla="*/ 78957 w 139039"/>
                <a:gd name="connsiteY12" fmla="*/ 129602 h 139039"/>
                <a:gd name="connsiteX13" fmla="*/ 78957 w 139039"/>
                <a:gd name="connsiteY13" fmla="*/ 78957 h 139039"/>
                <a:gd name="connsiteX14" fmla="*/ 129602 w 139039"/>
                <a:gd name="connsiteY14" fmla="*/ 78957 h 139039"/>
                <a:gd name="connsiteX15" fmla="*/ 139039 w 139039"/>
                <a:gd name="connsiteY15" fmla="*/ 69520 h 139039"/>
                <a:gd name="connsiteX16" fmla="*/ 129602 w 139039"/>
                <a:gd name="connsiteY16" fmla="*/ 60082 h 1390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39039" h="139039">
                  <a:moveTo>
                    <a:pt x="129602" y="60082"/>
                  </a:moveTo>
                  <a:lnTo>
                    <a:pt x="78957" y="60082"/>
                  </a:lnTo>
                  <a:lnTo>
                    <a:pt x="78957" y="9437"/>
                  </a:lnTo>
                  <a:cubicBezTo>
                    <a:pt x="78957" y="4225"/>
                    <a:pt x="74731" y="0"/>
                    <a:pt x="69520" y="0"/>
                  </a:cubicBezTo>
                  <a:cubicBezTo>
                    <a:pt x="64308" y="0"/>
                    <a:pt x="60082" y="4225"/>
                    <a:pt x="60082" y="9437"/>
                  </a:cubicBezTo>
                  <a:lnTo>
                    <a:pt x="60082" y="60082"/>
                  </a:lnTo>
                  <a:lnTo>
                    <a:pt x="9437" y="60082"/>
                  </a:lnTo>
                  <a:cubicBezTo>
                    <a:pt x="4225" y="60082"/>
                    <a:pt x="0" y="64308"/>
                    <a:pt x="0" y="69520"/>
                  </a:cubicBezTo>
                  <a:cubicBezTo>
                    <a:pt x="0" y="74731"/>
                    <a:pt x="4225" y="78957"/>
                    <a:pt x="9437" y="78957"/>
                  </a:cubicBezTo>
                  <a:lnTo>
                    <a:pt x="60082" y="78957"/>
                  </a:lnTo>
                  <a:lnTo>
                    <a:pt x="60082" y="129602"/>
                  </a:lnTo>
                  <a:cubicBezTo>
                    <a:pt x="60082" y="134814"/>
                    <a:pt x="64308" y="139039"/>
                    <a:pt x="69520" y="139039"/>
                  </a:cubicBezTo>
                  <a:cubicBezTo>
                    <a:pt x="74731" y="139039"/>
                    <a:pt x="78957" y="134814"/>
                    <a:pt x="78957" y="129602"/>
                  </a:cubicBezTo>
                  <a:lnTo>
                    <a:pt x="78957" y="78957"/>
                  </a:lnTo>
                  <a:lnTo>
                    <a:pt x="129602" y="78957"/>
                  </a:lnTo>
                  <a:cubicBezTo>
                    <a:pt x="134814" y="78957"/>
                    <a:pt x="139039" y="74731"/>
                    <a:pt x="139039" y="69520"/>
                  </a:cubicBezTo>
                  <a:cubicBezTo>
                    <a:pt x="139039" y="64308"/>
                    <a:pt x="134814" y="60082"/>
                    <a:pt x="129602" y="60082"/>
                  </a:cubicBezTo>
                  <a:close/>
                </a:path>
              </a:pathLst>
            </a:custGeom>
            <a:solidFill>
              <a:schemeClr val="accent2"/>
            </a:solidFill>
            <a:ln w="603" cap="flat">
              <a:noFill/>
              <a:prstDash val="solid"/>
              <a:miter/>
            </a:ln>
          </p:spPr>
          <p:txBody>
            <a:bodyPr rtlCol="0" anchor="ctr"/>
            <a:lstStyle/>
            <a:p>
              <a:endParaRPr lang="en-US"/>
            </a:p>
          </p:txBody>
        </p:sp>
        <p:sp>
          <p:nvSpPr>
            <p:cNvPr id="16" name="Graphic 10">
              <a:extLst>
                <a:ext uri="{FF2B5EF4-FFF2-40B4-BE49-F238E27FC236}">
                  <a16:creationId xmlns:a16="http://schemas.microsoft.com/office/drawing/2014/main" id="{E3020543-B24B-4EC4-8FFC-8DD88EEA91A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762544" y="2554717"/>
              <a:ext cx="91138" cy="91138"/>
            </a:xfrm>
            <a:custGeom>
              <a:avLst/>
              <a:gdLst>
                <a:gd name="connsiteX0" fmla="*/ 91138 w 91138"/>
                <a:gd name="connsiteY0" fmla="*/ 45569 h 91138"/>
                <a:gd name="connsiteX1" fmla="*/ 45569 w 91138"/>
                <a:gd name="connsiteY1" fmla="*/ 91138 h 91138"/>
                <a:gd name="connsiteX2" fmla="*/ 0 w 91138"/>
                <a:gd name="connsiteY2" fmla="*/ 45569 h 91138"/>
                <a:gd name="connsiteX3" fmla="*/ 45569 w 91138"/>
                <a:gd name="connsiteY3" fmla="*/ 0 h 91138"/>
                <a:gd name="connsiteX4" fmla="*/ 91138 w 91138"/>
                <a:gd name="connsiteY4" fmla="*/ 45569 h 9113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138" h="91138">
                  <a:moveTo>
                    <a:pt x="91138" y="45569"/>
                  </a:moveTo>
                  <a:cubicBezTo>
                    <a:pt x="91138" y="70736"/>
                    <a:pt x="70736" y="91138"/>
                    <a:pt x="45569" y="91138"/>
                  </a:cubicBezTo>
                  <a:cubicBezTo>
                    <a:pt x="20402" y="91138"/>
                    <a:pt x="0" y="70736"/>
                    <a:pt x="0" y="45569"/>
                  </a:cubicBezTo>
                  <a:cubicBezTo>
                    <a:pt x="0" y="20402"/>
                    <a:pt x="20402" y="0"/>
                    <a:pt x="45569" y="0"/>
                  </a:cubicBezTo>
                  <a:cubicBezTo>
                    <a:pt x="70736" y="0"/>
                    <a:pt x="91138" y="20402"/>
                    <a:pt x="91138" y="45569"/>
                  </a:cubicBezTo>
                  <a:close/>
                </a:path>
              </a:pathLst>
            </a:custGeom>
            <a:solidFill>
              <a:schemeClr val="accent2"/>
            </a:solidFill>
            <a:ln w="422" cap="flat">
              <a:noFill/>
              <a:prstDash val="solid"/>
              <a:miter/>
            </a:ln>
          </p:spPr>
          <p:txBody>
            <a:bodyPr rtlCol="0" anchor="ctr"/>
            <a:lstStyle/>
            <a:p>
              <a:endParaRPr lang="en-US"/>
            </a:p>
          </p:txBody>
        </p:sp>
        <p:sp>
          <p:nvSpPr>
            <p:cNvPr id="17" name="Graphic 12">
              <a:extLst>
                <a:ext uri="{FF2B5EF4-FFF2-40B4-BE49-F238E27FC236}">
                  <a16:creationId xmlns:a16="http://schemas.microsoft.com/office/drawing/2014/main" id="{1453BF6C-B012-48B7-B4E8-6D7AC7C27D0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388224" y="3069861"/>
              <a:ext cx="127714" cy="127714"/>
            </a:xfrm>
            <a:custGeom>
              <a:avLst/>
              <a:gdLst>
                <a:gd name="connsiteX0" fmla="*/ 63857 w 127714"/>
                <a:gd name="connsiteY0" fmla="*/ 18874 h 127714"/>
                <a:gd name="connsiteX1" fmla="*/ 108840 w 127714"/>
                <a:gd name="connsiteY1" fmla="*/ 63857 h 127714"/>
                <a:gd name="connsiteX2" fmla="*/ 63857 w 127714"/>
                <a:gd name="connsiteY2" fmla="*/ 108840 h 127714"/>
                <a:gd name="connsiteX3" fmla="*/ 18874 w 127714"/>
                <a:gd name="connsiteY3" fmla="*/ 63857 h 127714"/>
                <a:gd name="connsiteX4" fmla="*/ 63857 w 127714"/>
                <a:gd name="connsiteY4" fmla="*/ 18874 h 127714"/>
                <a:gd name="connsiteX5" fmla="*/ 63857 w 127714"/>
                <a:gd name="connsiteY5" fmla="*/ 0 h 127714"/>
                <a:gd name="connsiteX6" fmla="*/ 0 w 127714"/>
                <a:gd name="connsiteY6" fmla="*/ 63857 h 127714"/>
                <a:gd name="connsiteX7" fmla="*/ 63857 w 127714"/>
                <a:gd name="connsiteY7" fmla="*/ 127714 h 127714"/>
                <a:gd name="connsiteX8" fmla="*/ 127714 w 127714"/>
                <a:gd name="connsiteY8" fmla="*/ 63857 h 127714"/>
                <a:gd name="connsiteX9" fmla="*/ 63857 w 127714"/>
                <a:gd name="connsiteY9" fmla="*/ 0 h 1277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27714" h="127714">
                  <a:moveTo>
                    <a:pt x="63857" y="18874"/>
                  </a:moveTo>
                  <a:cubicBezTo>
                    <a:pt x="88700" y="18874"/>
                    <a:pt x="108840" y="39014"/>
                    <a:pt x="108840" y="63857"/>
                  </a:cubicBezTo>
                  <a:cubicBezTo>
                    <a:pt x="108840" y="88700"/>
                    <a:pt x="88700" y="108840"/>
                    <a:pt x="63857" y="108840"/>
                  </a:cubicBezTo>
                  <a:cubicBezTo>
                    <a:pt x="39014" y="108840"/>
                    <a:pt x="18874" y="88700"/>
                    <a:pt x="18874" y="63857"/>
                  </a:cubicBezTo>
                  <a:cubicBezTo>
                    <a:pt x="18898" y="39024"/>
                    <a:pt x="39024" y="18898"/>
                    <a:pt x="63857" y="18874"/>
                  </a:cubicBezTo>
                  <a:moveTo>
                    <a:pt x="63857" y="0"/>
                  </a:moveTo>
                  <a:cubicBezTo>
                    <a:pt x="28590" y="0"/>
                    <a:pt x="0" y="28590"/>
                    <a:pt x="0" y="63857"/>
                  </a:cubicBezTo>
                  <a:cubicBezTo>
                    <a:pt x="0" y="99124"/>
                    <a:pt x="28590" y="127714"/>
                    <a:pt x="63857" y="127714"/>
                  </a:cubicBezTo>
                  <a:cubicBezTo>
                    <a:pt x="99124" y="127714"/>
                    <a:pt x="127714" y="99124"/>
                    <a:pt x="127714" y="63857"/>
                  </a:cubicBezTo>
                  <a:cubicBezTo>
                    <a:pt x="127714" y="28590"/>
                    <a:pt x="99124" y="0"/>
                    <a:pt x="63857" y="0"/>
                  </a:cubicBezTo>
                  <a:close/>
                </a:path>
              </a:pathLst>
            </a:custGeom>
            <a:solidFill>
              <a:schemeClr val="accent2"/>
            </a:solidFill>
            <a:ln w="610" cap="flat">
              <a:noFill/>
              <a:prstDash val="solid"/>
              <a:miter/>
            </a:ln>
          </p:spPr>
          <p:txBody>
            <a:bodyPr rtlCol="0" anchor="ctr"/>
            <a:lstStyle/>
            <a:p>
              <a:endParaRPr lang="en-US"/>
            </a:p>
          </p:txBody>
        </p:sp>
      </p:grpSp>
      <p:sp>
        <p:nvSpPr>
          <p:cNvPr id="2" name="Segnaposto numero diapositiva 1">
            <a:extLst>
              <a:ext uri="{FF2B5EF4-FFF2-40B4-BE49-F238E27FC236}">
                <a16:creationId xmlns:a16="http://schemas.microsoft.com/office/drawing/2014/main" id="{72E03EDD-0F06-4097-97AD-2F135F50D83A}"/>
              </a:ext>
            </a:extLst>
          </p:cNvPr>
          <p:cNvSpPr>
            <a:spLocks noGrp="1"/>
          </p:cNvSpPr>
          <p:nvPr>
            <p:ph type="sldNum" sz="quarter" idx="12"/>
          </p:nvPr>
        </p:nvSpPr>
        <p:spPr>
          <a:xfrm>
            <a:off x="8610600" y="6356350"/>
            <a:ext cx="2743200" cy="365125"/>
          </a:xfrm>
        </p:spPr>
        <p:txBody>
          <a:bodyPr>
            <a:normAutofit/>
          </a:bodyPr>
          <a:lstStyle/>
          <a:p>
            <a:pPr>
              <a:spcAft>
                <a:spcPts val="600"/>
              </a:spcAft>
            </a:pPr>
            <a:fld id="{D57F1E4F-1CFF-5643-939E-217C01CDF565}" type="slidenum">
              <a:rPr lang="en-US">
                <a:solidFill>
                  <a:schemeClr val="tx1">
                    <a:alpha val="60000"/>
                  </a:schemeClr>
                </a:solidFill>
              </a:rPr>
              <a:pPr>
                <a:spcAft>
                  <a:spcPts val="600"/>
                </a:spcAft>
              </a:pPr>
              <a:t>10</a:t>
            </a:fld>
            <a:endParaRPr lang="en-US">
              <a:solidFill>
                <a:schemeClr val="tx1">
                  <a:alpha val="60000"/>
                </a:schemeClr>
              </a:solidFill>
            </a:endParaRPr>
          </a:p>
        </p:txBody>
      </p:sp>
      <p:pic>
        <p:nvPicPr>
          <p:cNvPr id="3" name="Picture 2">
            <a:extLst>
              <a:ext uri="{FF2B5EF4-FFF2-40B4-BE49-F238E27FC236}">
                <a16:creationId xmlns:a16="http://schemas.microsoft.com/office/drawing/2014/main" id="{9E222F8D-538B-45E3-9590-C20EE49CFBCB}"/>
              </a:ext>
            </a:extLst>
          </p:cNvPr>
          <p:cNvPicPr>
            <a:picLocks noChangeAspect="1" noChangeArrowheads="1"/>
          </p:cNvPicPr>
          <p:nvPr/>
        </p:nvPicPr>
        <p:blipFill>
          <a:blip r:embed="rId2"/>
          <a:srcRect/>
          <a:stretch>
            <a:fillRect/>
          </a:stretch>
        </p:blipFill>
        <p:spPr bwMode="auto">
          <a:xfrm>
            <a:off x="9844074" y="524302"/>
            <a:ext cx="1928826" cy="810781"/>
          </a:xfrm>
          <a:prstGeom prst="rect">
            <a:avLst/>
          </a:prstGeom>
          <a:noFill/>
        </p:spPr>
      </p:pic>
    </p:spTree>
    <p:extLst>
      <p:ext uri="{BB962C8B-B14F-4D97-AF65-F5344CB8AC3E}">
        <p14:creationId xmlns:p14="http://schemas.microsoft.com/office/powerpoint/2010/main" val="392795216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8D1AA55E-40D5-461B-A5A8-4AE8AAB71B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itolo 3">
            <a:extLst>
              <a:ext uri="{FF2B5EF4-FFF2-40B4-BE49-F238E27FC236}">
                <a16:creationId xmlns:a16="http://schemas.microsoft.com/office/drawing/2014/main" id="{34811D00-3965-4E0C-B34B-CE68AAB5F941}"/>
              </a:ext>
            </a:extLst>
          </p:cNvPr>
          <p:cNvSpPr>
            <a:spLocks noGrp="1"/>
          </p:cNvSpPr>
          <p:nvPr>
            <p:ph type="title"/>
          </p:nvPr>
        </p:nvSpPr>
        <p:spPr>
          <a:xfrm>
            <a:off x="803775" y="1106008"/>
            <a:ext cx="10359525" cy="964324"/>
          </a:xfrm>
        </p:spPr>
        <p:txBody>
          <a:bodyPr anchor="b">
            <a:normAutofit/>
          </a:bodyPr>
          <a:lstStyle/>
          <a:p>
            <a:r>
              <a:rPr lang="en-US" sz="2200" dirty="0">
                <a:solidFill>
                  <a:srgbClr val="002060"/>
                </a:solidFill>
              </a:rPr>
              <a:t>Guidelines 37A and 37B. Dynamic Policyholder Behavior (1/2)</a:t>
            </a:r>
            <a:br>
              <a:rPr lang="en-US" sz="3900" dirty="0"/>
            </a:br>
            <a:endParaRPr lang="en-US" sz="3900" dirty="0"/>
          </a:p>
        </p:txBody>
      </p:sp>
      <p:cxnSp>
        <p:nvCxnSpPr>
          <p:cNvPr id="12" name="Straight Connector 11">
            <a:extLst>
              <a:ext uri="{FF2B5EF4-FFF2-40B4-BE49-F238E27FC236}">
                <a16:creationId xmlns:a16="http://schemas.microsoft.com/office/drawing/2014/main" id="{7EB498BD-8089-4626-91EA-4978EBEF535E}"/>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8878" y="806470"/>
            <a:ext cx="7903723" cy="0"/>
          </a:xfrm>
          <a:prstGeom prst="line">
            <a:avLst/>
          </a:prstGeom>
          <a:ln w="25400" cap="sq">
            <a:gradFill flip="none" rotWithShape="1">
              <a:gsLst>
                <a:gs pos="0">
                  <a:schemeClr val="accent1"/>
                </a:gs>
                <a:gs pos="100000">
                  <a:schemeClr val="accent2"/>
                </a:gs>
              </a:gsLst>
              <a:lin ang="10800000" scaled="0"/>
              <a:tileRect/>
            </a:gradFill>
            <a:bevel/>
          </a:ln>
        </p:spPr>
        <p:style>
          <a:lnRef idx="1">
            <a:schemeClr val="accent1"/>
          </a:lnRef>
          <a:fillRef idx="0">
            <a:schemeClr val="accent1"/>
          </a:fillRef>
          <a:effectRef idx="0">
            <a:schemeClr val="accent1"/>
          </a:effectRef>
          <a:fontRef idx="minor">
            <a:schemeClr val="tx1"/>
          </a:fontRef>
        </p:style>
      </p:cxnSp>
      <p:sp>
        <p:nvSpPr>
          <p:cNvPr id="5" name="Segnaposto contenuto 4">
            <a:extLst>
              <a:ext uri="{FF2B5EF4-FFF2-40B4-BE49-F238E27FC236}">
                <a16:creationId xmlns:a16="http://schemas.microsoft.com/office/drawing/2014/main" id="{C9F20992-C4E2-4236-9A59-8382AB582E0B}"/>
              </a:ext>
            </a:extLst>
          </p:cNvPr>
          <p:cNvSpPr>
            <a:spLocks noGrp="1"/>
          </p:cNvSpPr>
          <p:nvPr>
            <p:ph idx="1"/>
          </p:nvPr>
        </p:nvSpPr>
        <p:spPr>
          <a:xfrm>
            <a:off x="794250" y="1790704"/>
            <a:ext cx="10550025" cy="4485592"/>
          </a:xfrm>
        </p:spPr>
        <p:txBody>
          <a:bodyPr anchor="t">
            <a:normAutofit lnSpcReduction="10000"/>
          </a:bodyPr>
          <a:lstStyle/>
          <a:p>
            <a:pPr marL="0" indent="0" algn="just">
              <a:buNone/>
            </a:pPr>
            <a:r>
              <a:rPr lang="en-GB" sz="1400" u="sng" dirty="0">
                <a:solidFill>
                  <a:schemeClr val="tx1">
                    <a:alpha val="80000"/>
                  </a:schemeClr>
                </a:solidFill>
              </a:rPr>
              <a:t>Background</a:t>
            </a:r>
          </a:p>
          <a:p>
            <a:pPr marL="0" indent="0" algn="just">
              <a:buNone/>
            </a:pPr>
            <a:r>
              <a:rPr lang="en-GB" sz="1400" dirty="0">
                <a:solidFill>
                  <a:schemeClr val="tx1">
                    <a:alpha val="80000"/>
                  </a:schemeClr>
                </a:solidFill>
              </a:rPr>
              <a:t>Dynamic Policyholder Behaviour, also known with the acronym PHB, is a characteristic of best estimate liabilities, both under Solvency II and IFRS17, which has its indirect impact in the Solvency II Risk Margin (also in the IFRS17 Risk Adjustment ) as it’s gauged here through shock impacts (through changes corresponding to different quantiles in IFRS17).</a:t>
            </a:r>
          </a:p>
          <a:p>
            <a:pPr marL="0" indent="0" algn="just">
              <a:buNone/>
            </a:pPr>
            <a:r>
              <a:rPr lang="en-GB" sz="1400" dirty="0">
                <a:solidFill>
                  <a:schemeClr val="tx1">
                    <a:alpha val="80000"/>
                  </a:schemeClr>
                </a:solidFill>
              </a:rPr>
              <a:t>It affects as well as the reinsurance recoverable because its risk is charged in part (i.e. mitigated) to reinsurance counterparties independent on the reinsures is charged with a surrender value.</a:t>
            </a:r>
          </a:p>
          <a:p>
            <a:pPr marL="0" indent="0" algn="just">
              <a:buNone/>
            </a:pPr>
            <a:r>
              <a:rPr lang="en-GB" sz="1400" dirty="0">
                <a:solidFill>
                  <a:schemeClr val="tx1">
                    <a:alpha val="80000"/>
                  </a:schemeClr>
                </a:solidFill>
              </a:rPr>
              <a:t>PHB is aimed to measure the changes of basis lapse rates corresponding to different levels of economic factors, other than their historical average,  which are deemed to be correlated to.</a:t>
            </a:r>
          </a:p>
          <a:p>
            <a:pPr marL="0" indent="0" algn="just">
              <a:buNone/>
            </a:pPr>
            <a:r>
              <a:rPr lang="en-GB" sz="1400" dirty="0">
                <a:solidFill>
                  <a:schemeClr val="tx1">
                    <a:alpha val="80000"/>
                  </a:schemeClr>
                </a:solidFill>
              </a:rPr>
              <a:t>The basis lapse rates depends usually on the time distance from the origin of contract. For example, if the elderly of contract at the evaluation date is k and the projected year is t, the projected basis lapse rate is a function of time “</a:t>
            </a:r>
            <a:r>
              <a:rPr lang="en-GB" sz="1400" dirty="0" err="1">
                <a:solidFill>
                  <a:schemeClr val="tx1">
                    <a:alpha val="80000"/>
                  </a:schemeClr>
                </a:solidFill>
              </a:rPr>
              <a:t>k+t</a:t>
            </a:r>
            <a:r>
              <a:rPr lang="en-GB" sz="1400" dirty="0">
                <a:solidFill>
                  <a:schemeClr val="tx1">
                    <a:alpha val="80000"/>
                  </a:schemeClr>
                </a:solidFill>
              </a:rPr>
              <a:t>”.</a:t>
            </a:r>
          </a:p>
          <a:p>
            <a:pPr marL="0" indent="0" algn="just">
              <a:buNone/>
            </a:pPr>
            <a:r>
              <a:rPr lang="en-GB" sz="1400" dirty="0">
                <a:solidFill>
                  <a:schemeClr val="tx1">
                    <a:alpha val="80000"/>
                  </a:schemeClr>
                </a:solidFill>
              </a:rPr>
              <a:t>The historical evidence by means the basic lapses are built up could be associated to levels of financial factors significant different from those as of the valuation date and forecast for future years,.</a:t>
            </a:r>
          </a:p>
          <a:p>
            <a:pPr marL="0" indent="0" algn="just">
              <a:buNone/>
            </a:pPr>
            <a:r>
              <a:rPr lang="en-GB" sz="1400" dirty="0">
                <a:solidFill>
                  <a:schemeClr val="tx1">
                    <a:alpha val="80000"/>
                  </a:schemeClr>
                </a:solidFill>
              </a:rPr>
              <a:t>Thus, even though the best estimate liability is deterministic (i.e. not stochastic), there may be a PHB: the corresponding best estimate is “dynamic and deterministic”</a:t>
            </a:r>
          </a:p>
          <a:p>
            <a:pPr marL="0" indent="0" algn="just">
              <a:buNone/>
            </a:pPr>
            <a:r>
              <a:rPr lang="en-GB" sz="1400" dirty="0">
                <a:solidFill>
                  <a:schemeClr val="tx1">
                    <a:alpha val="80000"/>
                  </a:schemeClr>
                </a:solidFill>
              </a:rPr>
              <a:t>As the financial &amp; economic factors through economic scenario generators and the lapses are linked to their possible outcomes, the corresponding best estimate is “dynamic and stochastic “ . Often, the word “dynamic is hidden” to identify stochastic runs.</a:t>
            </a:r>
          </a:p>
          <a:p>
            <a:pPr marL="0" indent="0" algn="just">
              <a:buNone/>
            </a:pPr>
            <a:r>
              <a:rPr lang="en-GB" sz="1400" dirty="0">
                <a:solidFill>
                  <a:schemeClr val="tx1">
                    <a:alpha val="80000"/>
                  </a:schemeClr>
                </a:solidFill>
              </a:rPr>
              <a:t>The actuarial engine may easily have a switch on / off tool for PHB. The change of best estimate by switching off PHB is the way as to measure the effect of PHB.</a:t>
            </a:r>
          </a:p>
          <a:p>
            <a:pPr marL="0" indent="0" algn="just">
              <a:buNone/>
            </a:pPr>
            <a:r>
              <a:rPr lang="en-GB" sz="1400" i="1" dirty="0">
                <a:solidFill>
                  <a:srgbClr val="002060">
                    <a:alpha val="80000"/>
                  </a:srgbClr>
                </a:solidFill>
              </a:rPr>
              <a:t>								To be continued </a:t>
            </a:r>
            <a:r>
              <a:rPr lang="en-GB" sz="1400" i="1" dirty="0">
                <a:solidFill>
                  <a:srgbClr val="002060">
                    <a:alpha val="80000"/>
                  </a:srgbClr>
                </a:solidFill>
                <a:sym typeface="Wingdings" panose="05000000000000000000" pitchFamily="2" charset="2"/>
              </a:rPr>
              <a:t></a:t>
            </a:r>
            <a:endParaRPr lang="en-GB" sz="1400" i="1" dirty="0">
              <a:solidFill>
                <a:srgbClr val="002060">
                  <a:alpha val="80000"/>
                </a:srgbClr>
              </a:solidFill>
            </a:endParaRPr>
          </a:p>
        </p:txBody>
      </p:sp>
      <p:grpSp>
        <p:nvGrpSpPr>
          <p:cNvPr id="14" name="Group 13">
            <a:extLst>
              <a:ext uri="{FF2B5EF4-FFF2-40B4-BE49-F238E27FC236}">
                <a16:creationId xmlns:a16="http://schemas.microsoft.com/office/drawing/2014/main" id="{78350D8D-73D6-4132-89B5-DD52F3962A76}"/>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1388224" y="2325422"/>
            <a:ext cx="465458" cy="872153"/>
            <a:chOff x="11388224" y="2325422"/>
            <a:chExt cx="465458" cy="872153"/>
          </a:xfrm>
        </p:grpSpPr>
        <p:sp>
          <p:nvSpPr>
            <p:cNvPr id="15" name="Graphic 11">
              <a:extLst>
                <a:ext uri="{FF2B5EF4-FFF2-40B4-BE49-F238E27FC236}">
                  <a16:creationId xmlns:a16="http://schemas.microsoft.com/office/drawing/2014/main" id="{6CB927A4-E432-4310-9CD5-E89FF506317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403764" y="2325422"/>
              <a:ext cx="139039" cy="139039"/>
            </a:xfrm>
            <a:custGeom>
              <a:avLst/>
              <a:gdLst>
                <a:gd name="connsiteX0" fmla="*/ 129602 w 139039"/>
                <a:gd name="connsiteY0" fmla="*/ 60082 h 139039"/>
                <a:gd name="connsiteX1" fmla="*/ 78957 w 139039"/>
                <a:gd name="connsiteY1" fmla="*/ 60082 h 139039"/>
                <a:gd name="connsiteX2" fmla="*/ 78957 w 139039"/>
                <a:gd name="connsiteY2" fmla="*/ 9437 h 139039"/>
                <a:gd name="connsiteX3" fmla="*/ 69520 w 139039"/>
                <a:gd name="connsiteY3" fmla="*/ 0 h 139039"/>
                <a:gd name="connsiteX4" fmla="*/ 60082 w 139039"/>
                <a:gd name="connsiteY4" fmla="*/ 9437 h 139039"/>
                <a:gd name="connsiteX5" fmla="*/ 60082 w 139039"/>
                <a:gd name="connsiteY5" fmla="*/ 60082 h 139039"/>
                <a:gd name="connsiteX6" fmla="*/ 9437 w 139039"/>
                <a:gd name="connsiteY6" fmla="*/ 60082 h 139039"/>
                <a:gd name="connsiteX7" fmla="*/ 0 w 139039"/>
                <a:gd name="connsiteY7" fmla="*/ 69520 h 139039"/>
                <a:gd name="connsiteX8" fmla="*/ 9437 w 139039"/>
                <a:gd name="connsiteY8" fmla="*/ 78957 h 139039"/>
                <a:gd name="connsiteX9" fmla="*/ 60082 w 139039"/>
                <a:gd name="connsiteY9" fmla="*/ 78957 h 139039"/>
                <a:gd name="connsiteX10" fmla="*/ 60082 w 139039"/>
                <a:gd name="connsiteY10" fmla="*/ 129602 h 139039"/>
                <a:gd name="connsiteX11" fmla="*/ 69520 w 139039"/>
                <a:gd name="connsiteY11" fmla="*/ 139039 h 139039"/>
                <a:gd name="connsiteX12" fmla="*/ 78957 w 139039"/>
                <a:gd name="connsiteY12" fmla="*/ 129602 h 139039"/>
                <a:gd name="connsiteX13" fmla="*/ 78957 w 139039"/>
                <a:gd name="connsiteY13" fmla="*/ 78957 h 139039"/>
                <a:gd name="connsiteX14" fmla="*/ 129602 w 139039"/>
                <a:gd name="connsiteY14" fmla="*/ 78957 h 139039"/>
                <a:gd name="connsiteX15" fmla="*/ 139039 w 139039"/>
                <a:gd name="connsiteY15" fmla="*/ 69520 h 139039"/>
                <a:gd name="connsiteX16" fmla="*/ 129602 w 139039"/>
                <a:gd name="connsiteY16" fmla="*/ 60082 h 1390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39039" h="139039">
                  <a:moveTo>
                    <a:pt x="129602" y="60082"/>
                  </a:moveTo>
                  <a:lnTo>
                    <a:pt x="78957" y="60082"/>
                  </a:lnTo>
                  <a:lnTo>
                    <a:pt x="78957" y="9437"/>
                  </a:lnTo>
                  <a:cubicBezTo>
                    <a:pt x="78957" y="4225"/>
                    <a:pt x="74731" y="0"/>
                    <a:pt x="69520" y="0"/>
                  </a:cubicBezTo>
                  <a:cubicBezTo>
                    <a:pt x="64308" y="0"/>
                    <a:pt x="60082" y="4225"/>
                    <a:pt x="60082" y="9437"/>
                  </a:cubicBezTo>
                  <a:lnTo>
                    <a:pt x="60082" y="60082"/>
                  </a:lnTo>
                  <a:lnTo>
                    <a:pt x="9437" y="60082"/>
                  </a:lnTo>
                  <a:cubicBezTo>
                    <a:pt x="4225" y="60082"/>
                    <a:pt x="0" y="64308"/>
                    <a:pt x="0" y="69520"/>
                  </a:cubicBezTo>
                  <a:cubicBezTo>
                    <a:pt x="0" y="74731"/>
                    <a:pt x="4225" y="78957"/>
                    <a:pt x="9437" y="78957"/>
                  </a:cubicBezTo>
                  <a:lnTo>
                    <a:pt x="60082" y="78957"/>
                  </a:lnTo>
                  <a:lnTo>
                    <a:pt x="60082" y="129602"/>
                  </a:lnTo>
                  <a:cubicBezTo>
                    <a:pt x="60082" y="134814"/>
                    <a:pt x="64308" y="139039"/>
                    <a:pt x="69520" y="139039"/>
                  </a:cubicBezTo>
                  <a:cubicBezTo>
                    <a:pt x="74731" y="139039"/>
                    <a:pt x="78957" y="134814"/>
                    <a:pt x="78957" y="129602"/>
                  </a:cubicBezTo>
                  <a:lnTo>
                    <a:pt x="78957" y="78957"/>
                  </a:lnTo>
                  <a:lnTo>
                    <a:pt x="129602" y="78957"/>
                  </a:lnTo>
                  <a:cubicBezTo>
                    <a:pt x="134814" y="78957"/>
                    <a:pt x="139039" y="74731"/>
                    <a:pt x="139039" y="69520"/>
                  </a:cubicBezTo>
                  <a:cubicBezTo>
                    <a:pt x="139039" y="64308"/>
                    <a:pt x="134814" y="60082"/>
                    <a:pt x="129602" y="60082"/>
                  </a:cubicBezTo>
                  <a:close/>
                </a:path>
              </a:pathLst>
            </a:custGeom>
            <a:solidFill>
              <a:schemeClr val="accent2"/>
            </a:solidFill>
            <a:ln w="603" cap="flat">
              <a:noFill/>
              <a:prstDash val="solid"/>
              <a:miter/>
            </a:ln>
          </p:spPr>
          <p:txBody>
            <a:bodyPr rtlCol="0" anchor="ctr"/>
            <a:lstStyle/>
            <a:p>
              <a:endParaRPr lang="en-US"/>
            </a:p>
          </p:txBody>
        </p:sp>
        <p:sp>
          <p:nvSpPr>
            <p:cNvPr id="16" name="Graphic 10">
              <a:extLst>
                <a:ext uri="{FF2B5EF4-FFF2-40B4-BE49-F238E27FC236}">
                  <a16:creationId xmlns:a16="http://schemas.microsoft.com/office/drawing/2014/main" id="{E3020543-B24B-4EC4-8FFC-8DD88EEA91A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762544" y="2554717"/>
              <a:ext cx="91138" cy="91138"/>
            </a:xfrm>
            <a:custGeom>
              <a:avLst/>
              <a:gdLst>
                <a:gd name="connsiteX0" fmla="*/ 91138 w 91138"/>
                <a:gd name="connsiteY0" fmla="*/ 45569 h 91138"/>
                <a:gd name="connsiteX1" fmla="*/ 45569 w 91138"/>
                <a:gd name="connsiteY1" fmla="*/ 91138 h 91138"/>
                <a:gd name="connsiteX2" fmla="*/ 0 w 91138"/>
                <a:gd name="connsiteY2" fmla="*/ 45569 h 91138"/>
                <a:gd name="connsiteX3" fmla="*/ 45569 w 91138"/>
                <a:gd name="connsiteY3" fmla="*/ 0 h 91138"/>
                <a:gd name="connsiteX4" fmla="*/ 91138 w 91138"/>
                <a:gd name="connsiteY4" fmla="*/ 45569 h 9113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138" h="91138">
                  <a:moveTo>
                    <a:pt x="91138" y="45569"/>
                  </a:moveTo>
                  <a:cubicBezTo>
                    <a:pt x="91138" y="70736"/>
                    <a:pt x="70736" y="91138"/>
                    <a:pt x="45569" y="91138"/>
                  </a:cubicBezTo>
                  <a:cubicBezTo>
                    <a:pt x="20402" y="91138"/>
                    <a:pt x="0" y="70736"/>
                    <a:pt x="0" y="45569"/>
                  </a:cubicBezTo>
                  <a:cubicBezTo>
                    <a:pt x="0" y="20402"/>
                    <a:pt x="20402" y="0"/>
                    <a:pt x="45569" y="0"/>
                  </a:cubicBezTo>
                  <a:cubicBezTo>
                    <a:pt x="70736" y="0"/>
                    <a:pt x="91138" y="20402"/>
                    <a:pt x="91138" y="45569"/>
                  </a:cubicBezTo>
                  <a:close/>
                </a:path>
              </a:pathLst>
            </a:custGeom>
            <a:solidFill>
              <a:schemeClr val="accent2"/>
            </a:solidFill>
            <a:ln w="422" cap="flat">
              <a:noFill/>
              <a:prstDash val="solid"/>
              <a:miter/>
            </a:ln>
          </p:spPr>
          <p:txBody>
            <a:bodyPr rtlCol="0" anchor="ctr"/>
            <a:lstStyle/>
            <a:p>
              <a:endParaRPr lang="en-US"/>
            </a:p>
          </p:txBody>
        </p:sp>
        <p:sp>
          <p:nvSpPr>
            <p:cNvPr id="17" name="Graphic 12">
              <a:extLst>
                <a:ext uri="{FF2B5EF4-FFF2-40B4-BE49-F238E27FC236}">
                  <a16:creationId xmlns:a16="http://schemas.microsoft.com/office/drawing/2014/main" id="{1453BF6C-B012-48B7-B4E8-6D7AC7C27D0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388224" y="3069861"/>
              <a:ext cx="127714" cy="127714"/>
            </a:xfrm>
            <a:custGeom>
              <a:avLst/>
              <a:gdLst>
                <a:gd name="connsiteX0" fmla="*/ 63857 w 127714"/>
                <a:gd name="connsiteY0" fmla="*/ 18874 h 127714"/>
                <a:gd name="connsiteX1" fmla="*/ 108840 w 127714"/>
                <a:gd name="connsiteY1" fmla="*/ 63857 h 127714"/>
                <a:gd name="connsiteX2" fmla="*/ 63857 w 127714"/>
                <a:gd name="connsiteY2" fmla="*/ 108840 h 127714"/>
                <a:gd name="connsiteX3" fmla="*/ 18874 w 127714"/>
                <a:gd name="connsiteY3" fmla="*/ 63857 h 127714"/>
                <a:gd name="connsiteX4" fmla="*/ 63857 w 127714"/>
                <a:gd name="connsiteY4" fmla="*/ 18874 h 127714"/>
                <a:gd name="connsiteX5" fmla="*/ 63857 w 127714"/>
                <a:gd name="connsiteY5" fmla="*/ 0 h 127714"/>
                <a:gd name="connsiteX6" fmla="*/ 0 w 127714"/>
                <a:gd name="connsiteY6" fmla="*/ 63857 h 127714"/>
                <a:gd name="connsiteX7" fmla="*/ 63857 w 127714"/>
                <a:gd name="connsiteY7" fmla="*/ 127714 h 127714"/>
                <a:gd name="connsiteX8" fmla="*/ 127714 w 127714"/>
                <a:gd name="connsiteY8" fmla="*/ 63857 h 127714"/>
                <a:gd name="connsiteX9" fmla="*/ 63857 w 127714"/>
                <a:gd name="connsiteY9" fmla="*/ 0 h 1277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27714" h="127714">
                  <a:moveTo>
                    <a:pt x="63857" y="18874"/>
                  </a:moveTo>
                  <a:cubicBezTo>
                    <a:pt x="88700" y="18874"/>
                    <a:pt x="108840" y="39014"/>
                    <a:pt x="108840" y="63857"/>
                  </a:cubicBezTo>
                  <a:cubicBezTo>
                    <a:pt x="108840" y="88700"/>
                    <a:pt x="88700" y="108840"/>
                    <a:pt x="63857" y="108840"/>
                  </a:cubicBezTo>
                  <a:cubicBezTo>
                    <a:pt x="39014" y="108840"/>
                    <a:pt x="18874" y="88700"/>
                    <a:pt x="18874" y="63857"/>
                  </a:cubicBezTo>
                  <a:cubicBezTo>
                    <a:pt x="18898" y="39024"/>
                    <a:pt x="39024" y="18898"/>
                    <a:pt x="63857" y="18874"/>
                  </a:cubicBezTo>
                  <a:moveTo>
                    <a:pt x="63857" y="0"/>
                  </a:moveTo>
                  <a:cubicBezTo>
                    <a:pt x="28590" y="0"/>
                    <a:pt x="0" y="28590"/>
                    <a:pt x="0" y="63857"/>
                  </a:cubicBezTo>
                  <a:cubicBezTo>
                    <a:pt x="0" y="99124"/>
                    <a:pt x="28590" y="127714"/>
                    <a:pt x="63857" y="127714"/>
                  </a:cubicBezTo>
                  <a:cubicBezTo>
                    <a:pt x="99124" y="127714"/>
                    <a:pt x="127714" y="99124"/>
                    <a:pt x="127714" y="63857"/>
                  </a:cubicBezTo>
                  <a:cubicBezTo>
                    <a:pt x="127714" y="28590"/>
                    <a:pt x="99124" y="0"/>
                    <a:pt x="63857" y="0"/>
                  </a:cubicBezTo>
                  <a:close/>
                </a:path>
              </a:pathLst>
            </a:custGeom>
            <a:solidFill>
              <a:schemeClr val="accent2"/>
            </a:solidFill>
            <a:ln w="610" cap="flat">
              <a:noFill/>
              <a:prstDash val="solid"/>
              <a:miter/>
            </a:ln>
          </p:spPr>
          <p:txBody>
            <a:bodyPr rtlCol="0" anchor="ctr"/>
            <a:lstStyle/>
            <a:p>
              <a:endParaRPr lang="en-US"/>
            </a:p>
          </p:txBody>
        </p:sp>
      </p:grpSp>
      <p:sp>
        <p:nvSpPr>
          <p:cNvPr id="2" name="Segnaposto numero diapositiva 1">
            <a:extLst>
              <a:ext uri="{FF2B5EF4-FFF2-40B4-BE49-F238E27FC236}">
                <a16:creationId xmlns:a16="http://schemas.microsoft.com/office/drawing/2014/main" id="{72E03EDD-0F06-4097-97AD-2F135F50D83A}"/>
              </a:ext>
            </a:extLst>
          </p:cNvPr>
          <p:cNvSpPr>
            <a:spLocks noGrp="1"/>
          </p:cNvSpPr>
          <p:nvPr>
            <p:ph type="sldNum" sz="quarter" idx="12"/>
          </p:nvPr>
        </p:nvSpPr>
        <p:spPr>
          <a:xfrm>
            <a:off x="8610600" y="6356350"/>
            <a:ext cx="2743200" cy="365125"/>
          </a:xfrm>
        </p:spPr>
        <p:txBody>
          <a:bodyPr>
            <a:normAutofit/>
          </a:bodyPr>
          <a:lstStyle/>
          <a:p>
            <a:pPr>
              <a:spcAft>
                <a:spcPts val="600"/>
              </a:spcAft>
            </a:pPr>
            <a:fld id="{D57F1E4F-1CFF-5643-939E-217C01CDF565}" type="slidenum">
              <a:rPr lang="en-US">
                <a:solidFill>
                  <a:schemeClr val="tx1">
                    <a:alpha val="60000"/>
                  </a:schemeClr>
                </a:solidFill>
              </a:rPr>
              <a:pPr>
                <a:spcAft>
                  <a:spcPts val="600"/>
                </a:spcAft>
              </a:pPr>
              <a:t>11</a:t>
            </a:fld>
            <a:endParaRPr lang="en-US">
              <a:solidFill>
                <a:schemeClr val="tx1">
                  <a:alpha val="60000"/>
                </a:schemeClr>
              </a:solidFill>
            </a:endParaRPr>
          </a:p>
        </p:txBody>
      </p:sp>
      <p:pic>
        <p:nvPicPr>
          <p:cNvPr id="3" name="Picture 2">
            <a:extLst>
              <a:ext uri="{FF2B5EF4-FFF2-40B4-BE49-F238E27FC236}">
                <a16:creationId xmlns:a16="http://schemas.microsoft.com/office/drawing/2014/main" id="{9E222F8D-538B-45E3-9590-C20EE49CFBCB}"/>
              </a:ext>
            </a:extLst>
          </p:cNvPr>
          <p:cNvPicPr>
            <a:picLocks noChangeAspect="1" noChangeArrowheads="1"/>
          </p:cNvPicPr>
          <p:nvPr/>
        </p:nvPicPr>
        <p:blipFill>
          <a:blip r:embed="rId2"/>
          <a:srcRect/>
          <a:stretch>
            <a:fillRect/>
          </a:stretch>
        </p:blipFill>
        <p:spPr bwMode="auto">
          <a:xfrm>
            <a:off x="9844074" y="524302"/>
            <a:ext cx="1928826" cy="810781"/>
          </a:xfrm>
          <a:prstGeom prst="rect">
            <a:avLst/>
          </a:prstGeom>
          <a:noFill/>
        </p:spPr>
      </p:pic>
    </p:spTree>
    <p:extLst>
      <p:ext uri="{BB962C8B-B14F-4D97-AF65-F5344CB8AC3E}">
        <p14:creationId xmlns:p14="http://schemas.microsoft.com/office/powerpoint/2010/main" val="18108579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8D1AA55E-40D5-461B-A5A8-4AE8AAB71B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itolo 3">
            <a:extLst>
              <a:ext uri="{FF2B5EF4-FFF2-40B4-BE49-F238E27FC236}">
                <a16:creationId xmlns:a16="http://schemas.microsoft.com/office/drawing/2014/main" id="{34811D00-3965-4E0C-B34B-CE68AAB5F941}"/>
              </a:ext>
            </a:extLst>
          </p:cNvPr>
          <p:cNvSpPr>
            <a:spLocks noGrp="1"/>
          </p:cNvSpPr>
          <p:nvPr>
            <p:ph type="title"/>
          </p:nvPr>
        </p:nvSpPr>
        <p:spPr>
          <a:xfrm>
            <a:off x="803775" y="1106008"/>
            <a:ext cx="10359525" cy="964324"/>
          </a:xfrm>
        </p:spPr>
        <p:txBody>
          <a:bodyPr anchor="b">
            <a:normAutofit/>
          </a:bodyPr>
          <a:lstStyle/>
          <a:p>
            <a:r>
              <a:rPr lang="en-US" sz="2200" dirty="0">
                <a:solidFill>
                  <a:srgbClr val="002060"/>
                </a:solidFill>
              </a:rPr>
              <a:t>Guidelines 37A and 37B. Dynamic Policyholder Behavior (2/2)</a:t>
            </a:r>
            <a:br>
              <a:rPr lang="en-US" sz="3900" dirty="0"/>
            </a:br>
            <a:endParaRPr lang="en-US" sz="3900" dirty="0"/>
          </a:p>
        </p:txBody>
      </p:sp>
      <p:cxnSp>
        <p:nvCxnSpPr>
          <p:cNvPr id="12" name="Straight Connector 11">
            <a:extLst>
              <a:ext uri="{FF2B5EF4-FFF2-40B4-BE49-F238E27FC236}">
                <a16:creationId xmlns:a16="http://schemas.microsoft.com/office/drawing/2014/main" id="{7EB498BD-8089-4626-91EA-4978EBEF535E}"/>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8878" y="806470"/>
            <a:ext cx="7903723" cy="0"/>
          </a:xfrm>
          <a:prstGeom prst="line">
            <a:avLst/>
          </a:prstGeom>
          <a:ln w="25400" cap="sq">
            <a:gradFill flip="none" rotWithShape="1">
              <a:gsLst>
                <a:gs pos="0">
                  <a:schemeClr val="accent1"/>
                </a:gs>
                <a:gs pos="100000">
                  <a:schemeClr val="accent2"/>
                </a:gs>
              </a:gsLst>
              <a:lin ang="10800000" scaled="0"/>
              <a:tileRect/>
            </a:gradFill>
            <a:bevel/>
          </a:ln>
        </p:spPr>
        <p:style>
          <a:lnRef idx="1">
            <a:schemeClr val="accent1"/>
          </a:lnRef>
          <a:fillRef idx="0">
            <a:schemeClr val="accent1"/>
          </a:fillRef>
          <a:effectRef idx="0">
            <a:schemeClr val="accent1"/>
          </a:effectRef>
          <a:fontRef idx="minor">
            <a:schemeClr val="tx1"/>
          </a:fontRef>
        </p:style>
      </p:cxnSp>
      <p:sp>
        <p:nvSpPr>
          <p:cNvPr id="5" name="Segnaposto contenuto 4">
            <a:extLst>
              <a:ext uri="{FF2B5EF4-FFF2-40B4-BE49-F238E27FC236}">
                <a16:creationId xmlns:a16="http://schemas.microsoft.com/office/drawing/2014/main" id="{C9F20992-C4E2-4236-9A59-8382AB582E0B}"/>
              </a:ext>
            </a:extLst>
          </p:cNvPr>
          <p:cNvSpPr>
            <a:spLocks noGrp="1"/>
          </p:cNvSpPr>
          <p:nvPr>
            <p:ph idx="1"/>
          </p:nvPr>
        </p:nvSpPr>
        <p:spPr>
          <a:xfrm>
            <a:off x="794250" y="1790704"/>
            <a:ext cx="10550025" cy="4485592"/>
          </a:xfrm>
        </p:spPr>
        <p:txBody>
          <a:bodyPr anchor="t">
            <a:normAutofit/>
          </a:bodyPr>
          <a:lstStyle/>
          <a:p>
            <a:pPr marL="0" indent="0" algn="just">
              <a:buNone/>
            </a:pPr>
            <a:r>
              <a:rPr lang="en-GB" sz="1400" u="sng" dirty="0">
                <a:solidFill>
                  <a:schemeClr val="tx1">
                    <a:alpha val="80000"/>
                  </a:schemeClr>
                </a:solidFill>
              </a:rPr>
              <a:t>Background</a:t>
            </a:r>
          </a:p>
          <a:p>
            <a:pPr marL="0" indent="0" algn="just">
              <a:buNone/>
            </a:pPr>
            <a:r>
              <a:rPr lang="en-GB" sz="1400" dirty="0">
                <a:solidFill>
                  <a:schemeClr val="tx1">
                    <a:alpha val="80000"/>
                  </a:schemeClr>
                </a:solidFill>
              </a:rPr>
              <a:t>Dynamic Policyholder Behaviour makes lapses raised or decreased depending the relationship between the economic parameter and the lapse rate.</a:t>
            </a:r>
          </a:p>
          <a:p>
            <a:pPr marL="0" indent="0" algn="just">
              <a:buNone/>
            </a:pPr>
            <a:r>
              <a:rPr lang="en-GB" sz="1400" dirty="0">
                <a:solidFill>
                  <a:schemeClr val="tx1">
                    <a:alpha val="80000"/>
                  </a:schemeClr>
                </a:solidFill>
              </a:rPr>
              <a:t>If contracts in force are profitable, the increase of lapse rates in assumptions provokes an increase of best estimate (and risk margin); in contrast, in case of onerous contracts, the increase of lapse rates provokes a decrease of best estimate.</a:t>
            </a:r>
          </a:p>
          <a:p>
            <a:pPr marL="0" indent="0" algn="just">
              <a:buNone/>
            </a:pPr>
            <a:r>
              <a:rPr lang="en-GB" sz="1400" dirty="0">
                <a:solidFill>
                  <a:schemeClr val="tx1">
                    <a:alpha val="80000"/>
                  </a:schemeClr>
                </a:solidFill>
              </a:rPr>
              <a:t>A decrease of lapse rates causes a decrease of best estimate (increase) in case of profitable (onerous) business in force.</a:t>
            </a:r>
          </a:p>
          <a:p>
            <a:pPr marL="0" indent="0" algn="just">
              <a:buNone/>
            </a:pPr>
            <a:r>
              <a:rPr lang="en-GB" sz="1400" dirty="0">
                <a:solidFill>
                  <a:schemeClr val="tx1">
                    <a:alpha val="80000"/>
                  </a:schemeClr>
                </a:solidFill>
              </a:rPr>
              <a:t>Therefore, modelling decreases of lapse rates is important in the same manner as modelling increases of lapses.</a:t>
            </a:r>
          </a:p>
          <a:p>
            <a:pPr marL="0" indent="0" algn="just">
              <a:buNone/>
            </a:pPr>
            <a:r>
              <a:rPr lang="en-GB" sz="1400" dirty="0">
                <a:solidFill>
                  <a:schemeClr val="tx1">
                    <a:alpha val="80000"/>
                  </a:schemeClr>
                </a:solidFill>
              </a:rPr>
              <a:t>PHB is modelled through a link between a variable which expresses the comparison (difference or ratio) of an external economic or financial factor (for example the risk neutral spot rate of an investment with a duration similar to the liabilities) and the interest allocated to policyholders (for example the financial return of the assets of the underlying segregated fund) and the change of basis lapse rate.</a:t>
            </a:r>
          </a:p>
          <a:p>
            <a:pPr marL="0" indent="0" algn="just">
              <a:buNone/>
            </a:pPr>
            <a:r>
              <a:rPr lang="en-GB" sz="1400" dirty="0">
                <a:solidFill>
                  <a:schemeClr val="tx1">
                    <a:alpha val="80000"/>
                  </a:schemeClr>
                </a:solidFill>
              </a:rPr>
              <a:t>The aforementioned variable could work only if its value exceeds a trigger value (meant in absolute value because it works in two directions, the increase and the decrease)</a:t>
            </a:r>
          </a:p>
          <a:p>
            <a:pPr marL="0" indent="0" algn="just">
              <a:buNone/>
            </a:pPr>
            <a:r>
              <a:rPr lang="en-GB" sz="1400" dirty="0">
                <a:solidFill>
                  <a:schemeClr val="tx1">
                    <a:alpha val="80000"/>
                  </a:schemeClr>
                </a:solidFill>
              </a:rPr>
              <a:t>PHB may be multiplicative of additive to the basis lapse rates, depending on the choices of actuarial expert teams of the undertaking.  </a:t>
            </a:r>
          </a:p>
          <a:p>
            <a:pPr marL="0" indent="0" algn="just">
              <a:buNone/>
            </a:pPr>
            <a:r>
              <a:rPr lang="en-GB" sz="1400" dirty="0">
                <a:solidFill>
                  <a:schemeClr val="tx1">
                    <a:alpha val="80000"/>
                  </a:schemeClr>
                </a:solidFill>
              </a:rPr>
              <a:t>PHB may be shaped as either linearly or exponentially, depending on the characteristic of the actuarial model.</a:t>
            </a:r>
          </a:p>
          <a:p>
            <a:pPr marL="0" indent="0" algn="just">
              <a:buNone/>
            </a:pPr>
            <a:endParaRPr lang="en-GB" sz="1400" i="1" dirty="0">
              <a:solidFill>
                <a:srgbClr val="002060">
                  <a:alpha val="80000"/>
                </a:srgbClr>
              </a:solidFill>
            </a:endParaRPr>
          </a:p>
        </p:txBody>
      </p:sp>
      <p:grpSp>
        <p:nvGrpSpPr>
          <p:cNvPr id="14" name="Group 13">
            <a:extLst>
              <a:ext uri="{FF2B5EF4-FFF2-40B4-BE49-F238E27FC236}">
                <a16:creationId xmlns:a16="http://schemas.microsoft.com/office/drawing/2014/main" id="{78350D8D-73D6-4132-89B5-DD52F3962A76}"/>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1388224" y="2325422"/>
            <a:ext cx="465458" cy="872153"/>
            <a:chOff x="11388224" y="2325422"/>
            <a:chExt cx="465458" cy="872153"/>
          </a:xfrm>
        </p:grpSpPr>
        <p:sp>
          <p:nvSpPr>
            <p:cNvPr id="15" name="Graphic 11">
              <a:extLst>
                <a:ext uri="{FF2B5EF4-FFF2-40B4-BE49-F238E27FC236}">
                  <a16:creationId xmlns:a16="http://schemas.microsoft.com/office/drawing/2014/main" id="{6CB927A4-E432-4310-9CD5-E89FF506317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403764" y="2325422"/>
              <a:ext cx="139039" cy="139039"/>
            </a:xfrm>
            <a:custGeom>
              <a:avLst/>
              <a:gdLst>
                <a:gd name="connsiteX0" fmla="*/ 129602 w 139039"/>
                <a:gd name="connsiteY0" fmla="*/ 60082 h 139039"/>
                <a:gd name="connsiteX1" fmla="*/ 78957 w 139039"/>
                <a:gd name="connsiteY1" fmla="*/ 60082 h 139039"/>
                <a:gd name="connsiteX2" fmla="*/ 78957 w 139039"/>
                <a:gd name="connsiteY2" fmla="*/ 9437 h 139039"/>
                <a:gd name="connsiteX3" fmla="*/ 69520 w 139039"/>
                <a:gd name="connsiteY3" fmla="*/ 0 h 139039"/>
                <a:gd name="connsiteX4" fmla="*/ 60082 w 139039"/>
                <a:gd name="connsiteY4" fmla="*/ 9437 h 139039"/>
                <a:gd name="connsiteX5" fmla="*/ 60082 w 139039"/>
                <a:gd name="connsiteY5" fmla="*/ 60082 h 139039"/>
                <a:gd name="connsiteX6" fmla="*/ 9437 w 139039"/>
                <a:gd name="connsiteY6" fmla="*/ 60082 h 139039"/>
                <a:gd name="connsiteX7" fmla="*/ 0 w 139039"/>
                <a:gd name="connsiteY7" fmla="*/ 69520 h 139039"/>
                <a:gd name="connsiteX8" fmla="*/ 9437 w 139039"/>
                <a:gd name="connsiteY8" fmla="*/ 78957 h 139039"/>
                <a:gd name="connsiteX9" fmla="*/ 60082 w 139039"/>
                <a:gd name="connsiteY9" fmla="*/ 78957 h 139039"/>
                <a:gd name="connsiteX10" fmla="*/ 60082 w 139039"/>
                <a:gd name="connsiteY10" fmla="*/ 129602 h 139039"/>
                <a:gd name="connsiteX11" fmla="*/ 69520 w 139039"/>
                <a:gd name="connsiteY11" fmla="*/ 139039 h 139039"/>
                <a:gd name="connsiteX12" fmla="*/ 78957 w 139039"/>
                <a:gd name="connsiteY12" fmla="*/ 129602 h 139039"/>
                <a:gd name="connsiteX13" fmla="*/ 78957 w 139039"/>
                <a:gd name="connsiteY13" fmla="*/ 78957 h 139039"/>
                <a:gd name="connsiteX14" fmla="*/ 129602 w 139039"/>
                <a:gd name="connsiteY14" fmla="*/ 78957 h 139039"/>
                <a:gd name="connsiteX15" fmla="*/ 139039 w 139039"/>
                <a:gd name="connsiteY15" fmla="*/ 69520 h 139039"/>
                <a:gd name="connsiteX16" fmla="*/ 129602 w 139039"/>
                <a:gd name="connsiteY16" fmla="*/ 60082 h 1390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39039" h="139039">
                  <a:moveTo>
                    <a:pt x="129602" y="60082"/>
                  </a:moveTo>
                  <a:lnTo>
                    <a:pt x="78957" y="60082"/>
                  </a:lnTo>
                  <a:lnTo>
                    <a:pt x="78957" y="9437"/>
                  </a:lnTo>
                  <a:cubicBezTo>
                    <a:pt x="78957" y="4225"/>
                    <a:pt x="74731" y="0"/>
                    <a:pt x="69520" y="0"/>
                  </a:cubicBezTo>
                  <a:cubicBezTo>
                    <a:pt x="64308" y="0"/>
                    <a:pt x="60082" y="4225"/>
                    <a:pt x="60082" y="9437"/>
                  </a:cubicBezTo>
                  <a:lnTo>
                    <a:pt x="60082" y="60082"/>
                  </a:lnTo>
                  <a:lnTo>
                    <a:pt x="9437" y="60082"/>
                  </a:lnTo>
                  <a:cubicBezTo>
                    <a:pt x="4225" y="60082"/>
                    <a:pt x="0" y="64308"/>
                    <a:pt x="0" y="69520"/>
                  </a:cubicBezTo>
                  <a:cubicBezTo>
                    <a:pt x="0" y="74731"/>
                    <a:pt x="4225" y="78957"/>
                    <a:pt x="9437" y="78957"/>
                  </a:cubicBezTo>
                  <a:lnTo>
                    <a:pt x="60082" y="78957"/>
                  </a:lnTo>
                  <a:lnTo>
                    <a:pt x="60082" y="129602"/>
                  </a:lnTo>
                  <a:cubicBezTo>
                    <a:pt x="60082" y="134814"/>
                    <a:pt x="64308" y="139039"/>
                    <a:pt x="69520" y="139039"/>
                  </a:cubicBezTo>
                  <a:cubicBezTo>
                    <a:pt x="74731" y="139039"/>
                    <a:pt x="78957" y="134814"/>
                    <a:pt x="78957" y="129602"/>
                  </a:cubicBezTo>
                  <a:lnTo>
                    <a:pt x="78957" y="78957"/>
                  </a:lnTo>
                  <a:lnTo>
                    <a:pt x="129602" y="78957"/>
                  </a:lnTo>
                  <a:cubicBezTo>
                    <a:pt x="134814" y="78957"/>
                    <a:pt x="139039" y="74731"/>
                    <a:pt x="139039" y="69520"/>
                  </a:cubicBezTo>
                  <a:cubicBezTo>
                    <a:pt x="139039" y="64308"/>
                    <a:pt x="134814" y="60082"/>
                    <a:pt x="129602" y="60082"/>
                  </a:cubicBezTo>
                  <a:close/>
                </a:path>
              </a:pathLst>
            </a:custGeom>
            <a:solidFill>
              <a:schemeClr val="accent2"/>
            </a:solidFill>
            <a:ln w="603" cap="flat">
              <a:noFill/>
              <a:prstDash val="solid"/>
              <a:miter/>
            </a:ln>
          </p:spPr>
          <p:txBody>
            <a:bodyPr rtlCol="0" anchor="ctr"/>
            <a:lstStyle/>
            <a:p>
              <a:endParaRPr lang="en-US"/>
            </a:p>
          </p:txBody>
        </p:sp>
        <p:sp>
          <p:nvSpPr>
            <p:cNvPr id="16" name="Graphic 10">
              <a:extLst>
                <a:ext uri="{FF2B5EF4-FFF2-40B4-BE49-F238E27FC236}">
                  <a16:creationId xmlns:a16="http://schemas.microsoft.com/office/drawing/2014/main" id="{E3020543-B24B-4EC4-8FFC-8DD88EEA91A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762544" y="2554717"/>
              <a:ext cx="91138" cy="91138"/>
            </a:xfrm>
            <a:custGeom>
              <a:avLst/>
              <a:gdLst>
                <a:gd name="connsiteX0" fmla="*/ 91138 w 91138"/>
                <a:gd name="connsiteY0" fmla="*/ 45569 h 91138"/>
                <a:gd name="connsiteX1" fmla="*/ 45569 w 91138"/>
                <a:gd name="connsiteY1" fmla="*/ 91138 h 91138"/>
                <a:gd name="connsiteX2" fmla="*/ 0 w 91138"/>
                <a:gd name="connsiteY2" fmla="*/ 45569 h 91138"/>
                <a:gd name="connsiteX3" fmla="*/ 45569 w 91138"/>
                <a:gd name="connsiteY3" fmla="*/ 0 h 91138"/>
                <a:gd name="connsiteX4" fmla="*/ 91138 w 91138"/>
                <a:gd name="connsiteY4" fmla="*/ 45569 h 9113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138" h="91138">
                  <a:moveTo>
                    <a:pt x="91138" y="45569"/>
                  </a:moveTo>
                  <a:cubicBezTo>
                    <a:pt x="91138" y="70736"/>
                    <a:pt x="70736" y="91138"/>
                    <a:pt x="45569" y="91138"/>
                  </a:cubicBezTo>
                  <a:cubicBezTo>
                    <a:pt x="20402" y="91138"/>
                    <a:pt x="0" y="70736"/>
                    <a:pt x="0" y="45569"/>
                  </a:cubicBezTo>
                  <a:cubicBezTo>
                    <a:pt x="0" y="20402"/>
                    <a:pt x="20402" y="0"/>
                    <a:pt x="45569" y="0"/>
                  </a:cubicBezTo>
                  <a:cubicBezTo>
                    <a:pt x="70736" y="0"/>
                    <a:pt x="91138" y="20402"/>
                    <a:pt x="91138" y="45569"/>
                  </a:cubicBezTo>
                  <a:close/>
                </a:path>
              </a:pathLst>
            </a:custGeom>
            <a:solidFill>
              <a:schemeClr val="accent2"/>
            </a:solidFill>
            <a:ln w="422" cap="flat">
              <a:noFill/>
              <a:prstDash val="solid"/>
              <a:miter/>
            </a:ln>
          </p:spPr>
          <p:txBody>
            <a:bodyPr rtlCol="0" anchor="ctr"/>
            <a:lstStyle/>
            <a:p>
              <a:endParaRPr lang="en-US"/>
            </a:p>
          </p:txBody>
        </p:sp>
        <p:sp>
          <p:nvSpPr>
            <p:cNvPr id="17" name="Graphic 12">
              <a:extLst>
                <a:ext uri="{FF2B5EF4-FFF2-40B4-BE49-F238E27FC236}">
                  <a16:creationId xmlns:a16="http://schemas.microsoft.com/office/drawing/2014/main" id="{1453BF6C-B012-48B7-B4E8-6D7AC7C27D0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388224" y="3069861"/>
              <a:ext cx="127714" cy="127714"/>
            </a:xfrm>
            <a:custGeom>
              <a:avLst/>
              <a:gdLst>
                <a:gd name="connsiteX0" fmla="*/ 63857 w 127714"/>
                <a:gd name="connsiteY0" fmla="*/ 18874 h 127714"/>
                <a:gd name="connsiteX1" fmla="*/ 108840 w 127714"/>
                <a:gd name="connsiteY1" fmla="*/ 63857 h 127714"/>
                <a:gd name="connsiteX2" fmla="*/ 63857 w 127714"/>
                <a:gd name="connsiteY2" fmla="*/ 108840 h 127714"/>
                <a:gd name="connsiteX3" fmla="*/ 18874 w 127714"/>
                <a:gd name="connsiteY3" fmla="*/ 63857 h 127714"/>
                <a:gd name="connsiteX4" fmla="*/ 63857 w 127714"/>
                <a:gd name="connsiteY4" fmla="*/ 18874 h 127714"/>
                <a:gd name="connsiteX5" fmla="*/ 63857 w 127714"/>
                <a:gd name="connsiteY5" fmla="*/ 0 h 127714"/>
                <a:gd name="connsiteX6" fmla="*/ 0 w 127714"/>
                <a:gd name="connsiteY6" fmla="*/ 63857 h 127714"/>
                <a:gd name="connsiteX7" fmla="*/ 63857 w 127714"/>
                <a:gd name="connsiteY7" fmla="*/ 127714 h 127714"/>
                <a:gd name="connsiteX8" fmla="*/ 127714 w 127714"/>
                <a:gd name="connsiteY8" fmla="*/ 63857 h 127714"/>
                <a:gd name="connsiteX9" fmla="*/ 63857 w 127714"/>
                <a:gd name="connsiteY9" fmla="*/ 0 h 1277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27714" h="127714">
                  <a:moveTo>
                    <a:pt x="63857" y="18874"/>
                  </a:moveTo>
                  <a:cubicBezTo>
                    <a:pt x="88700" y="18874"/>
                    <a:pt x="108840" y="39014"/>
                    <a:pt x="108840" y="63857"/>
                  </a:cubicBezTo>
                  <a:cubicBezTo>
                    <a:pt x="108840" y="88700"/>
                    <a:pt x="88700" y="108840"/>
                    <a:pt x="63857" y="108840"/>
                  </a:cubicBezTo>
                  <a:cubicBezTo>
                    <a:pt x="39014" y="108840"/>
                    <a:pt x="18874" y="88700"/>
                    <a:pt x="18874" y="63857"/>
                  </a:cubicBezTo>
                  <a:cubicBezTo>
                    <a:pt x="18898" y="39024"/>
                    <a:pt x="39024" y="18898"/>
                    <a:pt x="63857" y="18874"/>
                  </a:cubicBezTo>
                  <a:moveTo>
                    <a:pt x="63857" y="0"/>
                  </a:moveTo>
                  <a:cubicBezTo>
                    <a:pt x="28590" y="0"/>
                    <a:pt x="0" y="28590"/>
                    <a:pt x="0" y="63857"/>
                  </a:cubicBezTo>
                  <a:cubicBezTo>
                    <a:pt x="0" y="99124"/>
                    <a:pt x="28590" y="127714"/>
                    <a:pt x="63857" y="127714"/>
                  </a:cubicBezTo>
                  <a:cubicBezTo>
                    <a:pt x="99124" y="127714"/>
                    <a:pt x="127714" y="99124"/>
                    <a:pt x="127714" y="63857"/>
                  </a:cubicBezTo>
                  <a:cubicBezTo>
                    <a:pt x="127714" y="28590"/>
                    <a:pt x="99124" y="0"/>
                    <a:pt x="63857" y="0"/>
                  </a:cubicBezTo>
                  <a:close/>
                </a:path>
              </a:pathLst>
            </a:custGeom>
            <a:solidFill>
              <a:schemeClr val="accent2"/>
            </a:solidFill>
            <a:ln w="610" cap="flat">
              <a:noFill/>
              <a:prstDash val="solid"/>
              <a:miter/>
            </a:ln>
          </p:spPr>
          <p:txBody>
            <a:bodyPr rtlCol="0" anchor="ctr"/>
            <a:lstStyle/>
            <a:p>
              <a:endParaRPr lang="en-US"/>
            </a:p>
          </p:txBody>
        </p:sp>
      </p:grpSp>
      <p:sp>
        <p:nvSpPr>
          <p:cNvPr id="2" name="Segnaposto numero diapositiva 1">
            <a:extLst>
              <a:ext uri="{FF2B5EF4-FFF2-40B4-BE49-F238E27FC236}">
                <a16:creationId xmlns:a16="http://schemas.microsoft.com/office/drawing/2014/main" id="{72E03EDD-0F06-4097-97AD-2F135F50D83A}"/>
              </a:ext>
            </a:extLst>
          </p:cNvPr>
          <p:cNvSpPr>
            <a:spLocks noGrp="1"/>
          </p:cNvSpPr>
          <p:nvPr>
            <p:ph type="sldNum" sz="quarter" idx="12"/>
          </p:nvPr>
        </p:nvSpPr>
        <p:spPr>
          <a:xfrm>
            <a:off x="8610600" y="6356350"/>
            <a:ext cx="2743200" cy="365125"/>
          </a:xfrm>
        </p:spPr>
        <p:txBody>
          <a:bodyPr>
            <a:normAutofit/>
          </a:bodyPr>
          <a:lstStyle/>
          <a:p>
            <a:pPr>
              <a:spcAft>
                <a:spcPts val="600"/>
              </a:spcAft>
            </a:pPr>
            <a:fld id="{D57F1E4F-1CFF-5643-939E-217C01CDF565}" type="slidenum">
              <a:rPr lang="en-US">
                <a:solidFill>
                  <a:schemeClr val="tx1">
                    <a:alpha val="60000"/>
                  </a:schemeClr>
                </a:solidFill>
              </a:rPr>
              <a:pPr>
                <a:spcAft>
                  <a:spcPts val="600"/>
                </a:spcAft>
              </a:pPr>
              <a:t>12</a:t>
            </a:fld>
            <a:endParaRPr lang="en-US">
              <a:solidFill>
                <a:schemeClr val="tx1">
                  <a:alpha val="60000"/>
                </a:schemeClr>
              </a:solidFill>
            </a:endParaRPr>
          </a:p>
        </p:txBody>
      </p:sp>
      <p:pic>
        <p:nvPicPr>
          <p:cNvPr id="3" name="Picture 2">
            <a:extLst>
              <a:ext uri="{FF2B5EF4-FFF2-40B4-BE49-F238E27FC236}">
                <a16:creationId xmlns:a16="http://schemas.microsoft.com/office/drawing/2014/main" id="{9E222F8D-538B-45E3-9590-C20EE49CFBCB}"/>
              </a:ext>
            </a:extLst>
          </p:cNvPr>
          <p:cNvPicPr>
            <a:picLocks noChangeAspect="1" noChangeArrowheads="1"/>
          </p:cNvPicPr>
          <p:nvPr/>
        </p:nvPicPr>
        <p:blipFill>
          <a:blip r:embed="rId2"/>
          <a:srcRect/>
          <a:stretch>
            <a:fillRect/>
          </a:stretch>
        </p:blipFill>
        <p:spPr bwMode="auto">
          <a:xfrm>
            <a:off x="9844074" y="524302"/>
            <a:ext cx="1928826" cy="810781"/>
          </a:xfrm>
          <a:prstGeom prst="rect">
            <a:avLst/>
          </a:prstGeom>
          <a:noFill/>
        </p:spPr>
      </p:pic>
    </p:spTree>
    <p:extLst>
      <p:ext uri="{BB962C8B-B14F-4D97-AF65-F5344CB8AC3E}">
        <p14:creationId xmlns:p14="http://schemas.microsoft.com/office/powerpoint/2010/main" val="426599568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8D1AA55E-40D5-461B-A5A8-4AE8AAB71B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itolo 3">
            <a:extLst>
              <a:ext uri="{FF2B5EF4-FFF2-40B4-BE49-F238E27FC236}">
                <a16:creationId xmlns:a16="http://schemas.microsoft.com/office/drawing/2014/main" id="{34811D00-3965-4E0C-B34B-CE68AAB5F941}"/>
              </a:ext>
            </a:extLst>
          </p:cNvPr>
          <p:cNvSpPr>
            <a:spLocks noGrp="1"/>
          </p:cNvSpPr>
          <p:nvPr>
            <p:ph type="title"/>
          </p:nvPr>
        </p:nvSpPr>
        <p:spPr>
          <a:xfrm>
            <a:off x="803775" y="1106008"/>
            <a:ext cx="10359525" cy="964324"/>
          </a:xfrm>
        </p:spPr>
        <p:txBody>
          <a:bodyPr anchor="b">
            <a:normAutofit/>
          </a:bodyPr>
          <a:lstStyle/>
          <a:p>
            <a:r>
              <a:rPr lang="en-US" sz="2200" dirty="0">
                <a:solidFill>
                  <a:srgbClr val="002060"/>
                </a:solidFill>
              </a:rPr>
              <a:t>Guidelines 37A. Dynamic Policyholder Behavior</a:t>
            </a:r>
            <a:br>
              <a:rPr lang="en-US" sz="3900" dirty="0"/>
            </a:br>
            <a:endParaRPr lang="en-US" sz="3900" dirty="0"/>
          </a:p>
        </p:txBody>
      </p:sp>
      <p:cxnSp>
        <p:nvCxnSpPr>
          <p:cNvPr id="12" name="Straight Connector 11">
            <a:extLst>
              <a:ext uri="{FF2B5EF4-FFF2-40B4-BE49-F238E27FC236}">
                <a16:creationId xmlns:a16="http://schemas.microsoft.com/office/drawing/2014/main" id="{7EB498BD-8089-4626-91EA-4978EBEF535E}"/>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8878" y="806470"/>
            <a:ext cx="7903723" cy="0"/>
          </a:xfrm>
          <a:prstGeom prst="line">
            <a:avLst/>
          </a:prstGeom>
          <a:ln w="25400" cap="sq">
            <a:gradFill flip="none" rotWithShape="1">
              <a:gsLst>
                <a:gs pos="0">
                  <a:schemeClr val="accent1"/>
                </a:gs>
                <a:gs pos="100000">
                  <a:schemeClr val="accent2"/>
                </a:gs>
              </a:gsLst>
              <a:lin ang="10800000" scaled="0"/>
              <a:tileRect/>
            </a:gradFill>
            <a:bevel/>
          </a:ln>
        </p:spPr>
        <p:style>
          <a:lnRef idx="1">
            <a:schemeClr val="accent1"/>
          </a:lnRef>
          <a:fillRef idx="0">
            <a:schemeClr val="accent1"/>
          </a:fillRef>
          <a:effectRef idx="0">
            <a:schemeClr val="accent1"/>
          </a:effectRef>
          <a:fontRef idx="minor">
            <a:schemeClr val="tx1"/>
          </a:fontRef>
        </p:style>
      </p:cxnSp>
      <p:sp>
        <p:nvSpPr>
          <p:cNvPr id="5" name="Segnaposto contenuto 4">
            <a:extLst>
              <a:ext uri="{FF2B5EF4-FFF2-40B4-BE49-F238E27FC236}">
                <a16:creationId xmlns:a16="http://schemas.microsoft.com/office/drawing/2014/main" id="{C9F20992-C4E2-4236-9A59-8382AB582E0B}"/>
              </a:ext>
            </a:extLst>
          </p:cNvPr>
          <p:cNvSpPr>
            <a:spLocks noGrp="1"/>
          </p:cNvSpPr>
          <p:nvPr>
            <p:ph idx="1"/>
          </p:nvPr>
        </p:nvSpPr>
        <p:spPr>
          <a:xfrm>
            <a:off x="794250" y="1790704"/>
            <a:ext cx="10550025" cy="4485592"/>
          </a:xfrm>
        </p:spPr>
        <p:txBody>
          <a:bodyPr anchor="t">
            <a:normAutofit/>
          </a:bodyPr>
          <a:lstStyle/>
          <a:p>
            <a:pPr marL="0" indent="0" algn="just">
              <a:buNone/>
            </a:pPr>
            <a:r>
              <a:rPr lang="en-GB" sz="1400" u="sng" dirty="0">
                <a:solidFill>
                  <a:schemeClr val="tx1">
                    <a:alpha val="80000"/>
                  </a:schemeClr>
                </a:solidFill>
              </a:rPr>
              <a:t>Guideline content</a:t>
            </a:r>
          </a:p>
          <a:p>
            <a:pPr marL="0" indent="0" algn="just">
              <a:buNone/>
            </a:pPr>
            <a:r>
              <a:rPr lang="en-GB" sz="1400" dirty="0">
                <a:solidFill>
                  <a:schemeClr val="tx1">
                    <a:alpha val="80000"/>
                  </a:schemeClr>
                </a:solidFill>
              </a:rPr>
              <a:t>Dynamic Policyholder Behaviour must be allowed for in the calculation of technical provisions.</a:t>
            </a:r>
            <a:endParaRPr lang="en-GB" sz="1400" i="1" dirty="0">
              <a:solidFill>
                <a:srgbClr val="002060">
                  <a:alpha val="80000"/>
                </a:srgbClr>
              </a:solidFill>
            </a:endParaRPr>
          </a:p>
          <a:p>
            <a:pPr marL="0" indent="0" algn="just">
              <a:buNone/>
            </a:pPr>
            <a:r>
              <a:rPr lang="en-GB" sz="1400" dirty="0"/>
              <a:t>To identify its measure, the entity should use statistical tools on the base of empirical evidence</a:t>
            </a:r>
          </a:p>
          <a:p>
            <a:pPr marL="0" indent="0" algn="just">
              <a:buNone/>
            </a:pPr>
            <a:r>
              <a:rPr lang="en-GB" sz="1400" dirty="0"/>
              <a:t>As alternative, expert judgment is permitted, however, with the help of clear documentation.</a:t>
            </a:r>
          </a:p>
          <a:p>
            <a:pPr marL="0" indent="0" algn="just">
              <a:buNone/>
            </a:pPr>
            <a:r>
              <a:rPr lang="en-GB" sz="1400" dirty="0"/>
              <a:t>Since PHB is more evident under extreme [economic] scenarios, the lack of historical empirical evidence between those extreme [economic] events and lapses “should not be considered alone to be a reason to avoid dynamic policyholder </a:t>
            </a:r>
            <a:r>
              <a:rPr lang="en-GB" sz="1400" dirty="0" err="1"/>
              <a:t>bahaviour</a:t>
            </a:r>
            <a:r>
              <a:rPr lang="en-GB" sz="1400" dirty="0"/>
              <a:t> modelling”</a:t>
            </a:r>
          </a:p>
          <a:p>
            <a:pPr marL="0" indent="0" algn="just">
              <a:buNone/>
            </a:pPr>
            <a:r>
              <a:rPr lang="en-GB" sz="1400" dirty="0"/>
              <a:t>There’s interaction between PHB and future management actions</a:t>
            </a:r>
          </a:p>
          <a:p>
            <a:pPr marL="0" indent="0" algn="just">
              <a:buNone/>
            </a:pPr>
            <a:r>
              <a:rPr lang="en-GB" sz="1400" dirty="0"/>
              <a:t>The last assessment is of a key importance in life insurance: it could easily make the best estimates raised in scenarios whose management actions make the future earning of declined. </a:t>
            </a:r>
          </a:p>
          <a:p>
            <a:pPr marL="0" indent="0" algn="just">
              <a:buNone/>
            </a:pPr>
            <a:r>
              <a:rPr lang="en-GB" sz="1400" dirty="0"/>
              <a:t>The more lapse rates in extreme scenarios when projecting profitable business in force, the higher the best estimate.</a:t>
            </a:r>
          </a:p>
          <a:p>
            <a:pPr marL="0" indent="0" algn="just">
              <a:buNone/>
            </a:pPr>
            <a:r>
              <a:rPr lang="en-GB" sz="1400" dirty="0"/>
              <a:t> </a:t>
            </a:r>
          </a:p>
        </p:txBody>
      </p:sp>
      <p:grpSp>
        <p:nvGrpSpPr>
          <p:cNvPr id="14" name="Group 13">
            <a:extLst>
              <a:ext uri="{FF2B5EF4-FFF2-40B4-BE49-F238E27FC236}">
                <a16:creationId xmlns:a16="http://schemas.microsoft.com/office/drawing/2014/main" id="{78350D8D-73D6-4132-89B5-DD52F3962A76}"/>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1388224" y="2325422"/>
            <a:ext cx="465458" cy="872153"/>
            <a:chOff x="11388224" y="2325422"/>
            <a:chExt cx="465458" cy="872153"/>
          </a:xfrm>
        </p:grpSpPr>
        <p:sp>
          <p:nvSpPr>
            <p:cNvPr id="15" name="Graphic 11">
              <a:extLst>
                <a:ext uri="{FF2B5EF4-FFF2-40B4-BE49-F238E27FC236}">
                  <a16:creationId xmlns:a16="http://schemas.microsoft.com/office/drawing/2014/main" id="{6CB927A4-E432-4310-9CD5-E89FF506317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403764" y="2325422"/>
              <a:ext cx="139039" cy="139039"/>
            </a:xfrm>
            <a:custGeom>
              <a:avLst/>
              <a:gdLst>
                <a:gd name="connsiteX0" fmla="*/ 129602 w 139039"/>
                <a:gd name="connsiteY0" fmla="*/ 60082 h 139039"/>
                <a:gd name="connsiteX1" fmla="*/ 78957 w 139039"/>
                <a:gd name="connsiteY1" fmla="*/ 60082 h 139039"/>
                <a:gd name="connsiteX2" fmla="*/ 78957 w 139039"/>
                <a:gd name="connsiteY2" fmla="*/ 9437 h 139039"/>
                <a:gd name="connsiteX3" fmla="*/ 69520 w 139039"/>
                <a:gd name="connsiteY3" fmla="*/ 0 h 139039"/>
                <a:gd name="connsiteX4" fmla="*/ 60082 w 139039"/>
                <a:gd name="connsiteY4" fmla="*/ 9437 h 139039"/>
                <a:gd name="connsiteX5" fmla="*/ 60082 w 139039"/>
                <a:gd name="connsiteY5" fmla="*/ 60082 h 139039"/>
                <a:gd name="connsiteX6" fmla="*/ 9437 w 139039"/>
                <a:gd name="connsiteY6" fmla="*/ 60082 h 139039"/>
                <a:gd name="connsiteX7" fmla="*/ 0 w 139039"/>
                <a:gd name="connsiteY7" fmla="*/ 69520 h 139039"/>
                <a:gd name="connsiteX8" fmla="*/ 9437 w 139039"/>
                <a:gd name="connsiteY8" fmla="*/ 78957 h 139039"/>
                <a:gd name="connsiteX9" fmla="*/ 60082 w 139039"/>
                <a:gd name="connsiteY9" fmla="*/ 78957 h 139039"/>
                <a:gd name="connsiteX10" fmla="*/ 60082 w 139039"/>
                <a:gd name="connsiteY10" fmla="*/ 129602 h 139039"/>
                <a:gd name="connsiteX11" fmla="*/ 69520 w 139039"/>
                <a:gd name="connsiteY11" fmla="*/ 139039 h 139039"/>
                <a:gd name="connsiteX12" fmla="*/ 78957 w 139039"/>
                <a:gd name="connsiteY12" fmla="*/ 129602 h 139039"/>
                <a:gd name="connsiteX13" fmla="*/ 78957 w 139039"/>
                <a:gd name="connsiteY13" fmla="*/ 78957 h 139039"/>
                <a:gd name="connsiteX14" fmla="*/ 129602 w 139039"/>
                <a:gd name="connsiteY14" fmla="*/ 78957 h 139039"/>
                <a:gd name="connsiteX15" fmla="*/ 139039 w 139039"/>
                <a:gd name="connsiteY15" fmla="*/ 69520 h 139039"/>
                <a:gd name="connsiteX16" fmla="*/ 129602 w 139039"/>
                <a:gd name="connsiteY16" fmla="*/ 60082 h 1390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39039" h="139039">
                  <a:moveTo>
                    <a:pt x="129602" y="60082"/>
                  </a:moveTo>
                  <a:lnTo>
                    <a:pt x="78957" y="60082"/>
                  </a:lnTo>
                  <a:lnTo>
                    <a:pt x="78957" y="9437"/>
                  </a:lnTo>
                  <a:cubicBezTo>
                    <a:pt x="78957" y="4225"/>
                    <a:pt x="74731" y="0"/>
                    <a:pt x="69520" y="0"/>
                  </a:cubicBezTo>
                  <a:cubicBezTo>
                    <a:pt x="64308" y="0"/>
                    <a:pt x="60082" y="4225"/>
                    <a:pt x="60082" y="9437"/>
                  </a:cubicBezTo>
                  <a:lnTo>
                    <a:pt x="60082" y="60082"/>
                  </a:lnTo>
                  <a:lnTo>
                    <a:pt x="9437" y="60082"/>
                  </a:lnTo>
                  <a:cubicBezTo>
                    <a:pt x="4225" y="60082"/>
                    <a:pt x="0" y="64308"/>
                    <a:pt x="0" y="69520"/>
                  </a:cubicBezTo>
                  <a:cubicBezTo>
                    <a:pt x="0" y="74731"/>
                    <a:pt x="4225" y="78957"/>
                    <a:pt x="9437" y="78957"/>
                  </a:cubicBezTo>
                  <a:lnTo>
                    <a:pt x="60082" y="78957"/>
                  </a:lnTo>
                  <a:lnTo>
                    <a:pt x="60082" y="129602"/>
                  </a:lnTo>
                  <a:cubicBezTo>
                    <a:pt x="60082" y="134814"/>
                    <a:pt x="64308" y="139039"/>
                    <a:pt x="69520" y="139039"/>
                  </a:cubicBezTo>
                  <a:cubicBezTo>
                    <a:pt x="74731" y="139039"/>
                    <a:pt x="78957" y="134814"/>
                    <a:pt x="78957" y="129602"/>
                  </a:cubicBezTo>
                  <a:lnTo>
                    <a:pt x="78957" y="78957"/>
                  </a:lnTo>
                  <a:lnTo>
                    <a:pt x="129602" y="78957"/>
                  </a:lnTo>
                  <a:cubicBezTo>
                    <a:pt x="134814" y="78957"/>
                    <a:pt x="139039" y="74731"/>
                    <a:pt x="139039" y="69520"/>
                  </a:cubicBezTo>
                  <a:cubicBezTo>
                    <a:pt x="139039" y="64308"/>
                    <a:pt x="134814" y="60082"/>
                    <a:pt x="129602" y="60082"/>
                  </a:cubicBezTo>
                  <a:close/>
                </a:path>
              </a:pathLst>
            </a:custGeom>
            <a:solidFill>
              <a:schemeClr val="accent2"/>
            </a:solidFill>
            <a:ln w="603" cap="flat">
              <a:noFill/>
              <a:prstDash val="solid"/>
              <a:miter/>
            </a:ln>
          </p:spPr>
          <p:txBody>
            <a:bodyPr rtlCol="0" anchor="ctr"/>
            <a:lstStyle/>
            <a:p>
              <a:endParaRPr lang="en-US"/>
            </a:p>
          </p:txBody>
        </p:sp>
        <p:sp>
          <p:nvSpPr>
            <p:cNvPr id="16" name="Graphic 10">
              <a:extLst>
                <a:ext uri="{FF2B5EF4-FFF2-40B4-BE49-F238E27FC236}">
                  <a16:creationId xmlns:a16="http://schemas.microsoft.com/office/drawing/2014/main" id="{E3020543-B24B-4EC4-8FFC-8DD88EEA91A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762544" y="2554717"/>
              <a:ext cx="91138" cy="91138"/>
            </a:xfrm>
            <a:custGeom>
              <a:avLst/>
              <a:gdLst>
                <a:gd name="connsiteX0" fmla="*/ 91138 w 91138"/>
                <a:gd name="connsiteY0" fmla="*/ 45569 h 91138"/>
                <a:gd name="connsiteX1" fmla="*/ 45569 w 91138"/>
                <a:gd name="connsiteY1" fmla="*/ 91138 h 91138"/>
                <a:gd name="connsiteX2" fmla="*/ 0 w 91138"/>
                <a:gd name="connsiteY2" fmla="*/ 45569 h 91138"/>
                <a:gd name="connsiteX3" fmla="*/ 45569 w 91138"/>
                <a:gd name="connsiteY3" fmla="*/ 0 h 91138"/>
                <a:gd name="connsiteX4" fmla="*/ 91138 w 91138"/>
                <a:gd name="connsiteY4" fmla="*/ 45569 h 9113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138" h="91138">
                  <a:moveTo>
                    <a:pt x="91138" y="45569"/>
                  </a:moveTo>
                  <a:cubicBezTo>
                    <a:pt x="91138" y="70736"/>
                    <a:pt x="70736" y="91138"/>
                    <a:pt x="45569" y="91138"/>
                  </a:cubicBezTo>
                  <a:cubicBezTo>
                    <a:pt x="20402" y="91138"/>
                    <a:pt x="0" y="70736"/>
                    <a:pt x="0" y="45569"/>
                  </a:cubicBezTo>
                  <a:cubicBezTo>
                    <a:pt x="0" y="20402"/>
                    <a:pt x="20402" y="0"/>
                    <a:pt x="45569" y="0"/>
                  </a:cubicBezTo>
                  <a:cubicBezTo>
                    <a:pt x="70736" y="0"/>
                    <a:pt x="91138" y="20402"/>
                    <a:pt x="91138" y="45569"/>
                  </a:cubicBezTo>
                  <a:close/>
                </a:path>
              </a:pathLst>
            </a:custGeom>
            <a:solidFill>
              <a:schemeClr val="accent2"/>
            </a:solidFill>
            <a:ln w="422" cap="flat">
              <a:noFill/>
              <a:prstDash val="solid"/>
              <a:miter/>
            </a:ln>
          </p:spPr>
          <p:txBody>
            <a:bodyPr rtlCol="0" anchor="ctr"/>
            <a:lstStyle/>
            <a:p>
              <a:endParaRPr lang="en-US"/>
            </a:p>
          </p:txBody>
        </p:sp>
        <p:sp>
          <p:nvSpPr>
            <p:cNvPr id="17" name="Graphic 12">
              <a:extLst>
                <a:ext uri="{FF2B5EF4-FFF2-40B4-BE49-F238E27FC236}">
                  <a16:creationId xmlns:a16="http://schemas.microsoft.com/office/drawing/2014/main" id="{1453BF6C-B012-48B7-B4E8-6D7AC7C27D0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388224" y="3069861"/>
              <a:ext cx="127714" cy="127714"/>
            </a:xfrm>
            <a:custGeom>
              <a:avLst/>
              <a:gdLst>
                <a:gd name="connsiteX0" fmla="*/ 63857 w 127714"/>
                <a:gd name="connsiteY0" fmla="*/ 18874 h 127714"/>
                <a:gd name="connsiteX1" fmla="*/ 108840 w 127714"/>
                <a:gd name="connsiteY1" fmla="*/ 63857 h 127714"/>
                <a:gd name="connsiteX2" fmla="*/ 63857 w 127714"/>
                <a:gd name="connsiteY2" fmla="*/ 108840 h 127714"/>
                <a:gd name="connsiteX3" fmla="*/ 18874 w 127714"/>
                <a:gd name="connsiteY3" fmla="*/ 63857 h 127714"/>
                <a:gd name="connsiteX4" fmla="*/ 63857 w 127714"/>
                <a:gd name="connsiteY4" fmla="*/ 18874 h 127714"/>
                <a:gd name="connsiteX5" fmla="*/ 63857 w 127714"/>
                <a:gd name="connsiteY5" fmla="*/ 0 h 127714"/>
                <a:gd name="connsiteX6" fmla="*/ 0 w 127714"/>
                <a:gd name="connsiteY6" fmla="*/ 63857 h 127714"/>
                <a:gd name="connsiteX7" fmla="*/ 63857 w 127714"/>
                <a:gd name="connsiteY7" fmla="*/ 127714 h 127714"/>
                <a:gd name="connsiteX8" fmla="*/ 127714 w 127714"/>
                <a:gd name="connsiteY8" fmla="*/ 63857 h 127714"/>
                <a:gd name="connsiteX9" fmla="*/ 63857 w 127714"/>
                <a:gd name="connsiteY9" fmla="*/ 0 h 1277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27714" h="127714">
                  <a:moveTo>
                    <a:pt x="63857" y="18874"/>
                  </a:moveTo>
                  <a:cubicBezTo>
                    <a:pt x="88700" y="18874"/>
                    <a:pt x="108840" y="39014"/>
                    <a:pt x="108840" y="63857"/>
                  </a:cubicBezTo>
                  <a:cubicBezTo>
                    <a:pt x="108840" y="88700"/>
                    <a:pt x="88700" y="108840"/>
                    <a:pt x="63857" y="108840"/>
                  </a:cubicBezTo>
                  <a:cubicBezTo>
                    <a:pt x="39014" y="108840"/>
                    <a:pt x="18874" y="88700"/>
                    <a:pt x="18874" y="63857"/>
                  </a:cubicBezTo>
                  <a:cubicBezTo>
                    <a:pt x="18898" y="39024"/>
                    <a:pt x="39024" y="18898"/>
                    <a:pt x="63857" y="18874"/>
                  </a:cubicBezTo>
                  <a:moveTo>
                    <a:pt x="63857" y="0"/>
                  </a:moveTo>
                  <a:cubicBezTo>
                    <a:pt x="28590" y="0"/>
                    <a:pt x="0" y="28590"/>
                    <a:pt x="0" y="63857"/>
                  </a:cubicBezTo>
                  <a:cubicBezTo>
                    <a:pt x="0" y="99124"/>
                    <a:pt x="28590" y="127714"/>
                    <a:pt x="63857" y="127714"/>
                  </a:cubicBezTo>
                  <a:cubicBezTo>
                    <a:pt x="99124" y="127714"/>
                    <a:pt x="127714" y="99124"/>
                    <a:pt x="127714" y="63857"/>
                  </a:cubicBezTo>
                  <a:cubicBezTo>
                    <a:pt x="127714" y="28590"/>
                    <a:pt x="99124" y="0"/>
                    <a:pt x="63857" y="0"/>
                  </a:cubicBezTo>
                  <a:close/>
                </a:path>
              </a:pathLst>
            </a:custGeom>
            <a:solidFill>
              <a:schemeClr val="accent2"/>
            </a:solidFill>
            <a:ln w="610" cap="flat">
              <a:noFill/>
              <a:prstDash val="solid"/>
              <a:miter/>
            </a:ln>
          </p:spPr>
          <p:txBody>
            <a:bodyPr rtlCol="0" anchor="ctr"/>
            <a:lstStyle/>
            <a:p>
              <a:endParaRPr lang="en-US"/>
            </a:p>
          </p:txBody>
        </p:sp>
      </p:grpSp>
      <p:sp>
        <p:nvSpPr>
          <p:cNvPr id="2" name="Segnaposto numero diapositiva 1">
            <a:extLst>
              <a:ext uri="{FF2B5EF4-FFF2-40B4-BE49-F238E27FC236}">
                <a16:creationId xmlns:a16="http://schemas.microsoft.com/office/drawing/2014/main" id="{72E03EDD-0F06-4097-97AD-2F135F50D83A}"/>
              </a:ext>
            </a:extLst>
          </p:cNvPr>
          <p:cNvSpPr>
            <a:spLocks noGrp="1"/>
          </p:cNvSpPr>
          <p:nvPr>
            <p:ph type="sldNum" sz="quarter" idx="12"/>
          </p:nvPr>
        </p:nvSpPr>
        <p:spPr>
          <a:xfrm>
            <a:off x="8610600" y="6356350"/>
            <a:ext cx="2743200" cy="365125"/>
          </a:xfrm>
        </p:spPr>
        <p:txBody>
          <a:bodyPr>
            <a:normAutofit/>
          </a:bodyPr>
          <a:lstStyle/>
          <a:p>
            <a:pPr>
              <a:spcAft>
                <a:spcPts val="600"/>
              </a:spcAft>
            </a:pPr>
            <a:fld id="{D57F1E4F-1CFF-5643-939E-217C01CDF565}" type="slidenum">
              <a:rPr lang="en-US">
                <a:solidFill>
                  <a:schemeClr val="tx1">
                    <a:alpha val="60000"/>
                  </a:schemeClr>
                </a:solidFill>
              </a:rPr>
              <a:pPr>
                <a:spcAft>
                  <a:spcPts val="600"/>
                </a:spcAft>
              </a:pPr>
              <a:t>13</a:t>
            </a:fld>
            <a:endParaRPr lang="en-US">
              <a:solidFill>
                <a:schemeClr val="tx1">
                  <a:alpha val="60000"/>
                </a:schemeClr>
              </a:solidFill>
            </a:endParaRPr>
          </a:p>
        </p:txBody>
      </p:sp>
      <p:pic>
        <p:nvPicPr>
          <p:cNvPr id="3" name="Picture 2">
            <a:extLst>
              <a:ext uri="{FF2B5EF4-FFF2-40B4-BE49-F238E27FC236}">
                <a16:creationId xmlns:a16="http://schemas.microsoft.com/office/drawing/2014/main" id="{9E222F8D-538B-45E3-9590-C20EE49CFBCB}"/>
              </a:ext>
            </a:extLst>
          </p:cNvPr>
          <p:cNvPicPr>
            <a:picLocks noChangeAspect="1" noChangeArrowheads="1"/>
          </p:cNvPicPr>
          <p:nvPr/>
        </p:nvPicPr>
        <p:blipFill>
          <a:blip r:embed="rId2"/>
          <a:srcRect/>
          <a:stretch>
            <a:fillRect/>
          </a:stretch>
        </p:blipFill>
        <p:spPr bwMode="auto">
          <a:xfrm>
            <a:off x="9844074" y="524302"/>
            <a:ext cx="1928826" cy="810781"/>
          </a:xfrm>
          <a:prstGeom prst="rect">
            <a:avLst/>
          </a:prstGeom>
          <a:noFill/>
        </p:spPr>
      </p:pic>
    </p:spTree>
    <p:extLst>
      <p:ext uri="{BB962C8B-B14F-4D97-AF65-F5344CB8AC3E}">
        <p14:creationId xmlns:p14="http://schemas.microsoft.com/office/powerpoint/2010/main" val="42735171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8D1AA55E-40D5-461B-A5A8-4AE8AAB71B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itolo 3">
            <a:extLst>
              <a:ext uri="{FF2B5EF4-FFF2-40B4-BE49-F238E27FC236}">
                <a16:creationId xmlns:a16="http://schemas.microsoft.com/office/drawing/2014/main" id="{34811D00-3965-4E0C-B34B-CE68AAB5F941}"/>
              </a:ext>
            </a:extLst>
          </p:cNvPr>
          <p:cNvSpPr>
            <a:spLocks noGrp="1"/>
          </p:cNvSpPr>
          <p:nvPr>
            <p:ph type="title"/>
          </p:nvPr>
        </p:nvSpPr>
        <p:spPr>
          <a:xfrm>
            <a:off x="803775" y="1106008"/>
            <a:ext cx="10359525" cy="964324"/>
          </a:xfrm>
        </p:spPr>
        <p:txBody>
          <a:bodyPr anchor="b">
            <a:normAutofit/>
          </a:bodyPr>
          <a:lstStyle/>
          <a:p>
            <a:r>
              <a:rPr lang="en-US" sz="2200" dirty="0">
                <a:solidFill>
                  <a:srgbClr val="002060"/>
                </a:solidFill>
              </a:rPr>
              <a:t>Guidelines 37B. Bidirectional assumptions</a:t>
            </a:r>
            <a:br>
              <a:rPr lang="en-US" sz="3900" dirty="0"/>
            </a:br>
            <a:endParaRPr lang="en-US" sz="3900" dirty="0"/>
          </a:p>
        </p:txBody>
      </p:sp>
      <p:cxnSp>
        <p:nvCxnSpPr>
          <p:cNvPr id="12" name="Straight Connector 11">
            <a:extLst>
              <a:ext uri="{FF2B5EF4-FFF2-40B4-BE49-F238E27FC236}">
                <a16:creationId xmlns:a16="http://schemas.microsoft.com/office/drawing/2014/main" id="{7EB498BD-8089-4626-91EA-4978EBEF535E}"/>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8878" y="806470"/>
            <a:ext cx="7903723" cy="0"/>
          </a:xfrm>
          <a:prstGeom prst="line">
            <a:avLst/>
          </a:prstGeom>
          <a:ln w="25400" cap="sq">
            <a:gradFill flip="none" rotWithShape="1">
              <a:gsLst>
                <a:gs pos="0">
                  <a:schemeClr val="accent1"/>
                </a:gs>
                <a:gs pos="100000">
                  <a:schemeClr val="accent2"/>
                </a:gs>
              </a:gsLst>
              <a:lin ang="10800000" scaled="0"/>
              <a:tileRect/>
            </a:gradFill>
            <a:bevel/>
          </a:ln>
        </p:spPr>
        <p:style>
          <a:lnRef idx="1">
            <a:schemeClr val="accent1"/>
          </a:lnRef>
          <a:fillRef idx="0">
            <a:schemeClr val="accent1"/>
          </a:fillRef>
          <a:effectRef idx="0">
            <a:schemeClr val="accent1"/>
          </a:effectRef>
          <a:fontRef idx="minor">
            <a:schemeClr val="tx1"/>
          </a:fontRef>
        </p:style>
      </p:cxnSp>
      <p:sp>
        <p:nvSpPr>
          <p:cNvPr id="5" name="Segnaposto contenuto 4">
            <a:extLst>
              <a:ext uri="{FF2B5EF4-FFF2-40B4-BE49-F238E27FC236}">
                <a16:creationId xmlns:a16="http://schemas.microsoft.com/office/drawing/2014/main" id="{C9F20992-C4E2-4236-9A59-8382AB582E0B}"/>
              </a:ext>
            </a:extLst>
          </p:cNvPr>
          <p:cNvSpPr>
            <a:spLocks noGrp="1"/>
          </p:cNvSpPr>
          <p:nvPr>
            <p:ph idx="1"/>
          </p:nvPr>
        </p:nvSpPr>
        <p:spPr>
          <a:xfrm>
            <a:off x="794250" y="1790704"/>
            <a:ext cx="10550025" cy="4485592"/>
          </a:xfrm>
        </p:spPr>
        <p:txBody>
          <a:bodyPr anchor="t">
            <a:normAutofit/>
          </a:bodyPr>
          <a:lstStyle/>
          <a:p>
            <a:pPr marL="0" indent="0" algn="just">
              <a:buNone/>
            </a:pPr>
            <a:r>
              <a:rPr lang="en-GB" sz="1400" u="sng" dirty="0">
                <a:solidFill>
                  <a:schemeClr val="tx1">
                    <a:alpha val="80000"/>
                  </a:schemeClr>
                </a:solidFill>
              </a:rPr>
              <a:t>Guideline content</a:t>
            </a:r>
          </a:p>
          <a:p>
            <a:pPr marL="0" indent="0" algn="just">
              <a:buNone/>
            </a:pPr>
            <a:r>
              <a:rPr lang="en-GB" sz="1400" dirty="0">
                <a:solidFill>
                  <a:schemeClr val="tx1">
                    <a:alpha val="80000"/>
                  </a:schemeClr>
                </a:solidFill>
              </a:rPr>
              <a:t>Dynamic Policyholder Behaviour must be modelled in two directions: the increase and the decrease.</a:t>
            </a:r>
          </a:p>
          <a:p>
            <a:pPr marL="0" indent="0" algn="just">
              <a:buNone/>
            </a:pPr>
            <a:r>
              <a:rPr lang="en-GB" sz="1400" dirty="0">
                <a:solidFill>
                  <a:schemeClr val="tx1">
                    <a:alpha val="80000"/>
                  </a:schemeClr>
                </a:solidFill>
              </a:rPr>
              <a:t>There are no further indications on how the two different directions could play, hence modelling is left free under discretion of actual expert teams of the Undertaking.</a:t>
            </a:r>
          </a:p>
          <a:p>
            <a:pPr marL="0" indent="0" algn="just">
              <a:buNone/>
            </a:pPr>
            <a:r>
              <a:rPr lang="en-GB" sz="1400" dirty="0">
                <a:solidFill>
                  <a:schemeClr val="tx1">
                    <a:alpha val="80000"/>
                  </a:schemeClr>
                </a:solidFill>
              </a:rPr>
              <a:t>Increase of decrease shall depend on the variable described in my previous pages that is referred to as “trigger event”, not to be confused with the word “trigger” meant as the minimum level of the variable beyond that the PHB is working.</a:t>
            </a:r>
          </a:p>
          <a:p>
            <a:pPr marL="0" indent="0" algn="just">
              <a:buNone/>
            </a:pPr>
            <a:endParaRPr lang="en-GB" sz="1400" dirty="0">
              <a:solidFill>
                <a:schemeClr val="tx1">
                  <a:alpha val="80000"/>
                </a:schemeClr>
              </a:solidFill>
            </a:endParaRPr>
          </a:p>
          <a:p>
            <a:pPr marL="0" indent="0" algn="just">
              <a:buNone/>
            </a:pPr>
            <a:r>
              <a:rPr lang="en-GB" sz="1400" dirty="0">
                <a:solidFill>
                  <a:schemeClr val="tx1">
                    <a:alpha val="80000"/>
                  </a:schemeClr>
                </a:solidFill>
              </a:rPr>
              <a:t> </a:t>
            </a:r>
            <a:endParaRPr lang="en-GB" sz="1400" dirty="0"/>
          </a:p>
        </p:txBody>
      </p:sp>
      <p:grpSp>
        <p:nvGrpSpPr>
          <p:cNvPr id="14" name="Group 13">
            <a:extLst>
              <a:ext uri="{FF2B5EF4-FFF2-40B4-BE49-F238E27FC236}">
                <a16:creationId xmlns:a16="http://schemas.microsoft.com/office/drawing/2014/main" id="{78350D8D-73D6-4132-89B5-DD52F3962A76}"/>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1388224" y="2325422"/>
            <a:ext cx="465458" cy="872153"/>
            <a:chOff x="11388224" y="2325422"/>
            <a:chExt cx="465458" cy="872153"/>
          </a:xfrm>
        </p:grpSpPr>
        <p:sp>
          <p:nvSpPr>
            <p:cNvPr id="15" name="Graphic 11">
              <a:extLst>
                <a:ext uri="{FF2B5EF4-FFF2-40B4-BE49-F238E27FC236}">
                  <a16:creationId xmlns:a16="http://schemas.microsoft.com/office/drawing/2014/main" id="{6CB927A4-E432-4310-9CD5-E89FF506317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403764" y="2325422"/>
              <a:ext cx="139039" cy="139039"/>
            </a:xfrm>
            <a:custGeom>
              <a:avLst/>
              <a:gdLst>
                <a:gd name="connsiteX0" fmla="*/ 129602 w 139039"/>
                <a:gd name="connsiteY0" fmla="*/ 60082 h 139039"/>
                <a:gd name="connsiteX1" fmla="*/ 78957 w 139039"/>
                <a:gd name="connsiteY1" fmla="*/ 60082 h 139039"/>
                <a:gd name="connsiteX2" fmla="*/ 78957 w 139039"/>
                <a:gd name="connsiteY2" fmla="*/ 9437 h 139039"/>
                <a:gd name="connsiteX3" fmla="*/ 69520 w 139039"/>
                <a:gd name="connsiteY3" fmla="*/ 0 h 139039"/>
                <a:gd name="connsiteX4" fmla="*/ 60082 w 139039"/>
                <a:gd name="connsiteY4" fmla="*/ 9437 h 139039"/>
                <a:gd name="connsiteX5" fmla="*/ 60082 w 139039"/>
                <a:gd name="connsiteY5" fmla="*/ 60082 h 139039"/>
                <a:gd name="connsiteX6" fmla="*/ 9437 w 139039"/>
                <a:gd name="connsiteY6" fmla="*/ 60082 h 139039"/>
                <a:gd name="connsiteX7" fmla="*/ 0 w 139039"/>
                <a:gd name="connsiteY7" fmla="*/ 69520 h 139039"/>
                <a:gd name="connsiteX8" fmla="*/ 9437 w 139039"/>
                <a:gd name="connsiteY8" fmla="*/ 78957 h 139039"/>
                <a:gd name="connsiteX9" fmla="*/ 60082 w 139039"/>
                <a:gd name="connsiteY9" fmla="*/ 78957 h 139039"/>
                <a:gd name="connsiteX10" fmla="*/ 60082 w 139039"/>
                <a:gd name="connsiteY10" fmla="*/ 129602 h 139039"/>
                <a:gd name="connsiteX11" fmla="*/ 69520 w 139039"/>
                <a:gd name="connsiteY11" fmla="*/ 139039 h 139039"/>
                <a:gd name="connsiteX12" fmla="*/ 78957 w 139039"/>
                <a:gd name="connsiteY12" fmla="*/ 129602 h 139039"/>
                <a:gd name="connsiteX13" fmla="*/ 78957 w 139039"/>
                <a:gd name="connsiteY13" fmla="*/ 78957 h 139039"/>
                <a:gd name="connsiteX14" fmla="*/ 129602 w 139039"/>
                <a:gd name="connsiteY14" fmla="*/ 78957 h 139039"/>
                <a:gd name="connsiteX15" fmla="*/ 139039 w 139039"/>
                <a:gd name="connsiteY15" fmla="*/ 69520 h 139039"/>
                <a:gd name="connsiteX16" fmla="*/ 129602 w 139039"/>
                <a:gd name="connsiteY16" fmla="*/ 60082 h 1390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39039" h="139039">
                  <a:moveTo>
                    <a:pt x="129602" y="60082"/>
                  </a:moveTo>
                  <a:lnTo>
                    <a:pt x="78957" y="60082"/>
                  </a:lnTo>
                  <a:lnTo>
                    <a:pt x="78957" y="9437"/>
                  </a:lnTo>
                  <a:cubicBezTo>
                    <a:pt x="78957" y="4225"/>
                    <a:pt x="74731" y="0"/>
                    <a:pt x="69520" y="0"/>
                  </a:cubicBezTo>
                  <a:cubicBezTo>
                    <a:pt x="64308" y="0"/>
                    <a:pt x="60082" y="4225"/>
                    <a:pt x="60082" y="9437"/>
                  </a:cubicBezTo>
                  <a:lnTo>
                    <a:pt x="60082" y="60082"/>
                  </a:lnTo>
                  <a:lnTo>
                    <a:pt x="9437" y="60082"/>
                  </a:lnTo>
                  <a:cubicBezTo>
                    <a:pt x="4225" y="60082"/>
                    <a:pt x="0" y="64308"/>
                    <a:pt x="0" y="69520"/>
                  </a:cubicBezTo>
                  <a:cubicBezTo>
                    <a:pt x="0" y="74731"/>
                    <a:pt x="4225" y="78957"/>
                    <a:pt x="9437" y="78957"/>
                  </a:cubicBezTo>
                  <a:lnTo>
                    <a:pt x="60082" y="78957"/>
                  </a:lnTo>
                  <a:lnTo>
                    <a:pt x="60082" y="129602"/>
                  </a:lnTo>
                  <a:cubicBezTo>
                    <a:pt x="60082" y="134814"/>
                    <a:pt x="64308" y="139039"/>
                    <a:pt x="69520" y="139039"/>
                  </a:cubicBezTo>
                  <a:cubicBezTo>
                    <a:pt x="74731" y="139039"/>
                    <a:pt x="78957" y="134814"/>
                    <a:pt x="78957" y="129602"/>
                  </a:cubicBezTo>
                  <a:lnTo>
                    <a:pt x="78957" y="78957"/>
                  </a:lnTo>
                  <a:lnTo>
                    <a:pt x="129602" y="78957"/>
                  </a:lnTo>
                  <a:cubicBezTo>
                    <a:pt x="134814" y="78957"/>
                    <a:pt x="139039" y="74731"/>
                    <a:pt x="139039" y="69520"/>
                  </a:cubicBezTo>
                  <a:cubicBezTo>
                    <a:pt x="139039" y="64308"/>
                    <a:pt x="134814" y="60082"/>
                    <a:pt x="129602" y="60082"/>
                  </a:cubicBezTo>
                  <a:close/>
                </a:path>
              </a:pathLst>
            </a:custGeom>
            <a:solidFill>
              <a:schemeClr val="accent2"/>
            </a:solidFill>
            <a:ln w="603" cap="flat">
              <a:noFill/>
              <a:prstDash val="solid"/>
              <a:miter/>
            </a:ln>
          </p:spPr>
          <p:txBody>
            <a:bodyPr rtlCol="0" anchor="ctr"/>
            <a:lstStyle/>
            <a:p>
              <a:endParaRPr lang="en-US"/>
            </a:p>
          </p:txBody>
        </p:sp>
        <p:sp>
          <p:nvSpPr>
            <p:cNvPr id="16" name="Graphic 10">
              <a:extLst>
                <a:ext uri="{FF2B5EF4-FFF2-40B4-BE49-F238E27FC236}">
                  <a16:creationId xmlns:a16="http://schemas.microsoft.com/office/drawing/2014/main" id="{E3020543-B24B-4EC4-8FFC-8DD88EEA91A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762544" y="2554717"/>
              <a:ext cx="91138" cy="91138"/>
            </a:xfrm>
            <a:custGeom>
              <a:avLst/>
              <a:gdLst>
                <a:gd name="connsiteX0" fmla="*/ 91138 w 91138"/>
                <a:gd name="connsiteY0" fmla="*/ 45569 h 91138"/>
                <a:gd name="connsiteX1" fmla="*/ 45569 w 91138"/>
                <a:gd name="connsiteY1" fmla="*/ 91138 h 91138"/>
                <a:gd name="connsiteX2" fmla="*/ 0 w 91138"/>
                <a:gd name="connsiteY2" fmla="*/ 45569 h 91138"/>
                <a:gd name="connsiteX3" fmla="*/ 45569 w 91138"/>
                <a:gd name="connsiteY3" fmla="*/ 0 h 91138"/>
                <a:gd name="connsiteX4" fmla="*/ 91138 w 91138"/>
                <a:gd name="connsiteY4" fmla="*/ 45569 h 9113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138" h="91138">
                  <a:moveTo>
                    <a:pt x="91138" y="45569"/>
                  </a:moveTo>
                  <a:cubicBezTo>
                    <a:pt x="91138" y="70736"/>
                    <a:pt x="70736" y="91138"/>
                    <a:pt x="45569" y="91138"/>
                  </a:cubicBezTo>
                  <a:cubicBezTo>
                    <a:pt x="20402" y="91138"/>
                    <a:pt x="0" y="70736"/>
                    <a:pt x="0" y="45569"/>
                  </a:cubicBezTo>
                  <a:cubicBezTo>
                    <a:pt x="0" y="20402"/>
                    <a:pt x="20402" y="0"/>
                    <a:pt x="45569" y="0"/>
                  </a:cubicBezTo>
                  <a:cubicBezTo>
                    <a:pt x="70736" y="0"/>
                    <a:pt x="91138" y="20402"/>
                    <a:pt x="91138" y="45569"/>
                  </a:cubicBezTo>
                  <a:close/>
                </a:path>
              </a:pathLst>
            </a:custGeom>
            <a:solidFill>
              <a:schemeClr val="accent2"/>
            </a:solidFill>
            <a:ln w="422" cap="flat">
              <a:noFill/>
              <a:prstDash val="solid"/>
              <a:miter/>
            </a:ln>
          </p:spPr>
          <p:txBody>
            <a:bodyPr rtlCol="0" anchor="ctr"/>
            <a:lstStyle/>
            <a:p>
              <a:endParaRPr lang="en-US"/>
            </a:p>
          </p:txBody>
        </p:sp>
        <p:sp>
          <p:nvSpPr>
            <p:cNvPr id="17" name="Graphic 12">
              <a:extLst>
                <a:ext uri="{FF2B5EF4-FFF2-40B4-BE49-F238E27FC236}">
                  <a16:creationId xmlns:a16="http://schemas.microsoft.com/office/drawing/2014/main" id="{1453BF6C-B012-48B7-B4E8-6D7AC7C27D0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388224" y="3069861"/>
              <a:ext cx="127714" cy="127714"/>
            </a:xfrm>
            <a:custGeom>
              <a:avLst/>
              <a:gdLst>
                <a:gd name="connsiteX0" fmla="*/ 63857 w 127714"/>
                <a:gd name="connsiteY0" fmla="*/ 18874 h 127714"/>
                <a:gd name="connsiteX1" fmla="*/ 108840 w 127714"/>
                <a:gd name="connsiteY1" fmla="*/ 63857 h 127714"/>
                <a:gd name="connsiteX2" fmla="*/ 63857 w 127714"/>
                <a:gd name="connsiteY2" fmla="*/ 108840 h 127714"/>
                <a:gd name="connsiteX3" fmla="*/ 18874 w 127714"/>
                <a:gd name="connsiteY3" fmla="*/ 63857 h 127714"/>
                <a:gd name="connsiteX4" fmla="*/ 63857 w 127714"/>
                <a:gd name="connsiteY4" fmla="*/ 18874 h 127714"/>
                <a:gd name="connsiteX5" fmla="*/ 63857 w 127714"/>
                <a:gd name="connsiteY5" fmla="*/ 0 h 127714"/>
                <a:gd name="connsiteX6" fmla="*/ 0 w 127714"/>
                <a:gd name="connsiteY6" fmla="*/ 63857 h 127714"/>
                <a:gd name="connsiteX7" fmla="*/ 63857 w 127714"/>
                <a:gd name="connsiteY7" fmla="*/ 127714 h 127714"/>
                <a:gd name="connsiteX8" fmla="*/ 127714 w 127714"/>
                <a:gd name="connsiteY8" fmla="*/ 63857 h 127714"/>
                <a:gd name="connsiteX9" fmla="*/ 63857 w 127714"/>
                <a:gd name="connsiteY9" fmla="*/ 0 h 1277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27714" h="127714">
                  <a:moveTo>
                    <a:pt x="63857" y="18874"/>
                  </a:moveTo>
                  <a:cubicBezTo>
                    <a:pt x="88700" y="18874"/>
                    <a:pt x="108840" y="39014"/>
                    <a:pt x="108840" y="63857"/>
                  </a:cubicBezTo>
                  <a:cubicBezTo>
                    <a:pt x="108840" y="88700"/>
                    <a:pt x="88700" y="108840"/>
                    <a:pt x="63857" y="108840"/>
                  </a:cubicBezTo>
                  <a:cubicBezTo>
                    <a:pt x="39014" y="108840"/>
                    <a:pt x="18874" y="88700"/>
                    <a:pt x="18874" y="63857"/>
                  </a:cubicBezTo>
                  <a:cubicBezTo>
                    <a:pt x="18898" y="39024"/>
                    <a:pt x="39024" y="18898"/>
                    <a:pt x="63857" y="18874"/>
                  </a:cubicBezTo>
                  <a:moveTo>
                    <a:pt x="63857" y="0"/>
                  </a:moveTo>
                  <a:cubicBezTo>
                    <a:pt x="28590" y="0"/>
                    <a:pt x="0" y="28590"/>
                    <a:pt x="0" y="63857"/>
                  </a:cubicBezTo>
                  <a:cubicBezTo>
                    <a:pt x="0" y="99124"/>
                    <a:pt x="28590" y="127714"/>
                    <a:pt x="63857" y="127714"/>
                  </a:cubicBezTo>
                  <a:cubicBezTo>
                    <a:pt x="99124" y="127714"/>
                    <a:pt x="127714" y="99124"/>
                    <a:pt x="127714" y="63857"/>
                  </a:cubicBezTo>
                  <a:cubicBezTo>
                    <a:pt x="127714" y="28590"/>
                    <a:pt x="99124" y="0"/>
                    <a:pt x="63857" y="0"/>
                  </a:cubicBezTo>
                  <a:close/>
                </a:path>
              </a:pathLst>
            </a:custGeom>
            <a:solidFill>
              <a:schemeClr val="accent2"/>
            </a:solidFill>
            <a:ln w="610" cap="flat">
              <a:noFill/>
              <a:prstDash val="solid"/>
              <a:miter/>
            </a:ln>
          </p:spPr>
          <p:txBody>
            <a:bodyPr rtlCol="0" anchor="ctr"/>
            <a:lstStyle/>
            <a:p>
              <a:endParaRPr lang="en-US"/>
            </a:p>
          </p:txBody>
        </p:sp>
      </p:grpSp>
      <p:sp>
        <p:nvSpPr>
          <p:cNvPr id="2" name="Segnaposto numero diapositiva 1">
            <a:extLst>
              <a:ext uri="{FF2B5EF4-FFF2-40B4-BE49-F238E27FC236}">
                <a16:creationId xmlns:a16="http://schemas.microsoft.com/office/drawing/2014/main" id="{72E03EDD-0F06-4097-97AD-2F135F50D83A}"/>
              </a:ext>
            </a:extLst>
          </p:cNvPr>
          <p:cNvSpPr>
            <a:spLocks noGrp="1"/>
          </p:cNvSpPr>
          <p:nvPr>
            <p:ph type="sldNum" sz="quarter" idx="12"/>
          </p:nvPr>
        </p:nvSpPr>
        <p:spPr>
          <a:xfrm>
            <a:off x="8610600" y="6356350"/>
            <a:ext cx="2743200" cy="365125"/>
          </a:xfrm>
        </p:spPr>
        <p:txBody>
          <a:bodyPr>
            <a:normAutofit/>
          </a:bodyPr>
          <a:lstStyle/>
          <a:p>
            <a:pPr>
              <a:spcAft>
                <a:spcPts val="600"/>
              </a:spcAft>
            </a:pPr>
            <a:fld id="{D57F1E4F-1CFF-5643-939E-217C01CDF565}" type="slidenum">
              <a:rPr lang="en-US">
                <a:solidFill>
                  <a:schemeClr val="tx1">
                    <a:alpha val="60000"/>
                  </a:schemeClr>
                </a:solidFill>
              </a:rPr>
              <a:pPr>
                <a:spcAft>
                  <a:spcPts val="600"/>
                </a:spcAft>
              </a:pPr>
              <a:t>14</a:t>
            </a:fld>
            <a:endParaRPr lang="en-US">
              <a:solidFill>
                <a:schemeClr val="tx1">
                  <a:alpha val="60000"/>
                </a:schemeClr>
              </a:solidFill>
            </a:endParaRPr>
          </a:p>
        </p:txBody>
      </p:sp>
      <p:pic>
        <p:nvPicPr>
          <p:cNvPr id="3" name="Picture 2">
            <a:extLst>
              <a:ext uri="{FF2B5EF4-FFF2-40B4-BE49-F238E27FC236}">
                <a16:creationId xmlns:a16="http://schemas.microsoft.com/office/drawing/2014/main" id="{9E222F8D-538B-45E3-9590-C20EE49CFBCB}"/>
              </a:ext>
            </a:extLst>
          </p:cNvPr>
          <p:cNvPicPr>
            <a:picLocks noChangeAspect="1" noChangeArrowheads="1"/>
          </p:cNvPicPr>
          <p:nvPr/>
        </p:nvPicPr>
        <p:blipFill>
          <a:blip r:embed="rId2"/>
          <a:srcRect/>
          <a:stretch>
            <a:fillRect/>
          </a:stretch>
        </p:blipFill>
        <p:spPr bwMode="auto">
          <a:xfrm>
            <a:off x="9844074" y="524302"/>
            <a:ext cx="1928826" cy="810781"/>
          </a:xfrm>
          <a:prstGeom prst="rect">
            <a:avLst/>
          </a:prstGeom>
          <a:noFill/>
        </p:spPr>
      </p:pic>
    </p:spTree>
    <p:extLst>
      <p:ext uri="{BB962C8B-B14F-4D97-AF65-F5344CB8AC3E}">
        <p14:creationId xmlns:p14="http://schemas.microsoft.com/office/powerpoint/2010/main" val="163960174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8D1AA55E-40D5-461B-A5A8-4AE8AAB71B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itolo 3">
            <a:extLst>
              <a:ext uri="{FF2B5EF4-FFF2-40B4-BE49-F238E27FC236}">
                <a16:creationId xmlns:a16="http://schemas.microsoft.com/office/drawing/2014/main" id="{34811D00-3965-4E0C-B34B-CE68AAB5F941}"/>
              </a:ext>
            </a:extLst>
          </p:cNvPr>
          <p:cNvSpPr>
            <a:spLocks noGrp="1"/>
          </p:cNvSpPr>
          <p:nvPr>
            <p:ph type="title"/>
          </p:nvPr>
        </p:nvSpPr>
        <p:spPr>
          <a:xfrm>
            <a:off x="803775" y="1106008"/>
            <a:ext cx="10359525" cy="964324"/>
          </a:xfrm>
        </p:spPr>
        <p:txBody>
          <a:bodyPr anchor="b">
            <a:normAutofit/>
          </a:bodyPr>
          <a:lstStyle/>
          <a:p>
            <a:r>
              <a:rPr lang="en-US" sz="2200" dirty="0">
                <a:solidFill>
                  <a:srgbClr val="002060"/>
                </a:solidFill>
              </a:rPr>
              <a:t>Guidelines 37C. Option to pay additional or different premiums</a:t>
            </a:r>
            <a:br>
              <a:rPr lang="en-US" sz="3900" dirty="0"/>
            </a:br>
            <a:endParaRPr lang="en-US" sz="3900" dirty="0"/>
          </a:p>
        </p:txBody>
      </p:sp>
      <p:cxnSp>
        <p:nvCxnSpPr>
          <p:cNvPr id="12" name="Straight Connector 11">
            <a:extLst>
              <a:ext uri="{FF2B5EF4-FFF2-40B4-BE49-F238E27FC236}">
                <a16:creationId xmlns:a16="http://schemas.microsoft.com/office/drawing/2014/main" id="{7EB498BD-8089-4626-91EA-4978EBEF535E}"/>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8878" y="806470"/>
            <a:ext cx="7903723" cy="0"/>
          </a:xfrm>
          <a:prstGeom prst="line">
            <a:avLst/>
          </a:prstGeom>
          <a:ln w="25400" cap="sq">
            <a:gradFill flip="none" rotWithShape="1">
              <a:gsLst>
                <a:gs pos="0">
                  <a:schemeClr val="accent1"/>
                </a:gs>
                <a:gs pos="100000">
                  <a:schemeClr val="accent2"/>
                </a:gs>
              </a:gsLst>
              <a:lin ang="10800000" scaled="0"/>
              <a:tileRect/>
            </a:gradFill>
            <a:bevel/>
          </a:ln>
        </p:spPr>
        <p:style>
          <a:lnRef idx="1">
            <a:schemeClr val="accent1"/>
          </a:lnRef>
          <a:fillRef idx="0">
            <a:schemeClr val="accent1"/>
          </a:fillRef>
          <a:effectRef idx="0">
            <a:schemeClr val="accent1"/>
          </a:effectRef>
          <a:fontRef idx="minor">
            <a:schemeClr val="tx1"/>
          </a:fontRef>
        </p:style>
      </p:cxnSp>
      <p:sp>
        <p:nvSpPr>
          <p:cNvPr id="5" name="Segnaposto contenuto 4">
            <a:extLst>
              <a:ext uri="{FF2B5EF4-FFF2-40B4-BE49-F238E27FC236}">
                <a16:creationId xmlns:a16="http://schemas.microsoft.com/office/drawing/2014/main" id="{C9F20992-C4E2-4236-9A59-8382AB582E0B}"/>
              </a:ext>
            </a:extLst>
          </p:cNvPr>
          <p:cNvSpPr>
            <a:spLocks noGrp="1"/>
          </p:cNvSpPr>
          <p:nvPr>
            <p:ph idx="1"/>
          </p:nvPr>
        </p:nvSpPr>
        <p:spPr>
          <a:xfrm>
            <a:off x="794250" y="1790704"/>
            <a:ext cx="10550025" cy="4485592"/>
          </a:xfrm>
        </p:spPr>
        <p:txBody>
          <a:bodyPr anchor="t">
            <a:normAutofit/>
          </a:bodyPr>
          <a:lstStyle/>
          <a:p>
            <a:pPr marL="0" indent="0" algn="just">
              <a:buNone/>
            </a:pPr>
            <a:r>
              <a:rPr lang="en-GB" sz="1400" u="sng" dirty="0">
                <a:solidFill>
                  <a:schemeClr val="tx1">
                    <a:alpha val="80000"/>
                  </a:schemeClr>
                </a:solidFill>
              </a:rPr>
              <a:t>Background</a:t>
            </a:r>
          </a:p>
          <a:p>
            <a:pPr marL="0" indent="0" algn="just">
              <a:buNone/>
            </a:pPr>
            <a:r>
              <a:rPr lang="en-GB" sz="1400" dirty="0">
                <a:solidFill>
                  <a:schemeClr val="tx1">
                    <a:alpha val="80000"/>
                  </a:schemeClr>
                </a:solidFill>
              </a:rPr>
              <a:t>Contracts often offer the to the policyholders the option to pay additional premiums or to vary the recurrent premium, in its amount or in the frequency of instalments.</a:t>
            </a:r>
          </a:p>
          <a:p>
            <a:pPr marL="0" indent="0" algn="just">
              <a:buNone/>
            </a:pPr>
            <a:r>
              <a:rPr lang="en-GB" sz="1400" dirty="0">
                <a:solidFill>
                  <a:schemeClr val="tx1">
                    <a:alpha val="80000"/>
                  </a:schemeClr>
                </a:solidFill>
              </a:rPr>
              <a:t>Single premium contracts offer as well as the option to pay additional premiums (top – ups) even though not necessarily all the products supply this kind of option.</a:t>
            </a:r>
          </a:p>
          <a:p>
            <a:pPr marL="0" indent="0" algn="just">
              <a:buNone/>
            </a:pPr>
            <a:r>
              <a:rPr lang="en-GB" sz="1400" dirty="0">
                <a:solidFill>
                  <a:schemeClr val="tx1">
                    <a:alpha val="80000"/>
                  </a:schemeClr>
                </a:solidFill>
              </a:rPr>
              <a:t>Should contract boundaries on future premiums be not applied, the actuarial model should project foreseeable premiums and allow for these and the relevant obligations &amp; expenses in to the point in time technical provisions.</a:t>
            </a:r>
          </a:p>
          <a:p>
            <a:pPr marL="0" indent="0" algn="just">
              <a:buNone/>
            </a:pPr>
            <a:r>
              <a:rPr lang="en-GB" sz="1400" dirty="0">
                <a:solidFill>
                  <a:schemeClr val="tx1">
                    <a:alpha val="80000"/>
                  </a:schemeClr>
                </a:solidFill>
              </a:rPr>
              <a:t>It does not matter whether future premiums are onerous or profitable: their inclusion is not dictated by need to be prudent.</a:t>
            </a:r>
          </a:p>
          <a:p>
            <a:pPr marL="0" indent="0" algn="just">
              <a:buNone/>
            </a:pPr>
            <a:r>
              <a:rPr lang="en-GB" sz="1400" dirty="0">
                <a:solidFill>
                  <a:schemeClr val="tx1">
                    <a:alpha val="80000"/>
                  </a:schemeClr>
                </a:solidFill>
              </a:rPr>
              <a:t>Remind: best estimate are realistic! </a:t>
            </a:r>
          </a:p>
          <a:p>
            <a:pPr marL="0" indent="0" algn="just">
              <a:buNone/>
            </a:pPr>
            <a:r>
              <a:rPr lang="en-GB" sz="1400" u="sng" dirty="0">
                <a:solidFill>
                  <a:schemeClr val="tx1">
                    <a:alpha val="80000"/>
                  </a:schemeClr>
                </a:solidFill>
              </a:rPr>
              <a:t>Guideline content</a:t>
            </a:r>
          </a:p>
          <a:p>
            <a:pPr marL="0" indent="0" algn="just">
              <a:buNone/>
            </a:pPr>
            <a:r>
              <a:rPr lang="en-GB" sz="1400" dirty="0">
                <a:solidFill>
                  <a:schemeClr val="tx1">
                    <a:alpha val="80000"/>
                  </a:schemeClr>
                </a:solidFill>
              </a:rPr>
              <a:t>As for top – ups, their contribution shall be part of model for technical provisions.</a:t>
            </a:r>
          </a:p>
          <a:p>
            <a:pPr marL="0" indent="0" algn="just">
              <a:buNone/>
            </a:pPr>
            <a:r>
              <a:rPr lang="en-GB" sz="1400" dirty="0">
                <a:solidFill>
                  <a:schemeClr val="tx1">
                    <a:alpha val="80000"/>
                  </a:schemeClr>
                </a:solidFill>
              </a:rPr>
              <a:t>As for recurrent premiums, the actuarial model shall foresee the possible trend of their variation over time.</a:t>
            </a:r>
          </a:p>
          <a:p>
            <a:pPr marL="0" indent="0" algn="just">
              <a:buNone/>
            </a:pPr>
            <a:endParaRPr lang="en-GB" sz="1400" dirty="0">
              <a:solidFill>
                <a:schemeClr val="tx1">
                  <a:alpha val="80000"/>
                </a:schemeClr>
              </a:solidFill>
            </a:endParaRPr>
          </a:p>
          <a:p>
            <a:pPr marL="0" indent="0" algn="just">
              <a:buNone/>
            </a:pPr>
            <a:endParaRPr lang="en-GB" sz="1400" dirty="0">
              <a:solidFill>
                <a:schemeClr val="tx1">
                  <a:alpha val="80000"/>
                </a:schemeClr>
              </a:solidFill>
            </a:endParaRPr>
          </a:p>
          <a:p>
            <a:pPr marL="0" indent="0" algn="just">
              <a:buNone/>
            </a:pPr>
            <a:r>
              <a:rPr lang="en-GB" sz="1400" dirty="0">
                <a:solidFill>
                  <a:schemeClr val="tx1">
                    <a:alpha val="80000"/>
                  </a:schemeClr>
                </a:solidFill>
              </a:rPr>
              <a:t> </a:t>
            </a:r>
            <a:endParaRPr lang="en-GB" sz="1400" dirty="0"/>
          </a:p>
        </p:txBody>
      </p:sp>
      <p:grpSp>
        <p:nvGrpSpPr>
          <p:cNvPr id="14" name="Group 13">
            <a:extLst>
              <a:ext uri="{FF2B5EF4-FFF2-40B4-BE49-F238E27FC236}">
                <a16:creationId xmlns:a16="http://schemas.microsoft.com/office/drawing/2014/main" id="{78350D8D-73D6-4132-89B5-DD52F3962A76}"/>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1388224" y="2325422"/>
            <a:ext cx="465458" cy="872153"/>
            <a:chOff x="11388224" y="2325422"/>
            <a:chExt cx="465458" cy="872153"/>
          </a:xfrm>
        </p:grpSpPr>
        <p:sp>
          <p:nvSpPr>
            <p:cNvPr id="15" name="Graphic 11">
              <a:extLst>
                <a:ext uri="{FF2B5EF4-FFF2-40B4-BE49-F238E27FC236}">
                  <a16:creationId xmlns:a16="http://schemas.microsoft.com/office/drawing/2014/main" id="{6CB927A4-E432-4310-9CD5-E89FF506317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403764" y="2325422"/>
              <a:ext cx="139039" cy="139039"/>
            </a:xfrm>
            <a:custGeom>
              <a:avLst/>
              <a:gdLst>
                <a:gd name="connsiteX0" fmla="*/ 129602 w 139039"/>
                <a:gd name="connsiteY0" fmla="*/ 60082 h 139039"/>
                <a:gd name="connsiteX1" fmla="*/ 78957 w 139039"/>
                <a:gd name="connsiteY1" fmla="*/ 60082 h 139039"/>
                <a:gd name="connsiteX2" fmla="*/ 78957 w 139039"/>
                <a:gd name="connsiteY2" fmla="*/ 9437 h 139039"/>
                <a:gd name="connsiteX3" fmla="*/ 69520 w 139039"/>
                <a:gd name="connsiteY3" fmla="*/ 0 h 139039"/>
                <a:gd name="connsiteX4" fmla="*/ 60082 w 139039"/>
                <a:gd name="connsiteY4" fmla="*/ 9437 h 139039"/>
                <a:gd name="connsiteX5" fmla="*/ 60082 w 139039"/>
                <a:gd name="connsiteY5" fmla="*/ 60082 h 139039"/>
                <a:gd name="connsiteX6" fmla="*/ 9437 w 139039"/>
                <a:gd name="connsiteY6" fmla="*/ 60082 h 139039"/>
                <a:gd name="connsiteX7" fmla="*/ 0 w 139039"/>
                <a:gd name="connsiteY7" fmla="*/ 69520 h 139039"/>
                <a:gd name="connsiteX8" fmla="*/ 9437 w 139039"/>
                <a:gd name="connsiteY8" fmla="*/ 78957 h 139039"/>
                <a:gd name="connsiteX9" fmla="*/ 60082 w 139039"/>
                <a:gd name="connsiteY9" fmla="*/ 78957 h 139039"/>
                <a:gd name="connsiteX10" fmla="*/ 60082 w 139039"/>
                <a:gd name="connsiteY10" fmla="*/ 129602 h 139039"/>
                <a:gd name="connsiteX11" fmla="*/ 69520 w 139039"/>
                <a:gd name="connsiteY11" fmla="*/ 139039 h 139039"/>
                <a:gd name="connsiteX12" fmla="*/ 78957 w 139039"/>
                <a:gd name="connsiteY12" fmla="*/ 129602 h 139039"/>
                <a:gd name="connsiteX13" fmla="*/ 78957 w 139039"/>
                <a:gd name="connsiteY13" fmla="*/ 78957 h 139039"/>
                <a:gd name="connsiteX14" fmla="*/ 129602 w 139039"/>
                <a:gd name="connsiteY14" fmla="*/ 78957 h 139039"/>
                <a:gd name="connsiteX15" fmla="*/ 139039 w 139039"/>
                <a:gd name="connsiteY15" fmla="*/ 69520 h 139039"/>
                <a:gd name="connsiteX16" fmla="*/ 129602 w 139039"/>
                <a:gd name="connsiteY16" fmla="*/ 60082 h 1390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39039" h="139039">
                  <a:moveTo>
                    <a:pt x="129602" y="60082"/>
                  </a:moveTo>
                  <a:lnTo>
                    <a:pt x="78957" y="60082"/>
                  </a:lnTo>
                  <a:lnTo>
                    <a:pt x="78957" y="9437"/>
                  </a:lnTo>
                  <a:cubicBezTo>
                    <a:pt x="78957" y="4225"/>
                    <a:pt x="74731" y="0"/>
                    <a:pt x="69520" y="0"/>
                  </a:cubicBezTo>
                  <a:cubicBezTo>
                    <a:pt x="64308" y="0"/>
                    <a:pt x="60082" y="4225"/>
                    <a:pt x="60082" y="9437"/>
                  </a:cubicBezTo>
                  <a:lnTo>
                    <a:pt x="60082" y="60082"/>
                  </a:lnTo>
                  <a:lnTo>
                    <a:pt x="9437" y="60082"/>
                  </a:lnTo>
                  <a:cubicBezTo>
                    <a:pt x="4225" y="60082"/>
                    <a:pt x="0" y="64308"/>
                    <a:pt x="0" y="69520"/>
                  </a:cubicBezTo>
                  <a:cubicBezTo>
                    <a:pt x="0" y="74731"/>
                    <a:pt x="4225" y="78957"/>
                    <a:pt x="9437" y="78957"/>
                  </a:cubicBezTo>
                  <a:lnTo>
                    <a:pt x="60082" y="78957"/>
                  </a:lnTo>
                  <a:lnTo>
                    <a:pt x="60082" y="129602"/>
                  </a:lnTo>
                  <a:cubicBezTo>
                    <a:pt x="60082" y="134814"/>
                    <a:pt x="64308" y="139039"/>
                    <a:pt x="69520" y="139039"/>
                  </a:cubicBezTo>
                  <a:cubicBezTo>
                    <a:pt x="74731" y="139039"/>
                    <a:pt x="78957" y="134814"/>
                    <a:pt x="78957" y="129602"/>
                  </a:cubicBezTo>
                  <a:lnTo>
                    <a:pt x="78957" y="78957"/>
                  </a:lnTo>
                  <a:lnTo>
                    <a:pt x="129602" y="78957"/>
                  </a:lnTo>
                  <a:cubicBezTo>
                    <a:pt x="134814" y="78957"/>
                    <a:pt x="139039" y="74731"/>
                    <a:pt x="139039" y="69520"/>
                  </a:cubicBezTo>
                  <a:cubicBezTo>
                    <a:pt x="139039" y="64308"/>
                    <a:pt x="134814" y="60082"/>
                    <a:pt x="129602" y="60082"/>
                  </a:cubicBezTo>
                  <a:close/>
                </a:path>
              </a:pathLst>
            </a:custGeom>
            <a:solidFill>
              <a:schemeClr val="accent2"/>
            </a:solidFill>
            <a:ln w="603" cap="flat">
              <a:noFill/>
              <a:prstDash val="solid"/>
              <a:miter/>
            </a:ln>
          </p:spPr>
          <p:txBody>
            <a:bodyPr rtlCol="0" anchor="ctr"/>
            <a:lstStyle/>
            <a:p>
              <a:endParaRPr lang="en-US"/>
            </a:p>
          </p:txBody>
        </p:sp>
        <p:sp>
          <p:nvSpPr>
            <p:cNvPr id="16" name="Graphic 10">
              <a:extLst>
                <a:ext uri="{FF2B5EF4-FFF2-40B4-BE49-F238E27FC236}">
                  <a16:creationId xmlns:a16="http://schemas.microsoft.com/office/drawing/2014/main" id="{E3020543-B24B-4EC4-8FFC-8DD88EEA91A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762544" y="2554717"/>
              <a:ext cx="91138" cy="91138"/>
            </a:xfrm>
            <a:custGeom>
              <a:avLst/>
              <a:gdLst>
                <a:gd name="connsiteX0" fmla="*/ 91138 w 91138"/>
                <a:gd name="connsiteY0" fmla="*/ 45569 h 91138"/>
                <a:gd name="connsiteX1" fmla="*/ 45569 w 91138"/>
                <a:gd name="connsiteY1" fmla="*/ 91138 h 91138"/>
                <a:gd name="connsiteX2" fmla="*/ 0 w 91138"/>
                <a:gd name="connsiteY2" fmla="*/ 45569 h 91138"/>
                <a:gd name="connsiteX3" fmla="*/ 45569 w 91138"/>
                <a:gd name="connsiteY3" fmla="*/ 0 h 91138"/>
                <a:gd name="connsiteX4" fmla="*/ 91138 w 91138"/>
                <a:gd name="connsiteY4" fmla="*/ 45569 h 9113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138" h="91138">
                  <a:moveTo>
                    <a:pt x="91138" y="45569"/>
                  </a:moveTo>
                  <a:cubicBezTo>
                    <a:pt x="91138" y="70736"/>
                    <a:pt x="70736" y="91138"/>
                    <a:pt x="45569" y="91138"/>
                  </a:cubicBezTo>
                  <a:cubicBezTo>
                    <a:pt x="20402" y="91138"/>
                    <a:pt x="0" y="70736"/>
                    <a:pt x="0" y="45569"/>
                  </a:cubicBezTo>
                  <a:cubicBezTo>
                    <a:pt x="0" y="20402"/>
                    <a:pt x="20402" y="0"/>
                    <a:pt x="45569" y="0"/>
                  </a:cubicBezTo>
                  <a:cubicBezTo>
                    <a:pt x="70736" y="0"/>
                    <a:pt x="91138" y="20402"/>
                    <a:pt x="91138" y="45569"/>
                  </a:cubicBezTo>
                  <a:close/>
                </a:path>
              </a:pathLst>
            </a:custGeom>
            <a:solidFill>
              <a:schemeClr val="accent2"/>
            </a:solidFill>
            <a:ln w="422" cap="flat">
              <a:noFill/>
              <a:prstDash val="solid"/>
              <a:miter/>
            </a:ln>
          </p:spPr>
          <p:txBody>
            <a:bodyPr rtlCol="0" anchor="ctr"/>
            <a:lstStyle/>
            <a:p>
              <a:endParaRPr lang="en-US"/>
            </a:p>
          </p:txBody>
        </p:sp>
        <p:sp>
          <p:nvSpPr>
            <p:cNvPr id="17" name="Graphic 12">
              <a:extLst>
                <a:ext uri="{FF2B5EF4-FFF2-40B4-BE49-F238E27FC236}">
                  <a16:creationId xmlns:a16="http://schemas.microsoft.com/office/drawing/2014/main" id="{1453BF6C-B012-48B7-B4E8-6D7AC7C27D0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388224" y="3069861"/>
              <a:ext cx="127714" cy="127714"/>
            </a:xfrm>
            <a:custGeom>
              <a:avLst/>
              <a:gdLst>
                <a:gd name="connsiteX0" fmla="*/ 63857 w 127714"/>
                <a:gd name="connsiteY0" fmla="*/ 18874 h 127714"/>
                <a:gd name="connsiteX1" fmla="*/ 108840 w 127714"/>
                <a:gd name="connsiteY1" fmla="*/ 63857 h 127714"/>
                <a:gd name="connsiteX2" fmla="*/ 63857 w 127714"/>
                <a:gd name="connsiteY2" fmla="*/ 108840 h 127714"/>
                <a:gd name="connsiteX3" fmla="*/ 18874 w 127714"/>
                <a:gd name="connsiteY3" fmla="*/ 63857 h 127714"/>
                <a:gd name="connsiteX4" fmla="*/ 63857 w 127714"/>
                <a:gd name="connsiteY4" fmla="*/ 18874 h 127714"/>
                <a:gd name="connsiteX5" fmla="*/ 63857 w 127714"/>
                <a:gd name="connsiteY5" fmla="*/ 0 h 127714"/>
                <a:gd name="connsiteX6" fmla="*/ 0 w 127714"/>
                <a:gd name="connsiteY6" fmla="*/ 63857 h 127714"/>
                <a:gd name="connsiteX7" fmla="*/ 63857 w 127714"/>
                <a:gd name="connsiteY7" fmla="*/ 127714 h 127714"/>
                <a:gd name="connsiteX8" fmla="*/ 127714 w 127714"/>
                <a:gd name="connsiteY8" fmla="*/ 63857 h 127714"/>
                <a:gd name="connsiteX9" fmla="*/ 63857 w 127714"/>
                <a:gd name="connsiteY9" fmla="*/ 0 h 1277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27714" h="127714">
                  <a:moveTo>
                    <a:pt x="63857" y="18874"/>
                  </a:moveTo>
                  <a:cubicBezTo>
                    <a:pt x="88700" y="18874"/>
                    <a:pt x="108840" y="39014"/>
                    <a:pt x="108840" y="63857"/>
                  </a:cubicBezTo>
                  <a:cubicBezTo>
                    <a:pt x="108840" y="88700"/>
                    <a:pt x="88700" y="108840"/>
                    <a:pt x="63857" y="108840"/>
                  </a:cubicBezTo>
                  <a:cubicBezTo>
                    <a:pt x="39014" y="108840"/>
                    <a:pt x="18874" y="88700"/>
                    <a:pt x="18874" y="63857"/>
                  </a:cubicBezTo>
                  <a:cubicBezTo>
                    <a:pt x="18898" y="39024"/>
                    <a:pt x="39024" y="18898"/>
                    <a:pt x="63857" y="18874"/>
                  </a:cubicBezTo>
                  <a:moveTo>
                    <a:pt x="63857" y="0"/>
                  </a:moveTo>
                  <a:cubicBezTo>
                    <a:pt x="28590" y="0"/>
                    <a:pt x="0" y="28590"/>
                    <a:pt x="0" y="63857"/>
                  </a:cubicBezTo>
                  <a:cubicBezTo>
                    <a:pt x="0" y="99124"/>
                    <a:pt x="28590" y="127714"/>
                    <a:pt x="63857" y="127714"/>
                  </a:cubicBezTo>
                  <a:cubicBezTo>
                    <a:pt x="99124" y="127714"/>
                    <a:pt x="127714" y="99124"/>
                    <a:pt x="127714" y="63857"/>
                  </a:cubicBezTo>
                  <a:cubicBezTo>
                    <a:pt x="127714" y="28590"/>
                    <a:pt x="99124" y="0"/>
                    <a:pt x="63857" y="0"/>
                  </a:cubicBezTo>
                  <a:close/>
                </a:path>
              </a:pathLst>
            </a:custGeom>
            <a:solidFill>
              <a:schemeClr val="accent2"/>
            </a:solidFill>
            <a:ln w="610" cap="flat">
              <a:noFill/>
              <a:prstDash val="solid"/>
              <a:miter/>
            </a:ln>
          </p:spPr>
          <p:txBody>
            <a:bodyPr rtlCol="0" anchor="ctr"/>
            <a:lstStyle/>
            <a:p>
              <a:endParaRPr lang="en-US"/>
            </a:p>
          </p:txBody>
        </p:sp>
      </p:grpSp>
      <p:sp>
        <p:nvSpPr>
          <p:cNvPr id="2" name="Segnaposto numero diapositiva 1">
            <a:extLst>
              <a:ext uri="{FF2B5EF4-FFF2-40B4-BE49-F238E27FC236}">
                <a16:creationId xmlns:a16="http://schemas.microsoft.com/office/drawing/2014/main" id="{72E03EDD-0F06-4097-97AD-2F135F50D83A}"/>
              </a:ext>
            </a:extLst>
          </p:cNvPr>
          <p:cNvSpPr>
            <a:spLocks noGrp="1"/>
          </p:cNvSpPr>
          <p:nvPr>
            <p:ph type="sldNum" sz="quarter" idx="12"/>
          </p:nvPr>
        </p:nvSpPr>
        <p:spPr>
          <a:xfrm>
            <a:off x="8610600" y="6356350"/>
            <a:ext cx="2743200" cy="365125"/>
          </a:xfrm>
        </p:spPr>
        <p:txBody>
          <a:bodyPr>
            <a:normAutofit/>
          </a:bodyPr>
          <a:lstStyle/>
          <a:p>
            <a:pPr>
              <a:spcAft>
                <a:spcPts val="600"/>
              </a:spcAft>
            </a:pPr>
            <a:fld id="{D57F1E4F-1CFF-5643-939E-217C01CDF565}" type="slidenum">
              <a:rPr lang="en-US">
                <a:solidFill>
                  <a:schemeClr val="tx1">
                    <a:alpha val="60000"/>
                  </a:schemeClr>
                </a:solidFill>
              </a:rPr>
              <a:pPr>
                <a:spcAft>
                  <a:spcPts val="600"/>
                </a:spcAft>
              </a:pPr>
              <a:t>15</a:t>
            </a:fld>
            <a:endParaRPr lang="en-US">
              <a:solidFill>
                <a:schemeClr val="tx1">
                  <a:alpha val="60000"/>
                </a:schemeClr>
              </a:solidFill>
            </a:endParaRPr>
          </a:p>
        </p:txBody>
      </p:sp>
      <p:pic>
        <p:nvPicPr>
          <p:cNvPr id="3" name="Picture 2">
            <a:extLst>
              <a:ext uri="{FF2B5EF4-FFF2-40B4-BE49-F238E27FC236}">
                <a16:creationId xmlns:a16="http://schemas.microsoft.com/office/drawing/2014/main" id="{9E222F8D-538B-45E3-9590-C20EE49CFBCB}"/>
              </a:ext>
            </a:extLst>
          </p:cNvPr>
          <p:cNvPicPr>
            <a:picLocks noChangeAspect="1" noChangeArrowheads="1"/>
          </p:cNvPicPr>
          <p:nvPr/>
        </p:nvPicPr>
        <p:blipFill>
          <a:blip r:embed="rId2"/>
          <a:srcRect/>
          <a:stretch>
            <a:fillRect/>
          </a:stretch>
        </p:blipFill>
        <p:spPr bwMode="auto">
          <a:xfrm>
            <a:off x="9844074" y="524302"/>
            <a:ext cx="1928826" cy="810781"/>
          </a:xfrm>
          <a:prstGeom prst="rect">
            <a:avLst/>
          </a:prstGeom>
          <a:noFill/>
        </p:spPr>
      </p:pic>
    </p:spTree>
    <p:extLst>
      <p:ext uri="{BB962C8B-B14F-4D97-AF65-F5344CB8AC3E}">
        <p14:creationId xmlns:p14="http://schemas.microsoft.com/office/powerpoint/2010/main" val="52301627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8D1AA55E-40D5-461B-A5A8-4AE8AAB71B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itolo 3">
            <a:extLst>
              <a:ext uri="{FF2B5EF4-FFF2-40B4-BE49-F238E27FC236}">
                <a16:creationId xmlns:a16="http://schemas.microsoft.com/office/drawing/2014/main" id="{34811D00-3965-4E0C-B34B-CE68AAB5F941}"/>
              </a:ext>
            </a:extLst>
          </p:cNvPr>
          <p:cNvSpPr>
            <a:spLocks noGrp="1"/>
          </p:cNvSpPr>
          <p:nvPr>
            <p:ph type="title"/>
          </p:nvPr>
        </p:nvSpPr>
        <p:spPr>
          <a:xfrm>
            <a:off x="803775" y="1106008"/>
            <a:ext cx="10359525" cy="964324"/>
          </a:xfrm>
        </p:spPr>
        <p:txBody>
          <a:bodyPr anchor="b">
            <a:normAutofit/>
          </a:bodyPr>
          <a:lstStyle/>
          <a:p>
            <a:r>
              <a:rPr lang="en-US" sz="2200" dirty="0">
                <a:solidFill>
                  <a:srgbClr val="002060"/>
                </a:solidFill>
              </a:rPr>
              <a:t>Guidelines 40A. Comprehensive management plan</a:t>
            </a:r>
            <a:br>
              <a:rPr lang="en-US" sz="3900" dirty="0"/>
            </a:br>
            <a:endParaRPr lang="en-US" sz="3900" dirty="0"/>
          </a:p>
        </p:txBody>
      </p:sp>
      <p:cxnSp>
        <p:nvCxnSpPr>
          <p:cNvPr id="12" name="Straight Connector 11">
            <a:extLst>
              <a:ext uri="{FF2B5EF4-FFF2-40B4-BE49-F238E27FC236}">
                <a16:creationId xmlns:a16="http://schemas.microsoft.com/office/drawing/2014/main" id="{7EB498BD-8089-4626-91EA-4978EBEF535E}"/>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8878" y="806470"/>
            <a:ext cx="7903723" cy="0"/>
          </a:xfrm>
          <a:prstGeom prst="line">
            <a:avLst/>
          </a:prstGeom>
          <a:ln w="25400" cap="sq">
            <a:gradFill flip="none" rotWithShape="1">
              <a:gsLst>
                <a:gs pos="0">
                  <a:schemeClr val="accent1"/>
                </a:gs>
                <a:gs pos="100000">
                  <a:schemeClr val="accent2"/>
                </a:gs>
              </a:gsLst>
              <a:lin ang="10800000" scaled="0"/>
              <a:tileRect/>
            </a:gradFill>
            <a:bevel/>
          </a:ln>
        </p:spPr>
        <p:style>
          <a:lnRef idx="1">
            <a:schemeClr val="accent1"/>
          </a:lnRef>
          <a:fillRef idx="0">
            <a:schemeClr val="accent1"/>
          </a:fillRef>
          <a:effectRef idx="0">
            <a:schemeClr val="accent1"/>
          </a:effectRef>
          <a:fontRef idx="minor">
            <a:schemeClr val="tx1"/>
          </a:fontRef>
        </p:style>
      </p:cxnSp>
      <p:sp>
        <p:nvSpPr>
          <p:cNvPr id="5" name="Segnaposto contenuto 4">
            <a:extLst>
              <a:ext uri="{FF2B5EF4-FFF2-40B4-BE49-F238E27FC236}">
                <a16:creationId xmlns:a16="http://schemas.microsoft.com/office/drawing/2014/main" id="{C9F20992-C4E2-4236-9A59-8382AB582E0B}"/>
              </a:ext>
            </a:extLst>
          </p:cNvPr>
          <p:cNvSpPr>
            <a:spLocks noGrp="1"/>
          </p:cNvSpPr>
          <p:nvPr>
            <p:ph idx="1"/>
          </p:nvPr>
        </p:nvSpPr>
        <p:spPr>
          <a:xfrm>
            <a:off x="794250" y="1790704"/>
            <a:ext cx="10550025" cy="4485592"/>
          </a:xfrm>
        </p:spPr>
        <p:txBody>
          <a:bodyPr anchor="t">
            <a:normAutofit/>
          </a:bodyPr>
          <a:lstStyle/>
          <a:p>
            <a:pPr marL="0" indent="0" algn="just">
              <a:buNone/>
            </a:pPr>
            <a:r>
              <a:rPr lang="en-GB" sz="1400" u="sng" dirty="0">
                <a:solidFill>
                  <a:schemeClr val="tx1">
                    <a:alpha val="80000"/>
                  </a:schemeClr>
                </a:solidFill>
              </a:rPr>
              <a:t>Background</a:t>
            </a:r>
          </a:p>
          <a:p>
            <a:pPr marL="0" indent="0" algn="just">
              <a:buNone/>
            </a:pPr>
            <a:r>
              <a:rPr lang="en-GB" sz="1400" dirty="0">
                <a:solidFill>
                  <a:schemeClr val="tx1">
                    <a:alpha val="80000"/>
                  </a:schemeClr>
                </a:solidFill>
              </a:rPr>
              <a:t>Management actions applicable in future must be taken into account to project future cash flows. The requirement ensures the realism of technical provisions.</a:t>
            </a:r>
          </a:p>
          <a:p>
            <a:pPr marL="0" indent="0" algn="just">
              <a:buNone/>
            </a:pPr>
            <a:r>
              <a:rPr lang="en-GB" sz="1400" dirty="0">
                <a:solidFill>
                  <a:schemeClr val="tx1">
                    <a:alpha val="80000"/>
                  </a:schemeClr>
                </a:solidFill>
              </a:rPr>
              <a:t>Changes of management actions are permitted in the actuarial model in response of shocks such those considered in the SCR.</a:t>
            </a:r>
          </a:p>
          <a:p>
            <a:pPr marL="0" indent="0" algn="just">
              <a:buNone/>
            </a:pPr>
            <a:r>
              <a:rPr lang="en-GB" sz="1400" dirty="0">
                <a:solidFill>
                  <a:schemeClr val="tx1">
                    <a:alpha val="80000"/>
                  </a:schemeClr>
                </a:solidFill>
              </a:rPr>
              <a:t>Both should be documented and approved by the Board: since then, their mathematical application become area of actuaries and CFO.</a:t>
            </a:r>
          </a:p>
          <a:p>
            <a:pPr marL="0" indent="0" algn="just">
              <a:buNone/>
            </a:pPr>
            <a:r>
              <a:rPr lang="en-GB" sz="1400" dirty="0">
                <a:solidFill>
                  <a:schemeClr val="tx1">
                    <a:alpha val="80000"/>
                  </a:schemeClr>
                </a:solidFill>
              </a:rPr>
              <a:t>Generally, the ALM used to project future earnings of the underlying assets, in conjunction with dynamic policyholder behaviour, makes wide use of management action for the valuation of best estimates as well as the cash flows under shock (stress) make wide usage of changes of management actions.</a:t>
            </a:r>
          </a:p>
          <a:p>
            <a:pPr marL="0" indent="0" algn="just">
              <a:buNone/>
            </a:pPr>
            <a:r>
              <a:rPr lang="en-GB" sz="1400" dirty="0">
                <a:solidFill>
                  <a:schemeClr val="tx1">
                    <a:alpha val="80000"/>
                  </a:schemeClr>
                </a:solidFill>
              </a:rPr>
              <a:t>Even in phase of valuation of non – stressed  best estimate face extreme scenarios in 2% - 10% of cases of the Economic Scenario Generators: changes of management actions are applicable in these scenarios.</a:t>
            </a:r>
          </a:p>
          <a:p>
            <a:pPr marL="0" indent="0" algn="just">
              <a:buNone/>
            </a:pPr>
            <a:r>
              <a:rPr lang="en-GB" sz="1400" u="sng" dirty="0">
                <a:solidFill>
                  <a:schemeClr val="tx1">
                    <a:alpha val="80000"/>
                  </a:schemeClr>
                </a:solidFill>
              </a:rPr>
              <a:t>Guideline content</a:t>
            </a:r>
          </a:p>
          <a:p>
            <a:pPr marL="0" indent="0" algn="just">
              <a:buNone/>
            </a:pPr>
            <a:r>
              <a:rPr lang="en-GB" sz="1400" dirty="0">
                <a:solidFill>
                  <a:schemeClr val="tx1">
                    <a:alpha val="80000"/>
                  </a:schemeClr>
                </a:solidFill>
              </a:rPr>
              <a:t>Future management actions must be stored either in a single document or in a set of documents accompanied by an inventory.</a:t>
            </a:r>
          </a:p>
          <a:p>
            <a:pPr marL="0" indent="0" algn="just">
              <a:buNone/>
            </a:pPr>
            <a:r>
              <a:rPr lang="en-GB" sz="1400" dirty="0">
                <a:solidFill>
                  <a:schemeClr val="tx1">
                    <a:alpha val="80000"/>
                  </a:schemeClr>
                </a:solidFill>
              </a:rPr>
              <a:t>Those documents shall list the management actions in order to let users get a complete view.</a:t>
            </a:r>
          </a:p>
          <a:p>
            <a:pPr marL="0" indent="0" algn="just">
              <a:buNone/>
            </a:pPr>
            <a:endParaRPr lang="en-GB" sz="1400" dirty="0">
              <a:solidFill>
                <a:schemeClr val="tx1">
                  <a:alpha val="80000"/>
                </a:schemeClr>
              </a:solidFill>
            </a:endParaRPr>
          </a:p>
          <a:p>
            <a:pPr marL="0" indent="0" algn="just">
              <a:buNone/>
            </a:pPr>
            <a:r>
              <a:rPr lang="en-GB" sz="1400" dirty="0">
                <a:solidFill>
                  <a:schemeClr val="tx1">
                    <a:alpha val="80000"/>
                  </a:schemeClr>
                </a:solidFill>
              </a:rPr>
              <a:t> </a:t>
            </a:r>
            <a:endParaRPr lang="en-GB" sz="1400" dirty="0"/>
          </a:p>
        </p:txBody>
      </p:sp>
      <p:grpSp>
        <p:nvGrpSpPr>
          <p:cNvPr id="14" name="Group 13">
            <a:extLst>
              <a:ext uri="{FF2B5EF4-FFF2-40B4-BE49-F238E27FC236}">
                <a16:creationId xmlns:a16="http://schemas.microsoft.com/office/drawing/2014/main" id="{78350D8D-73D6-4132-89B5-DD52F3962A76}"/>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1388224" y="2325422"/>
            <a:ext cx="465458" cy="872153"/>
            <a:chOff x="11388224" y="2325422"/>
            <a:chExt cx="465458" cy="872153"/>
          </a:xfrm>
        </p:grpSpPr>
        <p:sp>
          <p:nvSpPr>
            <p:cNvPr id="15" name="Graphic 11">
              <a:extLst>
                <a:ext uri="{FF2B5EF4-FFF2-40B4-BE49-F238E27FC236}">
                  <a16:creationId xmlns:a16="http://schemas.microsoft.com/office/drawing/2014/main" id="{6CB927A4-E432-4310-9CD5-E89FF506317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403764" y="2325422"/>
              <a:ext cx="139039" cy="139039"/>
            </a:xfrm>
            <a:custGeom>
              <a:avLst/>
              <a:gdLst>
                <a:gd name="connsiteX0" fmla="*/ 129602 w 139039"/>
                <a:gd name="connsiteY0" fmla="*/ 60082 h 139039"/>
                <a:gd name="connsiteX1" fmla="*/ 78957 w 139039"/>
                <a:gd name="connsiteY1" fmla="*/ 60082 h 139039"/>
                <a:gd name="connsiteX2" fmla="*/ 78957 w 139039"/>
                <a:gd name="connsiteY2" fmla="*/ 9437 h 139039"/>
                <a:gd name="connsiteX3" fmla="*/ 69520 w 139039"/>
                <a:gd name="connsiteY3" fmla="*/ 0 h 139039"/>
                <a:gd name="connsiteX4" fmla="*/ 60082 w 139039"/>
                <a:gd name="connsiteY4" fmla="*/ 9437 h 139039"/>
                <a:gd name="connsiteX5" fmla="*/ 60082 w 139039"/>
                <a:gd name="connsiteY5" fmla="*/ 60082 h 139039"/>
                <a:gd name="connsiteX6" fmla="*/ 9437 w 139039"/>
                <a:gd name="connsiteY6" fmla="*/ 60082 h 139039"/>
                <a:gd name="connsiteX7" fmla="*/ 0 w 139039"/>
                <a:gd name="connsiteY7" fmla="*/ 69520 h 139039"/>
                <a:gd name="connsiteX8" fmla="*/ 9437 w 139039"/>
                <a:gd name="connsiteY8" fmla="*/ 78957 h 139039"/>
                <a:gd name="connsiteX9" fmla="*/ 60082 w 139039"/>
                <a:gd name="connsiteY9" fmla="*/ 78957 h 139039"/>
                <a:gd name="connsiteX10" fmla="*/ 60082 w 139039"/>
                <a:gd name="connsiteY10" fmla="*/ 129602 h 139039"/>
                <a:gd name="connsiteX11" fmla="*/ 69520 w 139039"/>
                <a:gd name="connsiteY11" fmla="*/ 139039 h 139039"/>
                <a:gd name="connsiteX12" fmla="*/ 78957 w 139039"/>
                <a:gd name="connsiteY12" fmla="*/ 129602 h 139039"/>
                <a:gd name="connsiteX13" fmla="*/ 78957 w 139039"/>
                <a:gd name="connsiteY13" fmla="*/ 78957 h 139039"/>
                <a:gd name="connsiteX14" fmla="*/ 129602 w 139039"/>
                <a:gd name="connsiteY14" fmla="*/ 78957 h 139039"/>
                <a:gd name="connsiteX15" fmla="*/ 139039 w 139039"/>
                <a:gd name="connsiteY15" fmla="*/ 69520 h 139039"/>
                <a:gd name="connsiteX16" fmla="*/ 129602 w 139039"/>
                <a:gd name="connsiteY16" fmla="*/ 60082 h 1390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39039" h="139039">
                  <a:moveTo>
                    <a:pt x="129602" y="60082"/>
                  </a:moveTo>
                  <a:lnTo>
                    <a:pt x="78957" y="60082"/>
                  </a:lnTo>
                  <a:lnTo>
                    <a:pt x="78957" y="9437"/>
                  </a:lnTo>
                  <a:cubicBezTo>
                    <a:pt x="78957" y="4225"/>
                    <a:pt x="74731" y="0"/>
                    <a:pt x="69520" y="0"/>
                  </a:cubicBezTo>
                  <a:cubicBezTo>
                    <a:pt x="64308" y="0"/>
                    <a:pt x="60082" y="4225"/>
                    <a:pt x="60082" y="9437"/>
                  </a:cubicBezTo>
                  <a:lnTo>
                    <a:pt x="60082" y="60082"/>
                  </a:lnTo>
                  <a:lnTo>
                    <a:pt x="9437" y="60082"/>
                  </a:lnTo>
                  <a:cubicBezTo>
                    <a:pt x="4225" y="60082"/>
                    <a:pt x="0" y="64308"/>
                    <a:pt x="0" y="69520"/>
                  </a:cubicBezTo>
                  <a:cubicBezTo>
                    <a:pt x="0" y="74731"/>
                    <a:pt x="4225" y="78957"/>
                    <a:pt x="9437" y="78957"/>
                  </a:cubicBezTo>
                  <a:lnTo>
                    <a:pt x="60082" y="78957"/>
                  </a:lnTo>
                  <a:lnTo>
                    <a:pt x="60082" y="129602"/>
                  </a:lnTo>
                  <a:cubicBezTo>
                    <a:pt x="60082" y="134814"/>
                    <a:pt x="64308" y="139039"/>
                    <a:pt x="69520" y="139039"/>
                  </a:cubicBezTo>
                  <a:cubicBezTo>
                    <a:pt x="74731" y="139039"/>
                    <a:pt x="78957" y="134814"/>
                    <a:pt x="78957" y="129602"/>
                  </a:cubicBezTo>
                  <a:lnTo>
                    <a:pt x="78957" y="78957"/>
                  </a:lnTo>
                  <a:lnTo>
                    <a:pt x="129602" y="78957"/>
                  </a:lnTo>
                  <a:cubicBezTo>
                    <a:pt x="134814" y="78957"/>
                    <a:pt x="139039" y="74731"/>
                    <a:pt x="139039" y="69520"/>
                  </a:cubicBezTo>
                  <a:cubicBezTo>
                    <a:pt x="139039" y="64308"/>
                    <a:pt x="134814" y="60082"/>
                    <a:pt x="129602" y="60082"/>
                  </a:cubicBezTo>
                  <a:close/>
                </a:path>
              </a:pathLst>
            </a:custGeom>
            <a:solidFill>
              <a:schemeClr val="accent2"/>
            </a:solidFill>
            <a:ln w="603" cap="flat">
              <a:noFill/>
              <a:prstDash val="solid"/>
              <a:miter/>
            </a:ln>
          </p:spPr>
          <p:txBody>
            <a:bodyPr rtlCol="0" anchor="ctr"/>
            <a:lstStyle/>
            <a:p>
              <a:endParaRPr lang="en-US"/>
            </a:p>
          </p:txBody>
        </p:sp>
        <p:sp>
          <p:nvSpPr>
            <p:cNvPr id="16" name="Graphic 10">
              <a:extLst>
                <a:ext uri="{FF2B5EF4-FFF2-40B4-BE49-F238E27FC236}">
                  <a16:creationId xmlns:a16="http://schemas.microsoft.com/office/drawing/2014/main" id="{E3020543-B24B-4EC4-8FFC-8DD88EEA91A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762544" y="2554717"/>
              <a:ext cx="91138" cy="91138"/>
            </a:xfrm>
            <a:custGeom>
              <a:avLst/>
              <a:gdLst>
                <a:gd name="connsiteX0" fmla="*/ 91138 w 91138"/>
                <a:gd name="connsiteY0" fmla="*/ 45569 h 91138"/>
                <a:gd name="connsiteX1" fmla="*/ 45569 w 91138"/>
                <a:gd name="connsiteY1" fmla="*/ 91138 h 91138"/>
                <a:gd name="connsiteX2" fmla="*/ 0 w 91138"/>
                <a:gd name="connsiteY2" fmla="*/ 45569 h 91138"/>
                <a:gd name="connsiteX3" fmla="*/ 45569 w 91138"/>
                <a:gd name="connsiteY3" fmla="*/ 0 h 91138"/>
                <a:gd name="connsiteX4" fmla="*/ 91138 w 91138"/>
                <a:gd name="connsiteY4" fmla="*/ 45569 h 9113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138" h="91138">
                  <a:moveTo>
                    <a:pt x="91138" y="45569"/>
                  </a:moveTo>
                  <a:cubicBezTo>
                    <a:pt x="91138" y="70736"/>
                    <a:pt x="70736" y="91138"/>
                    <a:pt x="45569" y="91138"/>
                  </a:cubicBezTo>
                  <a:cubicBezTo>
                    <a:pt x="20402" y="91138"/>
                    <a:pt x="0" y="70736"/>
                    <a:pt x="0" y="45569"/>
                  </a:cubicBezTo>
                  <a:cubicBezTo>
                    <a:pt x="0" y="20402"/>
                    <a:pt x="20402" y="0"/>
                    <a:pt x="45569" y="0"/>
                  </a:cubicBezTo>
                  <a:cubicBezTo>
                    <a:pt x="70736" y="0"/>
                    <a:pt x="91138" y="20402"/>
                    <a:pt x="91138" y="45569"/>
                  </a:cubicBezTo>
                  <a:close/>
                </a:path>
              </a:pathLst>
            </a:custGeom>
            <a:solidFill>
              <a:schemeClr val="accent2"/>
            </a:solidFill>
            <a:ln w="422" cap="flat">
              <a:noFill/>
              <a:prstDash val="solid"/>
              <a:miter/>
            </a:ln>
          </p:spPr>
          <p:txBody>
            <a:bodyPr rtlCol="0" anchor="ctr"/>
            <a:lstStyle/>
            <a:p>
              <a:endParaRPr lang="en-US"/>
            </a:p>
          </p:txBody>
        </p:sp>
        <p:sp>
          <p:nvSpPr>
            <p:cNvPr id="17" name="Graphic 12">
              <a:extLst>
                <a:ext uri="{FF2B5EF4-FFF2-40B4-BE49-F238E27FC236}">
                  <a16:creationId xmlns:a16="http://schemas.microsoft.com/office/drawing/2014/main" id="{1453BF6C-B012-48B7-B4E8-6D7AC7C27D0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388224" y="3069861"/>
              <a:ext cx="127714" cy="127714"/>
            </a:xfrm>
            <a:custGeom>
              <a:avLst/>
              <a:gdLst>
                <a:gd name="connsiteX0" fmla="*/ 63857 w 127714"/>
                <a:gd name="connsiteY0" fmla="*/ 18874 h 127714"/>
                <a:gd name="connsiteX1" fmla="*/ 108840 w 127714"/>
                <a:gd name="connsiteY1" fmla="*/ 63857 h 127714"/>
                <a:gd name="connsiteX2" fmla="*/ 63857 w 127714"/>
                <a:gd name="connsiteY2" fmla="*/ 108840 h 127714"/>
                <a:gd name="connsiteX3" fmla="*/ 18874 w 127714"/>
                <a:gd name="connsiteY3" fmla="*/ 63857 h 127714"/>
                <a:gd name="connsiteX4" fmla="*/ 63857 w 127714"/>
                <a:gd name="connsiteY4" fmla="*/ 18874 h 127714"/>
                <a:gd name="connsiteX5" fmla="*/ 63857 w 127714"/>
                <a:gd name="connsiteY5" fmla="*/ 0 h 127714"/>
                <a:gd name="connsiteX6" fmla="*/ 0 w 127714"/>
                <a:gd name="connsiteY6" fmla="*/ 63857 h 127714"/>
                <a:gd name="connsiteX7" fmla="*/ 63857 w 127714"/>
                <a:gd name="connsiteY7" fmla="*/ 127714 h 127714"/>
                <a:gd name="connsiteX8" fmla="*/ 127714 w 127714"/>
                <a:gd name="connsiteY8" fmla="*/ 63857 h 127714"/>
                <a:gd name="connsiteX9" fmla="*/ 63857 w 127714"/>
                <a:gd name="connsiteY9" fmla="*/ 0 h 1277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27714" h="127714">
                  <a:moveTo>
                    <a:pt x="63857" y="18874"/>
                  </a:moveTo>
                  <a:cubicBezTo>
                    <a:pt x="88700" y="18874"/>
                    <a:pt x="108840" y="39014"/>
                    <a:pt x="108840" y="63857"/>
                  </a:cubicBezTo>
                  <a:cubicBezTo>
                    <a:pt x="108840" y="88700"/>
                    <a:pt x="88700" y="108840"/>
                    <a:pt x="63857" y="108840"/>
                  </a:cubicBezTo>
                  <a:cubicBezTo>
                    <a:pt x="39014" y="108840"/>
                    <a:pt x="18874" y="88700"/>
                    <a:pt x="18874" y="63857"/>
                  </a:cubicBezTo>
                  <a:cubicBezTo>
                    <a:pt x="18898" y="39024"/>
                    <a:pt x="39024" y="18898"/>
                    <a:pt x="63857" y="18874"/>
                  </a:cubicBezTo>
                  <a:moveTo>
                    <a:pt x="63857" y="0"/>
                  </a:moveTo>
                  <a:cubicBezTo>
                    <a:pt x="28590" y="0"/>
                    <a:pt x="0" y="28590"/>
                    <a:pt x="0" y="63857"/>
                  </a:cubicBezTo>
                  <a:cubicBezTo>
                    <a:pt x="0" y="99124"/>
                    <a:pt x="28590" y="127714"/>
                    <a:pt x="63857" y="127714"/>
                  </a:cubicBezTo>
                  <a:cubicBezTo>
                    <a:pt x="99124" y="127714"/>
                    <a:pt x="127714" y="99124"/>
                    <a:pt x="127714" y="63857"/>
                  </a:cubicBezTo>
                  <a:cubicBezTo>
                    <a:pt x="127714" y="28590"/>
                    <a:pt x="99124" y="0"/>
                    <a:pt x="63857" y="0"/>
                  </a:cubicBezTo>
                  <a:close/>
                </a:path>
              </a:pathLst>
            </a:custGeom>
            <a:solidFill>
              <a:schemeClr val="accent2"/>
            </a:solidFill>
            <a:ln w="610" cap="flat">
              <a:noFill/>
              <a:prstDash val="solid"/>
              <a:miter/>
            </a:ln>
          </p:spPr>
          <p:txBody>
            <a:bodyPr rtlCol="0" anchor="ctr"/>
            <a:lstStyle/>
            <a:p>
              <a:endParaRPr lang="en-US"/>
            </a:p>
          </p:txBody>
        </p:sp>
      </p:grpSp>
      <p:sp>
        <p:nvSpPr>
          <p:cNvPr id="2" name="Segnaposto numero diapositiva 1">
            <a:extLst>
              <a:ext uri="{FF2B5EF4-FFF2-40B4-BE49-F238E27FC236}">
                <a16:creationId xmlns:a16="http://schemas.microsoft.com/office/drawing/2014/main" id="{72E03EDD-0F06-4097-97AD-2F135F50D83A}"/>
              </a:ext>
            </a:extLst>
          </p:cNvPr>
          <p:cNvSpPr>
            <a:spLocks noGrp="1"/>
          </p:cNvSpPr>
          <p:nvPr>
            <p:ph type="sldNum" sz="quarter" idx="12"/>
          </p:nvPr>
        </p:nvSpPr>
        <p:spPr>
          <a:xfrm>
            <a:off x="8610600" y="6356350"/>
            <a:ext cx="2743200" cy="365125"/>
          </a:xfrm>
        </p:spPr>
        <p:txBody>
          <a:bodyPr>
            <a:normAutofit/>
          </a:bodyPr>
          <a:lstStyle/>
          <a:p>
            <a:pPr>
              <a:spcAft>
                <a:spcPts val="600"/>
              </a:spcAft>
            </a:pPr>
            <a:fld id="{D57F1E4F-1CFF-5643-939E-217C01CDF565}" type="slidenum">
              <a:rPr lang="en-US">
                <a:solidFill>
                  <a:schemeClr val="tx1">
                    <a:alpha val="60000"/>
                  </a:schemeClr>
                </a:solidFill>
              </a:rPr>
              <a:pPr>
                <a:spcAft>
                  <a:spcPts val="600"/>
                </a:spcAft>
              </a:pPr>
              <a:t>16</a:t>
            </a:fld>
            <a:endParaRPr lang="en-US">
              <a:solidFill>
                <a:schemeClr val="tx1">
                  <a:alpha val="60000"/>
                </a:schemeClr>
              </a:solidFill>
            </a:endParaRPr>
          </a:p>
        </p:txBody>
      </p:sp>
      <p:pic>
        <p:nvPicPr>
          <p:cNvPr id="3" name="Picture 2">
            <a:extLst>
              <a:ext uri="{FF2B5EF4-FFF2-40B4-BE49-F238E27FC236}">
                <a16:creationId xmlns:a16="http://schemas.microsoft.com/office/drawing/2014/main" id="{9E222F8D-538B-45E3-9590-C20EE49CFBCB}"/>
              </a:ext>
            </a:extLst>
          </p:cNvPr>
          <p:cNvPicPr>
            <a:picLocks noChangeAspect="1" noChangeArrowheads="1"/>
          </p:cNvPicPr>
          <p:nvPr/>
        </p:nvPicPr>
        <p:blipFill>
          <a:blip r:embed="rId2"/>
          <a:srcRect/>
          <a:stretch>
            <a:fillRect/>
          </a:stretch>
        </p:blipFill>
        <p:spPr bwMode="auto">
          <a:xfrm>
            <a:off x="9844074" y="524302"/>
            <a:ext cx="1928826" cy="810781"/>
          </a:xfrm>
          <a:prstGeom prst="rect">
            <a:avLst/>
          </a:prstGeom>
          <a:noFill/>
        </p:spPr>
      </p:pic>
    </p:spTree>
    <p:extLst>
      <p:ext uri="{BB962C8B-B14F-4D97-AF65-F5344CB8AC3E}">
        <p14:creationId xmlns:p14="http://schemas.microsoft.com/office/powerpoint/2010/main" val="347802396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8D1AA55E-40D5-461B-A5A8-4AE8AAB71B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itolo 3">
            <a:extLst>
              <a:ext uri="{FF2B5EF4-FFF2-40B4-BE49-F238E27FC236}">
                <a16:creationId xmlns:a16="http://schemas.microsoft.com/office/drawing/2014/main" id="{34811D00-3965-4E0C-B34B-CE68AAB5F941}"/>
              </a:ext>
            </a:extLst>
          </p:cNvPr>
          <p:cNvSpPr>
            <a:spLocks noGrp="1"/>
          </p:cNvSpPr>
          <p:nvPr>
            <p:ph type="title"/>
          </p:nvPr>
        </p:nvSpPr>
        <p:spPr>
          <a:xfrm>
            <a:off x="803775" y="1106008"/>
            <a:ext cx="10359525" cy="964324"/>
          </a:xfrm>
        </p:spPr>
        <p:txBody>
          <a:bodyPr anchor="b">
            <a:normAutofit/>
          </a:bodyPr>
          <a:lstStyle/>
          <a:p>
            <a:r>
              <a:rPr lang="en-US" sz="2200" dirty="0">
                <a:solidFill>
                  <a:srgbClr val="002060"/>
                </a:solidFill>
              </a:rPr>
              <a:t>Guidelines 0. Proportionality</a:t>
            </a:r>
            <a:br>
              <a:rPr lang="en-US" sz="3900" dirty="0"/>
            </a:br>
            <a:endParaRPr lang="en-US" sz="3900" dirty="0"/>
          </a:p>
        </p:txBody>
      </p:sp>
      <p:cxnSp>
        <p:nvCxnSpPr>
          <p:cNvPr id="12" name="Straight Connector 11">
            <a:extLst>
              <a:ext uri="{FF2B5EF4-FFF2-40B4-BE49-F238E27FC236}">
                <a16:creationId xmlns:a16="http://schemas.microsoft.com/office/drawing/2014/main" id="{7EB498BD-8089-4626-91EA-4978EBEF535E}"/>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8878" y="806470"/>
            <a:ext cx="7903723" cy="0"/>
          </a:xfrm>
          <a:prstGeom prst="line">
            <a:avLst/>
          </a:prstGeom>
          <a:ln w="25400" cap="sq">
            <a:gradFill flip="none" rotWithShape="1">
              <a:gsLst>
                <a:gs pos="0">
                  <a:schemeClr val="accent1"/>
                </a:gs>
                <a:gs pos="100000">
                  <a:schemeClr val="accent2"/>
                </a:gs>
              </a:gsLst>
              <a:lin ang="10800000" scaled="0"/>
              <a:tileRect/>
            </a:gradFill>
            <a:bevel/>
          </a:ln>
        </p:spPr>
        <p:style>
          <a:lnRef idx="1">
            <a:schemeClr val="accent1"/>
          </a:lnRef>
          <a:fillRef idx="0">
            <a:schemeClr val="accent1"/>
          </a:fillRef>
          <a:effectRef idx="0">
            <a:schemeClr val="accent1"/>
          </a:effectRef>
          <a:fontRef idx="minor">
            <a:schemeClr val="tx1"/>
          </a:fontRef>
        </p:style>
      </p:cxnSp>
      <p:sp>
        <p:nvSpPr>
          <p:cNvPr id="5" name="Segnaposto contenuto 4">
            <a:extLst>
              <a:ext uri="{FF2B5EF4-FFF2-40B4-BE49-F238E27FC236}">
                <a16:creationId xmlns:a16="http://schemas.microsoft.com/office/drawing/2014/main" id="{C9F20992-C4E2-4236-9A59-8382AB582E0B}"/>
              </a:ext>
            </a:extLst>
          </p:cNvPr>
          <p:cNvSpPr>
            <a:spLocks noGrp="1"/>
          </p:cNvSpPr>
          <p:nvPr>
            <p:ph idx="1"/>
          </p:nvPr>
        </p:nvSpPr>
        <p:spPr>
          <a:xfrm>
            <a:off x="794250" y="1790704"/>
            <a:ext cx="10550025" cy="4485592"/>
          </a:xfrm>
        </p:spPr>
        <p:txBody>
          <a:bodyPr anchor="t">
            <a:normAutofit/>
          </a:bodyPr>
          <a:lstStyle/>
          <a:p>
            <a:pPr marL="0" indent="0" algn="just">
              <a:buNone/>
            </a:pPr>
            <a:r>
              <a:rPr lang="en-GB" sz="1400" u="sng" dirty="0">
                <a:solidFill>
                  <a:schemeClr val="tx1">
                    <a:alpha val="80000"/>
                  </a:schemeClr>
                </a:solidFill>
              </a:rPr>
              <a:t>Background</a:t>
            </a:r>
          </a:p>
          <a:p>
            <a:pPr marL="0" indent="0" algn="just">
              <a:buNone/>
            </a:pPr>
            <a:r>
              <a:rPr lang="en-GB" sz="1400" dirty="0">
                <a:solidFill>
                  <a:schemeClr val="tx1">
                    <a:alpha val="80000"/>
                  </a:schemeClr>
                </a:solidFill>
              </a:rPr>
              <a:t>Technical provisions should be modelled through actuarial models and run at least every quarter whose outcomes fill in the quarterly reporting. </a:t>
            </a:r>
          </a:p>
          <a:p>
            <a:pPr marL="0" indent="0" algn="just">
              <a:buNone/>
            </a:pPr>
            <a:r>
              <a:rPr lang="en-GB" sz="1400" dirty="0">
                <a:solidFill>
                  <a:schemeClr val="tx1">
                    <a:alpha val="80000"/>
                  </a:schemeClr>
                </a:solidFill>
              </a:rPr>
              <a:t>There are plenty of refinements making different ranking about the quality of formulas and accuracy of calculations</a:t>
            </a:r>
          </a:p>
          <a:p>
            <a:pPr marL="0" indent="0" algn="just">
              <a:buNone/>
            </a:pPr>
            <a:r>
              <a:rPr lang="en-GB" sz="1400" dirty="0">
                <a:solidFill>
                  <a:schemeClr val="tx1">
                    <a:alpha val="80000"/>
                  </a:schemeClr>
                </a:solidFill>
              </a:rPr>
              <a:t>Proportionality is a general concept about accuracy and quality. Where the business is not material inside the Undertaking, the actual model may give up some accuracy.</a:t>
            </a:r>
          </a:p>
          <a:p>
            <a:pPr marL="0" indent="0" algn="just">
              <a:buNone/>
            </a:pPr>
            <a:r>
              <a:rPr lang="en-GB" sz="1400" dirty="0">
                <a:solidFill>
                  <a:schemeClr val="tx1">
                    <a:alpha val="80000"/>
                  </a:schemeClr>
                </a:solidFill>
              </a:rPr>
              <a:t>Proportionality is closely related to the relative limits of acceptance of technical provisions in terms of accuracy.   </a:t>
            </a:r>
          </a:p>
          <a:p>
            <a:pPr marL="0" indent="0" algn="just">
              <a:buNone/>
            </a:pPr>
            <a:r>
              <a:rPr lang="en-GB" sz="1400" u="sng" dirty="0">
                <a:solidFill>
                  <a:schemeClr val="tx1">
                    <a:alpha val="80000"/>
                  </a:schemeClr>
                </a:solidFill>
              </a:rPr>
              <a:t>Guideline content</a:t>
            </a:r>
          </a:p>
          <a:p>
            <a:pPr marL="0" indent="0" algn="just">
              <a:buNone/>
            </a:pPr>
            <a:r>
              <a:rPr lang="en-GB" sz="1400" dirty="0">
                <a:solidFill>
                  <a:schemeClr val="tx1">
                    <a:alpha val="80000"/>
                  </a:schemeClr>
                </a:solidFill>
              </a:rPr>
              <a:t>Proportionality is tied to the need technical provisions should not deviate from the price of liabilities set in case of transfer of portfolio.</a:t>
            </a:r>
          </a:p>
          <a:p>
            <a:pPr marL="0" indent="0" algn="just">
              <a:buNone/>
            </a:pPr>
            <a:r>
              <a:rPr lang="en-GB" sz="1400" dirty="0">
                <a:solidFill>
                  <a:schemeClr val="tx1">
                    <a:alpha val="80000"/>
                  </a:schemeClr>
                </a:solidFill>
              </a:rPr>
              <a:t>It’s worth noting that reference is the part of portfolio (business) which the undertaking intends to apply proportionality to, not the whole portfolio in force. </a:t>
            </a:r>
          </a:p>
          <a:p>
            <a:pPr marL="0" indent="0" algn="just">
              <a:buNone/>
            </a:pPr>
            <a:r>
              <a:rPr lang="en-GB" sz="1400" dirty="0">
                <a:solidFill>
                  <a:schemeClr val="tx1">
                    <a:alpha val="80000"/>
                  </a:schemeClr>
                </a:solidFill>
              </a:rPr>
              <a:t> </a:t>
            </a:r>
            <a:endParaRPr lang="en-GB" sz="1400" dirty="0"/>
          </a:p>
        </p:txBody>
      </p:sp>
      <p:grpSp>
        <p:nvGrpSpPr>
          <p:cNvPr id="14" name="Group 13">
            <a:extLst>
              <a:ext uri="{FF2B5EF4-FFF2-40B4-BE49-F238E27FC236}">
                <a16:creationId xmlns:a16="http://schemas.microsoft.com/office/drawing/2014/main" id="{78350D8D-73D6-4132-89B5-DD52F3962A76}"/>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1388224" y="2325422"/>
            <a:ext cx="465458" cy="872153"/>
            <a:chOff x="11388224" y="2325422"/>
            <a:chExt cx="465458" cy="872153"/>
          </a:xfrm>
        </p:grpSpPr>
        <p:sp>
          <p:nvSpPr>
            <p:cNvPr id="15" name="Graphic 11">
              <a:extLst>
                <a:ext uri="{FF2B5EF4-FFF2-40B4-BE49-F238E27FC236}">
                  <a16:creationId xmlns:a16="http://schemas.microsoft.com/office/drawing/2014/main" id="{6CB927A4-E432-4310-9CD5-E89FF506317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403764" y="2325422"/>
              <a:ext cx="139039" cy="139039"/>
            </a:xfrm>
            <a:custGeom>
              <a:avLst/>
              <a:gdLst>
                <a:gd name="connsiteX0" fmla="*/ 129602 w 139039"/>
                <a:gd name="connsiteY0" fmla="*/ 60082 h 139039"/>
                <a:gd name="connsiteX1" fmla="*/ 78957 w 139039"/>
                <a:gd name="connsiteY1" fmla="*/ 60082 h 139039"/>
                <a:gd name="connsiteX2" fmla="*/ 78957 w 139039"/>
                <a:gd name="connsiteY2" fmla="*/ 9437 h 139039"/>
                <a:gd name="connsiteX3" fmla="*/ 69520 w 139039"/>
                <a:gd name="connsiteY3" fmla="*/ 0 h 139039"/>
                <a:gd name="connsiteX4" fmla="*/ 60082 w 139039"/>
                <a:gd name="connsiteY4" fmla="*/ 9437 h 139039"/>
                <a:gd name="connsiteX5" fmla="*/ 60082 w 139039"/>
                <a:gd name="connsiteY5" fmla="*/ 60082 h 139039"/>
                <a:gd name="connsiteX6" fmla="*/ 9437 w 139039"/>
                <a:gd name="connsiteY6" fmla="*/ 60082 h 139039"/>
                <a:gd name="connsiteX7" fmla="*/ 0 w 139039"/>
                <a:gd name="connsiteY7" fmla="*/ 69520 h 139039"/>
                <a:gd name="connsiteX8" fmla="*/ 9437 w 139039"/>
                <a:gd name="connsiteY8" fmla="*/ 78957 h 139039"/>
                <a:gd name="connsiteX9" fmla="*/ 60082 w 139039"/>
                <a:gd name="connsiteY9" fmla="*/ 78957 h 139039"/>
                <a:gd name="connsiteX10" fmla="*/ 60082 w 139039"/>
                <a:gd name="connsiteY10" fmla="*/ 129602 h 139039"/>
                <a:gd name="connsiteX11" fmla="*/ 69520 w 139039"/>
                <a:gd name="connsiteY11" fmla="*/ 139039 h 139039"/>
                <a:gd name="connsiteX12" fmla="*/ 78957 w 139039"/>
                <a:gd name="connsiteY12" fmla="*/ 129602 h 139039"/>
                <a:gd name="connsiteX13" fmla="*/ 78957 w 139039"/>
                <a:gd name="connsiteY13" fmla="*/ 78957 h 139039"/>
                <a:gd name="connsiteX14" fmla="*/ 129602 w 139039"/>
                <a:gd name="connsiteY14" fmla="*/ 78957 h 139039"/>
                <a:gd name="connsiteX15" fmla="*/ 139039 w 139039"/>
                <a:gd name="connsiteY15" fmla="*/ 69520 h 139039"/>
                <a:gd name="connsiteX16" fmla="*/ 129602 w 139039"/>
                <a:gd name="connsiteY16" fmla="*/ 60082 h 1390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39039" h="139039">
                  <a:moveTo>
                    <a:pt x="129602" y="60082"/>
                  </a:moveTo>
                  <a:lnTo>
                    <a:pt x="78957" y="60082"/>
                  </a:lnTo>
                  <a:lnTo>
                    <a:pt x="78957" y="9437"/>
                  </a:lnTo>
                  <a:cubicBezTo>
                    <a:pt x="78957" y="4225"/>
                    <a:pt x="74731" y="0"/>
                    <a:pt x="69520" y="0"/>
                  </a:cubicBezTo>
                  <a:cubicBezTo>
                    <a:pt x="64308" y="0"/>
                    <a:pt x="60082" y="4225"/>
                    <a:pt x="60082" y="9437"/>
                  </a:cubicBezTo>
                  <a:lnTo>
                    <a:pt x="60082" y="60082"/>
                  </a:lnTo>
                  <a:lnTo>
                    <a:pt x="9437" y="60082"/>
                  </a:lnTo>
                  <a:cubicBezTo>
                    <a:pt x="4225" y="60082"/>
                    <a:pt x="0" y="64308"/>
                    <a:pt x="0" y="69520"/>
                  </a:cubicBezTo>
                  <a:cubicBezTo>
                    <a:pt x="0" y="74731"/>
                    <a:pt x="4225" y="78957"/>
                    <a:pt x="9437" y="78957"/>
                  </a:cubicBezTo>
                  <a:lnTo>
                    <a:pt x="60082" y="78957"/>
                  </a:lnTo>
                  <a:lnTo>
                    <a:pt x="60082" y="129602"/>
                  </a:lnTo>
                  <a:cubicBezTo>
                    <a:pt x="60082" y="134814"/>
                    <a:pt x="64308" y="139039"/>
                    <a:pt x="69520" y="139039"/>
                  </a:cubicBezTo>
                  <a:cubicBezTo>
                    <a:pt x="74731" y="139039"/>
                    <a:pt x="78957" y="134814"/>
                    <a:pt x="78957" y="129602"/>
                  </a:cubicBezTo>
                  <a:lnTo>
                    <a:pt x="78957" y="78957"/>
                  </a:lnTo>
                  <a:lnTo>
                    <a:pt x="129602" y="78957"/>
                  </a:lnTo>
                  <a:cubicBezTo>
                    <a:pt x="134814" y="78957"/>
                    <a:pt x="139039" y="74731"/>
                    <a:pt x="139039" y="69520"/>
                  </a:cubicBezTo>
                  <a:cubicBezTo>
                    <a:pt x="139039" y="64308"/>
                    <a:pt x="134814" y="60082"/>
                    <a:pt x="129602" y="60082"/>
                  </a:cubicBezTo>
                  <a:close/>
                </a:path>
              </a:pathLst>
            </a:custGeom>
            <a:solidFill>
              <a:schemeClr val="accent2"/>
            </a:solidFill>
            <a:ln w="603" cap="flat">
              <a:noFill/>
              <a:prstDash val="solid"/>
              <a:miter/>
            </a:ln>
          </p:spPr>
          <p:txBody>
            <a:bodyPr rtlCol="0" anchor="ctr"/>
            <a:lstStyle/>
            <a:p>
              <a:endParaRPr lang="en-US"/>
            </a:p>
          </p:txBody>
        </p:sp>
        <p:sp>
          <p:nvSpPr>
            <p:cNvPr id="16" name="Graphic 10">
              <a:extLst>
                <a:ext uri="{FF2B5EF4-FFF2-40B4-BE49-F238E27FC236}">
                  <a16:creationId xmlns:a16="http://schemas.microsoft.com/office/drawing/2014/main" id="{E3020543-B24B-4EC4-8FFC-8DD88EEA91A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762544" y="2554717"/>
              <a:ext cx="91138" cy="91138"/>
            </a:xfrm>
            <a:custGeom>
              <a:avLst/>
              <a:gdLst>
                <a:gd name="connsiteX0" fmla="*/ 91138 w 91138"/>
                <a:gd name="connsiteY0" fmla="*/ 45569 h 91138"/>
                <a:gd name="connsiteX1" fmla="*/ 45569 w 91138"/>
                <a:gd name="connsiteY1" fmla="*/ 91138 h 91138"/>
                <a:gd name="connsiteX2" fmla="*/ 0 w 91138"/>
                <a:gd name="connsiteY2" fmla="*/ 45569 h 91138"/>
                <a:gd name="connsiteX3" fmla="*/ 45569 w 91138"/>
                <a:gd name="connsiteY3" fmla="*/ 0 h 91138"/>
                <a:gd name="connsiteX4" fmla="*/ 91138 w 91138"/>
                <a:gd name="connsiteY4" fmla="*/ 45569 h 9113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138" h="91138">
                  <a:moveTo>
                    <a:pt x="91138" y="45569"/>
                  </a:moveTo>
                  <a:cubicBezTo>
                    <a:pt x="91138" y="70736"/>
                    <a:pt x="70736" y="91138"/>
                    <a:pt x="45569" y="91138"/>
                  </a:cubicBezTo>
                  <a:cubicBezTo>
                    <a:pt x="20402" y="91138"/>
                    <a:pt x="0" y="70736"/>
                    <a:pt x="0" y="45569"/>
                  </a:cubicBezTo>
                  <a:cubicBezTo>
                    <a:pt x="0" y="20402"/>
                    <a:pt x="20402" y="0"/>
                    <a:pt x="45569" y="0"/>
                  </a:cubicBezTo>
                  <a:cubicBezTo>
                    <a:pt x="70736" y="0"/>
                    <a:pt x="91138" y="20402"/>
                    <a:pt x="91138" y="45569"/>
                  </a:cubicBezTo>
                  <a:close/>
                </a:path>
              </a:pathLst>
            </a:custGeom>
            <a:solidFill>
              <a:schemeClr val="accent2"/>
            </a:solidFill>
            <a:ln w="422" cap="flat">
              <a:noFill/>
              <a:prstDash val="solid"/>
              <a:miter/>
            </a:ln>
          </p:spPr>
          <p:txBody>
            <a:bodyPr rtlCol="0" anchor="ctr"/>
            <a:lstStyle/>
            <a:p>
              <a:endParaRPr lang="en-US"/>
            </a:p>
          </p:txBody>
        </p:sp>
        <p:sp>
          <p:nvSpPr>
            <p:cNvPr id="17" name="Graphic 12">
              <a:extLst>
                <a:ext uri="{FF2B5EF4-FFF2-40B4-BE49-F238E27FC236}">
                  <a16:creationId xmlns:a16="http://schemas.microsoft.com/office/drawing/2014/main" id="{1453BF6C-B012-48B7-B4E8-6D7AC7C27D0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388224" y="3069861"/>
              <a:ext cx="127714" cy="127714"/>
            </a:xfrm>
            <a:custGeom>
              <a:avLst/>
              <a:gdLst>
                <a:gd name="connsiteX0" fmla="*/ 63857 w 127714"/>
                <a:gd name="connsiteY0" fmla="*/ 18874 h 127714"/>
                <a:gd name="connsiteX1" fmla="*/ 108840 w 127714"/>
                <a:gd name="connsiteY1" fmla="*/ 63857 h 127714"/>
                <a:gd name="connsiteX2" fmla="*/ 63857 w 127714"/>
                <a:gd name="connsiteY2" fmla="*/ 108840 h 127714"/>
                <a:gd name="connsiteX3" fmla="*/ 18874 w 127714"/>
                <a:gd name="connsiteY3" fmla="*/ 63857 h 127714"/>
                <a:gd name="connsiteX4" fmla="*/ 63857 w 127714"/>
                <a:gd name="connsiteY4" fmla="*/ 18874 h 127714"/>
                <a:gd name="connsiteX5" fmla="*/ 63857 w 127714"/>
                <a:gd name="connsiteY5" fmla="*/ 0 h 127714"/>
                <a:gd name="connsiteX6" fmla="*/ 0 w 127714"/>
                <a:gd name="connsiteY6" fmla="*/ 63857 h 127714"/>
                <a:gd name="connsiteX7" fmla="*/ 63857 w 127714"/>
                <a:gd name="connsiteY7" fmla="*/ 127714 h 127714"/>
                <a:gd name="connsiteX8" fmla="*/ 127714 w 127714"/>
                <a:gd name="connsiteY8" fmla="*/ 63857 h 127714"/>
                <a:gd name="connsiteX9" fmla="*/ 63857 w 127714"/>
                <a:gd name="connsiteY9" fmla="*/ 0 h 1277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27714" h="127714">
                  <a:moveTo>
                    <a:pt x="63857" y="18874"/>
                  </a:moveTo>
                  <a:cubicBezTo>
                    <a:pt x="88700" y="18874"/>
                    <a:pt x="108840" y="39014"/>
                    <a:pt x="108840" y="63857"/>
                  </a:cubicBezTo>
                  <a:cubicBezTo>
                    <a:pt x="108840" y="88700"/>
                    <a:pt x="88700" y="108840"/>
                    <a:pt x="63857" y="108840"/>
                  </a:cubicBezTo>
                  <a:cubicBezTo>
                    <a:pt x="39014" y="108840"/>
                    <a:pt x="18874" y="88700"/>
                    <a:pt x="18874" y="63857"/>
                  </a:cubicBezTo>
                  <a:cubicBezTo>
                    <a:pt x="18898" y="39024"/>
                    <a:pt x="39024" y="18898"/>
                    <a:pt x="63857" y="18874"/>
                  </a:cubicBezTo>
                  <a:moveTo>
                    <a:pt x="63857" y="0"/>
                  </a:moveTo>
                  <a:cubicBezTo>
                    <a:pt x="28590" y="0"/>
                    <a:pt x="0" y="28590"/>
                    <a:pt x="0" y="63857"/>
                  </a:cubicBezTo>
                  <a:cubicBezTo>
                    <a:pt x="0" y="99124"/>
                    <a:pt x="28590" y="127714"/>
                    <a:pt x="63857" y="127714"/>
                  </a:cubicBezTo>
                  <a:cubicBezTo>
                    <a:pt x="99124" y="127714"/>
                    <a:pt x="127714" y="99124"/>
                    <a:pt x="127714" y="63857"/>
                  </a:cubicBezTo>
                  <a:cubicBezTo>
                    <a:pt x="127714" y="28590"/>
                    <a:pt x="99124" y="0"/>
                    <a:pt x="63857" y="0"/>
                  </a:cubicBezTo>
                  <a:close/>
                </a:path>
              </a:pathLst>
            </a:custGeom>
            <a:solidFill>
              <a:schemeClr val="accent2"/>
            </a:solidFill>
            <a:ln w="610" cap="flat">
              <a:noFill/>
              <a:prstDash val="solid"/>
              <a:miter/>
            </a:ln>
          </p:spPr>
          <p:txBody>
            <a:bodyPr rtlCol="0" anchor="ctr"/>
            <a:lstStyle/>
            <a:p>
              <a:endParaRPr lang="en-US"/>
            </a:p>
          </p:txBody>
        </p:sp>
      </p:grpSp>
      <p:sp>
        <p:nvSpPr>
          <p:cNvPr id="2" name="Segnaposto numero diapositiva 1">
            <a:extLst>
              <a:ext uri="{FF2B5EF4-FFF2-40B4-BE49-F238E27FC236}">
                <a16:creationId xmlns:a16="http://schemas.microsoft.com/office/drawing/2014/main" id="{72E03EDD-0F06-4097-97AD-2F135F50D83A}"/>
              </a:ext>
            </a:extLst>
          </p:cNvPr>
          <p:cNvSpPr>
            <a:spLocks noGrp="1"/>
          </p:cNvSpPr>
          <p:nvPr>
            <p:ph type="sldNum" sz="quarter" idx="12"/>
          </p:nvPr>
        </p:nvSpPr>
        <p:spPr>
          <a:xfrm>
            <a:off x="8610600" y="6356350"/>
            <a:ext cx="2743200" cy="365125"/>
          </a:xfrm>
        </p:spPr>
        <p:txBody>
          <a:bodyPr>
            <a:normAutofit/>
          </a:bodyPr>
          <a:lstStyle/>
          <a:p>
            <a:pPr>
              <a:spcAft>
                <a:spcPts val="600"/>
              </a:spcAft>
            </a:pPr>
            <a:fld id="{D57F1E4F-1CFF-5643-939E-217C01CDF565}" type="slidenum">
              <a:rPr lang="en-US">
                <a:solidFill>
                  <a:schemeClr val="tx1">
                    <a:alpha val="60000"/>
                  </a:schemeClr>
                </a:solidFill>
              </a:rPr>
              <a:pPr>
                <a:spcAft>
                  <a:spcPts val="600"/>
                </a:spcAft>
              </a:pPr>
              <a:t>17</a:t>
            </a:fld>
            <a:endParaRPr lang="en-US">
              <a:solidFill>
                <a:schemeClr val="tx1">
                  <a:alpha val="60000"/>
                </a:schemeClr>
              </a:solidFill>
            </a:endParaRPr>
          </a:p>
        </p:txBody>
      </p:sp>
      <p:pic>
        <p:nvPicPr>
          <p:cNvPr id="3" name="Picture 2">
            <a:extLst>
              <a:ext uri="{FF2B5EF4-FFF2-40B4-BE49-F238E27FC236}">
                <a16:creationId xmlns:a16="http://schemas.microsoft.com/office/drawing/2014/main" id="{9E222F8D-538B-45E3-9590-C20EE49CFBCB}"/>
              </a:ext>
            </a:extLst>
          </p:cNvPr>
          <p:cNvPicPr>
            <a:picLocks noChangeAspect="1" noChangeArrowheads="1"/>
          </p:cNvPicPr>
          <p:nvPr/>
        </p:nvPicPr>
        <p:blipFill>
          <a:blip r:embed="rId2"/>
          <a:srcRect/>
          <a:stretch>
            <a:fillRect/>
          </a:stretch>
        </p:blipFill>
        <p:spPr bwMode="auto">
          <a:xfrm>
            <a:off x="9844074" y="524302"/>
            <a:ext cx="1928826" cy="810781"/>
          </a:xfrm>
          <a:prstGeom prst="rect">
            <a:avLst/>
          </a:prstGeom>
          <a:noFill/>
        </p:spPr>
      </p:pic>
    </p:spTree>
    <p:extLst>
      <p:ext uri="{BB962C8B-B14F-4D97-AF65-F5344CB8AC3E}">
        <p14:creationId xmlns:p14="http://schemas.microsoft.com/office/powerpoint/2010/main" val="367506761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8D1AA55E-40D5-461B-A5A8-4AE8AAB71B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itolo 3">
            <a:extLst>
              <a:ext uri="{FF2B5EF4-FFF2-40B4-BE49-F238E27FC236}">
                <a16:creationId xmlns:a16="http://schemas.microsoft.com/office/drawing/2014/main" id="{34811D00-3965-4E0C-B34B-CE68AAB5F941}"/>
              </a:ext>
            </a:extLst>
          </p:cNvPr>
          <p:cNvSpPr>
            <a:spLocks noGrp="1"/>
          </p:cNvSpPr>
          <p:nvPr>
            <p:ph type="title"/>
          </p:nvPr>
        </p:nvSpPr>
        <p:spPr>
          <a:xfrm>
            <a:off x="803775" y="1106008"/>
            <a:ext cx="10359525" cy="964324"/>
          </a:xfrm>
        </p:spPr>
        <p:txBody>
          <a:bodyPr anchor="b">
            <a:normAutofit/>
          </a:bodyPr>
          <a:lstStyle/>
          <a:p>
            <a:r>
              <a:rPr lang="en-US" sz="2200" dirty="0">
                <a:solidFill>
                  <a:srgbClr val="002060"/>
                </a:solidFill>
              </a:rPr>
              <a:t>Guidelines 24A. Use of expert judgment (1/3)</a:t>
            </a:r>
            <a:br>
              <a:rPr lang="en-US" sz="3900" dirty="0"/>
            </a:br>
            <a:endParaRPr lang="en-US" sz="3900" dirty="0"/>
          </a:p>
        </p:txBody>
      </p:sp>
      <p:cxnSp>
        <p:nvCxnSpPr>
          <p:cNvPr id="12" name="Straight Connector 11">
            <a:extLst>
              <a:ext uri="{FF2B5EF4-FFF2-40B4-BE49-F238E27FC236}">
                <a16:creationId xmlns:a16="http://schemas.microsoft.com/office/drawing/2014/main" id="{7EB498BD-8089-4626-91EA-4978EBEF535E}"/>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8878" y="806470"/>
            <a:ext cx="7903723" cy="0"/>
          </a:xfrm>
          <a:prstGeom prst="line">
            <a:avLst/>
          </a:prstGeom>
          <a:ln w="25400" cap="sq">
            <a:gradFill flip="none" rotWithShape="1">
              <a:gsLst>
                <a:gs pos="0">
                  <a:schemeClr val="accent1"/>
                </a:gs>
                <a:gs pos="100000">
                  <a:schemeClr val="accent2"/>
                </a:gs>
              </a:gsLst>
              <a:lin ang="10800000" scaled="0"/>
              <a:tileRect/>
            </a:gradFill>
            <a:bevel/>
          </a:ln>
        </p:spPr>
        <p:style>
          <a:lnRef idx="1">
            <a:schemeClr val="accent1"/>
          </a:lnRef>
          <a:fillRef idx="0">
            <a:schemeClr val="accent1"/>
          </a:fillRef>
          <a:effectRef idx="0">
            <a:schemeClr val="accent1"/>
          </a:effectRef>
          <a:fontRef idx="minor">
            <a:schemeClr val="tx1"/>
          </a:fontRef>
        </p:style>
      </p:cxnSp>
      <p:sp>
        <p:nvSpPr>
          <p:cNvPr id="5" name="Segnaposto contenuto 4">
            <a:extLst>
              <a:ext uri="{FF2B5EF4-FFF2-40B4-BE49-F238E27FC236}">
                <a16:creationId xmlns:a16="http://schemas.microsoft.com/office/drawing/2014/main" id="{C9F20992-C4E2-4236-9A59-8382AB582E0B}"/>
              </a:ext>
            </a:extLst>
          </p:cNvPr>
          <p:cNvSpPr>
            <a:spLocks noGrp="1"/>
          </p:cNvSpPr>
          <p:nvPr>
            <p:ph idx="1"/>
          </p:nvPr>
        </p:nvSpPr>
        <p:spPr>
          <a:xfrm>
            <a:off x="794250" y="1790704"/>
            <a:ext cx="10550025" cy="4485592"/>
          </a:xfrm>
        </p:spPr>
        <p:txBody>
          <a:bodyPr anchor="t">
            <a:normAutofit/>
          </a:bodyPr>
          <a:lstStyle/>
          <a:p>
            <a:pPr marL="0" indent="0" algn="just">
              <a:buNone/>
            </a:pPr>
            <a:endParaRPr lang="en-GB" sz="1400" u="sng" dirty="0">
              <a:solidFill>
                <a:schemeClr val="tx1">
                  <a:alpha val="80000"/>
                </a:schemeClr>
              </a:solidFill>
            </a:endParaRPr>
          </a:p>
          <a:p>
            <a:pPr marL="0" indent="0" algn="just">
              <a:buNone/>
            </a:pPr>
            <a:r>
              <a:rPr lang="en-GB" sz="1400" dirty="0">
                <a:solidFill>
                  <a:schemeClr val="tx1">
                    <a:alpha val="80000"/>
                  </a:schemeClr>
                </a:solidFill>
              </a:rPr>
              <a:t>Most of usage of expert judgement in setting technical provisions is shared with their use in internal models</a:t>
            </a:r>
          </a:p>
          <a:p>
            <a:pPr marL="0" indent="0" algn="just">
              <a:buNone/>
            </a:pPr>
            <a:r>
              <a:rPr lang="en-GB" sz="1400" dirty="0">
                <a:solidFill>
                  <a:schemeClr val="tx1">
                    <a:alpha val="80000"/>
                  </a:schemeClr>
                </a:solidFill>
              </a:rPr>
              <a:t>The undertaking have more data available to run best estimate liabilities than to run the SCR for internal model purposes, hence the requirements about expert judgement (briefly EJ hereafter) is slightly different.</a:t>
            </a:r>
          </a:p>
          <a:p>
            <a:pPr marL="0" indent="0" algn="just">
              <a:buNone/>
            </a:pPr>
            <a:r>
              <a:rPr lang="en-GB" sz="1400" dirty="0">
                <a:solidFill>
                  <a:schemeClr val="tx1">
                    <a:alpha val="80000"/>
                  </a:schemeClr>
                </a:solidFill>
              </a:rPr>
              <a:t>EJ, where applicable, needs to implement a framework for</a:t>
            </a:r>
          </a:p>
          <a:p>
            <a:pPr algn="just"/>
            <a:r>
              <a:rPr lang="en-GB" sz="1400" dirty="0">
                <a:solidFill>
                  <a:schemeClr val="tx1">
                    <a:alpha val="80000"/>
                  </a:schemeClr>
                </a:solidFill>
              </a:rPr>
              <a:t>Documentation</a:t>
            </a:r>
          </a:p>
          <a:p>
            <a:pPr algn="just"/>
            <a:r>
              <a:rPr lang="en-GB" sz="1400" dirty="0">
                <a:solidFill>
                  <a:schemeClr val="tx1">
                    <a:alpha val="80000"/>
                  </a:schemeClr>
                </a:solidFill>
              </a:rPr>
              <a:t>Governance </a:t>
            </a:r>
          </a:p>
          <a:p>
            <a:pPr algn="just"/>
            <a:r>
              <a:rPr lang="en-GB" sz="1400" dirty="0">
                <a:solidFill>
                  <a:schemeClr val="tx1">
                    <a:alpha val="80000"/>
                  </a:schemeClr>
                </a:solidFill>
              </a:rPr>
              <a:t>Validation</a:t>
            </a:r>
          </a:p>
          <a:p>
            <a:pPr marL="0" indent="0" algn="just">
              <a:buNone/>
            </a:pPr>
            <a:r>
              <a:rPr lang="en-GB" sz="1400" dirty="0">
                <a:solidFill>
                  <a:schemeClr val="tx1">
                    <a:alpha val="80000"/>
                  </a:schemeClr>
                </a:solidFill>
              </a:rPr>
              <a:t>Both governance and validation involve:</a:t>
            </a:r>
          </a:p>
          <a:p>
            <a:pPr algn="just"/>
            <a:r>
              <a:rPr lang="en-GB" sz="1400" dirty="0">
                <a:solidFill>
                  <a:schemeClr val="tx1">
                    <a:alpha val="80000"/>
                  </a:schemeClr>
                </a:solidFill>
              </a:rPr>
              <a:t>Sharing and approval process in internal committees and, depending on materiality</a:t>
            </a:r>
          </a:p>
          <a:p>
            <a:pPr algn="just"/>
            <a:r>
              <a:rPr lang="en-GB" sz="1400" dirty="0">
                <a:solidFill>
                  <a:schemeClr val="tx1">
                    <a:alpha val="80000"/>
                  </a:schemeClr>
                </a:solidFill>
              </a:rPr>
              <a:t>Senior executive committees or even the Board</a:t>
            </a:r>
          </a:p>
          <a:p>
            <a:pPr marL="0" indent="0" algn="just">
              <a:buNone/>
            </a:pPr>
            <a:endParaRPr lang="en-GB" sz="1400" dirty="0">
              <a:solidFill>
                <a:schemeClr val="tx1">
                  <a:alpha val="80000"/>
                </a:schemeClr>
              </a:solidFill>
            </a:endParaRPr>
          </a:p>
          <a:p>
            <a:pPr marL="0" indent="0" algn="just">
              <a:buNone/>
            </a:pPr>
            <a:endParaRPr lang="en-GB" sz="1400" dirty="0"/>
          </a:p>
        </p:txBody>
      </p:sp>
      <p:grpSp>
        <p:nvGrpSpPr>
          <p:cNvPr id="14" name="Group 13">
            <a:extLst>
              <a:ext uri="{FF2B5EF4-FFF2-40B4-BE49-F238E27FC236}">
                <a16:creationId xmlns:a16="http://schemas.microsoft.com/office/drawing/2014/main" id="{78350D8D-73D6-4132-89B5-DD52F3962A76}"/>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1388224" y="2325422"/>
            <a:ext cx="465458" cy="872153"/>
            <a:chOff x="11388224" y="2325422"/>
            <a:chExt cx="465458" cy="872153"/>
          </a:xfrm>
        </p:grpSpPr>
        <p:sp>
          <p:nvSpPr>
            <p:cNvPr id="15" name="Graphic 11">
              <a:extLst>
                <a:ext uri="{FF2B5EF4-FFF2-40B4-BE49-F238E27FC236}">
                  <a16:creationId xmlns:a16="http://schemas.microsoft.com/office/drawing/2014/main" id="{6CB927A4-E432-4310-9CD5-E89FF506317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403764" y="2325422"/>
              <a:ext cx="139039" cy="139039"/>
            </a:xfrm>
            <a:custGeom>
              <a:avLst/>
              <a:gdLst>
                <a:gd name="connsiteX0" fmla="*/ 129602 w 139039"/>
                <a:gd name="connsiteY0" fmla="*/ 60082 h 139039"/>
                <a:gd name="connsiteX1" fmla="*/ 78957 w 139039"/>
                <a:gd name="connsiteY1" fmla="*/ 60082 h 139039"/>
                <a:gd name="connsiteX2" fmla="*/ 78957 w 139039"/>
                <a:gd name="connsiteY2" fmla="*/ 9437 h 139039"/>
                <a:gd name="connsiteX3" fmla="*/ 69520 w 139039"/>
                <a:gd name="connsiteY3" fmla="*/ 0 h 139039"/>
                <a:gd name="connsiteX4" fmla="*/ 60082 w 139039"/>
                <a:gd name="connsiteY4" fmla="*/ 9437 h 139039"/>
                <a:gd name="connsiteX5" fmla="*/ 60082 w 139039"/>
                <a:gd name="connsiteY5" fmla="*/ 60082 h 139039"/>
                <a:gd name="connsiteX6" fmla="*/ 9437 w 139039"/>
                <a:gd name="connsiteY6" fmla="*/ 60082 h 139039"/>
                <a:gd name="connsiteX7" fmla="*/ 0 w 139039"/>
                <a:gd name="connsiteY7" fmla="*/ 69520 h 139039"/>
                <a:gd name="connsiteX8" fmla="*/ 9437 w 139039"/>
                <a:gd name="connsiteY8" fmla="*/ 78957 h 139039"/>
                <a:gd name="connsiteX9" fmla="*/ 60082 w 139039"/>
                <a:gd name="connsiteY9" fmla="*/ 78957 h 139039"/>
                <a:gd name="connsiteX10" fmla="*/ 60082 w 139039"/>
                <a:gd name="connsiteY10" fmla="*/ 129602 h 139039"/>
                <a:gd name="connsiteX11" fmla="*/ 69520 w 139039"/>
                <a:gd name="connsiteY11" fmla="*/ 139039 h 139039"/>
                <a:gd name="connsiteX12" fmla="*/ 78957 w 139039"/>
                <a:gd name="connsiteY12" fmla="*/ 129602 h 139039"/>
                <a:gd name="connsiteX13" fmla="*/ 78957 w 139039"/>
                <a:gd name="connsiteY13" fmla="*/ 78957 h 139039"/>
                <a:gd name="connsiteX14" fmla="*/ 129602 w 139039"/>
                <a:gd name="connsiteY14" fmla="*/ 78957 h 139039"/>
                <a:gd name="connsiteX15" fmla="*/ 139039 w 139039"/>
                <a:gd name="connsiteY15" fmla="*/ 69520 h 139039"/>
                <a:gd name="connsiteX16" fmla="*/ 129602 w 139039"/>
                <a:gd name="connsiteY16" fmla="*/ 60082 h 1390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39039" h="139039">
                  <a:moveTo>
                    <a:pt x="129602" y="60082"/>
                  </a:moveTo>
                  <a:lnTo>
                    <a:pt x="78957" y="60082"/>
                  </a:lnTo>
                  <a:lnTo>
                    <a:pt x="78957" y="9437"/>
                  </a:lnTo>
                  <a:cubicBezTo>
                    <a:pt x="78957" y="4225"/>
                    <a:pt x="74731" y="0"/>
                    <a:pt x="69520" y="0"/>
                  </a:cubicBezTo>
                  <a:cubicBezTo>
                    <a:pt x="64308" y="0"/>
                    <a:pt x="60082" y="4225"/>
                    <a:pt x="60082" y="9437"/>
                  </a:cubicBezTo>
                  <a:lnTo>
                    <a:pt x="60082" y="60082"/>
                  </a:lnTo>
                  <a:lnTo>
                    <a:pt x="9437" y="60082"/>
                  </a:lnTo>
                  <a:cubicBezTo>
                    <a:pt x="4225" y="60082"/>
                    <a:pt x="0" y="64308"/>
                    <a:pt x="0" y="69520"/>
                  </a:cubicBezTo>
                  <a:cubicBezTo>
                    <a:pt x="0" y="74731"/>
                    <a:pt x="4225" y="78957"/>
                    <a:pt x="9437" y="78957"/>
                  </a:cubicBezTo>
                  <a:lnTo>
                    <a:pt x="60082" y="78957"/>
                  </a:lnTo>
                  <a:lnTo>
                    <a:pt x="60082" y="129602"/>
                  </a:lnTo>
                  <a:cubicBezTo>
                    <a:pt x="60082" y="134814"/>
                    <a:pt x="64308" y="139039"/>
                    <a:pt x="69520" y="139039"/>
                  </a:cubicBezTo>
                  <a:cubicBezTo>
                    <a:pt x="74731" y="139039"/>
                    <a:pt x="78957" y="134814"/>
                    <a:pt x="78957" y="129602"/>
                  </a:cubicBezTo>
                  <a:lnTo>
                    <a:pt x="78957" y="78957"/>
                  </a:lnTo>
                  <a:lnTo>
                    <a:pt x="129602" y="78957"/>
                  </a:lnTo>
                  <a:cubicBezTo>
                    <a:pt x="134814" y="78957"/>
                    <a:pt x="139039" y="74731"/>
                    <a:pt x="139039" y="69520"/>
                  </a:cubicBezTo>
                  <a:cubicBezTo>
                    <a:pt x="139039" y="64308"/>
                    <a:pt x="134814" y="60082"/>
                    <a:pt x="129602" y="60082"/>
                  </a:cubicBezTo>
                  <a:close/>
                </a:path>
              </a:pathLst>
            </a:custGeom>
            <a:solidFill>
              <a:schemeClr val="accent2"/>
            </a:solidFill>
            <a:ln w="603" cap="flat">
              <a:noFill/>
              <a:prstDash val="solid"/>
              <a:miter/>
            </a:ln>
          </p:spPr>
          <p:txBody>
            <a:bodyPr rtlCol="0" anchor="ctr"/>
            <a:lstStyle/>
            <a:p>
              <a:endParaRPr lang="en-US"/>
            </a:p>
          </p:txBody>
        </p:sp>
        <p:sp>
          <p:nvSpPr>
            <p:cNvPr id="16" name="Graphic 10">
              <a:extLst>
                <a:ext uri="{FF2B5EF4-FFF2-40B4-BE49-F238E27FC236}">
                  <a16:creationId xmlns:a16="http://schemas.microsoft.com/office/drawing/2014/main" id="{E3020543-B24B-4EC4-8FFC-8DD88EEA91A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762544" y="2554717"/>
              <a:ext cx="91138" cy="91138"/>
            </a:xfrm>
            <a:custGeom>
              <a:avLst/>
              <a:gdLst>
                <a:gd name="connsiteX0" fmla="*/ 91138 w 91138"/>
                <a:gd name="connsiteY0" fmla="*/ 45569 h 91138"/>
                <a:gd name="connsiteX1" fmla="*/ 45569 w 91138"/>
                <a:gd name="connsiteY1" fmla="*/ 91138 h 91138"/>
                <a:gd name="connsiteX2" fmla="*/ 0 w 91138"/>
                <a:gd name="connsiteY2" fmla="*/ 45569 h 91138"/>
                <a:gd name="connsiteX3" fmla="*/ 45569 w 91138"/>
                <a:gd name="connsiteY3" fmla="*/ 0 h 91138"/>
                <a:gd name="connsiteX4" fmla="*/ 91138 w 91138"/>
                <a:gd name="connsiteY4" fmla="*/ 45569 h 9113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138" h="91138">
                  <a:moveTo>
                    <a:pt x="91138" y="45569"/>
                  </a:moveTo>
                  <a:cubicBezTo>
                    <a:pt x="91138" y="70736"/>
                    <a:pt x="70736" y="91138"/>
                    <a:pt x="45569" y="91138"/>
                  </a:cubicBezTo>
                  <a:cubicBezTo>
                    <a:pt x="20402" y="91138"/>
                    <a:pt x="0" y="70736"/>
                    <a:pt x="0" y="45569"/>
                  </a:cubicBezTo>
                  <a:cubicBezTo>
                    <a:pt x="0" y="20402"/>
                    <a:pt x="20402" y="0"/>
                    <a:pt x="45569" y="0"/>
                  </a:cubicBezTo>
                  <a:cubicBezTo>
                    <a:pt x="70736" y="0"/>
                    <a:pt x="91138" y="20402"/>
                    <a:pt x="91138" y="45569"/>
                  </a:cubicBezTo>
                  <a:close/>
                </a:path>
              </a:pathLst>
            </a:custGeom>
            <a:solidFill>
              <a:schemeClr val="accent2"/>
            </a:solidFill>
            <a:ln w="422" cap="flat">
              <a:noFill/>
              <a:prstDash val="solid"/>
              <a:miter/>
            </a:ln>
          </p:spPr>
          <p:txBody>
            <a:bodyPr rtlCol="0" anchor="ctr"/>
            <a:lstStyle/>
            <a:p>
              <a:endParaRPr lang="en-US"/>
            </a:p>
          </p:txBody>
        </p:sp>
        <p:sp>
          <p:nvSpPr>
            <p:cNvPr id="17" name="Graphic 12">
              <a:extLst>
                <a:ext uri="{FF2B5EF4-FFF2-40B4-BE49-F238E27FC236}">
                  <a16:creationId xmlns:a16="http://schemas.microsoft.com/office/drawing/2014/main" id="{1453BF6C-B012-48B7-B4E8-6D7AC7C27D0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388224" y="3069861"/>
              <a:ext cx="127714" cy="127714"/>
            </a:xfrm>
            <a:custGeom>
              <a:avLst/>
              <a:gdLst>
                <a:gd name="connsiteX0" fmla="*/ 63857 w 127714"/>
                <a:gd name="connsiteY0" fmla="*/ 18874 h 127714"/>
                <a:gd name="connsiteX1" fmla="*/ 108840 w 127714"/>
                <a:gd name="connsiteY1" fmla="*/ 63857 h 127714"/>
                <a:gd name="connsiteX2" fmla="*/ 63857 w 127714"/>
                <a:gd name="connsiteY2" fmla="*/ 108840 h 127714"/>
                <a:gd name="connsiteX3" fmla="*/ 18874 w 127714"/>
                <a:gd name="connsiteY3" fmla="*/ 63857 h 127714"/>
                <a:gd name="connsiteX4" fmla="*/ 63857 w 127714"/>
                <a:gd name="connsiteY4" fmla="*/ 18874 h 127714"/>
                <a:gd name="connsiteX5" fmla="*/ 63857 w 127714"/>
                <a:gd name="connsiteY5" fmla="*/ 0 h 127714"/>
                <a:gd name="connsiteX6" fmla="*/ 0 w 127714"/>
                <a:gd name="connsiteY6" fmla="*/ 63857 h 127714"/>
                <a:gd name="connsiteX7" fmla="*/ 63857 w 127714"/>
                <a:gd name="connsiteY7" fmla="*/ 127714 h 127714"/>
                <a:gd name="connsiteX8" fmla="*/ 127714 w 127714"/>
                <a:gd name="connsiteY8" fmla="*/ 63857 h 127714"/>
                <a:gd name="connsiteX9" fmla="*/ 63857 w 127714"/>
                <a:gd name="connsiteY9" fmla="*/ 0 h 1277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27714" h="127714">
                  <a:moveTo>
                    <a:pt x="63857" y="18874"/>
                  </a:moveTo>
                  <a:cubicBezTo>
                    <a:pt x="88700" y="18874"/>
                    <a:pt x="108840" y="39014"/>
                    <a:pt x="108840" y="63857"/>
                  </a:cubicBezTo>
                  <a:cubicBezTo>
                    <a:pt x="108840" y="88700"/>
                    <a:pt x="88700" y="108840"/>
                    <a:pt x="63857" y="108840"/>
                  </a:cubicBezTo>
                  <a:cubicBezTo>
                    <a:pt x="39014" y="108840"/>
                    <a:pt x="18874" y="88700"/>
                    <a:pt x="18874" y="63857"/>
                  </a:cubicBezTo>
                  <a:cubicBezTo>
                    <a:pt x="18898" y="39024"/>
                    <a:pt x="39024" y="18898"/>
                    <a:pt x="63857" y="18874"/>
                  </a:cubicBezTo>
                  <a:moveTo>
                    <a:pt x="63857" y="0"/>
                  </a:moveTo>
                  <a:cubicBezTo>
                    <a:pt x="28590" y="0"/>
                    <a:pt x="0" y="28590"/>
                    <a:pt x="0" y="63857"/>
                  </a:cubicBezTo>
                  <a:cubicBezTo>
                    <a:pt x="0" y="99124"/>
                    <a:pt x="28590" y="127714"/>
                    <a:pt x="63857" y="127714"/>
                  </a:cubicBezTo>
                  <a:cubicBezTo>
                    <a:pt x="99124" y="127714"/>
                    <a:pt x="127714" y="99124"/>
                    <a:pt x="127714" y="63857"/>
                  </a:cubicBezTo>
                  <a:cubicBezTo>
                    <a:pt x="127714" y="28590"/>
                    <a:pt x="99124" y="0"/>
                    <a:pt x="63857" y="0"/>
                  </a:cubicBezTo>
                  <a:close/>
                </a:path>
              </a:pathLst>
            </a:custGeom>
            <a:solidFill>
              <a:schemeClr val="accent2"/>
            </a:solidFill>
            <a:ln w="610" cap="flat">
              <a:noFill/>
              <a:prstDash val="solid"/>
              <a:miter/>
            </a:ln>
          </p:spPr>
          <p:txBody>
            <a:bodyPr rtlCol="0" anchor="ctr"/>
            <a:lstStyle/>
            <a:p>
              <a:endParaRPr lang="en-US"/>
            </a:p>
          </p:txBody>
        </p:sp>
      </p:grpSp>
      <p:sp>
        <p:nvSpPr>
          <p:cNvPr id="2" name="Segnaposto numero diapositiva 1">
            <a:extLst>
              <a:ext uri="{FF2B5EF4-FFF2-40B4-BE49-F238E27FC236}">
                <a16:creationId xmlns:a16="http://schemas.microsoft.com/office/drawing/2014/main" id="{72E03EDD-0F06-4097-97AD-2F135F50D83A}"/>
              </a:ext>
            </a:extLst>
          </p:cNvPr>
          <p:cNvSpPr>
            <a:spLocks noGrp="1"/>
          </p:cNvSpPr>
          <p:nvPr>
            <p:ph type="sldNum" sz="quarter" idx="12"/>
          </p:nvPr>
        </p:nvSpPr>
        <p:spPr>
          <a:xfrm>
            <a:off x="8610600" y="6356350"/>
            <a:ext cx="2743200" cy="365125"/>
          </a:xfrm>
        </p:spPr>
        <p:txBody>
          <a:bodyPr>
            <a:normAutofit/>
          </a:bodyPr>
          <a:lstStyle/>
          <a:p>
            <a:pPr>
              <a:spcAft>
                <a:spcPts val="600"/>
              </a:spcAft>
            </a:pPr>
            <a:fld id="{D57F1E4F-1CFF-5643-939E-217C01CDF565}" type="slidenum">
              <a:rPr lang="en-US">
                <a:solidFill>
                  <a:schemeClr val="tx1">
                    <a:alpha val="60000"/>
                  </a:schemeClr>
                </a:solidFill>
              </a:rPr>
              <a:pPr>
                <a:spcAft>
                  <a:spcPts val="600"/>
                </a:spcAft>
              </a:pPr>
              <a:t>18</a:t>
            </a:fld>
            <a:endParaRPr lang="en-US">
              <a:solidFill>
                <a:schemeClr val="tx1">
                  <a:alpha val="60000"/>
                </a:schemeClr>
              </a:solidFill>
            </a:endParaRPr>
          </a:p>
        </p:txBody>
      </p:sp>
      <p:pic>
        <p:nvPicPr>
          <p:cNvPr id="3" name="Picture 2">
            <a:extLst>
              <a:ext uri="{FF2B5EF4-FFF2-40B4-BE49-F238E27FC236}">
                <a16:creationId xmlns:a16="http://schemas.microsoft.com/office/drawing/2014/main" id="{9E222F8D-538B-45E3-9590-C20EE49CFBCB}"/>
              </a:ext>
            </a:extLst>
          </p:cNvPr>
          <p:cNvPicPr>
            <a:picLocks noChangeAspect="1" noChangeArrowheads="1"/>
          </p:cNvPicPr>
          <p:nvPr/>
        </p:nvPicPr>
        <p:blipFill>
          <a:blip r:embed="rId2"/>
          <a:srcRect/>
          <a:stretch>
            <a:fillRect/>
          </a:stretch>
        </p:blipFill>
        <p:spPr bwMode="auto">
          <a:xfrm>
            <a:off x="9844074" y="524302"/>
            <a:ext cx="1928826" cy="810781"/>
          </a:xfrm>
          <a:prstGeom prst="rect">
            <a:avLst/>
          </a:prstGeom>
          <a:noFill/>
        </p:spPr>
      </p:pic>
    </p:spTree>
    <p:extLst>
      <p:ext uri="{BB962C8B-B14F-4D97-AF65-F5344CB8AC3E}">
        <p14:creationId xmlns:p14="http://schemas.microsoft.com/office/powerpoint/2010/main" val="99506325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8D1AA55E-40D5-461B-A5A8-4AE8AAB71B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itolo 3">
            <a:extLst>
              <a:ext uri="{FF2B5EF4-FFF2-40B4-BE49-F238E27FC236}">
                <a16:creationId xmlns:a16="http://schemas.microsoft.com/office/drawing/2014/main" id="{34811D00-3965-4E0C-B34B-CE68AAB5F941}"/>
              </a:ext>
            </a:extLst>
          </p:cNvPr>
          <p:cNvSpPr>
            <a:spLocks noGrp="1"/>
          </p:cNvSpPr>
          <p:nvPr>
            <p:ph type="title"/>
          </p:nvPr>
        </p:nvSpPr>
        <p:spPr>
          <a:xfrm>
            <a:off x="803775" y="1106008"/>
            <a:ext cx="10359525" cy="964324"/>
          </a:xfrm>
        </p:spPr>
        <p:txBody>
          <a:bodyPr anchor="b">
            <a:normAutofit/>
          </a:bodyPr>
          <a:lstStyle/>
          <a:p>
            <a:r>
              <a:rPr lang="en-US" sz="2200" dirty="0">
                <a:solidFill>
                  <a:srgbClr val="002060"/>
                </a:solidFill>
              </a:rPr>
              <a:t>Guidelines 24A. Use of expert judgment (2/3)</a:t>
            </a:r>
            <a:br>
              <a:rPr lang="en-US" sz="3900" dirty="0"/>
            </a:br>
            <a:endParaRPr lang="en-US" sz="3900" dirty="0"/>
          </a:p>
        </p:txBody>
      </p:sp>
      <p:cxnSp>
        <p:nvCxnSpPr>
          <p:cNvPr id="12" name="Straight Connector 11">
            <a:extLst>
              <a:ext uri="{FF2B5EF4-FFF2-40B4-BE49-F238E27FC236}">
                <a16:creationId xmlns:a16="http://schemas.microsoft.com/office/drawing/2014/main" id="{7EB498BD-8089-4626-91EA-4978EBEF535E}"/>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8878" y="806470"/>
            <a:ext cx="7903723" cy="0"/>
          </a:xfrm>
          <a:prstGeom prst="line">
            <a:avLst/>
          </a:prstGeom>
          <a:ln w="25400" cap="sq">
            <a:gradFill flip="none" rotWithShape="1">
              <a:gsLst>
                <a:gs pos="0">
                  <a:schemeClr val="accent1"/>
                </a:gs>
                <a:gs pos="100000">
                  <a:schemeClr val="accent2"/>
                </a:gs>
              </a:gsLst>
              <a:lin ang="10800000" scaled="0"/>
              <a:tileRect/>
            </a:gradFill>
            <a:bevel/>
          </a:ln>
        </p:spPr>
        <p:style>
          <a:lnRef idx="1">
            <a:schemeClr val="accent1"/>
          </a:lnRef>
          <a:fillRef idx="0">
            <a:schemeClr val="accent1"/>
          </a:fillRef>
          <a:effectRef idx="0">
            <a:schemeClr val="accent1"/>
          </a:effectRef>
          <a:fontRef idx="minor">
            <a:schemeClr val="tx1"/>
          </a:fontRef>
        </p:style>
      </p:cxnSp>
      <p:sp>
        <p:nvSpPr>
          <p:cNvPr id="5" name="Segnaposto contenuto 4">
            <a:extLst>
              <a:ext uri="{FF2B5EF4-FFF2-40B4-BE49-F238E27FC236}">
                <a16:creationId xmlns:a16="http://schemas.microsoft.com/office/drawing/2014/main" id="{C9F20992-C4E2-4236-9A59-8382AB582E0B}"/>
              </a:ext>
            </a:extLst>
          </p:cNvPr>
          <p:cNvSpPr>
            <a:spLocks noGrp="1"/>
          </p:cNvSpPr>
          <p:nvPr>
            <p:ph idx="1"/>
          </p:nvPr>
        </p:nvSpPr>
        <p:spPr>
          <a:xfrm>
            <a:off x="794250" y="1790704"/>
            <a:ext cx="10550025" cy="4485592"/>
          </a:xfrm>
        </p:spPr>
        <p:txBody>
          <a:bodyPr anchor="t">
            <a:normAutofit/>
          </a:bodyPr>
          <a:lstStyle/>
          <a:p>
            <a:pPr marL="0" indent="0" algn="just">
              <a:buNone/>
            </a:pPr>
            <a:endParaRPr lang="en-GB" sz="1400" u="sng" dirty="0">
              <a:solidFill>
                <a:schemeClr val="tx1">
                  <a:alpha val="80000"/>
                </a:schemeClr>
              </a:solidFill>
            </a:endParaRPr>
          </a:p>
          <a:p>
            <a:pPr marL="0" indent="0" algn="just">
              <a:buNone/>
            </a:pPr>
            <a:r>
              <a:rPr lang="en-GB" sz="1400" u="sng" dirty="0">
                <a:solidFill>
                  <a:schemeClr val="tx1">
                    <a:alpha val="80000"/>
                  </a:schemeClr>
                </a:solidFill>
              </a:rPr>
              <a:t>Sensitivities</a:t>
            </a:r>
          </a:p>
          <a:p>
            <a:pPr marL="0" indent="0" algn="just">
              <a:buNone/>
            </a:pPr>
            <a:r>
              <a:rPr lang="en-GB" sz="1400" dirty="0">
                <a:solidFill>
                  <a:schemeClr val="tx1">
                    <a:alpha val="80000"/>
                  </a:schemeClr>
                </a:solidFill>
              </a:rPr>
              <a:t>Performing sensitivities to some material assumptions which drive the value of best estimate is the main way for bearing the use of EJ</a:t>
            </a:r>
          </a:p>
          <a:p>
            <a:pPr marL="0" indent="0" algn="just">
              <a:buNone/>
            </a:pPr>
            <a:r>
              <a:rPr lang="en-GB" sz="1400" dirty="0">
                <a:solidFill>
                  <a:schemeClr val="tx1">
                    <a:alpha val="80000"/>
                  </a:schemeClr>
                </a:solidFill>
              </a:rPr>
              <a:t>The outcome of any sensitivity should be a percentage of impact, i.e. relative variation &amp; change of either technical provisions or expected value of future profits (VIF).</a:t>
            </a:r>
          </a:p>
          <a:p>
            <a:pPr marL="0" indent="0" algn="just">
              <a:buNone/>
            </a:pPr>
            <a:r>
              <a:rPr lang="en-GB" sz="1400" dirty="0">
                <a:solidFill>
                  <a:schemeClr val="tx1">
                    <a:alpha val="80000"/>
                  </a:schemeClr>
                </a:solidFill>
              </a:rPr>
              <a:t>Furthermore, in order to understand materiality, is of key importance to understand whether the outcome of sensitivity is able to change or influence (should it become real) the program of reinsurance or the underwriting / selling of insurance products or even the decisions of Board.</a:t>
            </a:r>
          </a:p>
          <a:p>
            <a:pPr marL="0" indent="0" algn="just">
              <a:buNone/>
            </a:pPr>
            <a:r>
              <a:rPr lang="en-GB" sz="1400" dirty="0">
                <a:solidFill>
                  <a:schemeClr val="tx1">
                    <a:alpha val="80000"/>
                  </a:schemeClr>
                </a:solidFill>
              </a:rPr>
              <a:t>The EJ validation shall be embedded in the process of validation of assumptions: it’s does not make sense that different internal committees discuss or approve modelled assumptions and unmodelled or uncertain assumptions which require EJ</a:t>
            </a:r>
          </a:p>
          <a:p>
            <a:pPr marL="0" indent="0" algn="just">
              <a:buNone/>
            </a:pPr>
            <a:r>
              <a:rPr lang="en-GB" sz="1400" u="sng" dirty="0">
                <a:solidFill>
                  <a:schemeClr val="tx1">
                    <a:alpha val="80000"/>
                  </a:schemeClr>
                </a:solidFill>
              </a:rPr>
              <a:t>Binary events and extreme scenario</a:t>
            </a:r>
          </a:p>
          <a:p>
            <a:pPr marL="0" indent="0" algn="just">
              <a:buNone/>
            </a:pPr>
            <a:r>
              <a:rPr lang="en-GB" sz="1400" dirty="0">
                <a:solidFill>
                  <a:schemeClr val="tx1">
                    <a:alpha val="80000"/>
                  </a:schemeClr>
                </a:solidFill>
              </a:rPr>
              <a:t>Guideline 24A speak</a:t>
            </a:r>
            <a:r>
              <a:rPr lang="en-GB" sz="1400" u="sng" dirty="0">
                <a:solidFill>
                  <a:schemeClr val="tx1">
                    <a:alpha val="80000"/>
                  </a:schemeClr>
                </a:solidFill>
              </a:rPr>
              <a:t>s</a:t>
            </a:r>
            <a:r>
              <a:rPr lang="en-GB" sz="1400" dirty="0">
                <a:solidFill>
                  <a:schemeClr val="tx1">
                    <a:alpha val="80000"/>
                  </a:schemeClr>
                </a:solidFill>
              </a:rPr>
              <a:t> about the need toc heck the impacts of binary events and of extreme scenarios in the process of setting assumptions </a:t>
            </a:r>
          </a:p>
          <a:p>
            <a:pPr marL="0" indent="0" algn="just">
              <a:buNone/>
            </a:pPr>
            <a:r>
              <a:rPr lang="en-GB" sz="1400" dirty="0"/>
              <a:t>Examples are: </a:t>
            </a:r>
          </a:p>
          <a:p>
            <a:pPr algn="just"/>
            <a:r>
              <a:rPr lang="en-GB" sz="1400" dirty="0"/>
              <a:t>Environmental issues such as global warming</a:t>
            </a:r>
          </a:p>
          <a:p>
            <a:pPr algn="just"/>
            <a:r>
              <a:rPr lang="en-GB" sz="1400" dirty="0"/>
              <a:t>Legislative or political changes</a:t>
            </a:r>
          </a:p>
          <a:p>
            <a:pPr marL="0" indent="0" algn="just">
              <a:buNone/>
            </a:pPr>
            <a:r>
              <a:rPr lang="en-GB" sz="1400" dirty="0"/>
              <a:t>								</a:t>
            </a:r>
            <a:r>
              <a:rPr lang="en-GB" sz="1400" i="1" dirty="0"/>
              <a:t>to be continued </a:t>
            </a:r>
            <a:r>
              <a:rPr lang="en-GB" sz="1400" i="1" dirty="0">
                <a:sym typeface="Wingdings" panose="05000000000000000000" pitchFamily="2" charset="2"/>
              </a:rPr>
              <a:t></a:t>
            </a:r>
            <a:endParaRPr lang="en-GB" sz="1400" i="1" dirty="0"/>
          </a:p>
        </p:txBody>
      </p:sp>
      <p:grpSp>
        <p:nvGrpSpPr>
          <p:cNvPr id="14" name="Group 13">
            <a:extLst>
              <a:ext uri="{FF2B5EF4-FFF2-40B4-BE49-F238E27FC236}">
                <a16:creationId xmlns:a16="http://schemas.microsoft.com/office/drawing/2014/main" id="{78350D8D-73D6-4132-89B5-DD52F3962A76}"/>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1388224" y="2325422"/>
            <a:ext cx="465458" cy="872153"/>
            <a:chOff x="11388224" y="2325422"/>
            <a:chExt cx="465458" cy="872153"/>
          </a:xfrm>
        </p:grpSpPr>
        <p:sp>
          <p:nvSpPr>
            <p:cNvPr id="15" name="Graphic 11">
              <a:extLst>
                <a:ext uri="{FF2B5EF4-FFF2-40B4-BE49-F238E27FC236}">
                  <a16:creationId xmlns:a16="http://schemas.microsoft.com/office/drawing/2014/main" id="{6CB927A4-E432-4310-9CD5-E89FF506317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403764" y="2325422"/>
              <a:ext cx="139039" cy="139039"/>
            </a:xfrm>
            <a:custGeom>
              <a:avLst/>
              <a:gdLst>
                <a:gd name="connsiteX0" fmla="*/ 129602 w 139039"/>
                <a:gd name="connsiteY0" fmla="*/ 60082 h 139039"/>
                <a:gd name="connsiteX1" fmla="*/ 78957 w 139039"/>
                <a:gd name="connsiteY1" fmla="*/ 60082 h 139039"/>
                <a:gd name="connsiteX2" fmla="*/ 78957 w 139039"/>
                <a:gd name="connsiteY2" fmla="*/ 9437 h 139039"/>
                <a:gd name="connsiteX3" fmla="*/ 69520 w 139039"/>
                <a:gd name="connsiteY3" fmla="*/ 0 h 139039"/>
                <a:gd name="connsiteX4" fmla="*/ 60082 w 139039"/>
                <a:gd name="connsiteY4" fmla="*/ 9437 h 139039"/>
                <a:gd name="connsiteX5" fmla="*/ 60082 w 139039"/>
                <a:gd name="connsiteY5" fmla="*/ 60082 h 139039"/>
                <a:gd name="connsiteX6" fmla="*/ 9437 w 139039"/>
                <a:gd name="connsiteY6" fmla="*/ 60082 h 139039"/>
                <a:gd name="connsiteX7" fmla="*/ 0 w 139039"/>
                <a:gd name="connsiteY7" fmla="*/ 69520 h 139039"/>
                <a:gd name="connsiteX8" fmla="*/ 9437 w 139039"/>
                <a:gd name="connsiteY8" fmla="*/ 78957 h 139039"/>
                <a:gd name="connsiteX9" fmla="*/ 60082 w 139039"/>
                <a:gd name="connsiteY9" fmla="*/ 78957 h 139039"/>
                <a:gd name="connsiteX10" fmla="*/ 60082 w 139039"/>
                <a:gd name="connsiteY10" fmla="*/ 129602 h 139039"/>
                <a:gd name="connsiteX11" fmla="*/ 69520 w 139039"/>
                <a:gd name="connsiteY11" fmla="*/ 139039 h 139039"/>
                <a:gd name="connsiteX12" fmla="*/ 78957 w 139039"/>
                <a:gd name="connsiteY12" fmla="*/ 129602 h 139039"/>
                <a:gd name="connsiteX13" fmla="*/ 78957 w 139039"/>
                <a:gd name="connsiteY13" fmla="*/ 78957 h 139039"/>
                <a:gd name="connsiteX14" fmla="*/ 129602 w 139039"/>
                <a:gd name="connsiteY14" fmla="*/ 78957 h 139039"/>
                <a:gd name="connsiteX15" fmla="*/ 139039 w 139039"/>
                <a:gd name="connsiteY15" fmla="*/ 69520 h 139039"/>
                <a:gd name="connsiteX16" fmla="*/ 129602 w 139039"/>
                <a:gd name="connsiteY16" fmla="*/ 60082 h 1390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39039" h="139039">
                  <a:moveTo>
                    <a:pt x="129602" y="60082"/>
                  </a:moveTo>
                  <a:lnTo>
                    <a:pt x="78957" y="60082"/>
                  </a:lnTo>
                  <a:lnTo>
                    <a:pt x="78957" y="9437"/>
                  </a:lnTo>
                  <a:cubicBezTo>
                    <a:pt x="78957" y="4225"/>
                    <a:pt x="74731" y="0"/>
                    <a:pt x="69520" y="0"/>
                  </a:cubicBezTo>
                  <a:cubicBezTo>
                    <a:pt x="64308" y="0"/>
                    <a:pt x="60082" y="4225"/>
                    <a:pt x="60082" y="9437"/>
                  </a:cubicBezTo>
                  <a:lnTo>
                    <a:pt x="60082" y="60082"/>
                  </a:lnTo>
                  <a:lnTo>
                    <a:pt x="9437" y="60082"/>
                  </a:lnTo>
                  <a:cubicBezTo>
                    <a:pt x="4225" y="60082"/>
                    <a:pt x="0" y="64308"/>
                    <a:pt x="0" y="69520"/>
                  </a:cubicBezTo>
                  <a:cubicBezTo>
                    <a:pt x="0" y="74731"/>
                    <a:pt x="4225" y="78957"/>
                    <a:pt x="9437" y="78957"/>
                  </a:cubicBezTo>
                  <a:lnTo>
                    <a:pt x="60082" y="78957"/>
                  </a:lnTo>
                  <a:lnTo>
                    <a:pt x="60082" y="129602"/>
                  </a:lnTo>
                  <a:cubicBezTo>
                    <a:pt x="60082" y="134814"/>
                    <a:pt x="64308" y="139039"/>
                    <a:pt x="69520" y="139039"/>
                  </a:cubicBezTo>
                  <a:cubicBezTo>
                    <a:pt x="74731" y="139039"/>
                    <a:pt x="78957" y="134814"/>
                    <a:pt x="78957" y="129602"/>
                  </a:cubicBezTo>
                  <a:lnTo>
                    <a:pt x="78957" y="78957"/>
                  </a:lnTo>
                  <a:lnTo>
                    <a:pt x="129602" y="78957"/>
                  </a:lnTo>
                  <a:cubicBezTo>
                    <a:pt x="134814" y="78957"/>
                    <a:pt x="139039" y="74731"/>
                    <a:pt x="139039" y="69520"/>
                  </a:cubicBezTo>
                  <a:cubicBezTo>
                    <a:pt x="139039" y="64308"/>
                    <a:pt x="134814" y="60082"/>
                    <a:pt x="129602" y="60082"/>
                  </a:cubicBezTo>
                  <a:close/>
                </a:path>
              </a:pathLst>
            </a:custGeom>
            <a:solidFill>
              <a:schemeClr val="accent2"/>
            </a:solidFill>
            <a:ln w="603" cap="flat">
              <a:noFill/>
              <a:prstDash val="solid"/>
              <a:miter/>
            </a:ln>
          </p:spPr>
          <p:txBody>
            <a:bodyPr rtlCol="0" anchor="ctr"/>
            <a:lstStyle/>
            <a:p>
              <a:endParaRPr lang="en-US"/>
            </a:p>
          </p:txBody>
        </p:sp>
        <p:sp>
          <p:nvSpPr>
            <p:cNvPr id="16" name="Graphic 10">
              <a:extLst>
                <a:ext uri="{FF2B5EF4-FFF2-40B4-BE49-F238E27FC236}">
                  <a16:creationId xmlns:a16="http://schemas.microsoft.com/office/drawing/2014/main" id="{E3020543-B24B-4EC4-8FFC-8DD88EEA91A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762544" y="2554717"/>
              <a:ext cx="91138" cy="91138"/>
            </a:xfrm>
            <a:custGeom>
              <a:avLst/>
              <a:gdLst>
                <a:gd name="connsiteX0" fmla="*/ 91138 w 91138"/>
                <a:gd name="connsiteY0" fmla="*/ 45569 h 91138"/>
                <a:gd name="connsiteX1" fmla="*/ 45569 w 91138"/>
                <a:gd name="connsiteY1" fmla="*/ 91138 h 91138"/>
                <a:gd name="connsiteX2" fmla="*/ 0 w 91138"/>
                <a:gd name="connsiteY2" fmla="*/ 45569 h 91138"/>
                <a:gd name="connsiteX3" fmla="*/ 45569 w 91138"/>
                <a:gd name="connsiteY3" fmla="*/ 0 h 91138"/>
                <a:gd name="connsiteX4" fmla="*/ 91138 w 91138"/>
                <a:gd name="connsiteY4" fmla="*/ 45569 h 9113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138" h="91138">
                  <a:moveTo>
                    <a:pt x="91138" y="45569"/>
                  </a:moveTo>
                  <a:cubicBezTo>
                    <a:pt x="91138" y="70736"/>
                    <a:pt x="70736" y="91138"/>
                    <a:pt x="45569" y="91138"/>
                  </a:cubicBezTo>
                  <a:cubicBezTo>
                    <a:pt x="20402" y="91138"/>
                    <a:pt x="0" y="70736"/>
                    <a:pt x="0" y="45569"/>
                  </a:cubicBezTo>
                  <a:cubicBezTo>
                    <a:pt x="0" y="20402"/>
                    <a:pt x="20402" y="0"/>
                    <a:pt x="45569" y="0"/>
                  </a:cubicBezTo>
                  <a:cubicBezTo>
                    <a:pt x="70736" y="0"/>
                    <a:pt x="91138" y="20402"/>
                    <a:pt x="91138" y="45569"/>
                  </a:cubicBezTo>
                  <a:close/>
                </a:path>
              </a:pathLst>
            </a:custGeom>
            <a:solidFill>
              <a:schemeClr val="accent2"/>
            </a:solidFill>
            <a:ln w="422" cap="flat">
              <a:noFill/>
              <a:prstDash val="solid"/>
              <a:miter/>
            </a:ln>
          </p:spPr>
          <p:txBody>
            <a:bodyPr rtlCol="0" anchor="ctr"/>
            <a:lstStyle/>
            <a:p>
              <a:endParaRPr lang="en-US"/>
            </a:p>
          </p:txBody>
        </p:sp>
        <p:sp>
          <p:nvSpPr>
            <p:cNvPr id="17" name="Graphic 12">
              <a:extLst>
                <a:ext uri="{FF2B5EF4-FFF2-40B4-BE49-F238E27FC236}">
                  <a16:creationId xmlns:a16="http://schemas.microsoft.com/office/drawing/2014/main" id="{1453BF6C-B012-48B7-B4E8-6D7AC7C27D0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388224" y="3069861"/>
              <a:ext cx="127714" cy="127714"/>
            </a:xfrm>
            <a:custGeom>
              <a:avLst/>
              <a:gdLst>
                <a:gd name="connsiteX0" fmla="*/ 63857 w 127714"/>
                <a:gd name="connsiteY0" fmla="*/ 18874 h 127714"/>
                <a:gd name="connsiteX1" fmla="*/ 108840 w 127714"/>
                <a:gd name="connsiteY1" fmla="*/ 63857 h 127714"/>
                <a:gd name="connsiteX2" fmla="*/ 63857 w 127714"/>
                <a:gd name="connsiteY2" fmla="*/ 108840 h 127714"/>
                <a:gd name="connsiteX3" fmla="*/ 18874 w 127714"/>
                <a:gd name="connsiteY3" fmla="*/ 63857 h 127714"/>
                <a:gd name="connsiteX4" fmla="*/ 63857 w 127714"/>
                <a:gd name="connsiteY4" fmla="*/ 18874 h 127714"/>
                <a:gd name="connsiteX5" fmla="*/ 63857 w 127714"/>
                <a:gd name="connsiteY5" fmla="*/ 0 h 127714"/>
                <a:gd name="connsiteX6" fmla="*/ 0 w 127714"/>
                <a:gd name="connsiteY6" fmla="*/ 63857 h 127714"/>
                <a:gd name="connsiteX7" fmla="*/ 63857 w 127714"/>
                <a:gd name="connsiteY7" fmla="*/ 127714 h 127714"/>
                <a:gd name="connsiteX8" fmla="*/ 127714 w 127714"/>
                <a:gd name="connsiteY8" fmla="*/ 63857 h 127714"/>
                <a:gd name="connsiteX9" fmla="*/ 63857 w 127714"/>
                <a:gd name="connsiteY9" fmla="*/ 0 h 1277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27714" h="127714">
                  <a:moveTo>
                    <a:pt x="63857" y="18874"/>
                  </a:moveTo>
                  <a:cubicBezTo>
                    <a:pt x="88700" y="18874"/>
                    <a:pt x="108840" y="39014"/>
                    <a:pt x="108840" y="63857"/>
                  </a:cubicBezTo>
                  <a:cubicBezTo>
                    <a:pt x="108840" y="88700"/>
                    <a:pt x="88700" y="108840"/>
                    <a:pt x="63857" y="108840"/>
                  </a:cubicBezTo>
                  <a:cubicBezTo>
                    <a:pt x="39014" y="108840"/>
                    <a:pt x="18874" y="88700"/>
                    <a:pt x="18874" y="63857"/>
                  </a:cubicBezTo>
                  <a:cubicBezTo>
                    <a:pt x="18898" y="39024"/>
                    <a:pt x="39024" y="18898"/>
                    <a:pt x="63857" y="18874"/>
                  </a:cubicBezTo>
                  <a:moveTo>
                    <a:pt x="63857" y="0"/>
                  </a:moveTo>
                  <a:cubicBezTo>
                    <a:pt x="28590" y="0"/>
                    <a:pt x="0" y="28590"/>
                    <a:pt x="0" y="63857"/>
                  </a:cubicBezTo>
                  <a:cubicBezTo>
                    <a:pt x="0" y="99124"/>
                    <a:pt x="28590" y="127714"/>
                    <a:pt x="63857" y="127714"/>
                  </a:cubicBezTo>
                  <a:cubicBezTo>
                    <a:pt x="99124" y="127714"/>
                    <a:pt x="127714" y="99124"/>
                    <a:pt x="127714" y="63857"/>
                  </a:cubicBezTo>
                  <a:cubicBezTo>
                    <a:pt x="127714" y="28590"/>
                    <a:pt x="99124" y="0"/>
                    <a:pt x="63857" y="0"/>
                  </a:cubicBezTo>
                  <a:close/>
                </a:path>
              </a:pathLst>
            </a:custGeom>
            <a:solidFill>
              <a:schemeClr val="accent2"/>
            </a:solidFill>
            <a:ln w="610" cap="flat">
              <a:noFill/>
              <a:prstDash val="solid"/>
              <a:miter/>
            </a:ln>
          </p:spPr>
          <p:txBody>
            <a:bodyPr rtlCol="0" anchor="ctr"/>
            <a:lstStyle/>
            <a:p>
              <a:endParaRPr lang="en-US"/>
            </a:p>
          </p:txBody>
        </p:sp>
      </p:grpSp>
      <p:sp>
        <p:nvSpPr>
          <p:cNvPr id="2" name="Segnaposto numero diapositiva 1">
            <a:extLst>
              <a:ext uri="{FF2B5EF4-FFF2-40B4-BE49-F238E27FC236}">
                <a16:creationId xmlns:a16="http://schemas.microsoft.com/office/drawing/2014/main" id="{72E03EDD-0F06-4097-97AD-2F135F50D83A}"/>
              </a:ext>
            </a:extLst>
          </p:cNvPr>
          <p:cNvSpPr>
            <a:spLocks noGrp="1"/>
          </p:cNvSpPr>
          <p:nvPr>
            <p:ph type="sldNum" sz="quarter" idx="12"/>
          </p:nvPr>
        </p:nvSpPr>
        <p:spPr>
          <a:xfrm>
            <a:off x="8610600" y="6356350"/>
            <a:ext cx="2743200" cy="365125"/>
          </a:xfrm>
        </p:spPr>
        <p:txBody>
          <a:bodyPr>
            <a:normAutofit/>
          </a:bodyPr>
          <a:lstStyle/>
          <a:p>
            <a:pPr>
              <a:spcAft>
                <a:spcPts val="600"/>
              </a:spcAft>
            </a:pPr>
            <a:fld id="{D57F1E4F-1CFF-5643-939E-217C01CDF565}" type="slidenum">
              <a:rPr lang="en-US">
                <a:solidFill>
                  <a:schemeClr val="tx1">
                    <a:alpha val="60000"/>
                  </a:schemeClr>
                </a:solidFill>
              </a:rPr>
              <a:pPr>
                <a:spcAft>
                  <a:spcPts val="600"/>
                </a:spcAft>
              </a:pPr>
              <a:t>19</a:t>
            </a:fld>
            <a:endParaRPr lang="en-US">
              <a:solidFill>
                <a:schemeClr val="tx1">
                  <a:alpha val="60000"/>
                </a:schemeClr>
              </a:solidFill>
            </a:endParaRPr>
          </a:p>
        </p:txBody>
      </p:sp>
      <p:pic>
        <p:nvPicPr>
          <p:cNvPr id="3" name="Picture 2">
            <a:extLst>
              <a:ext uri="{FF2B5EF4-FFF2-40B4-BE49-F238E27FC236}">
                <a16:creationId xmlns:a16="http://schemas.microsoft.com/office/drawing/2014/main" id="{9E222F8D-538B-45E3-9590-C20EE49CFBCB}"/>
              </a:ext>
            </a:extLst>
          </p:cNvPr>
          <p:cNvPicPr>
            <a:picLocks noChangeAspect="1" noChangeArrowheads="1"/>
          </p:cNvPicPr>
          <p:nvPr/>
        </p:nvPicPr>
        <p:blipFill>
          <a:blip r:embed="rId2"/>
          <a:srcRect/>
          <a:stretch>
            <a:fillRect/>
          </a:stretch>
        </p:blipFill>
        <p:spPr bwMode="auto">
          <a:xfrm>
            <a:off x="9844074" y="524302"/>
            <a:ext cx="1928826" cy="810781"/>
          </a:xfrm>
          <a:prstGeom prst="rect">
            <a:avLst/>
          </a:prstGeom>
          <a:noFill/>
        </p:spPr>
      </p:pic>
    </p:spTree>
    <p:extLst>
      <p:ext uri="{BB962C8B-B14F-4D97-AF65-F5344CB8AC3E}">
        <p14:creationId xmlns:p14="http://schemas.microsoft.com/office/powerpoint/2010/main" val="197855011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327D73B4-9F5C-4A64-A179-51B9500CB8B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Oval 11">
            <a:extLst>
              <a:ext uri="{FF2B5EF4-FFF2-40B4-BE49-F238E27FC236}">
                <a16:creationId xmlns:a16="http://schemas.microsoft.com/office/drawing/2014/main" id="{C1F06963-6374-4B48-844F-071A9BAAAE0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99528" y="554152"/>
            <a:ext cx="5742189" cy="5742189"/>
          </a:xfrm>
          <a:prstGeom prst="ellipse">
            <a:avLst/>
          </a:prstGeom>
          <a:gradFill flip="none" rotWithShape="1">
            <a:gsLst>
              <a:gs pos="0">
                <a:schemeClr val="accent1"/>
              </a:gs>
              <a:gs pos="100000">
                <a:schemeClr val="accent2"/>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itolo 3">
            <a:extLst>
              <a:ext uri="{FF2B5EF4-FFF2-40B4-BE49-F238E27FC236}">
                <a16:creationId xmlns:a16="http://schemas.microsoft.com/office/drawing/2014/main" id="{34811D00-3965-4E0C-B34B-CE68AAB5F941}"/>
              </a:ext>
            </a:extLst>
          </p:cNvPr>
          <p:cNvSpPr>
            <a:spLocks noGrp="1"/>
          </p:cNvSpPr>
          <p:nvPr>
            <p:ph type="title"/>
          </p:nvPr>
        </p:nvSpPr>
        <p:spPr>
          <a:xfrm>
            <a:off x="1245072" y="1289765"/>
            <a:ext cx="3651101" cy="4270963"/>
          </a:xfrm>
        </p:spPr>
        <p:txBody>
          <a:bodyPr anchor="ctr">
            <a:normAutofit/>
          </a:bodyPr>
          <a:lstStyle/>
          <a:p>
            <a:pPr algn="ctr"/>
            <a:r>
              <a:rPr lang="it-IT" sz="5200" noProof="1">
                <a:solidFill>
                  <a:srgbClr val="FFFFFF"/>
                </a:solidFill>
              </a:rPr>
              <a:t>Introduction</a:t>
            </a:r>
            <a:br>
              <a:rPr lang="en-US" sz="5200">
                <a:solidFill>
                  <a:srgbClr val="FFFFFF"/>
                </a:solidFill>
              </a:rPr>
            </a:br>
            <a:endParaRPr lang="en-US" sz="5200">
              <a:solidFill>
                <a:srgbClr val="FFFFFF"/>
              </a:solidFill>
            </a:endParaRPr>
          </a:p>
        </p:txBody>
      </p:sp>
      <p:sp>
        <p:nvSpPr>
          <p:cNvPr id="14" name="Graphic 11">
            <a:extLst>
              <a:ext uri="{FF2B5EF4-FFF2-40B4-BE49-F238E27FC236}">
                <a16:creationId xmlns:a16="http://schemas.microsoft.com/office/drawing/2014/main" id="{6CB927A4-E432-4310-9CD5-E89FF506317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23493" y="374394"/>
            <a:ext cx="171515" cy="171515"/>
          </a:xfrm>
          <a:custGeom>
            <a:avLst/>
            <a:gdLst>
              <a:gd name="connsiteX0" fmla="*/ 159874 w 171515"/>
              <a:gd name="connsiteY0" fmla="*/ 74116 h 171515"/>
              <a:gd name="connsiteX1" fmla="*/ 97399 w 171515"/>
              <a:gd name="connsiteY1" fmla="*/ 74116 h 171515"/>
              <a:gd name="connsiteX2" fmla="*/ 97399 w 171515"/>
              <a:gd name="connsiteY2" fmla="*/ 11641 h 171515"/>
              <a:gd name="connsiteX3" fmla="*/ 85758 w 171515"/>
              <a:gd name="connsiteY3" fmla="*/ 0 h 171515"/>
              <a:gd name="connsiteX4" fmla="*/ 74116 w 171515"/>
              <a:gd name="connsiteY4" fmla="*/ 11641 h 171515"/>
              <a:gd name="connsiteX5" fmla="*/ 74116 w 171515"/>
              <a:gd name="connsiteY5" fmla="*/ 74116 h 171515"/>
              <a:gd name="connsiteX6" fmla="*/ 11641 w 171515"/>
              <a:gd name="connsiteY6" fmla="*/ 74116 h 171515"/>
              <a:gd name="connsiteX7" fmla="*/ 0 w 171515"/>
              <a:gd name="connsiteY7" fmla="*/ 85758 h 171515"/>
              <a:gd name="connsiteX8" fmla="*/ 11641 w 171515"/>
              <a:gd name="connsiteY8" fmla="*/ 97399 h 171515"/>
              <a:gd name="connsiteX9" fmla="*/ 74116 w 171515"/>
              <a:gd name="connsiteY9" fmla="*/ 97399 h 171515"/>
              <a:gd name="connsiteX10" fmla="*/ 74116 w 171515"/>
              <a:gd name="connsiteY10" fmla="*/ 159874 h 171515"/>
              <a:gd name="connsiteX11" fmla="*/ 85758 w 171515"/>
              <a:gd name="connsiteY11" fmla="*/ 171515 h 171515"/>
              <a:gd name="connsiteX12" fmla="*/ 97399 w 171515"/>
              <a:gd name="connsiteY12" fmla="*/ 159874 h 171515"/>
              <a:gd name="connsiteX13" fmla="*/ 97399 w 171515"/>
              <a:gd name="connsiteY13" fmla="*/ 97399 h 171515"/>
              <a:gd name="connsiteX14" fmla="*/ 159874 w 171515"/>
              <a:gd name="connsiteY14" fmla="*/ 97399 h 171515"/>
              <a:gd name="connsiteX15" fmla="*/ 171515 w 171515"/>
              <a:gd name="connsiteY15" fmla="*/ 85758 h 171515"/>
              <a:gd name="connsiteX16" fmla="*/ 159874 w 171515"/>
              <a:gd name="connsiteY16" fmla="*/ 74116 h 17151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71515" h="171515">
                <a:moveTo>
                  <a:pt x="159874" y="74116"/>
                </a:moveTo>
                <a:lnTo>
                  <a:pt x="97399" y="74116"/>
                </a:lnTo>
                <a:lnTo>
                  <a:pt x="97399" y="11641"/>
                </a:lnTo>
                <a:cubicBezTo>
                  <a:pt x="97399" y="5212"/>
                  <a:pt x="92187" y="0"/>
                  <a:pt x="85758" y="0"/>
                </a:cubicBezTo>
                <a:cubicBezTo>
                  <a:pt x="79328" y="0"/>
                  <a:pt x="74116" y="5212"/>
                  <a:pt x="74116" y="11641"/>
                </a:cubicBezTo>
                <a:lnTo>
                  <a:pt x="74116" y="74116"/>
                </a:lnTo>
                <a:lnTo>
                  <a:pt x="11641" y="74116"/>
                </a:lnTo>
                <a:cubicBezTo>
                  <a:pt x="5212" y="74116"/>
                  <a:pt x="0" y="79328"/>
                  <a:pt x="0" y="85758"/>
                </a:cubicBezTo>
                <a:cubicBezTo>
                  <a:pt x="0" y="92187"/>
                  <a:pt x="5212" y="97399"/>
                  <a:pt x="11641" y="97399"/>
                </a:cubicBezTo>
                <a:lnTo>
                  <a:pt x="74116" y="97399"/>
                </a:lnTo>
                <a:lnTo>
                  <a:pt x="74116" y="159874"/>
                </a:lnTo>
                <a:cubicBezTo>
                  <a:pt x="74116" y="166303"/>
                  <a:pt x="79328" y="171515"/>
                  <a:pt x="85758" y="171515"/>
                </a:cubicBezTo>
                <a:cubicBezTo>
                  <a:pt x="92187" y="171515"/>
                  <a:pt x="97399" y="166303"/>
                  <a:pt x="97399" y="159874"/>
                </a:cubicBezTo>
                <a:lnTo>
                  <a:pt x="97399" y="97399"/>
                </a:lnTo>
                <a:lnTo>
                  <a:pt x="159874" y="97399"/>
                </a:lnTo>
                <a:cubicBezTo>
                  <a:pt x="166303" y="97399"/>
                  <a:pt x="171515" y="92187"/>
                  <a:pt x="171515" y="85758"/>
                </a:cubicBezTo>
                <a:cubicBezTo>
                  <a:pt x="171515" y="79328"/>
                  <a:pt x="166303" y="74116"/>
                  <a:pt x="159874" y="74116"/>
                </a:cubicBezTo>
                <a:close/>
              </a:path>
            </a:pathLst>
          </a:custGeom>
          <a:solidFill>
            <a:schemeClr val="accent2"/>
          </a:solidFill>
          <a:ln w="776" cap="flat">
            <a:noFill/>
            <a:prstDash val="solid"/>
            <a:miter/>
          </a:ln>
        </p:spPr>
        <p:txBody>
          <a:bodyPr rtlCol="0" anchor="ctr"/>
          <a:lstStyle/>
          <a:p>
            <a:endParaRPr lang="en-US"/>
          </a:p>
        </p:txBody>
      </p:sp>
      <p:sp>
        <p:nvSpPr>
          <p:cNvPr id="16" name="Graphic 12">
            <a:extLst>
              <a:ext uri="{FF2B5EF4-FFF2-40B4-BE49-F238E27FC236}">
                <a16:creationId xmlns:a16="http://schemas.microsoft.com/office/drawing/2014/main" id="{1453BF6C-B012-48B7-B4E8-6D7AC7C27D0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50109" y="1084507"/>
            <a:ext cx="157545" cy="157545"/>
          </a:xfrm>
          <a:custGeom>
            <a:avLst/>
            <a:gdLst>
              <a:gd name="connsiteX0" fmla="*/ 78773 w 157545"/>
              <a:gd name="connsiteY0" fmla="*/ 23283 h 157545"/>
              <a:gd name="connsiteX1" fmla="*/ 134262 w 157545"/>
              <a:gd name="connsiteY1" fmla="*/ 78773 h 157545"/>
              <a:gd name="connsiteX2" fmla="*/ 78773 w 157545"/>
              <a:gd name="connsiteY2" fmla="*/ 134262 h 157545"/>
              <a:gd name="connsiteX3" fmla="*/ 23283 w 157545"/>
              <a:gd name="connsiteY3" fmla="*/ 78773 h 157545"/>
              <a:gd name="connsiteX4" fmla="*/ 78773 w 157545"/>
              <a:gd name="connsiteY4" fmla="*/ 23283 h 157545"/>
              <a:gd name="connsiteX5" fmla="*/ 78773 w 157545"/>
              <a:gd name="connsiteY5" fmla="*/ 0 h 157545"/>
              <a:gd name="connsiteX6" fmla="*/ 0 w 157545"/>
              <a:gd name="connsiteY6" fmla="*/ 78773 h 157545"/>
              <a:gd name="connsiteX7" fmla="*/ 78773 w 157545"/>
              <a:gd name="connsiteY7" fmla="*/ 157545 h 157545"/>
              <a:gd name="connsiteX8" fmla="*/ 157545 w 157545"/>
              <a:gd name="connsiteY8" fmla="*/ 78773 h 157545"/>
              <a:gd name="connsiteX9" fmla="*/ 78773 w 157545"/>
              <a:gd name="connsiteY9" fmla="*/ 0 h 1575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7545" h="157545">
                <a:moveTo>
                  <a:pt x="78773" y="23283"/>
                </a:moveTo>
                <a:cubicBezTo>
                  <a:pt x="109419" y="23283"/>
                  <a:pt x="134262" y="48126"/>
                  <a:pt x="134262" y="78773"/>
                </a:cubicBezTo>
                <a:cubicBezTo>
                  <a:pt x="134262" y="109419"/>
                  <a:pt x="109419" y="134262"/>
                  <a:pt x="78773" y="134262"/>
                </a:cubicBezTo>
                <a:cubicBezTo>
                  <a:pt x="48126" y="134262"/>
                  <a:pt x="23283" y="109419"/>
                  <a:pt x="23283" y="78773"/>
                </a:cubicBezTo>
                <a:cubicBezTo>
                  <a:pt x="23312" y="48139"/>
                  <a:pt x="48139" y="23312"/>
                  <a:pt x="78773" y="23283"/>
                </a:cubicBezTo>
                <a:moveTo>
                  <a:pt x="78773" y="0"/>
                </a:moveTo>
                <a:cubicBezTo>
                  <a:pt x="35268" y="0"/>
                  <a:pt x="0" y="35268"/>
                  <a:pt x="0" y="78773"/>
                </a:cubicBezTo>
                <a:cubicBezTo>
                  <a:pt x="0" y="122277"/>
                  <a:pt x="35268" y="157545"/>
                  <a:pt x="78773" y="157545"/>
                </a:cubicBezTo>
                <a:cubicBezTo>
                  <a:pt x="122277" y="157545"/>
                  <a:pt x="157545" y="122277"/>
                  <a:pt x="157545" y="78773"/>
                </a:cubicBezTo>
                <a:cubicBezTo>
                  <a:pt x="157545" y="35268"/>
                  <a:pt x="122277" y="0"/>
                  <a:pt x="78773" y="0"/>
                </a:cubicBezTo>
                <a:close/>
              </a:path>
            </a:pathLst>
          </a:custGeom>
          <a:solidFill>
            <a:schemeClr val="accent2"/>
          </a:solidFill>
          <a:ln w="751" cap="flat">
            <a:noFill/>
            <a:prstDash val="solid"/>
            <a:miter/>
          </a:ln>
        </p:spPr>
        <p:txBody>
          <a:bodyPr rtlCol="0" anchor="ctr"/>
          <a:lstStyle/>
          <a:p>
            <a:endParaRPr lang="en-US"/>
          </a:p>
        </p:txBody>
      </p:sp>
      <p:sp>
        <p:nvSpPr>
          <p:cNvPr id="5" name="Segnaposto contenuto 4">
            <a:extLst>
              <a:ext uri="{FF2B5EF4-FFF2-40B4-BE49-F238E27FC236}">
                <a16:creationId xmlns:a16="http://schemas.microsoft.com/office/drawing/2014/main" id="{C9F20992-C4E2-4236-9A59-8382AB582E0B}"/>
              </a:ext>
            </a:extLst>
          </p:cNvPr>
          <p:cNvSpPr>
            <a:spLocks noGrp="1"/>
          </p:cNvSpPr>
          <p:nvPr>
            <p:ph idx="1"/>
          </p:nvPr>
        </p:nvSpPr>
        <p:spPr>
          <a:xfrm>
            <a:off x="6297233" y="518400"/>
            <a:ext cx="4771607" cy="5837949"/>
          </a:xfrm>
        </p:spPr>
        <p:txBody>
          <a:bodyPr anchor="ctr">
            <a:normAutofit/>
          </a:bodyPr>
          <a:lstStyle/>
          <a:p>
            <a:pPr marL="0" indent="0" algn="just">
              <a:buNone/>
            </a:pPr>
            <a:r>
              <a:rPr lang="en-GB" sz="1700" dirty="0">
                <a:solidFill>
                  <a:schemeClr val="tx1">
                    <a:alpha val="80000"/>
                  </a:schemeClr>
                </a:solidFill>
              </a:rPr>
              <a:t>EIOPA delivered on 21</a:t>
            </a:r>
            <a:r>
              <a:rPr lang="en-GB" sz="1700" baseline="30000" dirty="0">
                <a:solidFill>
                  <a:schemeClr val="tx1">
                    <a:alpha val="80000"/>
                  </a:schemeClr>
                </a:solidFill>
              </a:rPr>
              <a:t>st</a:t>
            </a:r>
            <a:r>
              <a:rPr lang="en-GB" sz="1700" dirty="0">
                <a:solidFill>
                  <a:schemeClr val="tx1">
                    <a:alpha val="80000"/>
                  </a:schemeClr>
                </a:solidFill>
              </a:rPr>
              <a:t> April 2022 two guidelines on technical provisions, where the 2</a:t>
            </a:r>
            <a:r>
              <a:rPr lang="en-GB" sz="1700" baseline="30000" dirty="0">
                <a:solidFill>
                  <a:schemeClr val="tx1">
                    <a:alpha val="80000"/>
                  </a:schemeClr>
                </a:solidFill>
              </a:rPr>
              <a:t>nd</a:t>
            </a:r>
            <a:r>
              <a:rPr lang="en-GB" sz="1700" dirty="0">
                <a:solidFill>
                  <a:schemeClr val="tx1">
                    <a:alpha val="80000"/>
                  </a:schemeClr>
                </a:solidFill>
              </a:rPr>
              <a:t> is focused on contract boundaries, that is the treatment of future premiums and some future options for the point in time technical provisions (pillar 1, reporting).</a:t>
            </a:r>
          </a:p>
          <a:p>
            <a:pPr marL="0" indent="0" algn="just">
              <a:buNone/>
            </a:pPr>
            <a:r>
              <a:rPr lang="en-GB" sz="1700" dirty="0">
                <a:solidFill>
                  <a:schemeClr val="tx1">
                    <a:alpha val="80000"/>
                  </a:schemeClr>
                </a:solidFill>
              </a:rPr>
              <a:t>Why guidelines?</a:t>
            </a:r>
          </a:p>
          <a:p>
            <a:pPr marL="0" indent="0" algn="just">
              <a:buNone/>
            </a:pPr>
            <a:r>
              <a:rPr lang="en-GB" sz="1700" dirty="0">
                <a:solidFill>
                  <a:schemeClr val="tx1">
                    <a:alpha val="80000"/>
                  </a:schemeClr>
                </a:solidFill>
              </a:rPr>
              <a:t>That solution was deemed appropriate in phase of beginning study of “solvency II 2020 review” where some issues were driven to be dealt within guidelines rather than via amendments of regulation.</a:t>
            </a:r>
          </a:p>
          <a:p>
            <a:pPr marL="0" indent="0" algn="just">
              <a:buNone/>
            </a:pPr>
            <a:r>
              <a:rPr lang="en-GB" sz="1700" dirty="0">
                <a:solidFill>
                  <a:schemeClr val="tx1">
                    <a:alpha val="80000"/>
                  </a:schemeClr>
                </a:solidFill>
              </a:rPr>
              <a:t>For this reason, the list of topics in scope </a:t>
            </a:r>
            <a:r>
              <a:rPr lang="en-GB" sz="1700">
                <a:solidFill>
                  <a:schemeClr val="tx1">
                    <a:alpha val="80000"/>
                  </a:schemeClr>
                </a:solidFill>
              </a:rPr>
              <a:t>of those </a:t>
            </a:r>
            <a:r>
              <a:rPr lang="en-GB" sz="1700" dirty="0">
                <a:solidFill>
                  <a:schemeClr val="tx1">
                    <a:alpha val="80000"/>
                  </a:schemeClr>
                </a:solidFill>
              </a:rPr>
              <a:t>guidelines is not exhaustive: other can be treated through changes of regulation.</a:t>
            </a:r>
          </a:p>
        </p:txBody>
      </p:sp>
      <p:sp>
        <p:nvSpPr>
          <p:cNvPr id="18" name="Graphic 10">
            <a:extLst>
              <a:ext uri="{FF2B5EF4-FFF2-40B4-BE49-F238E27FC236}">
                <a16:creationId xmlns:a16="http://schemas.microsoft.com/office/drawing/2014/main" id="{E3020543-B24B-4EC4-8FFC-8DD88EEA91A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436547" y="5751820"/>
            <a:ext cx="112426" cy="112426"/>
          </a:xfrm>
          <a:custGeom>
            <a:avLst/>
            <a:gdLst>
              <a:gd name="connsiteX0" fmla="*/ 112426 w 112426"/>
              <a:gd name="connsiteY0" fmla="*/ 56213 h 112426"/>
              <a:gd name="connsiteX1" fmla="*/ 56213 w 112426"/>
              <a:gd name="connsiteY1" fmla="*/ 112426 h 112426"/>
              <a:gd name="connsiteX2" fmla="*/ 0 w 112426"/>
              <a:gd name="connsiteY2" fmla="*/ 56213 h 112426"/>
              <a:gd name="connsiteX3" fmla="*/ 56213 w 112426"/>
              <a:gd name="connsiteY3" fmla="*/ 0 h 112426"/>
              <a:gd name="connsiteX4" fmla="*/ 112426 w 112426"/>
              <a:gd name="connsiteY4" fmla="*/ 56213 h 11242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2426" h="112426">
                <a:moveTo>
                  <a:pt x="112426" y="56213"/>
                </a:moveTo>
                <a:cubicBezTo>
                  <a:pt x="112426" y="87259"/>
                  <a:pt x="87259" y="112426"/>
                  <a:pt x="56213" y="112426"/>
                </a:cubicBezTo>
                <a:cubicBezTo>
                  <a:pt x="25167" y="112426"/>
                  <a:pt x="0" y="87259"/>
                  <a:pt x="0" y="56213"/>
                </a:cubicBezTo>
                <a:cubicBezTo>
                  <a:pt x="0" y="25167"/>
                  <a:pt x="25167" y="0"/>
                  <a:pt x="56213" y="0"/>
                </a:cubicBezTo>
                <a:cubicBezTo>
                  <a:pt x="87259" y="0"/>
                  <a:pt x="112426" y="25167"/>
                  <a:pt x="112426" y="56213"/>
                </a:cubicBezTo>
                <a:close/>
              </a:path>
            </a:pathLst>
          </a:custGeom>
          <a:solidFill>
            <a:schemeClr val="accent2"/>
          </a:solidFill>
          <a:ln w="516" cap="flat">
            <a:noFill/>
            <a:prstDash val="solid"/>
            <a:miter/>
          </a:ln>
        </p:spPr>
        <p:txBody>
          <a:bodyPr rtlCol="0" anchor="ctr"/>
          <a:lstStyle/>
          <a:p>
            <a:endParaRPr lang="en-US"/>
          </a:p>
        </p:txBody>
      </p:sp>
      <p:sp>
        <p:nvSpPr>
          <p:cNvPr id="2" name="Segnaposto numero diapositiva 1">
            <a:extLst>
              <a:ext uri="{FF2B5EF4-FFF2-40B4-BE49-F238E27FC236}">
                <a16:creationId xmlns:a16="http://schemas.microsoft.com/office/drawing/2014/main" id="{72E03EDD-0F06-4097-97AD-2F135F50D83A}"/>
              </a:ext>
            </a:extLst>
          </p:cNvPr>
          <p:cNvSpPr>
            <a:spLocks noGrp="1"/>
          </p:cNvSpPr>
          <p:nvPr>
            <p:ph type="sldNum" sz="quarter" idx="12"/>
          </p:nvPr>
        </p:nvSpPr>
        <p:spPr>
          <a:xfrm>
            <a:off x="8610600" y="6356350"/>
            <a:ext cx="2743200" cy="365125"/>
          </a:xfrm>
        </p:spPr>
        <p:txBody>
          <a:bodyPr>
            <a:normAutofit/>
          </a:bodyPr>
          <a:lstStyle/>
          <a:p>
            <a:pPr>
              <a:spcAft>
                <a:spcPts val="600"/>
              </a:spcAft>
            </a:pPr>
            <a:fld id="{D57F1E4F-1CFF-5643-939E-217C01CDF565}" type="slidenum">
              <a:rPr lang="en-US">
                <a:solidFill>
                  <a:schemeClr val="tx1">
                    <a:alpha val="60000"/>
                  </a:schemeClr>
                </a:solidFill>
              </a:rPr>
              <a:pPr>
                <a:spcAft>
                  <a:spcPts val="600"/>
                </a:spcAft>
              </a:pPr>
              <a:t>2</a:t>
            </a:fld>
            <a:endParaRPr lang="en-US">
              <a:solidFill>
                <a:schemeClr val="tx1">
                  <a:alpha val="60000"/>
                </a:schemeClr>
              </a:solidFill>
            </a:endParaRPr>
          </a:p>
        </p:txBody>
      </p:sp>
      <p:cxnSp>
        <p:nvCxnSpPr>
          <p:cNvPr id="20" name="Straight Connector 19">
            <a:extLst>
              <a:ext uri="{FF2B5EF4-FFF2-40B4-BE49-F238E27FC236}">
                <a16:creationId xmlns:a16="http://schemas.microsoft.com/office/drawing/2014/main" id="{C49DA8F6-BCC1-4447-B54C-57856834B94B}"/>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1586162" y="3610394"/>
            <a:ext cx="0" cy="3238728"/>
          </a:xfrm>
          <a:prstGeom prst="line">
            <a:avLst/>
          </a:prstGeom>
          <a:ln w="25400" cap="sq">
            <a:gradFill flip="none" rotWithShape="1">
              <a:gsLst>
                <a:gs pos="0">
                  <a:schemeClr val="accent1"/>
                </a:gs>
                <a:gs pos="100000">
                  <a:schemeClr val="accent2"/>
                </a:gs>
              </a:gsLst>
              <a:lin ang="5400000" scaled="0"/>
              <a:tileRect/>
            </a:gradFill>
            <a:bevel/>
          </a:ln>
        </p:spPr>
        <p:style>
          <a:lnRef idx="1">
            <a:schemeClr val="accent1"/>
          </a:lnRef>
          <a:fillRef idx="0">
            <a:schemeClr val="accent1"/>
          </a:fillRef>
          <a:effectRef idx="0">
            <a:schemeClr val="accent1"/>
          </a:effectRef>
          <a:fontRef idx="minor">
            <a:schemeClr val="tx1"/>
          </a:fontRef>
        </p:style>
      </p:cxnSp>
      <p:pic>
        <p:nvPicPr>
          <p:cNvPr id="3" name="Picture 2">
            <a:extLst>
              <a:ext uri="{FF2B5EF4-FFF2-40B4-BE49-F238E27FC236}">
                <a16:creationId xmlns:a16="http://schemas.microsoft.com/office/drawing/2014/main" id="{9E222F8D-538B-45E3-9590-C20EE49CFBCB}"/>
              </a:ext>
            </a:extLst>
          </p:cNvPr>
          <p:cNvPicPr>
            <a:picLocks noChangeAspect="1" noChangeArrowheads="1"/>
          </p:cNvPicPr>
          <p:nvPr/>
        </p:nvPicPr>
        <p:blipFill>
          <a:blip r:embed="rId2"/>
          <a:srcRect/>
          <a:stretch>
            <a:fillRect/>
          </a:stretch>
        </p:blipFill>
        <p:spPr bwMode="auto">
          <a:xfrm>
            <a:off x="9860341" y="352498"/>
            <a:ext cx="1928826" cy="810781"/>
          </a:xfrm>
          <a:prstGeom prst="rect">
            <a:avLst/>
          </a:prstGeom>
          <a:noFill/>
        </p:spPr>
      </p:pic>
    </p:spTree>
    <p:extLst>
      <p:ext uri="{BB962C8B-B14F-4D97-AF65-F5344CB8AC3E}">
        <p14:creationId xmlns:p14="http://schemas.microsoft.com/office/powerpoint/2010/main" val="416391295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8D1AA55E-40D5-461B-A5A8-4AE8AAB71B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itolo 3">
            <a:extLst>
              <a:ext uri="{FF2B5EF4-FFF2-40B4-BE49-F238E27FC236}">
                <a16:creationId xmlns:a16="http://schemas.microsoft.com/office/drawing/2014/main" id="{34811D00-3965-4E0C-B34B-CE68AAB5F941}"/>
              </a:ext>
            </a:extLst>
          </p:cNvPr>
          <p:cNvSpPr>
            <a:spLocks noGrp="1"/>
          </p:cNvSpPr>
          <p:nvPr>
            <p:ph type="title"/>
          </p:nvPr>
        </p:nvSpPr>
        <p:spPr>
          <a:xfrm>
            <a:off x="803775" y="1106008"/>
            <a:ext cx="10359525" cy="964324"/>
          </a:xfrm>
        </p:spPr>
        <p:txBody>
          <a:bodyPr anchor="b">
            <a:normAutofit/>
          </a:bodyPr>
          <a:lstStyle/>
          <a:p>
            <a:r>
              <a:rPr lang="en-US" sz="2200" dirty="0">
                <a:solidFill>
                  <a:srgbClr val="002060"/>
                </a:solidFill>
              </a:rPr>
              <a:t>Guidelines 24A. Use of expert judgment (3/3)</a:t>
            </a:r>
            <a:br>
              <a:rPr lang="en-US" sz="3900" dirty="0"/>
            </a:br>
            <a:endParaRPr lang="en-US" sz="3900" dirty="0"/>
          </a:p>
        </p:txBody>
      </p:sp>
      <p:cxnSp>
        <p:nvCxnSpPr>
          <p:cNvPr id="12" name="Straight Connector 11">
            <a:extLst>
              <a:ext uri="{FF2B5EF4-FFF2-40B4-BE49-F238E27FC236}">
                <a16:creationId xmlns:a16="http://schemas.microsoft.com/office/drawing/2014/main" id="{7EB498BD-8089-4626-91EA-4978EBEF535E}"/>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8878" y="806470"/>
            <a:ext cx="7903723" cy="0"/>
          </a:xfrm>
          <a:prstGeom prst="line">
            <a:avLst/>
          </a:prstGeom>
          <a:ln w="25400" cap="sq">
            <a:gradFill flip="none" rotWithShape="1">
              <a:gsLst>
                <a:gs pos="0">
                  <a:schemeClr val="accent1"/>
                </a:gs>
                <a:gs pos="100000">
                  <a:schemeClr val="accent2"/>
                </a:gs>
              </a:gsLst>
              <a:lin ang="10800000" scaled="0"/>
              <a:tileRect/>
            </a:gradFill>
            <a:bevel/>
          </a:ln>
        </p:spPr>
        <p:style>
          <a:lnRef idx="1">
            <a:schemeClr val="accent1"/>
          </a:lnRef>
          <a:fillRef idx="0">
            <a:schemeClr val="accent1"/>
          </a:fillRef>
          <a:effectRef idx="0">
            <a:schemeClr val="accent1"/>
          </a:effectRef>
          <a:fontRef idx="minor">
            <a:schemeClr val="tx1"/>
          </a:fontRef>
        </p:style>
      </p:cxnSp>
      <p:sp>
        <p:nvSpPr>
          <p:cNvPr id="5" name="Segnaposto contenuto 4">
            <a:extLst>
              <a:ext uri="{FF2B5EF4-FFF2-40B4-BE49-F238E27FC236}">
                <a16:creationId xmlns:a16="http://schemas.microsoft.com/office/drawing/2014/main" id="{C9F20992-C4E2-4236-9A59-8382AB582E0B}"/>
              </a:ext>
            </a:extLst>
          </p:cNvPr>
          <p:cNvSpPr>
            <a:spLocks noGrp="1"/>
          </p:cNvSpPr>
          <p:nvPr>
            <p:ph idx="1"/>
          </p:nvPr>
        </p:nvSpPr>
        <p:spPr>
          <a:xfrm>
            <a:off x="794250" y="1790704"/>
            <a:ext cx="10550025" cy="4485592"/>
          </a:xfrm>
        </p:spPr>
        <p:txBody>
          <a:bodyPr anchor="t">
            <a:normAutofit/>
          </a:bodyPr>
          <a:lstStyle/>
          <a:p>
            <a:pPr marL="0" indent="0" algn="just">
              <a:buNone/>
            </a:pPr>
            <a:endParaRPr lang="en-GB" sz="1400" u="sng" dirty="0">
              <a:solidFill>
                <a:schemeClr val="tx1">
                  <a:alpha val="80000"/>
                </a:schemeClr>
              </a:solidFill>
            </a:endParaRPr>
          </a:p>
          <a:p>
            <a:pPr algn="just"/>
            <a:r>
              <a:rPr lang="en-GB" sz="1400" dirty="0">
                <a:solidFill>
                  <a:schemeClr val="tx1">
                    <a:alpha val="80000"/>
                  </a:schemeClr>
                </a:solidFill>
              </a:rPr>
              <a:t>Factors which are able to modify the claim amounts (raise) or the volumes of new business (decline)</a:t>
            </a:r>
          </a:p>
          <a:p>
            <a:pPr marL="0" indent="0" algn="just">
              <a:buNone/>
            </a:pPr>
            <a:r>
              <a:rPr lang="en-GB" sz="1400" dirty="0">
                <a:solidFill>
                  <a:schemeClr val="tx1">
                    <a:alpha val="80000"/>
                  </a:schemeClr>
                </a:solidFill>
              </a:rPr>
              <a:t>These factors mirror the actual situation occurred since Q1 2022: the increase of interest rates and inflation rate which is driven by economic and financial factors whose root is in part the war in Ukraine, that is a political change</a:t>
            </a:r>
          </a:p>
          <a:p>
            <a:pPr marL="0" indent="0" algn="just">
              <a:buNone/>
            </a:pPr>
            <a:r>
              <a:rPr lang="en-GB" sz="1400" dirty="0">
                <a:solidFill>
                  <a:schemeClr val="tx1">
                    <a:alpha val="80000"/>
                  </a:schemeClr>
                </a:solidFill>
              </a:rPr>
              <a:t>It’s worth noting that, although future new business is not allowed for having a direct impact on the point in time technical provisions, they have indirect impacts both through the expense assumptions and via the ALM, i.e. the future discretionary benefits, that is the PHB, TVOG and the FDB.</a:t>
            </a:r>
          </a:p>
          <a:p>
            <a:pPr marL="0" indent="0" algn="just">
              <a:buNone/>
            </a:pPr>
            <a:r>
              <a:rPr lang="en-GB" sz="1400" dirty="0">
                <a:solidFill>
                  <a:schemeClr val="tx1">
                    <a:alpha val="80000"/>
                  </a:schemeClr>
                </a:solidFill>
              </a:rPr>
              <a:t>EJ is also present in deciding the “weight to be placed on events that are not in the [underlying] data [for </a:t>
            </a:r>
            <a:r>
              <a:rPr lang="en-GB" sz="1400">
                <a:solidFill>
                  <a:schemeClr val="tx1">
                    <a:alpha val="80000"/>
                  </a:schemeClr>
                </a:solidFill>
              </a:rPr>
              <a:t>setting assumptions]</a:t>
            </a:r>
            <a:r>
              <a:rPr lang="en-GB" sz="1400" dirty="0">
                <a:solidFill>
                  <a:schemeClr val="tx1">
                    <a:alpha val="80000"/>
                  </a:schemeClr>
                </a:solidFill>
              </a:rPr>
              <a:t>.</a:t>
            </a:r>
          </a:p>
          <a:p>
            <a:pPr marL="0" indent="0" algn="just">
              <a:buNone/>
            </a:pPr>
            <a:r>
              <a:rPr lang="en-GB" sz="1400" u="sng" dirty="0">
                <a:solidFill>
                  <a:schemeClr val="tx1">
                    <a:alpha val="80000"/>
                  </a:schemeClr>
                </a:solidFill>
              </a:rPr>
              <a:t>Conclusion</a:t>
            </a:r>
          </a:p>
          <a:p>
            <a:pPr marL="0" indent="0" algn="just">
              <a:buNone/>
            </a:pPr>
            <a:r>
              <a:rPr lang="en-GB" sz="1400" dirty="0">
                <a:solidFill>
                  <a:schemeClr val="tx1">
                    <a:alpha val="80000"/>
                  </a:schemeClr>
                </a:solidFill>
              </a:rPr>
              <a:t>Guideline 24A speak</a:t>
            </a:r>
            <a:r>
              <a:rPr lang="en-GB" sz="1400" u="sng" dirty="0">
                <a:solidFill>
                  <a:schemeClr val="tx1">
                    <a:alpha val="80000"/>
                  </a:schemeClr>
                </a:solidFill>
              </a:rPr>
              <a:t>s</a:t>
            </a:r>
            <a:r>
              <a:rPr lang="en-GB" sz="1400" dirty="0">
                <a:solidFill>
                  <a:schemeClr val="tx1">
                    <a:alpha val="80000"/>
                  </a:schemeClr>
                </a:solidFill>
              </a:rPr>
              <a:t> about the need of </a:t>
            </a:r>
          </a:p>
          <a:p>
            <a:pPr marL="0" indent="0" algn="just">
              <a:buNone/>
            </a:pPr>
            <a:r>
              <a:rPr lang="en-GB" sz="1400" dirty="0"/>
              <a:t>Take into account materiality in EJ</a:t>
            </a:r>
          </a:p>
          <a:p>
            <a:pPr algn="just"/>
            <a:r>
              <a:rPr lang="en-GB" sz="1400" dirty="0"/>
              <a:t>Usage of both quantitative and qualitative key indicators to understand materiality</a:t>
            </a:r>
          </a:p>
          <a:p>
            <a:pPr algn="just"/>
            <a:r>
              <a:rPr lang="en-GB" sz="1400" dirty="0"/>
              <a:t>Usage of binary events and extreme scenarios to understand materiality</a:t>
            </a:r>
          </a:p>
          <a:p>
            <a:pPr algn="just"/>
            <a:r>
              <a:rPr lang="en-GB" sz="1400" dirty="0"/>
              <a:t>Usage of events that are not present in the entity specific historical data</a:t>
            </a:r>
          </a:p>
          <a:p>
            <a:pPr marL="0" indent="0" algn="just">
              <a:buNone/>
            </a:pPr>
            <a:endParaRPr lang="en-GB" sz="1400" dirty="0"/>
          </a:p>
          <a:p>
            <a:pPr marL="0" indent="0" algn="just">
              <a:buNone/>
            </a:pPr>
            <a:endParaRPr lang="en-GB" sz="1400" dirty="0"/>
          </a:p>
        </p:txBody>
      </p:sp>
      <p:grpSp>
        <p:nvGrpSpPr>
          <p:cNvPr id="14" name="Group 13">
            <a:extLst>
              <a:ext uri="{FF2B5EF4-FFF2-40B4-BE49-F238E27FC236}">
                <a16:creationId xmlns:a16="http://schemas.microsoft.com/office/drawing/2014/main" id="{78350D8D-73D6-4132-89B5-DD52F3962A76}"/>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1388224" y="2325422"/>
            <a:ext cx="465458" cy="872153"/>
            <a:chOff x="11388224" y="2325422"/>
            <a:chExt cx="465458" cy="872153"/>
          </a:xfrm>
        </p:grpSpPr>
        <p:sp>
          <p:nvSpPr>
            <p:cNvPr id="15" name="Graphic 11">
              <a:extLst>
                <a:ext uri="{FF2B5EF4-FFF2-40B4-BE49-F238E27FC236}">
                  <a16:creationId xmlns:a16="http://schemas.microsoft.com/office/drawing/2014/main" id="{6CB927A4-E432-4310-9CD5-E89FF506317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403764" y="2325422"/>
              <a:ext cx="139039" cy="139039"/>
            </a:xfrm>
            <a:custGeom>
              <a:avLst/>
              <a:gdLst>
                <a:gd name="connsiteX0" fmla="*/ 129602 w 139039"/>
                <a:gd name="connsiteY0" fmla="*/ 60082 h 139039"/>
                <a:gd name="connsiteX1" fmla="*/ 78957 w 139039"/>
                <a:gd name="connsiteY1" fmla="*/ 60082 h 139039"/>
                <a:gd name="connsiteX2" fmla="*/ 78957 w 139039"/>
                <a:gd name="connsiteY2" fmla="*/ 9437 h 139039"/>
                <a:gd name="connsiteX3" fmla="*/ 69520 w 139039"/>
                <a:gd name="connsiteY3" fmla="*/ 0 h 139039"/>
                <a:gd name="connsiteX4" fmla="*/ 60082 w 139039"/>
                <a:gd name="connsiteY4" fmla="*/ 9437 h 139039"/>
                <a:gd name="connsiteX5" fmla="*/ 60082 w 139039"/>
                <a:gd name="connsiteY5" fmla="*/ 60082 h 139039"/>
                <a:gd name="connsiteX6" fmla="*/ 9437 w 139039"/>
                <a:gd name="connsiteY6" fmla="*/ 60082 h 139039"/>
                <a:gd name="connsiteX7" fmla="*/ 0 w 139039"/>
                <a:gd name="connsiteY7" fmla="*/ 69520 h 139039"/>
                <a:gd name="connsiteX8" fmla="*/ 9437 w 139039"/>
                <a:gd name="connsiteY8" fmla="*/ 78957 h 139039"/>
                <a:gd name="connsiteX9" fmla="*/ 60082 w 139039"/>
                <a:gd name="connsiteY9" fmla="*/ 78957 h 139039"/>
                <a:gd name="connsiteX10" fmla="*/ 60082 w 139039"/>
                <a:gd name="connsiteY10" fmla="*/ 129602 h 139039"/>
                <a:gd name="connsiteX11" fmla="*/ 69520 w 139039"/>
                <a:gd name="connsiteY11" fmla="*/ 139039 h 139039"/>
                <a:gd name="connsiteX12" fmla="*/ 78957 w 139039"/>
                <a:gd name="connsiteY12" fmla="*/ 129602 h 139039"/>
                <a:gd name="connsiteX13" fmla="*/ 78957 w 139039"/>
                <a:gd name="connsiteY13" fmla="*/ 78957 h 139039"/>
                <a:gd name="connsiteX14" fmla="*/ 129602 w 139039"/>
                <a:gd name="connsiteY14" fmla="*/ 78957 h 139039"/>
                <a:gd name="connsiteX15" fmla="*/ 139039 w 139039"/>
                <a:gd name="connsiteY15" fmla="*/ 69520 h 139039"/>
                <a:gd name="connsiteX16" fmla="*/ 129602 w 139039"/>
                <a:gd name="connsiteY16" fmla="*/ 60082 h 1390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39039" h="139039">
                  <a:moveTo>
                    <a:pt x="129602" y="60082"/>
                  </a:moveTo>
                  <a:lnTo>
                    <a:pt x="78957" y="60082"/>
                  </a:lnTo>
                  <a:lnTo>
                    <a:pt x="78957" y="9437"/>
                  </a:lnTo>
                  <a:cubicBezTo>
                    <a:pt x="78957" y="4225"/>
                    <a:pt x="74731" y="0"/>
                    <a:pt x="69520" y="0"/>
                  </a:cubicBezTo>
                  <a:cubicBezTo>
                    <a:pt x="64308" y="0"/>
                    <a:pt x="60082" y="4225"/>
                    <a:pt x="60082" y="9437"/>
                  </a:cubicBezTo>
                  <a:lnTo>
                    <a:pt x="60082" y="60082"/>
                  </a:lnTo>
                  <a:lnTo>
                    <a:pt x="9437" y="60082"/>
                  </a:lnTo>
                  <a:cubicBezTo>
                    <a:pt x="4225" y="60082"/>
                    <a:pt x="0" y="64308"/>
                    <a:pt x="0" y="69520"/>
                  </a:cubicBezTo>
                  <a:cubicBezTo>
                    <a:pt x="0" y="74731"/>
                    <a:pt x="4225" y="78957"/>
                    <a:pt x="9437" y="78957"/>
                  </a:cubicBezTo>
                  <a:lnTo>
                    <a:pt x="60082" y="78957"/>
                  </a:lnTo>
                  <a:lnTo>
                    <a:pt x="60082" y="129602"/>
                  </a:lnTo>
                  <a:cubicBezTo>
                    <a:pt x="60082" y="134814"/>
                    <a:pt x="64308" y="139039"/>
                    <a:pt x="69520" y="139039"/>
                  </a:cubicBezTo>
                  <a:cubicBezTo>
                    <a:pt x="74731" y="139039"/>
                    <a:pt x="78957" y="134814"/>
                    <a:pt x="78957" y="129602"/>
                  </a:cubicBezTo>
                  <a:lnTo>
                    <a:pt x="78957" y="78957"/>
                  </a:lnTo>
                  <a:lnTo>
                    <a:pt x="129602" y="78957"/>
                  </a:lnTo>
                  <a:cubicBezTo>
                    <a:pt x="134814" y="78957"/>
                    <a:pt x="139039" y="74731"/>
                    <a:pt x="139039" y="69520"/>
                  </a:cubicBezTo>
                  <a:cubicBezTo>
                    <a:pt x="139039" y="64308"/>
                    <a:pt x="134814" y="60082"/>
                    <a:pt x="129602" y="60082"/>
                  </a:cubicBezTo>
                  <a:close/>
                </a:path>
              </a:pathLst>
            </a:custGeom>
            <a:solidFill>
              <a:schemeClr val="accent2"/>
            </a:solidFill>
            <a:ln w="603" cap="flat">
              <a:noFill/>
              <a:prstDash val="solid"/>
              <a:miter/>
            </a:ln>
          </p:spPr>
          <p:txBody>
            <a:bodyPr rtlCol="0" anchor="ctr"/>
            <a:lstStyle/>
            <a:p>
              <a:endParaRPr lang="en-US"/>
            </a:p>
          </p:txBody>
        </p:sp>
        <p:sp>
          <p:nvSpPr>
            <p:cNvPr id="16" name="Graphic 10">
              <a:extLst>
                <a:ext uri="{FF2B5EF4-FFF2-40B4-BE49-F238E27FC236}">
                  <a16:creationId xmlns:a16="http://schemas.microsoft.com/office/drawing/2014/main" id="{E3020543-B24B-4EC4-8FFC-8DD88EEA91A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762544" y="2554717"/>
              <a:ext cx="91138" cy="91138"/>
            </a:xfrm>
            <a:custGeom>
              <a:avLst/>
              <a:gdLst>
                <a:gd name="connsiteX0" fmla="*/ 91138 w 91138"/>
                <a:gd name="connsiteY0" fmla="*/ 45569 h 91138"/>
                <a:gd name="connsiteX1" fmla="*/ 45569 w 91138"/>
                <a:gd name="connsiteY1" fmla="*/ 91138 h 91138"/>
                <a:gd name="connsiteX2" fmla="*/ 0 w 91138"/>
                <a:gd name="connsiteY2" fmla="*/ 45569 h 91138"/>
                <a:gd name="connsiteX3" fmla="*/ 45569 w 91138"/>
                <a:gd name="connsiteY3" fmla="*/ 0 h 91138"/>
                <a:gd name="connsiteX4" fmla="*/ 91138 w 91138"/>
                <a:gd name="connsiteY4" fmla="*/ 45569 h 9113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138" h="91138">
                  <a:moveTo>
                    <a:pt x="91138" y="45569"/>
                  </a:moveTo>
                  <a:cubicBezTo>
                    <a:pt x="91138" y="70736"/>
                    <a:pt x="70736" y="91138"/>
                    <a:pt x="45569" y="91138"/>
                  </a:cubicBezTo>
                  <a:cubicBezTo>
                    <a:pt x="20402" y="91138"/>
                    <a:pt x="0" y="70736"/>
                    <a:pt x="0" y="45569"/>
                  </a:cubicBezTo>
                  <a:cubicBezTo>
                    <a:pt x="0" y="20402"/>
                    <a:pt x="20402" y="0"/>
                    <a:pt x="45569" y="0"/>
                  </a:cubicBezTo>
                  <a:cubicBezTo>
                    <a:pt x="70736" y="0"/>
                    <a:pt x="91138" y="20402"/>
                    <a:pt x="91138" y="45569"/>
                  </a:cubicBezTo>
                  <a:close/>
                </a:path>
              </a:pathLst>
            </a:custGeom>
            <a:solidFill>
              <a:schemeClr val="accent2"/>
            </a:solidFill>
            <a:ln w="422" cap="flat">
              <a:noFill/>
              <a:prstDash val="solid"/>
              <a:miter/>
            </a:ln>
          </p:spPr>
          <p:txBody>
            <a:bodyPr rtlCol="0" anchor="ctr"/>
            <a:lstStyle/>
            <a:p>
              <a:endParaRPr lang="en-US"/>
            </a:p>
          </p:txBody>
        </p:sp>
        <p:sp>
          <p:nvSpPr>
            <p:cNvPr id="17" name="Graphic 12">
              <a:extLst>
                <a:ext uri="{FF2B5EF4-FFF2-40B4-BE49-F238E27FC236}">
                  <a16:creationId xmlns:a16="http://schemas.microsoft.com/office/drawing/2014/main" id="{1453BF6C-B012-48B7-B4E8-6D7AC7C27D0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388224" y="3069861"/>
              <a:ext cx="127714" cy="127714"/>
            </a:xfrm>
            <a:custGeom>
              <a:avLst/>
              <a:gdLst>
                <a:gd name="connsiteX0" fmla="*/ 63857 w 127714"/>
                <a:gd name="connsiteY0" fmla="*/ 18874 h 127714"/>
                <a:gd name="connsiteX1" fmla="*/ 108840 w 127714"/>
                <a:gd name="connsiteY1" fmla="*/ 63857 h 127714"/>
                <a:gd name="connsiteX2" fmla="*/ 63857 w 127714"/>
                <a:gd name="connsiteY2" fmla="*/ 108840 h 127714"/>
                <a:gd name="connsiteX3" fmla="*/ 18874 w 127714"/>
                <a:gd name="connsiteY3" fmla="*/ 63857 h 127714"/>
                <a:gd name="connsiteX4" fmla="*/ 63857 w 127714"/>
                <a:gd name="connsiteY4" fmla="*/ 18874 h 127714"/>
                <a:gd name="connsiteX5" fmla="*/ 63857 w 127714"/>
                <a:gd name="connsiteY5" fmla="*/ 0 h 127714"/>
                <a:gd name="connsiteX6" fmla="*/ 0 w 127714"/>
                <a:gd name="connsiteY6" fmla="*/ 63857 h 127714"/>
                <a:gd name="connsiteX7" fmla="*/ 63857 w 127714"/>
                <a:gd name="connsiteY7" fmla="*/ 127714 h 127714"/>
                <a:gd name="connsiteX8" fmla="*/ 127714 w 127714"/>
                <a:gd name="connsiteY8" fmla="*/ 63857 h 127714"/>
                <a:gd name="connsiteX9" fmla="*/ 63857 w 127714"/>
                <a:gd name="connsiteY9" fmla="*/ 0 h 1277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27714" h="127714">
                  <a:moveTo>
                    <a:pt x="63857" y="18874"/>
                  </a:moveTo>
                  <a:cubicBezTo>
                    <a:pt x="88700" y="18874"/>
                    <a:pt x="108840" y="39014"/>
                    <a:pt x="108840" y="63857"/>
                  </a:cubicBezTo>
                  <a:cubicBezTo>
                    <a:pt x="108840" y="88700"/>
                    <a:pt x="88700" y="108840"/>
                    <a:pt x="63857" y="108840"/>
                  </a:cubicBezTo>
                  <a:cubicBezTo>
                    <a:pt x="39014" y="108840"/>
                    <a:pt x="18874" y="88700"/>
                    <a:pt x="18874" y="63857"/>
                  </a:cubicBezTo>
                  <a:cubicBezTo>
                    <a:pt x="18898" y="39024"/>
                    <a:pt x="39024" y="18898"/>
                    <a:pt x="63857" y="18874"/>
                  </a:cubicBezTo>
                  <a:moveTo>
                    <a:pt x="63857" y="0"/>
                  </a:moveTo>
                  <a:cubicBezTo>
                    <a:pt x="28590" y="0"/>
                    <a:pt x="0" y="28590"/>
                    <a:pt x="0" y="63857"/>
                  </a:cubicBezTo>
                  <a:cubicBezTo>
                    <a:pt x="0" y="99124"/>
                    <a:pt x="28590" y="127714"/>
                    <a:pt x="63857" y="127714"/>
                  </a:cubicBezTo>
                  <a:cubicBezTo>
                    <a:pt x="99124" y="127714"/>
                    <a:pt x="127714" y="99124"/>
                    <a:pt x="127714" y="63857"/>
                  </a:cubicBezTo>
                  <a:cubicBezTo>
                    <a:pt x="127714" y="28590"/>
                    <a:pt x="99124" y="0"/>
                    <a:pt x="63857" y="0"/>
                  </a:cubicBezTo>
                  <a:close/>
                </a:path>
              </a:pathLst>
            </a:custGeom>
            <a:solidFill>
              <a:schemeClr val="accent2"/>
            </a:solidFill>
            <a:ln w="610" cap="flat">
              <a:noFill/>
              <a:prstDash val="solid"/>
              <a:miter/>
            </a:ln>
          </p:spPr>
          <p:txBody>
            <a:bodyPr rtlCol="0" anchor="ctr"/>
            <a:lstStyle/>
            <a:p>
              <a:endParaRPr lang="en-US"/>
            </a:p>
          </p:txBody>
        </p:sp>
      </p:grpSp>
      <p:sp>
        <p:nvSpPr>
          <p:cNvPr id="2" name="Segnaposto numero diapositiva 1">
            <a:extLst>
              <a:ext uri="{FF2B5EF4-FFF2-40B4-BE49-F238E27FC236}">
                <a16:creationId xmlns:a16="http://schemas.microsoft.com/office/drawing/2014/main" id="{72E03EDD-0F06-4097-97AD-2F135F50D83A}"/>
              </a:ext>
            </a:extLst>
          </p:cNvPr>
          <p:cNvSpPr>
            <a:spLocks noGrp="1"/>
          </p:cNvSpPr>
          <p:nvPr>
            <p:ph type="sldNum" sz="quarter" idx="12"/>
          </p:nvPr>
        </p:nvSpPr>
        <p:spPr>
          <a:xfrm>
            <a:off x="8610600" y="6356350"/>
            <a:ext cx="2743200" cy="365125"/>
          </a:xfrm>
        </p:spPr>
        <p:txBody>
          <a:bodyPr>
            <a:normAutofit/>
          </a:bodyPr>
          <a:lstStyle/>
          <a:p>
            <a:pPr>
              <a:spcAft>
                <a:spcPts val="600"/>
              </a:spcAft>
            </a:pPr>
            <a:fld id="{D57F1E4F-1CFF-5643-939E-217C01CDF565}" type="slidenum">
              <a:rPr lang="en-US">
                <a:solidFill>
                  <a:schemeClr val="tx1">
                    <a:alpha val="60000"/>
                  </a:schemeClr>
                </a:solidFill>
              </a:rPr>
              <a:pPr>
                <a:spcAft>
                  <a:spcPts val="600"/>
                </a:spcAft>
              </a:pPr>
              <a:t>20</a:t>
            </a:fld>
            <a:endParaRPr lang="en-US">
              <a:solidFill>
                <a:schemeClr val="tx1">
                  <a:alpha val="60000"/>
                </a:schemeClr>
              </a:solidFill>
            </a:endParaRPr>
          </a:p>
        </p:txBody>
      </p:sp>
      <p:pic>
        <p:nvPicPr>
          <p:cNvPr id="3" name="Picture 2">
            <a:extLst>
              <a:ext uri="{FF2B5EF4-FFF2-40B4-BE49-F238E27FC236}">
                <a16:creationId xmlns:a16="http://schemas.microsoft.com/office/drawing/2014/main" id="{9E222F8D-538B-45E3-9590-C20EE49CFBCB}"/>
              </a:ext>
            </a:extLst>
          </p:cNvPr>
          <p:cNvPicPr>
            <a:picLocks noChangeAspect="1" noChangeArrowheads="1"/>
          </p:cNvPicPr>
          <p:nvPr/>
        </p:nvPicPr>
        <p:blipFill>
          <a:blip r:embed="rId2"/>
          <a:srcRect/>
          <a:stretch>
            <a:fillRect/>
          </a:stretch>
        </p:blipFill>
        <p:spPr bwMode="auto">
          <a:xfrm>
            <a:off x="9844074" y="524302"/>
            <a:ext cx="1928826" cy="810781"/>
          </a:xfrm>
          <a:prstGeom prst="rect">
            <a:avLst/>
          </a:prstGeom>
          <a:noFill/>
        </p:spPr>
      </p:pic>
    </p:spTree>
    <p:extLst>
      <p:ext uri="{BB962C8B-B14F-4D97-AF65-F5344CB8AC3E}">
        <p14:creationId xmlns:p14="http://schemas.microsoft.com/office/powerpoint/2010/main" val="251221831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8D1AA55E-40D5-461B-A5A8-4AE8AAB71B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itolo 3">
            <a:extLst>
              <a:ext uri="{FF2B5EF4-FFF2-40B4-BE49-F238E27FC236}">
                <a16:creationId xmlns:a16="http://schemas.microsoft.com/office/drawing/2014/main" id="{34811D00-3965-4E0C-B34B-CE68AAB5F941}"/>
              </a:ext>
            </a:extLst>
          </p:cNvPr>
          <p:cNvSpPr>
            <a:spLocks noGrp="1"/>
          </p:cNvSpPr>
          <p:nvPr>
            <p:ph type="title"/>
          </p:nvPr>
        </p:nvSpPr>
        <p:spPr>
          <a:xfrm>
            <a:off x="803775" y="1106008"/>
            <a:ext cx="10359525" cy="964324"/>
          </a:xfrm>
        </p:spPr>
        <p:txBody>
          <a:bodyPr anchor="b">
            <a:normAutofit/>
          </a:bodyPr>
          <a:lstStyle/>
          <a:p>
            <a:r>
              <a:rPr lang="en-US" sz="2200" dirty="0">
                <a:solidFill>
                  <a:srgbClr val="002060"/>
                </a:solidFill>
              </a:rPr>
              <a:t>Guidelines 24B. Governance of assumptions setting </a:t>
            </a:r>
            <a:br>
              <a:rPr lang="en-US" sz="3900" dirty="0"/>
            </a:br>
            <a:endParaRPr lang="en-US" sz="3900" dirty="0"/>
          </a:p>
        </p:txBody>
      </p:sp>
      <p:cxnSp>
        <p:nvCxnSpPr>
          <p:cNvPr id="12" name="Straight Connector 11">
            <a:extLst>
              <a:ext uri="{FF2B5EF4-FFF2-40B4-BE49-F238E27FC236}">
                <a16:creationId xmlns:a16="http://schemas.microsoft.com/office/drawing/2014/main" id="{7EB498BD-8089-4626-91EA-4978EBEF535E}"/>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8878" y="806470"/>
            <a:ext cx="7903723" cy="0"/>
          </a:xfrm>
          <a:prstGeom prst="line">
            <a:avLst/>
          </a:prstGeom>
          <a:ln w="25400" cap="sq">
            <a:gradFill flip="none" rotWithShape="1">
              <a:gsLst>
                <a:gs pos="0">
                  <a:schemeClr val="accent1"/>
                </a:gs>
                <a:gs pos="100000">
                  <a:schemeClr val="accent2"/>
                </a:gs>
              </a:gsLst>
              <a:lin ang="10800000" scaled="0"/>
              <a:tileRect/>
            </a:gradFill>
            <a:bevel/>
          </a:ln>
        </p:spPr>
        <p:style>
          <a:lnRef idx="1">
            <a:schemeClr val="accent1"/>
          </a:lnRef>
          <a:fillRef idx="0">
            <a:schemeClr val="accent1"/>
          </a:fillRef>
          <a:effectRef idx="0">
            <a:schemeClr val="accent1"/>
          </a:effectRef>
          <a:fontRef idx="minor">
            <a:schemeClr val="tx1"/>
          </a:fontRef>
        </p:style>
      </p:cxnSp>
      <p:sp>
        <p:nvSpPr>
          <p:cNvPr id="5" name="Segnaposto contenuto 4">
            <a:extLst>
              <a:ext uri="{FF2B5EF4-FFF2-40B4-BE49-F238E27FC236}">
                <a16:creationId xmlns:a16="http://schemas.microsoft.com/office/drawing/2014/main" id="{C9F20992-C4E2-4236-9A59-8382AB582E0B}"/>
              </a:ext>
            </a:extLst>
          </p:cNvPr>
          <p:cNvSpPr>
            <a:spLocks noGrp="1"/>
          </p:cNvSpPr>
          <p:nvPr>
            <p:ph idx="1"/>
          </p:nvPr>
        </p:nvSpPr>
        <p:spPr>
          <a:xfrm>
            <a:off x="794250" y="1790704"/>
            <a:ext cx="10550025" cy="4485592"/>
          </a:xfrm>
        </p:spPr>
        <p:txBody>
          <a:bodyPr anchor="t">
            <a:normAutofit/>
          </a:bodyPr>
          <a:lstStyle/>
          <a:p>
            <a:pPr marL="0" indent="0" algn="just">
              <a:buNone/>
            </a:pPr>
            <a:endParaRPr lang="en-GB" sz="1400" u="sng" dirty="0">
              <a:solidFill>
                <a:schemeClr val="tx1">
                  <a:alpha val="80000"/>
                </a:schemeClr>
              </a:solidFill>
            </a:endParaRPr>
          </a:p>
          <a:p>
            <a:pPr marL="0" indent="0" algn="just">
              <a:buNone/>
            </a:pPr>
            <a:r>
              <a:rPr lang="en-GB" sz="1400" dirty="0">
                <a:solidFill>
                  <a:schemeClr val="tx1">
                    <a:alpha val="80000"/>
                  </a:schemeClr>
                </a:solidFill>
              </a:rPr>
              <a:t>The setting of assumptions and EJ follow a validated and documented </a:t>
            </a:r>
            <a:r>
              <a:rPr lang="en-GB" sz="1400" u="sng" dirty="0">
                <a:solidFill>
                  <a:schemeClr val="tx1">
                    <a:alpha val="80000"/>
                  </a:schemeClr>
                </a:solidFill>
              </a:rPr>
              <a:t>process</a:t>
            </a:r>
            <a:endParaRPr lang="en-GB" sz="1400" dirty="0">
              <a:solidFill>
                <a:schemeClr val="tx1">
                  <a:alpha val="80000"/>
                </a:schemeClr>
              </a:solidFill>
            </a:endParaRPr>
          </a:p>
          <a:p>
            <a:pPr marL="0" indent="0" algn="just">
              <a:buNone/>
            </a:pPr>
            <a:r>
              <a:rPr lang="en-GB" sz="1400" dirty="0">
                <a:solidFill>
                  <a:schemeClr val="tx1">
                    <a:alpha val="80000"/>
                  </a:schemeClr>
                </a:solidFill>
              </a:rPr>
              <a:t>Derivation and usage: they must be consistent </a:t>
            </a:r>
          </a:p>
          <a:p>
            <a:pPr algn="just"/>
            <a:r>
              <a:rPr lang="en-GB" sz="1400" dirty="0">
                <a:solidFill>
                  <a:schemeClr val="tx1">
                    <a:alpha val="80000"/>
                  </a:schemeClr>
                </a:solidFill>
              </a:rPr>
              <a:t>over time and </a:t>
            </a:r>
          </a:p>
          <a:p>
            <a:pPr algn="just"/>
            <a:r>
              <a:rPr lang="en-GB" sz="1400" dirty="0">
                <a:solidFill>
                  <a:schemeClr val="tx1">
                    <a:alpha val="80000"/>
                  </a:schemeClr>
                </a:solidFill>
              </a:rPr>
              <a:t>across the Undertaking</a:t>
            </a:r>
          </a:p>
          <a:p>
            <a:pPr marL="0" indent="0" algn="just">
              <a:buNone/>
            </a:pPr>
            <a:r>
              <a:rPr lang="en-GB" sz="1400" dirty="0">
                <a:solidFill>
                  <a:schemeClr val="tx1">
                    <a:alpha val="80000"/>
                  </a:schemeClr>
                </a:solidFill>
              </a:rPr>
              <a:t>Assumptions must be </a:t>
            </a:r>
            <a:r>
              <a:rPr lang="en-GB" sz="1400" u="sng" dirty="0">
                <a:solidFill>
                  <a:schemeClr val="tx1">
                    <a:alpha val="80000"/>
                  </a:schemeClr>
                </a:solidFill>
              </a:rPr>
              <a:t>fit for</a:t>
            </a:r>
            <a:r>
              <a:rPr lang="en-GB" sz="1400" dirty="0">
                <a:solidFill>
                  <a:schemeClr val="tx1">
                    <a:alpha val="80000"/>
                  </a:schemeClr>
                </a:solidFill>
              </a:rPr>
              <a:t> their intended use</a:t>
            </a:r>
          </a:p>
          <a:p>
            <a:pPr marL="0" indent="0" algn="just">
              <a:buNone/>
            </a:pPr>
            <a:r>
              <a:rPr lang="en-GB" sz="1400" dirty="0">
                <a:solidFill>
                  <a:schemeClr val="tx1">
                    <a:alpha val="80000"/>
                  </a:schemeClr>
                </a:solidFill>
              </a:rPr>
              <a:t>Escalation:</a:t>
            </a:r>
          </a:p>
          <a:p>
            <a:pPr marL="0" indent="0" algn="just">
              <a:buNone/>
            </a:pPr>
            <a:r>
              <a:rPr lang="en-GB" sz="1400" dirty="0">
                <a:solidFill>
                  <a:schemeClr val="tx1">
                    <a:alpha val="80000"/>
                  </a:schemeClr>
                </a:solidFill>
              </a:rPr>
              <a:t>Depending on their materiality, the approval of assumptions shall be done at different levels of seniority, even up to the supervisory body or to the Board </a:t>
            </a:r>
          </a:p>
          <a:p>
            <a:pPr marL="0" indent="0" algn="just">
              <a:buNone/>
            </a:pPr>
            <a:endParaRPr lang="en-GB" sz="1400" dirty="0"/>
          </a:p>
          <a:p>
            <a:pPr marL="0" indent="0" algn="just">
              <a:buNone/>
            </a:pPr>
            <a:r>
              <a:rPr lang="en-GB" sz="1400" i="1" dirty="0"/>
              <a:t>“Derivation” includes the data underlying statistical analyses and the way to perform the statistical analyses</a:t>
            </a:r>
            <a:r>
              <a:rPr lang="en-GB" sz="1400" dirty="0"/>
              <a:t>  </a:t>
            </a:r>
          </a:p>
          <a:p>
            <a:pPr marL="0" indent="0" algn="just">
              <a:buNone/>
            </a:pPr>
            <a:endParaRPr lang="en-GB" sz="1400" dirty="0"/>
          </a:p>
        </p:txBody>
      </p:sp>
      <p:grpSp>
        <p:nvGrpSpPr>
          <p:cNvPr id="14" name="Group 13">
            <a:extLst>
              <a:ext uri="{FF2B5EF4-FFF2-40B4-BE49-F238E27FC236}">
                <a16:creationId xmlns:a16="http://schemas.microsoft.com/office/drawing/2014/main" id="{78350D8D-73D6-4132-89B5-DD52F3962A76}"/>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1388224" y="2325422"/>
            <a:ext cx="465458" cy="872153"/>
            <a:chOff x="11388224" y="2325422"/>
            <a:chExt cx="465458" cy="872153"/>
          </a:xfrm>
        </p:grpSpPr>
        <p:sp>
          <p:nvSpPr>
            <p:cNvPr id="15" name="Graphic 11">
              <a:extLst>
                <a:ext uri="{FF2B5EF4-FFF2-40B4-BE49-F238E27FC236}">
                  <a16:creationId xmlns:a16="http://schemas.microsoft.com/office/drawing/2014/main" id="{6CB927A4-E432-4310-9CD5-E89FF506317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403764" y="2325422"/>
              <a:ext cx="139039" cy="139039"/>
            </a:xfrm>
            <a:custGeom>
              <a:avLst/>
              <a:gdLst>
                <a:gd name="connsiteX0" fmla="*/ 129602 w 139039"/>
                <a:gd name="connsiteY0" fmla="*/ 60082 h 139039"/>
                <a:gd name="connsiteX1" fmla="*/ 78957 w 139039"/>
                <a:gd name="connsiteY1" fmla="*/ 60082 h 139039"/>
                <a:gd name="connsiteX2" fmla="*/ 78957 w 139039"/>
                <a:gd name="connsiteY2" fmla="*/ 9437 h 139039"/>
                <a:gd name="connsiteX3" fmla="*/ 69520 w 139039"/>
                <a:gd name="connsiteY3" fmla="*/ 0 h 139039"/>
                <a:gd name="connsiteX4" fmla="*/ 60082 w 139039"/>
                <a:gd name="connsiteY4" fmla="*/ 9437 h 139039"/>
                <a:gd name="connsiteX5" fmla="*/ 60082 w 139039"/>
                <a:gd name="connsiteY5" fmla="*/ 60082 h 139039"/>
                <a:gd name="connsiteX6" fmla="*/ 9437 w 139039"/>
                <a:gd name="connsiteY6" fmla="*/ 60082 h 139039"/>
                <a:gd name="connsiteX7" fmla="*/ 0 w 139039"/>
                <a:gd name="connsiteY7" fmla="*/ 69520 h 139039"/>
                <a:gd name="connsiteX8" fmla="*/ 9437 w 139039"/>
                <a:gd name="connsiteY8" fmla="*/ 78957 h 139039"/>
                <a:gd name="connsiteX9" fmla="*/ 60082 w 139039"/>
                <a:gd name="connsiteY9" fmla="*/ 78957 h 139039"/>
                <a:gd name="connsiteX10" fmla="*/ 60082 w 139039"/>
                <a:gd name="connsiteY10" fmla="*/ 129602 h 139039"/>
                <a:gd name="connsiteX11" fmla="*/ 69520 w 139039"/>
                <a:gd name="connsiteY11" fmla="*/ 139039 h 139039"/>
                <a:gd name="connsiteX12" fmla="*/ 78957 w 139039"/>
                <a:gd name="connsiteY12" fmla="*/ 129602 h 139039"/>
                <a:gd name="connsiteX13" fmla="*/ 78957 w 139039"/>
                <a:gd name="connsiteY13" fmla="*/ 78957 h 139039"/>
                <a:gd name="connsiteX14" fmla="*/ 129602 w 139039"/>
                <a:gd name="connsiteY14" fmla="*/ 78957 h 139039"/>
                <a:gd name="connsiteX15" fmla="*/ 139039 w 139039"/>
                <a:gd name="connsiteY15" fmla="*/ 69520 h 139039"/>
                <a:gd name="connsiteX16" fmla="*/ 129602 w 139039"/>
                <a:gd name="connsiteY16" fmla="*/ 60082 h 1390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39039" h="139039">
                  <a:moveTo>
                    <a:pt x="129602" y="60082"/>
                  </a:moveTo>
                  <a:lnTo>
                    <a:pt x="78957" y="60082"/>
                  </a:lnTo>
                  <a:lnTo>
                    <a:pt x="78957" y="9437"/>
                  </a:lnTo>
                  <a:cubicBezTo>
                    <a:pt x="78957" y="4225"/>
                    <a:pt x="74731" y="0"/>
                    <a:pt x="69520" y="0"/>
                  </a:cubicBezTo>
                  <a:cubicBezTo>
                    <a:pt x="64308" y="0"/>
                    <a:pt x="60082" y="4225"/>
                    <a:pt x="60082" y="9437"/>
                  </a:cubicBezTo>
                  <a:lnTo>
                    <a:pt x="60082" y="60082"/>
                  </a:lnTo>
                  <a:lnTo>
                    <a:pt x="9437" y="60082"/>
                  </a:lnTo>
                  <a:cubicBezTo>
                    <a:pt x="4225" y="60082"/>
                    <a:pt x="0" y="64308"/>
                    <a:pt x="0" y="69520"/>
                  </a:cubicBezTo>
                  <a:cubicBezTo>
                    <a:pt x="0" y="74731"/>
                    <a:pt x="4225" y="78957"/>
                    <a:pt x="9437" y="78957"/>
                  </a:cubicBezTo>
                  <a:lnTo>
                    <a:pt x="60082" y="78957"/>
                  </a:lnTo>
                  <a:lnTo>
                    <a:pt x="60082" y="129602"/>
                  </a:lnTo>
                  <a:cubicBezTo>
                    <a:pt x="60082" y="134814"/>
                    <a:pt x="64308" y="139039"/>
                    <a:pt x="69520" y="139039"/>
                  </a:cubicBezTo>
                  <a:cubicBezTo>
                    <a:pt x="74731" y="139039"/>
                    <a:pt x="78957" y="134814"/>
                    <a:pt x="78957" y="129602"/>
                  </a:cubicBezTo>
                  <a:lnTo>
                    <a:pt x="78957" y="78957"/>
                  </a:lnTo>
                  <a:lnTo>
                    <a:pt x="129602" y="78957"/>
                  </a:lnTo>
                  <a:cubicBezTo>
                    <a:pt x="134814" y="78957"/>
                    <a:pt x="139039" y="74731"/>
                    <a:pt x="139039" y="69520"/>
                  </a:cubicBezTo>
                  <a:cubicBezTo>
                    <a:pt x="139039" y="64308"/>
                    <a:pt x="134814" y="60082"/>
                    <a:pt x="129602" y="60082"/>
                  </a:cubicBezTo>
                  <a:close/>
                </a:path>
              </a:pathLst>
            </a:custGeom>
            <a:solidFill>
              <a:schemeClr val="accent2"/>
            </a:solidFill>
            <a:ln w="603" cap="flat">
              <a:noFill/>
              <a:prstDash val="solid"/>
              <a:miter/>
            </a:ln>
          </p:spPr>
          <p:txBody>
            <a:bodyPr rtlCol="0" anchor="ctr"/>
            <a:lstStyle/>
            <a:p>
              <a:endParaRPr lang="en-US"/>
            </a:p>
          </p:txBody>
        </p:sp>
        <p:sp>
          <p:nvSpPr>
            <p:cNvPr id="16" name="Graphic 10">
              <a:extLst>
                <a:ext uri="{FF2B5EF4-FFF2-40B4-BE49-F238E27FC236}">
                  <a16:creationId xmlns:a16="http://schemas.microsoft.com/office/drawing/2014/main" id="{E3020543-B24B-4EC4-8FFC-8DD88EEA91A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762544" y="2554717"/>
              <a:ext cx="91138" cy="91138"/>
            </a:xfrm>
            <a:custGeom>
              <a:avLst/>
              <a:gdLst>
                <a:gd name="connsiteX0" fmla="*/ 91138 w 91138"/>
                <a:gd name="connsiteY0" fmla="*/ 45569 h 91138"/>
                <a:gd name="connsiteX1" fmla="*/ 45569 w 91138"/>
                <a:gd name="connsiteY1" fmla="*/ 91138 h 91138"/>
                <a:gd name="connsiteX2" fmla="*/ 0 w 91138"/>
                <a:gd name="connsiteY2" fmla="*/ 45569 h 91138"/>
                <a:gd name="connsiteX3" fmla="*/ 45569 w 91138"/>
                <a:gd name="connsiteY3" fmla="*/ 0 h 91138"/>
                <a:gd name="connsiteX4" fmla="*/ 91138 w 91138"/>
                <a:gd name="connsiteY4" fmla="*/ 45569 h 9113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138" h="91138">
                  <a:moveTo>
                    <a:pt x="91138" y="45569"/>
                  </a:moveTo>
                  <a:cubicBezTo>
                    <a:pt x="91138" y="70736"/>
                    <a:pt x="70736" y="91138"/>
                    <a:pt x="45569" y="91138"/>
                  </a:cubicBezTo>
                  <a:cubicBezTo>
                    <a:pt x="20402" y="91138"/>
                    <a:pt x="0" y="70736"/>
                    <a:pt x="0" y="45569"/>
                  </a:cubicBezTo>
                  <a:cubicBezTo>
                    <a:pt x="0" y="20402"/>
                    <a:pt x="20402" y="0"/>
                    <a:pt x="45569" y="0"/>
                  </a:cubicBezTo>
                  <a:cubicBezTo>
                    <a:pt x="70736" y="0"/>
                    <a:pt x="91138" y="20402"/>
                    <a:pt x="91138" y="45569"/>
                  </a:cubicBezTo>
                  <a:close/>
                </a:path>
              </a:pathLst>
            </a:custGeom>
            <a:solidFill>
              <a:schemeClr val="accent2"/>
            </a:solidFill>
            <a:ln w="422" cap="flat">
              <a:noFill/>
              <a:prstDash val="solid"/>
              <a:miter/>
            </a:ln>
          </p:spPr>
          <p:txBody>
            <a:bodyPr rtlCol="0" anchor="ctr"/>
            <a:lstStyle/>
            <a:p>
              <a:endParaRPr lang="en-US"/>
            </a:p>
          </p:txBody>
        </p:sp>
        <p:sp>
          <p:nvSpPr>
            <p:cNvPr id="17" name="Graphic 12">
              <a:extLst>
                <a:ext uri="{FF2B5EF4-FFF2-40B4-BE49-F238E27FC236}">
                  <a16:creationId xmlns:a16="http://schemas.microsoft.com/office/drawing/2014/main" id="{1453BF6C-B012-48B7-B4E8-6D7AC7C27D0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388224" y="3069861"/>
              <a:ext cx="127714" cy="127714"/>
            </a:xfrm>
            <a:custGeom>
              <a:avLst/>
              <a:gdLst>
                <a:gd name="connsiteX0" fmla="*/ 63857 w 127714"/>
                <a:gd name="connsiteY0" fmla="*/ 18874 h 127714"/>
                <a:gd name="connsiteX1" fmla="*/ 108840 w 127714"/>
                <a:gd name="connsiteY1" fmla="*/ 63857 h 127714"/>
                <a:gd name="connsiteX2" fmla="*/ 63857 w 127714"/>
                <a:gd name="connsiteY2" fmla="*/ 108840 h 127714"/>
                <a:gd name="connsiteX3" fmla="*/ 18874 w 127714"/>
                <a:gd name="connsiteY3" fmla="*/ 63857 h 127714"/>
                <a:gd name="connsiteX4" fmla="*/ 63857 w 127714"/>
                <a:gd name="connsiteY4" fmla="*/ 18874 h 127714"/>
                <a:gd name="connsiteX5" fmla="*/ 63857 w 127714"/>
                <a:gd name="connsiteY5" fmla="*/ 0 h 127714"/>
                <a:gd name="connsiteX6" fmla="*/ 0 w 127714"/>
                <a:gd name="connsiteY6" fmla="*/ 63857 h 127714"/>
                <a:gd name="connsiteX7" fmla="*/ 63857 w 127714"/>
                <a:gd name="connsiteY7" fmla="*/ 127714 h 127714"/>
                <a:gd name="connsiteX8" fmla="*/ 127714 w 127714"/>
                <a:gd name="connsiteY8" fmla="*/ 63857 h 127714"/>
                <a:gd name="connsiteX9" fmla="*/ 63857 w 127714"/>
                <a:gd name="connsiteY9" fmla="*/ 0 h 1277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27714" h="127714">
                  <a:moveTo>
                    <a:pt x="63857" y="18874"/>
                  </a:moveTo>
                  <a:cubicBezTo>
                    <a:pt x="88700" y="18874"/>
                    <a:pt x="108840" y="39014"/>
                    <a:pt x="108840" y="63857"/>
                  </a:cubicBezTo>
                  <a:cubicBezTo>
                    <a:pt x="108840" y="88700"/>
                    <a:pt x="88700" y="108840"/>
                    <a:pt x="63857" y="108840"/>
                  </a:cubicBezTo>
                  <a:cubicBezTo>
                    <a:pt x="39014" y="108840"/>
                    <a:pt x="18874" y="88700"/>
                    <a:pt x="18874" y="63857"/>
                  </a:cubicBezTo>
                  <a:cubicBezTo>
                    <a:pt x="18898" y="39024"/>
                    <a:pt x="39024" y="18898"/>
                    <a:pt x="63857" y="18874"/>
                  </a:cubicBezTo>
                  <a:moveTo>
                    <a:pt x="63857" y="0"/>
                  </a:moveTo>
                  <a:cubicBezTo>
                    <a:pt x="28590" y="0"/>
                    <a:pt x="0" y="28590"/>
                    <a:pt x="0" y="63857"/>
                  </a:cubicBezTo>
                  <a:cubicBezTo>
                    <a:pt x="0" y="99124"/>
                    <a:pt x="28590" y="127714"/>
                    <a:pt x="63857" y="127714"/>
                  </a:cubicBezTo>
                  <a:cubicBezTo>
                    <a:pt x="99124" y="127714"/>
                    <a:pt x="127714" y="99124"/>
                    <a:pt x="127714" y="63857"/>
                  </a:cubicBezTo>
                  <a:cubicBezTo>
                    <a:pt x="127714" y="28590"/>
                    <a:pt x="99124" y="0"/>
                    <a:pt x="63857" y="0"/>
                  </a:cubicBezTo>
                  <a:close/>
                </a:path>
              </a:pathLst>
            </a:custGeom>
            <a:solidFill>
              <a:schemeClr val="accent2"/>
            </a:solidFill>
            <a:ln w="610" cap="flat">
              <a:noFill/>
              <a:prstDash val="solid"/>
              <a:miter/>
            </a:ln>
          </p:spPr>
          <p:txBody>
            <a:bodyPr rtlCol="0" anchor="ctr"/>
            <a:lstStyle/>
            <a:p>
              <a:endParaRPr lang="en-US"/>
            </a:p>
          </p:txBody>
        </p:sp>
      </p:grpSp>
      <p:sp>
        <p:nvSpPr>
          <p:cNvPr id="2" name="Segnaposto numero diapositiva 1">
            <a:extLst>
              <a:ext uri="{FF2B5EF4-FFF2-40B4-BE49-F238E27FC236}">
                <a16:creationId xmlns:a16="http://schemas.microsoft.com/office/drawing/2014/main" id="{72E03EDD-0F06-4097-97AD-2F135F50D83A}"/>
              </a:ext>
            </a:extLst>
          </p:cNvPr>
          <p:cNvSpPr>
            <a:spLocks noGrp="1"/>
          </p:cNvSpPr>
          <p:nvPr>
            <p:ph type="sldNum" sz="quarter" idx="12"/>
          </p:nvPr>
        </p:nvSpPr>
        <p:spPr>
          <a:xfrm>
            <a:off x="8610600" y="6356350"/>
            <a:ext cx="2743200" cy="365125"/>
          </a:xfrm>
        </p:spPr>
        <p:txBody>
          <a:bodyPr>
            <a:normAutofit/>
          </a:bodyPr>
          <a:lstStyle/>
          <a:p>
            <a:pPr>
              <a:spcAft>
                <a:spcPts val="600"/>
              </a:spcAft>
            </a:pPr>
            <a:fld id="{D57F1E4F-1CFF-5643-939E-217C01CDF565}" type="slidenum">
              <a:rPr lang="en-US">
                <a:solidFill>
                  <a:schemeClr val="tx1">
                    <a:alpha val="60000"/>
                  </a:schemeClr>
                </a:solidFill>
              </a:rPr>
              <a:pPr>
                <a:spcAft>
                  <a:spcPts val="600"/>
                </a:spcAft>
              </a:pPr>
              <a:t>21</a:t>
            </a:fld>
            <a:endParaRPr lang="en-US">
              <a:solidFill>
                <a:schemeClr val="tx1">
                  <a:alpha val="60000"/>
                </a:schemeClr>
              </a:solidFill>
            </a:endParaRPr>
          </a:p>
        </p:txBody>
      </p:sp>
      <p:pic>
        <p:nvPicPr>
          <p:cNvPr id="3" name="Picture 2">
            <a:extLst>
              <a:ext uri="{FF2B5EF4-FFF2-40B4-BE49-F238E27FC236}">
                <a16:creationId xmlns:a16="http://schemas.microsoft.com/office/drawing/2014/main" id="{9E222F8D-538B-45E3-9590-C20EE49CFBCB}"/>
              </a:ext>
            </a:extLst>
          </p:cNvPr>
          <p:cNvPicPr>
            <a:picLocks noChangeAspect="1" noChangeArrowheads="1"/>
          </p:cNvPicPr>
          <p:nvPr/>
        </p:nvPicPr>
        <p:blipFill>
          <a:blip r:embed="rId2"/>
          <a:srcRect/>
          <a:stretch>
            <a:fillRect/>
          </a:stretch>
        </p:blipFill>
        <p:spPr bwMode="auto">
          <a:xfrm>
            <a:off x="9844074" y="524302"/>
            <a:ext cx="1928826" cy="810781"/>
          </a:xfrm>
          <a:prstGeom prst="rect">
            <a:avLst/>
          </a:prstGeom>
          <a:noFill/>
        </p:spPr>
      </p:pic>
    </p:spTree>
    <p:extLst>
      <p:ext uri="{BB962C8B-B14F-4D97-AF65-F5344CB8AC3E}">
        <p14:creationId xmlns:p14="http://schemas.microsoft.com/office/powerpoint/2010/main" val="401411936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8D1AA55E-40D5-461B-A5A8-4AE8AAB71B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itolo 3">
            <a:extLst>
              <a:ext uri="{FF2B5EF4-FFF2-40B4-BE49-F238E27FC236}">
                <a16:creationId xmlns:a16="http://schemas.microsoft.com/office/drawing/2014/main" id="{34811D00-3965-4E0C-B34B-CE68AAB5F941}"/>
              </a:ext>
            </a:extLst>
          </p:cNvPr>
          <p:cNvSpPr>
            <a:spLocks noGrp="1"/>
          </p:cNvSpPr>
          <p:nvPr>
            <p:ph type="title"/>
          </p:nvPr>
        </p:nvSpPr>
        <p:spPr>
          <a:xfrm>
            <a:off x="803775" y="1115533"/>
            <a:ext cx="10359525" cy="964324"/>
          </a:xfrm>
        </p:spPr>
        <p:txBody>
          <a:bodyPr anchor="b">
            <a:normAutofit/>
          </a:bodyPr>
          <a:lstStyle/>
          <a:p>
            <a:r>
              <a:rPr lang="en-US" sz="2200" dirty="0">
                <a:solidFill>
                  <a:srgbClr val="002060"/>
                </a:solidFill>
              </a:rPr>
              <a:t>Guidelines 24C. Communication and uncertainty in assumptions setting </a:t>
            </a:r>
            <a:br>
              <a:rPr lang="en-US" sz="3900" dirty="0"/>
            </a:br>
            <a:endParaRPr lang="en-US" sz="3900" dirty="0"/>
          </a:p>
        </p:txBody>
      </p:sp>
      <p:cxnSp>
        <p:nvCxnSpPr>
          <p:cNvPr id="12" name="Straight Connector 11">
            <a:extLst>
              <a:ext uri="{FF2B5EF4-FFF2-40B4-BE49-F238E27FC236}">
                <a16:creationId xmlns:a16="http://schemas.microsoft.com/office/drawing/2014/main" id="{7EB498BD-8089-4626-91EA-4978EBEF535E}"/>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8878" y="806470"/>
            <a:ext cx="7903723" cy="0"/>
          </a:xfrm>
          <a:prstGeom prst="line">
            <a:avLst/>
          </a:prstGeom>
          <a:ln w="25400" cap="sq">
            <a:gradFill flip="none" rotWithShape="1">
              <a:gsLst>
                <a:gs pos="0">
                  <a:schemeClr val="accent1"/>
                </a:gs>
                <a:gs pos="100000">
                  <a:schemeClr val="accent2"/>
                </a:gs>
              </a:gsLst>
              <a:lin ang="10800000" scaled="0"/>
              <a:tileRect/>
            </a:gradFill>
            <a:bevel/>
          </a:ln>
        </p:spPr>
        <p:style>
          <a:lnRef idx="1">
            <a:schemeClr val="accent1"/>
          </a:lnRef>
          <a:fillRef idx="0">
            <a:schemeClr val="accent1"/>
          </a:fillRef>
          <a:effectRef idx="0">
            <a:schemeClr val="accent1"/>
          </a:effectRef>
          <a:fontRef idx="minor">
            <a:schemeClr val="tx1"/>
          </a:fontRef>
        </p:style>
      </p:cxnSp>
      <p:sp>
        <p:nvSpPr>
          <p:cNvPr id="5" name="Segnaposto contenuto 4">
            <a:extLst>
              <a:ext uri="{FF2B5EF4-FFF2-40B4-BE49-F238E27FC236}">
                <a16:creationId xmlns:a16="http://schemas.microsoft.com/office/drawing/2014/main" id="{C9F20992-C4E2-4236-9A59-8382AB582E0B}"/>
              </a:ext>
            </a:extLst>
          </p:cNvPr>
          <p:cNvSpPr>
            <a:spLocks noGrp="1"/>
          </p:cNvSpPr>
          <p:nvPr>
            <p:ph idx="1"/>
          </p:nvPr>
        </p:nvSpPr>
        <p:spPr>
          <a:xfrm>
            <a:off x="794250" y="1790704"/>
            <a:ext cx="10550025" cy="4485592"/>
          </a:xfrm>
        </p:spPr>
        <p:txBody>
          <a:bodyPr anchor="t">
            <a:normAutofit lnSpcReduction="10000"/>
          </a:bodyPr>
          <a:lstStyle/>
          <a:p>
            <a:pPr marL="0" indent="0" algn="just">
              <a:buNone/>
            </a:pPr>
            <a:endParaRPr lang="en-GB" sz="1400" u="sng" dirty="0">
              <a:solidFill>
                <a:schemeClr val="tx1">
                  <a:alpha val="80000"/>
                </a:schemeClr>
              </a:solidFill>
            </a:endParaRPr>
          </a:p>
          <a:p>
            <a:pPr marL="0" indent="0" algn="just">
              <a:buNone/>
            </a:pPr>
            <a:r>
              <a:rPr lang="en-GB" sz="1400" u="sng" dirty="0">
                <a:solidFill>
                  <a:schemeClr val="tx1">
                    <a:alpha val="80000"/>
                  </a:schemeClr>
                </a:solidFill>
              </a:rPr>
              <a:t>As regards the process of setting assumptions</a:t>
            </a:r>
            <a:endParaRPr lang="en-GB" sz="1400" dirty="0">
              <a:solidFill>
                <a:schemeClr val="tx1">
                  <a:alpha val="80000"/>
                </a:schemeClr>
              </a:solidFill>
            </a:endParaRPr>
          </a:p>
          <a:p>
            <a:pPr marL="0" indent="0" algn="just">
              <a:buNone/>
            </a:pPr>
            <a:r>
              <a:rPr lang="en-GB" sz="1400" dirty="0">
                <a:solidFill>
                  <a:schemeClr val="tx1">
                    <a:alpha val="80000"/>
                  </a:schemeClr>
                </a:solidFill>
              </a:rPr>
              <a:t>The way of choosing assumptions and particularly the relevant EJ must be involve different and independent roles inside the Undertaking.</a:t>
            </a:r>
          </a:p>
          <a:p>
            <a:pPr marL="0" indent="0" algn="just">
              <a:buNone/>
            </a:pPr>
            <a:r>
              <a:rPr lang="en-GB" sz="1400" dirty="0">
                <a:solidFill>
                  <a:schemeClr val="tx1">
                    <a:alpha val="80000"/>
                  </a:schemeClr>
                </a:solidFill>
              </a:rPr>
              <a:t>The Undertaking shall ensure there’s no misunderstanding of miscommunication between them</a:t>
            </a:r>
          </a:p>
          <a:p>
            <a:pPr marL="0" indent="0" algn="just">
              <a:buNone/>
            </a:pPr>
            <a:r>
              <a:rPr lang="en-GB" sz="1400" i="1" dirty="0"/>
              <a:t>For example, when lapse assumption are dealt with reference to surrenders, everybody should understand whether discussion is focussed on portfolio transfers (individual pension funds such as PIP) or reimbursement of term insurance linked to mortgage and loans which depend of ceased mortality risk (the mortgage or the loan has extinguished) rather than to a surrender of participating / unit linked contracts whose underpinning motivation of policyholders is financial.</a:t>
            </a:r>
          </a:p>
          <a:p>
            <a:pPr marL="0" indent="0" algn="just">
              <a:buNone/>
            </a:pPr>
            <a:r>
              <a:rPr lang="en-GB" sz="1400" dirty="0"/>
              <a:t>Users and providers of assumptions are separated and supply different roles. </a:t>
            </a:r>
          </a:p>
          <a:p>
            <a:pPr marL="0" indent="0" algn="just">
              <a:buNone/>
            </a:pPr>
            <a:r>
              <a:rPr lang="en-GB" sz="1400" dirty="0"/>
              <a:t>The Undertaking shall ensure there’s a “formal and documented process between providers and users” of EJ and assumptions</a:t>
            </a:r>
          </a:p>
          <a:p>
            <a:pPr marL="0" indent="0" algn="just">
              <a:buNone/>
            </a:pPr>
            <a:r>
              <a:rPr lang="en-GB" sz="1400" i="1" dirty="0"/>
              <a:t>It’s worth noting that actuarial function does coincide with neither users or providers, rather they are different parties by means 1</a:t>
            </a:r>
            <a:r>
              <a:rPr lang="en-GB" sz="1400" i="1" baseline="30000" dirty="0"/>
              <a:t>st</a:t>
            </a:r>
            <a:r>
              <a:rPr lang="en-GB" sz="1400" i="1" dirty="0"/>
              <a:t> line operates and actuarial function is another (third) party with control function.</a:t>
            </a:r>
          </a:p>
          <a:p>
            <a:pPr marL="0" indent="0" algn="just">
              <a:buNone/>
            </a:pPr>
            <a:r>
              <a:rPr lang="en-GB" sz="1400" dirty="0"/>
              <a:t>The level of uncertainty of assumptions has to be transparent and the consequents “variation” in final results as well.</a:t>
            </a:r>
          </a:p>
          <a:p>
            <a:pPr marL="0" indent="0" algn="just">
              <a:buNone/>
            </a:pPr>
            <a:r>
              <a:rPr lang="en-GB" sz="1400" i="1" dirty="0"/>
              <a:t>The “variation” is meant to be the impact in the last or in the next reporting period. This is not a sensitivity. I believe the word includes, not only changes of technical provisions, also changes of Own Funds and changes in the SCR due to the feature that underwriting risks are valuated via shocks of best estimates. Also, future profits stemming from future new business and used (under a shock environment) to bear the Loss Absorbency Capacity of deferred taxes (LACDT) would be affected. As consequence, an info about the impact in solvency ratio may be useful</a:t>
            </a:r>
          </a:p>
          <a:p>
            <a:pPr marL="0" indent="0" algn="just">
              <a:buNone/>
            </a:pPr>
            <a:endParaRPr lang="en-GB" sz="1400" dirty="0"/>
          </a:p>
        </p:txBody>
      </p:sp>
      <p:grpSp>
        <p:nvGrpSpPr>
          <p:cNvPr id="14" name="Group 13">
            <a:extLst>
              <a:ext uri="{FF2B5EF4-FFF2-40B4-BE49-F238E27FC236}">
                <a16:creationId xmlns:a16="http://schemas.microsoft.com/office/drawing/2014/main" id="{78350D8D-73D6-4132-89B5-DD52F3962A76}"/>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1388224" y="2325422"/>
            <a:ext cx="465458" cy="872153"/>
            <a:chOff x="11388224" y="2325422"/>
            <a:chExt cx="465458" cy="872153"/>
          </a:xfrm>
        </p:grpSpPr>
        <p:sp>
          <p:nvSpPr>
            <p:cNvPr id="15" name="Graphic 11">
              <a:extLst>
                <a:ext uri="{FF2B5EF4-FFF2-40B4-BE49-F238E27FC236}">
                  <a16:creationId xmlns:a16="http://schemas.microsoft.com/office/drawing/2014/main" id="{6CB927A4-E432-4310-9CD5-E89FF506317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403764" y="2325422"/>
              <a:ext cx="139039" cy="139039"/>
            </a:xfrm>
            <a:custGeom>
              <a:avLst/>
              <a:gdLst>
                <a:gd name="connsiteX0" fmla="*/ 129602 w 139039"/>
                <a:gd name="connsiteY0" fmla="*/ 60082 h 139039"/>
                <a:gd name="connsiteX1" fmla="*/ 78957 w 139039"/>
                <a:gd name="connsiteY1" fmla="*/ 60082 h 139039"/>
                <a:gd name="connsiteX2" fmla="*/ 78957 w 139039"/>
                <a:gd name="connsiteY2" fmla="*/ 9437 h 139039"/>
                <a:gd name="connsiteX3" fmla="*/ 69520 w 139039"/>
                <a:gd name="connsiteY3" fmla="*/ 0 h 139039"/>
                <a:gd name="connsiteX4" fmla="*/ 60082 w 139039"/>
                <a:gd name="connsiteY4" fmla="*/ 9437 h 139039"/>
                <a:gd name="connsiteX5" fmla="*/ 60082 w 139039"/>
                <a:gd name="connsiteY5" fmla="*/ 60082 h 139039"/>
                <a:gd name="connsiteX6" fmla="*/ 9437 w 139039"/>
                <a:gd name="connsiteY6" fmla="*/ 60082 h 139039"/>
                <a:gd name="connsiteX7" fmla="*/ 0 w 139039"/>
                <a:gd name="connsiteY7" fmla="*/ 69520 h 139039"/>
                <a:gd name="connsiteX8" fmla="*/ 9437 w 139039"/>
                <a:gd name="connsiteY8" fmla="*/ 78957 h 139039"/>
                <a:gd name="connsiteX9" fmla="*/ 60082 w 139039"/>
                <a:gd name="connsiteY9" fmla="*/ 78957 h 139039"/>
                <a:gd name="connsiteX10" fmla="*/ 60082 w 139039"/>
                <a:gd name="connsiteY10" fmla="*/ 129602 h 139039"/>
                <a:gd name="connsiteX11" fmla="*/ 69520 w 139039"/>
                <a:gd name="connsiteY11" fmla="*/ 139039 h 139039"/>
                <a:gd name="connsiteX12" fmla="*/ 78957 w 139039"/>
                <a:gd name="connsiteY12" fmla="*/ 129602 h 139039"/>
                <a:gd name="connsiteX13" fmla="*/ 78957 w 139039"/>
                <a:gd name="connsiteY13" fmla="*/ 78957 h 139039"/>
                <a:gd name="connsiteX14" fmla="*/ 129602 w 139039"/>
                <a:gd name="connsiteY14" fmla="*/ 78957 h 139039"/>
                <a:gd name="connsiteX15" fmla="*/ 139039 w 139039"/>
                <a:gd name="connsiteY15" fmla="*/ 69520 h 139039"/>
                <a:gd name="connsiteX16" fmla="*/ 129602 w 139039"/>
                <a:gd name="connsiteY16" fmla="*/ 60082 h 1390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39039" h="139039">
                  <a:moveTo>
                    <a:pt x="129602" y="60082"/>
                  </a:moveTo>
                  <a:lnTo>
                    <a:pt x="78957" y="60082"/>
                  </a:lnTo>
                  <a:lnTo>
                    <a:pt x="78957" y="9437"/>
                  </a:lnTo>
                  <a:cubicBezTo>
                    <a:pt x="78957" y="4225"/>
                    <a:pt x="74731" y="0"/>
                    <a:pt x="69520" y="0"/>
                  </a:cubicBezTo>
                  <a:cubicBezTo>
                    <a:pt x="64308" y="0"/>
                    <a:pt x="60082" y="4225"/>
                    <a:pt x="60082" y="9437"/>
                  </a:cubicBezTo>
                  <a:lnTo>
                    <a:pt x="60082" y="60082"/>
                  </a:lnTo>
                  <a:lnTo>
                    <a:pt x="9437" y="60082"/>
                  </a:lnTo>
                  <a:cubicBezTo>
                    <a:pt x="4225" y="60082"/>
                    <a:pt x="0" y="64308"/>
                    <a:pt x="0" y="69520"/>
                  </a:cubicBezTo>
                  <a:cubicBezTo>
                    <a:pt x="0" y="74731"/>
                    <a:pt x="4225" y="78957"/>
                    <a:pt x="9437" y="78957"/>
                  </a:cubicBezTo>
                  <a:lnTo>
                    <a:pt x="60082" y="78957"/>
                  </a:lnTo>
                  <a:lnTo>
                    <a:pt x="60082" y="129602"/>
                  </a:lnTo>
                  <a:cubicBezTo>
                    <a:pt x="60082" y="134814"/>
                    <a:pt x="64308" y="139039"/>
                    <a:pt x="69520" y="139039"/>
                  </a:cubicBezTo>
                  <a:cubicBezTo>
                    <a:pt x="74731" y="139039"/>
                    <a:pt x="78957" y="134814"/>
                    <a:pt x="78957" y="129602"/>
                  </a:cubicBezTo>
                  <a:lnTo>
                    <a:pt x="78957" y="78957"/>
                  </a:lnTo>
                  <a:lnTo>
                    <a:pt x="129602" y="78957"/>
                  </a:lnTo>
                  <a:cubicBezTo>
                    <a:pt x="134814" y="78957"/>
                    <a:pt x="139039" y="74731"/>
                    <a:pt x="139039" y="69520"/>
                  </a:cubicBezTo>
                  <a:cubicBezTo>
                    <a:pt x="139039" y="64308"/>
                    <a:pt x="134814" y="60082"/>
                    <a:pt x="129602" y="60082"/>
                  </a:cubicBezTo>
                  <a:close/>
                </a:path>
              </a:pathLst>
            </a:custGeom>
            <a:solidFill>
              <a:schemeClr val="accent2"/>
            </a:solidFill>
            <a:ln w="603" cap="flat">
              <a:noFill/>
              <a:prstDash val="solid"/>
              <a:miter/>
            </a:ln>
          </p:spPr>
          <p:txBody>
            <a:bodyPr rtlCol="0" anchor="ctr"/>
            <a:lstStyle/>
            <a:p>
              <a:endParaRPr lang="en-US"/>
            </a:p>
          </p:txBody>
        </p:sp>
        <p:sp>
          <p:nvSpPr>
            <p:cNvPr id="16" name="Graphic 10">
              <a:extLst>
                <a:ext uri="{FF2B5EF4-FFF2-40B4-BE49-F238E27FC236}">
                  <a16:creationId xmlns:a16="http://schemas.microsoft.com/office/drawing/2014/main" id="{E3020543-B24B-4EC4-8FFC-8DD88EEA91A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762544" y="2554717"/>
              <a:ext cx="91138" cy="91138"/>
            </a:xfrm>
            <a:custGeom>
              <a:avLst/>
              <a:gdLst>
                <a:gd name="connsiteX0" fmla="*/ 91138 w 91138"/>
                <a:gd name="connsiteY0" fmla="*/ 45569 h 91138"/>
                <a:gd name="connsiteX1" fmla="*/ 45569 w 91138"/>
                <a:gd name="connsiteY1" fmla="*/ 91138 h 91138"/>
                <a:gd name="connsiteX2" fmla="*/ 0 w 91138"/>
                <a:gd name="connsiteY2" fmla="*/ 45569 h 91138"/>
                <a:gd name="connsiteX3" fmla="*/ 45569 w 91138"/>
                <a:gd name="connsiteY3" fmla="*/ 0 h 91138"/>
                <a:gd name="connsiteX4" fmla="*/ 91138 w 91138"/>
                <a:gd name="connsiteY4" fmla="*/ 45569 h 9113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138" h="91138">
                  <a:moveTo>
                    <a:pt x="91138" y="45569"/>
                  </a:moveTo>
                  <a:cubicBezTo>
                    <a:pt x="91138" y="70736"/>
                    <a:pt x="70736" y="91138"/>
                    <a:pt x="45569" y="91138"/>
                  </a:cubicBezTo>
                  <a:cubicBezTo>
                    <a:pt x="20402" y="91138"/>
                    <a:pt x="0" y="70736"/>
                    <a:pt x="0" y="45569"/>
                  </a:cubicBezTo>
                  <a:cubicBezTo>
                    <a:pt x="0" y="20402"/>
                    <a:pt x="20402" y="0"/>
                    <a:pt x="45569" y="0"/>
                  </a:cubicBezTo>
                  <a:cubicBezTo>
                    <a:pt x="70736" y="0"/>
                    <a:pt x="91138" y="20402"/>
                    <a:pt x="91138" y="45569"/>
                  </a:cubicBezTo>
                  <a:close/>
                </a:path>
              </a:pathLst>
            </a:custGeom>
            <a:solidFill>
              <a:schemeClr val="accent2"/>
            </a:solidFill>
            <a:ln w="422" cap="flat">
              <a:noFill/>
              <a:prstDash val="solid"/>
              <a:miter/>
            </a:ln>
          </p:spPr>
          <p:txBody>
            <a:bodyPr rtlCol="0" anchor="ctr"/>
            <a:lstStyle/>
            <a:p>
              <a:endParaRPr lang="en-US"/>
            </a:p>
          </p:txBody>
        </p:sp>
        <p:sp>
          <p:nvSpPr>
            <p:cNvPr id="17" name="Graphic 12">
              <a:extLst>
                <a:ext uri="{FF2B5EF4-FFF2-40B4-BE49-F238E27FC236}">
                  <a16:creationId xmlns:a16="http://schemas.microsoft.com/office/drawing/2014/main" id="{1453BF6C-B012-48B7-B4E8-6D7AC7C27D0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388224" y="3069861"/>
              <a:ext cx="127714" cy="127714"/>
            </a:xfrm>
            <a:custGeom>
              <a:avLst/>
              <a:gdLst>
                <a:gd name="connsiteX0" fmla="*/ 63857 w 127714"/>
                <a:gd name="connsiteY0" fmla="*/ 18874 h 127714"/>
                <a:gd name="connsiteX1" fmla="*/ 108840 w 127714"/>
                <a:gd name="connsiteY1" fmla="*/ 63857 h 127714"/>
                <a:gd name="connsiteX2" fmla="*/ 63857 w 127714"/>
                <a:gd name="connsiteY2" fmla="*/ 108840 h 127714"/>
                <a:gd name="connsiteX3" fmla="*/ 18874 w 127714"/>
                <a:gd name="connsiteY3" fmla="*/ 63857 h 127714"/>
                <a:gd name="connsiteX4" fmla="*/ 63857 w 127714"/>
                <a:gd name="connsiteY4" fmla="*/ 18874 h 127714"/>
                <a:gd name="connsiteX5" fmla="*/ 63857 w 127714"/>
                <a:gd name="connsiteY5" fmla="*/ 0 h 127714"/>
                <a:gd name="connsiteX6" fmla="*/ 0 w 127714"/>
                <a:gd name="connsiteY6" fmla="*/ 63857 h 127714"/>
                <a:gd name="connsiteX7" fmla="*/ 63857 w 127714"/>
                <a:gd name="connsiteY7" fmla="*/ 127714 h 127714"/>
                <a:gd name="connsiteX8" fmla="*/ 127714 w 127714"/>
                <a:gd name="connsiteY8" fmla="*/ 63857 h 127714"/>
                <a:gd name="connsiteX9" fmla="*/ 63857 w 127714"/>
                <a:gd name="connsiteY9" fmla="*/ 0 h 1277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27714" h="127714">
                  <a:moveTo>
                    <a:pt x="63857" y="18874"/>
                  </a:moveTo>
                  <a:cubicBezTo>
                    <a:pt x="88700" y="18874"/>
                    <a:pt x="108840" y="39014"/>
                    <a:pt x="108840" y="63857"/>
                  </a:cubicBezTo>
                  <a:cubicBezTo>
                    <a:pt x="108840" y="88700"/>
                    <a:pt x="88700" y="108840"/>
                    <a:pt x="63857" y="108840"/>
                  </a:cubicBezTo>
                  <a:cubicBezTo>
                    <a:pt x="39014" y="108840"/>
                    <a:pt x="18874" y="88700"/>
                    <a:pt x="18874" y="63857"/>
                  </a:cubicBezTo>
                  <a:cubicBezTo>
                    <a:pt x="18898" y="39024"/>
                    <a:pt x="39024" y="18898"/>
                    <a:pt x="63857" y="18874"/>
                  </a:cubicBezTo>
                  <a:moveTo>
                    <a:pt x="63857" y="0"/>
                  </a:moveTo>
                  <a:cubicBezTo>
                    <a:pt x="28590" y="0"/>
                    <a:pt x="0" y="28590"/>
                    <a:pt x="0" y="63857"/>
                  </a:cubicBezTo>
                  <a:cubicBezTo>
                    <a:pt x="0" y="99124"/>
                    <a:pt x="28590" y="127714"/>
                    <a:pt x="63857" y="127714"/>
                  </a:cubicBezTo>
                  <a:cubicBezTo>
                    <a:pt x="99124" y="127714"/>
                    <a:pt x="127714" y="99124"/>
                    <a:pt x="127714" y="63857"/>
                  </a:cubicBezTo>
                  <a:cubicBezTo>
                    <a:pt x="127714" y="28590"/>
                    <a:pt x="99124" y="0"/>
                    <a:pt x="63857" y="0"/>
                  </a:cubicBezTo>
                  <a:close/>
                </a:path>
              </a:pathLst>
            </a:custGeom>
            <a:solidFill>
              <a:schemeClr val="accent2"/>
            </a:solidFill>
            <a:ln w="610" cap="flat">
              <a:noFill/>
              <a:prstDash val="solid"/>
              <a:miter/>
            </a:ln>
          </p:spPr>
          <p:txBody>
            <a:bodyPr rtlCol="0" anchor="ctr"/>
            <a:lstStyle/>
            <a:p>
              <a:endParaRPr lang="en-US"/>
            </a:p>
          </p:txBody>
        </p:sp>
      </p:grpSp>
      <p:sp>
        <p:nvSpPr>
          <p:cNvPr id="2" name="Segnaposto numero diapositiva 1">
            <a:extLst>
              <a:ext uri="{FF2B5EF4-FFF2-40B4-BE49-F238E27FC236}">
                <a16:creationId xmlns:a16="http://schemas.microsoft.com/office/drawing/2014/main" id="{72E03EDD-0F06-4097-97AD-2F135F50D83A}"/>
              </a:ext>
            </a:extLst>
          </p:cNvPr>
          <p:cNvSpPr>
            <a:spLocks noGrp="1"/>
          </p:cNvSpPr>
          <p:nvPr>
            <p:ph type="sldNum" sz="quarter" idx="12"/>
          </p:nvPr>
        </p:nvSpPr>
        <p:spPr>
          <a:xfrm>
            <a:off x="8610600" y="6356350"/>
            <a:ext cx="2743200" cy="365125"/>
          </a:xfrm>
        </p:spPr>
        <p:txBody>
          <a:bodyPr>
            <a:normAutofit/>
          </a:bodyPr>
          <a:lstStyle/>
          <a:p>
            <a:pPr>
              <a:spcAft>
                <a:spcPts val="600"/>
              </a:spcAft>
            </a:pPr>
            <a:fld id="{D57F1E4F-1CFF-5643-939E-217C01CDF565}" type="slidenum">
              <a:rPr lang="en-US">
                <a:solidFill>
                  <a:schemeClr val="tx1">
                    <a:alpha val="60000"/>
                  </a:schemeClr>
                </a:solidFill>
              </a:rPr>
              <a:pPr>
                <a:spcAft>
                  <a:spcPts val="600"/>
                </a:spcAft>
              </a:pPr>
              <a:t>22</a:t>
            </a:fld>
            <a:endParaRPr lang="en-US">
              <a:solidFill>
                <a:schemeClr val="tx1">
                  <a:alpha val="60000"/>
                </a:schemeClr>
              </a:solidFill>
            </a:endParaRPr>
          </a:p>
        </p:txBody>
      </p:sp>
      <p:pic>
        <p:nvPicPr>
          <p:cNvPr id="3" name="Picture 2">
            <a:extLst>
              <a:ext uri="{FF2B5EF4-FFF2-40B4-BE49-F238E27FC236}">
                <a16:creationId xmlns:a16="http://schemas.microsoft.com/office/drawing/2014/main" id="{9E222F8D-538B-45E3-9590-C20EE49CFBCB}"/>
              </a:ext>
            </a:extLst>
          </p:cNvPr>
          <p:cNvPicPr>
            <a:picLocks noChangeAspect="1" noChangeArrowheads="1"/>
          </p:cNvPicPr>
          <p:nvPr/>
        </p:nvPicPr>
        <p:blipFill>
          <a:blip r:embed="rId2"/>
          <a:srcRect/>
          <a:stretch>
            <a:fillRect/>
          </a:stretch>
        </p:blipFill>
        <p:spPr bwMode="auto">
          <a:xfrm>
            <a:off x="9844074" y="524302"/>
            <a:ext cx="1928826" cy="810781"/>
          </a:xfrm>
          <a:prstGeom prst="rect">
            <a:avLst/>
          </a:prstGeom>
          <a:noFill/>
        </p:spPr>
      </p:pic>
    </p:spTree>
    <p:extLst>
      <p:ext uri="{BB962C8B-B14F-4D97-AF65-F5344CB8AC3E}">
        <p14:creationId xmlns:p14="http://schemas.microsoft.com/office/powerpoint/2010/main" val="303489907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8D1AA55E-40D5-461B-A5A8-4AE8AAB71B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itolo 3">
            <a:extLst>
              <a:ext uri="{FF2B5EF4-FFF2-40B4-BE49-F238E27FC236}">
                <a16:creationId xmlns:a16="http://schemas.microsoft.com/office/drawing/2014/main" id="{34811D00-3965-4E0C-B34B-CE68AAB5F941}"/>
              </a:ext>
            </a:extLst>
          </p:cNvPr>
          <p:cNvSpPr>
            <a:spLocks noGrp="1"/>
          </p:cNvSpPr>
          <p:nvPr>
            <p:ph type="title"/>
          </p:nvPr>
        </p:nvSpPr>
        <p:spPr>
          <a:xfrm>
            <a:off x="803775" y="1115533"/>
            <a:ext cx="10359525" cy="964324"/>
          </a:xfrm>
        </p:spPr>
        <p:txBody>
          <a:bodyPr anchor="b">
            <a:normAutofit/>
          </a:bodyPr>
          <a:lstStyle/>
          <a:p>
            <a:r>
              <a:rPr lang="en-US" sz="2200" dirty="0">
                <a:solidFill>
                  <a:srgbClr val="002060"/>
                </a:solidFill>
              </a:rPr>
              <a:t>Guidelines 24D. Documentation of assumption setting</a:t>
            </a:r>
            <a:br>
              <a:rPr lang="en-US" sz="3900" dirty="0"/>
            </a:br>
            <a:endParaRPr lang="en-US" sz="3900" dirty="0"/>
          </a:p>
        </p:txBody>
      </p:sp>
      <p:cxnSp>
        <p:nvCxnSpPr>
          <p:cNvPr id="12" name="Straight Connector 11">
            <a:extLst>
              <a:ext uri="{FF2B5EF4-FFF2-40B4-BE49-F238E27FC236}">
                <a16:creationId xmlns:a16="http://schemas.microsoft.com/office/drawing/2014/main" id="{7EB498BD-8089-4626-91EA-4978EBEF535E}"/>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8878" y="806470"/>
            <a:ext cx="7903723" cy="0"/>
          </a:xfrm>
          <a:prstGeom prst="line">
            <a:avLst/>
          </a:prstGeom>
          <a:ln w="25400" cap="sq">
            <a:gradFill flip="none" rotWithShape="1">
              <a:gsLst>
                <a:gs pos="0">
                  <a:schemeClr val="accent1"/>
                </a:gs>
                <a:gs pos="100000">
                  <a:schemeClr val="accent2"/>
                </a:gs>
              </a:gsLst>
              <a:lin ang="10800000" scaled="0"/>
              <a:tileRect/>
            </a:gradFill>
            <a:bevel/>
          </a:ln>
        </p:spPr>
        <p:style>
          <a:lnRef idx="1">
            <a:schemeClr val="accent1"/>
          </a:lnRef>
          <a:fillRef idx="0">
            <a:schemeClr val="accent1"/>
          </a:fillRef>
          <a:effectRef idx="0">
            <a:schemeClr val="accent1"/>
          </a:effectRef>
          <a:fontRef idx="minor">
            <a:schemeClr val="tx1"/>
          </a:fontRef>
        </p:style>
      </p:cxnSp>
      <p:sp>
        <p:nvSpPr>
          <p:cNvPr id="5" name="Segnaposto contenuto 4">
            <a:extLst>
              <a:ext uri="{FF2B5EF4-FFF2-40B4-BE49-F238E27FC236}">
                <a16:creationId xmlns:a16="http://schemas.microsoft.com/office/drawing/2014/main" id="{C9F20992-C4E2-4236-9A59-8382AB582E0B}"/>
              </a:ext>
            </a:extLst>
          </p:cNvPr>
          <p:cNvSpPr>
            <a:spLocks noGrp="1"/>
          </p:cNvSpPr>
          <p:nvPr>
            <p:ph idx="1"/>
          </p:nvPr>
        </p:nvSpPr>
        <p:spPr>
          <a:xfrm>
            <a:off x="794250" y="1800229"/>
            <a:ext cx="10550025" cy="4485592"/>
          </a:xfrm>
        </p:spPr>
        <p:txBody>
          <a:bodyPr anchor="t">
            <a:normAutofit fontScale="92500" lnSpcReduction="10000"/>
          </a:bodyPr>
          <a:lstStyle/>
          <a:p>
            <a:pPr marL="0" indent="0" algn="just">
              <a:buNone/>
            </a:pPr>
            <a:r>
              <a:rPr lang="en-GB" sz="1400" u="sng" dirty="0">
                <a:solidFill>
                  <a:schemeClr val="tx1">
                    <a:alpha val="80000"/>
                  </a:schemeClr>
                </a:solidFill>
              </a:rPr>
              <a:t>As regards the process of setting assumptions</a:t>
            </a:r>
            <a:endParaRPr lang="en-GB" sz="1400" dirty="0">
              <a:solidFill>
                <a:schemeClr val="tx1">
                  <a:alpha val="80000"/>
                </a:schemeClr>
              </a:solidFill>
            </a:endParaRPr>
          </a:p>
          <a:p>
            <a:pPr marL="0" indent="0" algn="just">
              <a:buNone/>
            </a:pPr>
            <a:r>
              <a:rPr lang="en-GB" sz="1400" dirty="0">
                <a:solidFill>
                  <a:schemeClr val="tx1">
                    <a:alpha val="80000"/>
                  </a:schemeClr>
                </a:solidFill>
              </a:rPr>
              <a:t>Similarly to guideline 24B, guideline 24D speaks about the need to provide documents on the assumption setting and on EJ, adding that it should ensure transparency.</a:t>
            </a:r>
          </a:p>
          <a:p>
            <a:pPr marL="0" indent="0" algn="just">
              <a:buNone/>
            </a:pPr>
            <a:r>
              <a:rPr lang="en-GB" sz="1400" u="sng" dirty="0">
                <a:solidFill>
                  <a:schemeClr val="tx1">
                    <a:alpha val="80000"/>
                  </a:schemeClr>
                </a:solidFill>
              </a:rPr>
              <a:t>As regards the document describing the assumptions</a:t>
            </a:r>
            <a:endParaRPr lang="en-GB" sz="1400" dirty="0">
              <a:solidFill>
                <a:schemeClr val="tx1">
                  <a:alpha val="80000"/>
                </a:schemeClr>
              </a:solidFill>
            </a:endParaRPr>
          </a:p>
          <a:p>
            <a:pPr marL="0" indent="0" algn="just">
              <a:buNone/>
            </a:pPr>
            <a:r>
              <a:rPr lang="en-GB" sz="1400" dirty="0">
                <a:solidFill>
                  <a:schemeClr val="tx1">
                    <a:alpha val="80000"/>
                  </a:schemeClr>
                </a:solidFill>
              </a:rPr>
              <a:t>Document shall unveil the following:</a:t>
            </a:r>
          </a:p>
          <a:p>
            <a:pPr lvl="1" algn="just"/>
            <a:r>
              <a:rPr lang="en-GB" sz="1400" dirty="0">
                <a:solidFill>
                  <a:schemeClr val="tx1">
                    <a:alpha val="80000"/>
                  </a:schemeClr>
                </a:solidFill>
              </a:rPr>
              <a:t>The Materiality </a:t>
            </a:r>
          </a:p>
          <a:p>
            <a:pPr lvl="1" algn="just"/>
            <a:r>
              <a:rPr lang="en-GB" sz="1400" dirty="0">
                <a:solidFill>
                  <a:schemeClr val="tx1">
                    <a:alpha val="80000"/>
                  </a:schemeClr>
                </a:solidFill>
              </a:rPr>
              <a:t>The experts engaged </a:t>
            </a:r>
          </a:p>
          <a:p>
            <a:pPr lvl="1" algn="just"/>
            <a:r>
              <a:rPr lang="en-GB" sz="1400" dirty="0">
                <a:solidFill>
                  <a:schemeClr val="tx1">
                    <a:alpha val="80000"/>
                  </a:schemeClr>
                </a:solidFill>
              </a:rPr>
              <a:t>Intended use</a:t>
            </a:r>
          </a:p>
          <a:p>
            <a:pPr lvl="1" algn="just"/>
            <a:r>
              <a:rPr lang="en-GB" sz="1400" dirty="0">
                <a:solidFill>
                  <a:schemeClr val="tx1">
                    <a:alpha val="80000"/>
                  </a:schemeClr>
                </a:solidFill>
              </a:rPr>
              <a:t>Period of validity</a:t>
            </a:r>
          </a:p>
          <a:p>
            <a:pPr lvl="1" algn="just"/>
            <a:endParaRPr lang="en-GB" sz="1400" dirty="0">
              <a:solidFill>
                <a:schemeClr val="tx1">
                  <a:alpha val="80000"/>
                </a:schemeClr>
              </a:solidFill>
            </a:endParaRPr>
          </a:p>
          <a:p>
            <a:pPr marL="0" lvl="1" indent="0" algn="just">
              <a:buNone/>
            </a:pPr>
            <a:r>
              <a:rPr lang="en-GB" sz="1400" dirty="0">
                <a:solidFill>
                  <a:schemeClr val="tx1">
                    <a:alpha val="80000"/>
                  </a:schemeClr>
                </a:solidFill>
              </a:rPr>
              <a:t>Process of decision making has to be transparent e supply details aimed to understand:</a:t>
            </a:r>
          </a:p>
          <a:p>
            <a:pPr marL="285750" lvl="1" indent="-285750" algn="just"/>
            <a:r>
              <a:rPr lang="en-GB" sz="1400" dirty="0">
                <a:solidFill>
                  <a:schemeClr val="tx1">
                    <a:alpha val="80000"/>
                  </a:schemeClr>
                </a:solidFill>
              </a:rPr>
              <a:t>the rationale of opinion, </a:t>
            </a:r>
          </a:p>
          <a:p>
            <a:pPr marL="285750" lvl="1" indent="-285750" algn="just"/>
            <a:r>
              <a:rPr lang="en-GB" sz="1400" dirty="0">
                <a:solidFill>
                  <a:schemeClr val="tx1">
                    <a:alpha val="80000"/>
                  </a:schemeClr>
                </a:solidFill>
              </a:rPr>
              <a:t>the information used to issue the opinion,</a:t>
            </a:r>
          </a:p>
          <a:p>
            <a:pPr marL="285750" lvl="1" indent="-285750" algn="just"/>
            <a:r>
              <a:rPr lang="en-GB" sz="1400" dirty="0">
                <a:solidFill>
                  <a:schemeClr val="tx1">
                    <a:alpha val="80000"/>
                  </a:schemeClr>
                </a:solidFill>
              </a:rPr>
              <a:t>decision making criteria to select assumptions,</a:t>
            </a:r>
          </a:p>
          <a:p>
            <a:pPr marL="285750" lvl="1" indent="-285750" algn="just"/>
            <a:r>
              <a:rPr lang="en-GB" sz="1400" dirty="0">
                <a:solidFill>
                  <a:schemeClr val="tx1">
                    <a:alpha val="80000"/>
                  </a:schemeClr>
                </a:solidFill>
              </a:rPr>
              <a:t>the alternative setting rejected (deemed to not be appropriate)</a:t>
            </a:r>
          </a:p>
          <a:p>
            <a:pPr marL="285750" lvl="1" indent="-285750" algn="just"/>
            <a:endParaRPr lang="en-GB" sz="1400" dirty="0">
              <a:solidFill>
                <a:schemeClr val="tx1">
                  <a:alpha val="80000"/>
                </a:schemeClr>
              </a:solidFill>
            </a:endParaRPr>
          </a:p>
          <a:p>
            <a:pPr marL="0" indent="0" algn="just">
              <a:buNone/>
            </a:pPr>
            <a:r>
              <a:rPr lang="en-GB" sz="1400" u="sng" dirty="0">
                <a:solidFill>
                  <a:schemeClr val="tx1">
                    <a:alpha val="80000"/>
                  </a:schemeClr>
                </a:solidFill>
              </a:rPr>
              <a:t>As for material assumptions</a:t>
            </a:r>
            <a:endParaRPr lang="en-GB" sz="1400" dirty="0">
              <a:solidFill>
                <a:schemeClr val="tx1">
                  <a:alpha val="80000"/>
                </a:schemeClr>
              </a:solidFill>
            </a:endParaRPr>
          </a:p>
          <a:p>
            <a:pPr marL="0" indent="0" algn="just">
              <a:buNone/>
            </a:pPr>
            <a:r>
              <a:rPr lang="en-GB" sz="1400" dirty="0">
                <a:solidFill>
                  <a:schemeClr val="tx1">
                    <a:alpha val="80000"/>
                  </a:schemeClr>
                </a:solidFill>
              </a:rPr>
              <a:t>They shall be documented in a written way in order to be clear and understandable</a:t>
            </a:r>
          </a:p>
          <a:p>
            <a:pPr marL="285750" lvl="1" indent="-285750" algn="just"/>
            <a:endParaRPr lang="en-GB" sz="1400" dirty="0">
              <a:solidFill>
                <a:schemeClr val="tx1">
                  <a:alpha val="80000"/>
                </a:schemeClr>
              </a:solidFill>
            </a:endParaRPr>
          </a:p>
        </p:txBody>
      </p:sp>
      <p:grpSp>
        <p:nvGrpSpPr>
          <p:cNvPr id="14" name="Group 13">
            <a:extLst>
              <a:ext uri="{FF2B5EF4-FFF2-40B4-BE49-F238E27FC236}">
                <a16:creationId xmlns:a16="http://schemas.microsoft.com/office/drawing/2014/main" id="{78350D8D-73D6-4132-89B5-DD52F3962A76}"/>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1388224" y="2325422"/>
            <a:ext cx="465458" cy="872153"/>
            <a:chOff x="11388224" y="2325422"/>
            <a:chExt cx="465458" cy="872153"/>
          </a:xfrm>
        </p:grpSpPr>
        <p:sp>
          <p:nvSpPr>
            <p:cNvPr id="15" name="Graphic 11">
              <a:extLst>
                <a:ext uri="{FF2B5EF4-FFF2-40B4-BE49-F238E27FC236}">
                  <a16:creationId xmlns:a16="http://schemas.microsoft.com/office/drawing/2014/main" id="{6CB927A4-E432-4310-9CD5-E89FF506317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403764" y="2325422"/>
              <a:ext cx="139039" cy="139039"/>
            </a:xfrm>
            <a:custGeom>
              <a:avLst/>
              <a:gdLst>
                <a:gd name="connsiteX0" fmla="*/ 129602 w 139039"/>
                <a:gd name="connsiteY0" fmla="*/ 60082 h 139039"/>
                <a:gd name="connsiteX1" fmla="*/ 78957 w 139039"/>
                <a:gd name="connsiteY1" fmla="*/ 60082 h 139039"/>
                <a:gd name="connsiteX2" fmla="*/ 78957 w 139039"/>
                <a:gd name="connsiteY2" fmla="*/ 9437 h 139039"/>
                <a:gd name="connsiteX3" fmla="*/ 69520 w 139039"/>
                <a:gd name="connsiteY3" fmla="*/ 0 h 139039"/>
                <a:gd name="connsiteX4" fmla="*/ 60082 w 139039"/>
                <a:gd name="connsiteY4" fmla="*/ 9437 h 139039"/>
                <a:gd name="connsiteX5" fmla="*/ 60082 w 139039"/>
                <a:gd name="connsiteY5" fmla="*/ 60082 h 139039"/>
                <a:gd name="connsiteX6" fmla="*/ 9437 w 139039"/>
                <a:gd name="connsiteY6" fmla="*/ 60082 h 139039"/>
                <a:gd name="connsiteX7" fmla="*/ 0 w 139039"/>
                <a:gd name="connsiteY7" fmla="*/ 69520 h 139039"/>
                <a:gd name="connsiteX8" fmla="*/ 9437 w 139039"/>
                <a:gd name="connsiteY8" fmla="*/ 78957 h 139039"/>
                <a:gd name="connsiteX9" fmla="*/ 60082 w 139039"/>
                <a:gd name="connsiteY9" fmla="*/ 78957 h 139039"/>
                <a:gd name="connsiteX10" fmla="*/ 60082 w 139039"/>
                <a:gd name="connsiteY10" fmla="*/ 129602 h 139039"/>
                <a:gd name="connsiteX11" fmla="*/ 69520 w 139039"/>
                <a:gd name="connsiteY11" fmla="*/ 139039 h 139039"/>
                <a:gd name="connsiteX12" fmla="*/ 78957 w 139039"/>
                <a:gd name="connsiteY12" fmla="*/ 129602 h 139039"/>
                <a:gd name="connsiteX13" fmla="*/ 78957 w 139039"/>
                <a:gd name="connsiteY13" fmla="*/ 78957 h 139039"/>
                <a:gd name="connsiteX14" fmla="*/ 129602 w 139039"/>
                <a:gd name="connsiteY14" fmla="*/ 78957 h 139039"/>
                <a:gd name="connsiteX15" fmla="*/ 139039 w 139039"/>
                <a:gd name="connsiteY15" fmla="*/ 69520 h 139039"/>
                <a:gd name="connsiteX16" fmla="*/ 129602 w 139039"/>
                <a:gd name="connsiteY16" fmla="*/ 60082 h 1390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39039" h="139039">
                  <a:moveTo>
                    <a:pt x="129602" y="60082"/>
                  </a:moveTo>
                  <a:lnTo>
                    <a:pt x="78957" y="60082"/>
                  </a:lnTo>
                  <a:lnTo>
                    <a:pt x="78957" y="9437"/>
                  </a:lnTo>
                  <a:cubicBezTo>
                    <a:pt x="78957" y="4225"/>
                    <a:pt x="74731" y="0"/>
                    <a:pt x="69520" y="0"/>
                  </a:cubicBezTo>
                  <a:cubicBezTo>
                    <a:pt x="64308" y="0"/>
                    <a:pt x="60082" y="4225"/>
                    <a:pt x="60082" y="9437"/>
                  </a:cubicBezTo>
                  <a:lnTo>
                    <a:pt x="60082" y="60082"/>
                  </a:lnTo>
                  <a:lnTo>
                    <a:pt x="9437" y="60082"/>
                  </a:lnTo>
                  <a:cubicBezTo>
                    <a:pt x="4225" y="60082"/>
                    <a:pt x="0" y="64308"/>
                    <a:pt x="0" y="69520"/>
                  </a:cubicBezTo>
                  <a:cubicBezTo>
                    <a:pt x="0" y="74731"/>
                    <a:pt x="4225" y="78957"/>
                    <a:pt x="9437" y="78957"/>
                  </a:cubicBezTo>
                  <a:lnTo>
                    <a:pt x="60082" y="78957"/>
                  </a:lnTo>
                  <a:lnTo>
                    <a:pt x="60082" y="129602"/>
                  </a:lnTo>
                  <a:cubicBezTo>
                    <a:pt x="60082" y="134814"/>
                    <a:pt x="64308" y="139039"/>
                    <a:pt x="69520" y="139039"/>
                  </a:cubicBezTo>
                  <a:cubicBezTo>
                    <a:pt x="74731" y="139039"/>
                    <a:pt x="78957" y="134814"/>
                    <a:pt x="78957" y="129602"/>
                  </a:cubicBezTo>
                  <a:lnTo>
                    <a:pt x="78957" y="78957"/>
                  </a:lnTo>
                  <a:lnTo>
                    <a:pt x="129602" y="78957"/>
                  </a:lnTo>
                  <a:cubicBezTo>
                    <a:pt x="134814" y="78957"/>
                    <a:pt x="139039" y="74731"/>
                    <a:pt x="139039" y="69520"/>
                  </a:cubicBezTo>
                  <a:cubicBezTo>
                    <a:pt x="139039" y="64308"/>
                    <a:pt x="134814" y="60082"/>
                    <a:pt x="129602" y="60082"/>
                  </a:cubicBezTo>
                  <a:close/>
                </a:path>
              </a:pathLst>
            </a:custGeom>
            <a:solidFill>
              <a:schemeClr val="accent2"/>
            </a:solidFill>
            <a:ln w="603" cap="flat">
              <a:noFill/>
              <a:prstDash val="solid"/>
              <a:miter/>
            </a:ln>
          </p:spPr>
          <p:txBody>
            <a:bodyPr rtlCol="0" anchor="ctr"/>
            <a:lstStyle/>
            <a:p>
              <a:endParaRPr lang="en-US"/>
            </a:p>
          </p:txBody>
        </p:sp>
        <p:sp>
          <p:nvSpPr>
            <p:cNvPr id="16" name="Graphic 10">
              <a:extLst>
                <a:ext uri="{FF2B5EF4-FFF2-40B4-BE49-F238E27FC236}">
                  <a16:creationId xmlns:a16="http://schemas.microsoft.com/office/drawing/2014/main" id="{E3020543-B24B-4EC4-8FFC-8DD88EEA91A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762544" y="2554717"/>
              <a:ext cx="91138" cy="91138"/>
            </a:xfrm>
            <a:custGeom>
              <a:avLst/>
              <a:gdLst>
                <a:gd name="connsiteX0" fmla="*/ 91138 w 91138"/>
                <a:gd name="connsiteY0" fmla="*/ 45569 h 91138"/>
                <a:gd name="connsiteX1" fmla="*/ 45569 w 91138"/>
                <a:gd name="connsiteY1" fmla="*/ 91138 h 91138"/>
                <a:gd name="connsiteX2" fmla="*/ 0 w 91138"/>
                <a:gd name="connsiteY2" fmla="*/ 45569 h 91138"/>
                <a:gd name="connsiteX3" fmla="*/ 45569 w 91138"/>
                <a:gd name="connsiteY3" fmla="*/ 0 h 91138"/>
                <a:gd name="connsiteX4" fmla="*/ 91138 w 91138"/>
                <a:gd name="connsiteY4" fmla="*/ 45569 h 9113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138" h="91138">
                  <a:moveTo>
                    <a:pt x="91138" y="45569"/>
                  </a:moveTo>
                  <a:cubicBezTo>
                    <a:pt x="91138" y="70736"/>
                    <a:pt x="70736" y="91138"/>
                    <a:pt x="45569" y="91138"/>
                  </a:cubicBezTo>
                  <a:cubicBezTo>
                    <a:pt x="20402" y="91138"/>
                    <a:pt x="0" y="70736"/>
                    <a:pt x="0" y="45569"/>
                  </a:cubicBezTo>
                  <a:cubicBezTo>
                    <a:pt x="0" y="20402"/>
                    <a:pt x="20402" y="0"/>
                    <a:pt x="45569" y="0"/>
                  </a:cubicBezTo>
                  <a:cubicBezTo>
                    <a:pt x="70736" y="0"/>
                    <a:pt x="91138" y="20402"/>
                    <a:pt x="91138" y="45569"/>
                  </a:cubicBezTo>
                  <a:close/>
                </a:path>
              </a:pathLst>
            </a:custGeom>
            <a:solidFill>
              <a:schemeClr val="accent2"/>
            </a:solidFill>
            <a:ln w="422" cap="flat">
              <a:noFill/>
              <a:prstDash val="solid"/>
              <a:miter/>
            </a:ln>
          </p:spPr>
          <p:txBody>
            <a:bodyPr rtlCol="0" anchor="ctr"/>
            <a:lstStyle/>
            <a:p>
              <a:endParaRPr lang="en-US"/>
            </a:p>
          </p:txBody>
        </p:sp>
        <p:sp>
          <p:nvSpPr>
            <p:cNvPr id="17" name="Graphic 12">
              <a:extLst>
                <a:ext uri="{FF2B5EF4-FFF2-40B4-BE49-F238E27FC236}">
                  <a16:creationId xmlns:a16="http://schemas.microsoft.com/office/drawing/2014/main" id="{1453BF6C-B012-48B7-B4E8-6D7AC7C27D0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388224" y="3069861"/>
              <a:ext cx="127714" cy="127714"/>
            </a:xfrm>
            <a:custGeom>
              <a:avLst/>
              <a:gdLst>
                <a:gd name="connsiteX0" fmla="*/ 63857 w 127714"/>
                <a:gd name="connsiteY0" fmla="*/ 18874 h 127714"/>
                <a:gd name="connsiteX1" fmla="*/ 108840 w 127714"/>
                <a:gd name="connsiteY1" fmla="*/ 63857 h 127714"/>
                <a:gd name="connsiteX2" fmla="*/ 63857 w 127714"/>
                <a:gd name="connsiteY2" fmla="*/ 108840 h 127714"/>
                <a:gd name="connsiteX3" fmla="*/ 18874 w 127714"/>
                <a:gd name="connsiteY3" fmla="*/ 63857 h 127714"/>
                <a:gd name="connsiteX4" fmla="*/ 63857 w 127714"/>
                <a:gd name="connsiteY4" fmla="*/ 18874 h 127714"/>
                <a:gd name="connsiteX5" fmla="*/ 63857 w 127714"/>
                <a:gd name="connsiteY5" fmla="*/ 0 h 127714"/>
                <a:gd name="connsiteX6" fmla="*/ 0 w 127714"/>
                <a:gd name="connsiteY6" fmla="*/ 63857 h 127714"/>
                <a:gd name="connsiteX7" fmla="*/ 63857 w 127714"/>
                <a:gd name="connsiteY7" fmla="*/ 127714 h 127714"/>
                <a:gd name="connsiteX8" fmla="*/ 127714 w 127714"/>
                <a:gd name="connsiteY8" fmla="*/ 63857 h 127714"/>
                <a:gd name="connsiteX9" fmla="*/ 63857 w 127714"/>
                <a:gd name="connsiteY9" fmla="*/ 0 h 1277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27714" h="127714">
                  <a:moveTo>
                    <a:pt x="63857" y="18874"/>
                  </a:moveTo>
                  <a:cubicBezTo>
                    <a:pt x="88700" y="18874"/>
                    <a:pt x="108840" y="39014"/>
                    <a:pt x="108840" y="63857"/>
                  </a:cubicBezTo>
                  <a:cubicBezTo>
                    <a:pt x="108840" y="88700"/>
                    <a:pt x="88700" y="108840"/>
                    <a:pt x="63857" y="108840"/>
                  </a:cubicBezTo>
                  <a:cubicBezTo>
                    <a:pt x="39014" y="108840"/>
                    <a:pt x="18874" y="88700"/>
                    <a:pt x="18874" y="63857"/>
                  </a:cubicBezTo>
                  <a:cubicBezTo>
                    <a:pt x="18898" y="39024"/>
                    <a:pt x="39024" y="18898"/>
                    <a:pt x="63857" y="18874"/>
                  </a:cubicBezTo>
                  <a:moveTo>
                    <a:pt x="63857" y="0"/>
                  </a:moveTo>
                  <a:cubicBezTo>
                    <a:pt x="28590" y="0"/>
                    <a:pt x="0" y="28590"/>
                    <a:pt x="0" y="63857"/>
                  </a:cubicBezTo>
                  <a:cubicBezTo>
                    <a:pt x="0" y="99124"/>
                    <a:pt x="28590" y="127714"/>
                    <a:pt x="63857" y="127714"/>
                  </a:cubicBezTo>
                  <a:cubicBezTo>
                    <a:pt x="99124" y="127714"/>
                    <a:pt x="127714" y="99124"/>
                    <a:pt x="127714" y="63857"/>
                  </a:cubicBezTo>
                  <a:cubicBezTo>
                    <a:pt x="127714" y="28590"/>
                    <a:pt x="99124" y="0"/>
                    <a:pt x="63857" y="0"/>
                  </a:cubicBezTo>
                  <a:close/>
                </a:path>
              </a:pathLst>
            </a:custGeom>
            <a:solidFill>
              <a:schemeClr val="accent2"/>
            </a:solidFill>
            <a:ln w="610" cap="flat">
              <a:noFill/>
              <a:prstDash val="solid"/>
              <a:miter/>
            </a:ln>
          </p:spPr>
          <p:txBody>
            <a:bodyPr rtlCol="0" anchor="ctr"/>
            <a:lstStyle/>
            <a:p>
              <a:endParaRPr lang="en-US"/>
            </a:p>
          </p:txBody>
        </p:sp>
      </p:grpSp>
      <p:sp>
        <p:nvSpPr>
          <p:cNvPr id="2" name="Segnaposto numero diapositiva 1">
            <a:extLst>
              <a:ext uri="{FF2B5EF4-FFF2-40B4-BE49-F238E27FC236}">
                <a16:creationId xmlns:a16="http://schemas.microsoft.com/office/drawing/2014/main" id="{72E03EDD-0F06-4097-97AD-2F135F50D83A}"/>
              </a:ext>
            </a:extLst>
          </p:cNvPr>
          <p:cNvSpPr>
            <a:spLocks noGrp="1"/>
          </p:cNvSpPr>
          <p:nvPr>
            <p:ph type="sldNum" sz="quarter" idx="12"/>
          </p:nvPr>
        </p:nvSpPr>
        <p:spPr>
          <a:xfrm>
            <a:off x="8610600" y="6356350"/>
            <a:ext cx="2743200" cy="365125"/>
          </a:xfrm>
        </p:spPr>
        <p:txBody>
          <a:bodyPr>
            <a:normAutofit/>
          </a:bodyPr>
          <a:lstStyle/>
          <a:p>
            <a:pPr>
              <a:spcAft>
                <a:spcPts val="600"/>
              </a:spcAft>
            </a:pPr>
            <a:fld id="{D57F1E4F-1CFF-5643-939E-217C01CDF565}" type="slidenum">
              <a:rPr lang="en-US">
                <a:solidFill>
                  <a:schemeClr val="tx1">
                    <a:alpha val="60000"/>
                  </a:schemeClr>
                </a:solidFill>
              </a:rPr>
              <a:pPr>
                <a:spcAft>
                  <a:spcPts val="600"/>
                </a:spcAft>
              </a:pPr>
              <a:t>23</a:t>
            </a:fld>
            <a:endParaRPr lang="en-US">
              <a:solidFill>
                <a:schemeClr val="tx1">
                  <a:alpha val="60000"/>
                </a:schemeClr>
              </a:solidFill>
            </a:endParaRPr>
          </a:p>
        </p:txBody>
      </p:sp>
      <p:pic>
        <p:nvPicPr>
          <p:cNvPr id="3" name="Picture 2">
            <a:extLst>
              <a:ext uri="{FF2B5EF4-FFF2-40B4-BE49-F238E27FC236}">
                <a16:creationId xmlns:a16="http://schemas.microsoft.com/office/drawing/2014/main" id="{9E222F8D-538B-45E3-9590-C20EE49CFBCB}"/>
              </a:ext>
            </a:extLst>
          </p:cNvPr>
          <p:cNvPicPr>
            <a:picLocks noChangeAspect="1" noChangeArrowheads="1"/>
          </p:cNvPicPr>
          <p:nvPr/>
        </p:nvPicPr>
        <p:blipFill>
          <a:blip r:embed="rId2"/>
          <a:srcRect/>
          <a:stretch>
            <a:fillRect/>
          </a:stretch>
        </p:blipFill>
        <p:spPr bwMode="auto">
          <a:xfrm>
            <a:off x="9844074" y="524302"/>
            <a:ext cx="1928826" cy="810781"/>
          </a:xfrm>
          <a:prstGeom prst="rect">
            <a:avLst/>
          </a:prstGeom>
          <a:noFill/>
        </p:spPr>
      </p:pic>
    </p:spTree>
    <p:extLst>
      <p:ext uri="{BB962C8B-B14F-4D97-AF65-F5344CB8AC3E}">
        <p14:creationId xmlns:p14="http://schemas.microsoft.com/office/powerpoint/2010/main" val="16823137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8D1AA55E-40D5-461B-A5A8-4AE8AAB71B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itolo 3">
            <a:extLst>
              <a:ext uri="{FF2B5EF4-FFF2-40B4-BE49-F238E27FC236}">
                <a16:creationId xmlns:a16="http://schemas.microsoft.com/office/drawing/2014/main" id="{34811D00-3965-4E0C-B34B-CE68AAB5F941}"/>
              </a:ext>
            </a:extLst>
          </p:cNvPr>
          <p:cNvSpPr>
            <a:spLocks noGrp="1"/>
          </p:cNvSpPr>
          <p:nvPr>
            <p:ph type="title"/>
          </p:nvPr>
        </p:nvSpPr>
        <p:spPr>
          <a:xfrm>
            <a:off x="803775" y="1115533"/>
            <a:ext cx="10359525" cy="964324"/>
          </a:xfrm>
        </p:spPr>
        <p:txBody>
          <a:bodyPr anchor="b">
            <a:normAutofit/>
          </a:bodyPr>
          <a:lstStyle/>
          <a:p>
            <a:r>
              <a:rPr lang="en-US" sz="2200" dirty="0">
                <a:solidFill>
                  <a:srgbClr val="002060"/>
                </a:solidFill>
              </a:rPr>
              <a:t>Guidelines 24E. Validation of assumption setting (1/2)</a:t>
            </a:r>
            <a:br>
              <a:rPr lang="en-US" sz="3900" dirty="0"/>
            </a:br>
            <a:endParaRPr lang="en-US" sz="3900" dirty="0"/>
          </a:p>
        </p:txBody>
      </p:sp>
      <p:cxnSp>
        <p:nvCxnSpPr>
          <p:cNvPr id="12" name="Straight Connector 11">
            <a:extLst>
              <a:ext uri="{FF2B5EF4-FFF2-40B4-BE49-F238E27FC236}">
                <a16:creationId xmlns:a16="http://schemas.microsoft.com/office/drawing/2014/main" id="{7EB498BD-8089-4626-91EA-4978EBEF535E}"/>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8878" y="806470"/>
            <a:ext cx="7903723" cy="0"/>
          </a:xfrm>
          <a:prstGeom prst="line">
            <a:avLst/>
          </a:prstGeom>
          <a:ln w="25400" cap="sq">
            <a:gradFill flip="none" rotWithShape="1">
              <a:gsLst>
                <a:gs pos="0">
                  <a:schemeClr val="accent1"/>
                </a:gs>
                <a:gs pos="100000">
                  <a:schemeClr val="accent2"/>
                </a:gs>
              </a:gsLst>
              <a:lin ang="10800000" scaled="0"/>
              <a:tileRect/>
            </a:gradFill>
            <a:bevel/>
          </a:ln>
        </p:spPr>
        <p:style>
          <a:lnRef idx="1">
            <a:schemeClr val="accent1"/>
          </a:lnRef>
          <a:fillRef idx="0">
            <a:schemeClr val="accent1"/>
          </a:fillRef>
          <a:effectRef idx="0">
            <a:schemeClr val="accent1"/>
          </a:effectRef>
          <a:fontRef idx="minor">
            <a:schemeClr val="tx1"/>
          </a:fontRef>
        </p:style>
      </p:cxnSp>
      <p:sp>
        <p:nvSpPr>
          <p:cNvPr id="5" name="Segnaposto contenuto 4">
            <a:extLst>
              <a:ext uri="{FF2B5EF4-FFF2-40B4-BE49-F238E27FC236}">
                <a16:creationId xmlns:a16="http://schemas.microsoft.com/office/drawing/2014/main" id="{C9F20992-C4E2-4236-9A59-8382AB582E0B}"/>
              </a:ext>
            </a:extLst>
          </p:cNvPr>
          <p:cNvSpPr>
            <a:spLocks noGrp="1"/>
          </p:cNvSpPr>
          <p:nvPr>
            <p:ph idx="1"/>
          </p:nvPr>
        </p:nvSpPr>
        <p:spPr>
          <a:xfrm>
            <a:off x="794250" y="1800229"/>
            <a:ext cx="10550025" cy="4485592"/>
          </a:xfrm>
        </p:spPr>
        <p:txBody>
          <a:bodyPr anchor="t">
            <a:normAutofit/>
          </a:bodyPr>
          <a:lstStyle/>
          <a:p>
            <a:pPr marL="0" indent="0" algn="just">
              <a:buNone/>
            </a:pPr>
            <a:r>
              <a:rPr lang="en-GB" sz="1400" u="sng" dirty="0">
                <a:solidFill>
                  <a:schemeClr val="tx1">
                    <a:alpha val="80000"/>
                  </a:schemeClr>
                </a:solidFill>
              </a:rPr>
              <a:t>As regards the process of choosing assumptions</a:t>
            </a:r>
            <a:endParaRPr lang="en-GB" sz="1400" dirty="0">
              <a:solidFill>
                <a:schemeClr val="tx1">
                  <a:alpha val="80000"/>
                </a:schemeClr>
              </a:solidFill>
            </a:endParaRPr>
          </a:p>
          <a:p>
            <a:pPr marL="0" indent="0" algn="just">
              <a:buNone/>
            </a:pPr>
            <a:r>
              <a:rPr lang="en-GB" sz="1400" dirty="0">
                <a:solidFill>
                  <a:schemeClr val="tx1">
                    <a:alpha val="80000"/>
                  </a:schemeClr>
                </a:solidFill>
              </a:rPr>
              <a:t>Process of choosing assumptions and EJ has to be validated.</a:t>
            </a:r>
          </a:p>
          <a:p>
            <a:pPr marL="0" indent="0" algn="just">
              <a:buNone/>
            </a:pPr>
            <a:r>
              <a:rPr lang="en-GB" sz="1400" u="sng" dirty="0">
                <a:solidFill>
                  <a:schemeClr val="tx1">
                    <a:alpha val="80000"/>
                  </a:schemeClr>
                </a:solidFill>
              </a:rPr>
              <a:t>As regards the process and the tools </a:t>
            </a:r>
            <a:endParaRPr lang="en-GB" sz="1400" dirty="0">
              <a:solidFill>
                <a:schemeClr val="tx1">
                  <a:alpha val="80000"/>
                </a:schemeClr>
              </a:solidFill>
            </a:endParaRPr>
          </a:p>
          <a:p>
            <a:pPr marL="0" indent="0" algn="just">
              <a:buNone/>
            </a:pPr>
            <a:r>
              <a:rPr lang="en-GB" sz="1400" dirty="0">
                <a:solidFill>
                  <a:schemeClr val="tx1">
                    <a:alpha val="80000"/>
                  </a:schemeClr>
                </a:solidFill>
              </a:rPr>
              <a:t>All these must be documented</a:t>
            </a:r>
          </a:p>
          <a:p>
            <a:pPr marL="0" indent="0" algn="just">
              <a:buNone/>
            </a:pPr>
            <a:r>
              <a:rPr lang="en-GB" sz="1400" u="sng" dirty="0">
                <a:solidFill>
                  <a:schemeClr val="tx1">
                    <a:alpha val="80000"/>
                  </a:schemeClr>
                </a:solidFill>
              </a:rPr>
              <a:t>Track changes for material assumptions</a:t>
            </a:r>
            <a:endParaRPr lang="en-GB" sz="1400" dirty="0">
              <a:solidFill>
                <a:schemeClr val="tx1">
                  <a:alpha val="80000"/>
                </a:schemeClr>
              </a:solidFill>
            </a:endParaRPr>
          </a:p>
          <a:p>
            <a:pPr algn="just"/>
            <a:r>
              <a:rPr lang="en-GB" sz="1400" dirty="0">
                <a:solidFill>
                  <a:schemeClr val="tx1">
                    <a:alpha val="80000"/>
                  </a:schemeClr>
                </a:solidFill>
              </a:rPr>
              <a:t>Material assumptions should be tracked through experience variance exercises.</a:t>
            </a:r>
          </a:p>
          <a:p>
            <a:pPr algn="just"/>
            <a:r>
              <a:rPr lang="en-GB" sz="1400" dirty="0">
                <a:solidFill>
                  <a:schemeClr val="tx1">
                    <a:alpha val="80000"/>
                  </a:schemeClr>
                </a:solidFill>
              </a:rPr>
              <a:t>Material assumptions should be tracked in case of new information could modify their setting</a:t>
            </a:r>
          </a:p>
          <a:p>
            <a:pPr marL="0" indent="0" algn="just">
              <a:buNone/>
            </a:pPr>
            <a:r>
              <a:rPr lang="en-GB" sz="1400" dirty="0">
                <a:solidFill>
                  <a:schemeClr val="tx1">
                    <a:alpha val="80000"/>
                  </a:schemeClr>
                </a:solidFill>
              </a:rPr>
              <a:t>In both the cases, analyses explaining the changes are necessary</a:t>
            </a:r>
          </a:p>
          <a:p>
            <a:pPr marL="0" indent="0" algn="just">
              <a:buNone/>
            </a:pPr>
            <a:r>
              <a:rPr lang="en-GB" sz="1400" u="sng" dirty="0">
                <a:solidFill>
                  <a:schemeClr val="tx1">
                    <a:alpha val="80000"/>
                  </a:schemeClr>
                </a:solidFill>
              </a:rPr>
              <a:t>Tools: stress testing and sensitivities </a:t>
            </a:r>
            <a:endParaRPr lang="en-GB" sz="1400" dirty="0">
              <a:solidFill>
                <a:schemeClr val="tx1">
                  <a:alpha val="80000"/>
                </a:schemeClr>
              </a:solidFill>
            </a:endParaRPr>
          </a:p>
          <a:p>
            <a:pPr marL="0" indent="0" algn="just">
              <a:buNone/>
            </a:pPr>
            <a:r>
              <a:rPr lang="en-GB" sz="1400" dirty="0">
                <a:solidFill>
                  <a:schemeClr val="tx1">
                    <a:alpha val="80000"/>
                  </a:schemeClr>
                </a:solidFill>
              </a:rPr>
              <a:t>Stress testing and sensitivities are strongly advised as tools of validation</a:t>
            </a:r>
          </a:p>
          <a:p>
            <a:pPr marL="0" indent="0" algn="just">
              <a:buNone/>
            </a:pPr>
            <a:endParaRPr lang="en-GB" sz="1400" dirty="0">
              <a:solidFill>
                <a:schemeClr val="tx1">
                  <a:alpha val="80000"/>
                </a:schemeClr>
              </a:solidFill>
            </a:endParaRPr>
          </a:p>
          <a:p>
            <a:pPr marL="0" indent="0" algn="just">
              <a:buNone/>
            </a:pPr>
            <a:r>
              <a:rPr lang="en-GB" sz="1400" dirty="0">
                <a:solidFill>
                  <a:schemeClr val="tx1">
                    <a:alpha val="80000"/>
                  </a:schemeClr>
                </a:solidFill>
              </a:rPr>
              <a:t>							</a:t>
            </a:r>
            <a:r>
              <a:rPr lang="en-GB" sz="1400" i="1" dirty="0">
                <a:solidFill>
                  <a:schemeClr val="tx1">
                    <a:alpha val="80000"/>
                  </a:schemeClr>
                </a:solidFill>
              </a:rPr>
              <a:t>to be continued </a:t>
            </a:r>
            <a:r>
              <a:rPr lang="en-GB" sz="1400" i="1" dirty="0">
                <a:solidFill>
                  <a:schemeClr val="tx1">
                    <a:alpha val="80000"/>
                  </a:schemeClr>
                </a:solidFill>
                <a:sym typeface="Wingdings" panose="05000000000000000000" pitchFamily="2" charset="2"/>
              </a:rPr>
              <a:t></a:t>
            </a:r>
            <a:endParaRPr lang="en-GB" sz="1400" i="1" dirty="0">
              <a:solidFill>
                <a:schemeClr val="tx1">
                  <a:alpha val="80000"/>
                </a:schemeClr>
              </a:solidFill>
            </a:endParaRPr>
          </a:p>
          <a:p>
            <a:pPr marL="0" indent="0" algn="just">
              <a:buNone/>
            </a:pPr>
            <a:endParaRPr lang="en-GB" sz="1400" dirty="0">
              <a:solidFill>
                <a:schemeClr val="tx1">
                  <a:alpha val="80000"/>
                </a:schemeClr>
              </a:solidFill>
            </a:endParaRPr>
          </a:p>
          <a:p>
            <a:pPr marL="0" indent="0" algn="just">
              <a:buNone/>
            </a:pPr>
            <a:endParaRPr lang="en-GB" sz="1400" dirty="0">
              <a:solidFill>
                <a:schemeClr val="tx1">
                  <a:alpha val="80000"/>
                </a:schemeClr>
              </a:solidFill>
            </a:endParaRPr>
          </a:p>
          <a:p>
            <a:pPr marL="285750" lvl="1" indent="-285750" algn="just"/>
            <a:endParaRPr lang="en-GB" sz="1400" dirty="0">
              <a:solidFill>
                <a:schemeClr val="tx1">
                  <a:alpha val="80000"/>
                </a:schemeClr>
              </a:solidFill>
            </a:endParaRPr>
          </a:p>
        </p:txBody>
      </p:sp>
      <p:grpSp>
        <p:nvGrpSpPr>
          <p:cNvPr id="14" name="Group 13">
            <a:extLst>
              <a:ext uri="{FF2B5EF4-FFF2-40B4-BE49-F238E27FC236}">
                <a16:creationId xmlns:a16="http://schemas.microsoft.com/office/drawing/2014/main" id="{78350D8D-73D6-4132-89B5-DD52F3962A76}"/>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1388224" y="2325422"/>
            <a:ext cx="465458" cy="872153"/>
            <a:chOff x="11388224" y="2325422"/>
            <a:chExt cx="465458" cy="872153"/>
          </a:xfrm>
        </p:grpSpPr>
        <p:sp>
          <p:nvSpPr>
            <p:cNvPr id="15" name="Graphic 11">
              <a:extLst>
                <a:ext uri="{FF2B5EF4-FFF2-40B4-BE49-F238E27FC236}">
                  <a16:creationId xmlns:a16="http://schemas.microsoft.com/office/drawing/2014/main" id="{6CB927A4-E432-4310-9CD5-E89FF506317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403764" y="2325422"/>
              <a:ext cx="139039" cy="139039"/>
            </a:xfrm>
            <a:custGeom>
              <a:avLst/>
              <a:gdLst>
                <a:gd name="connsiteX0" fmla="*/ 129602 w 139039"/>
                <a:gd name="connsiteY0" fmla="*/ 60082 h 139039"/>
                <a:gd name="connsiteX1" fmla="*/ 78957 w 139039"/>
                <a:gd name="connsiteY1" fmla="*/ 60082 h 139039"/>
                <a:gd name="connsiteX2" fmla="*/ 78957 w 139039"/>
                <a:gd name="connsiteY2" fmla="*/ 9437 h 139039"/>
                <a:gd name="connsiteX3" fmla="*/ 69520 w 139039"/>
                <a:gd name="connsiteY3" fmla="*/ 0 h 139039"/>
                <a:gd name="connsiteX4" fmla="*/ 60082 w 139039"/>
                <a:gd name="connsiteY4" fmla="*/ 9437 h 139039"/>
                <a:gd name="connsiteX5" fmla="*/ 60082 w 139039"/>
                <a:gd name="connsiteY5" fmla="*/ 60082 h 139039"/>
                <a:gd name="connsiteX6" fmla="*/ 9437 w 139039"/>
                <a:gd name="connsiteY6" fmla="*/ 60082 h 139039"/>
                <a:gd name="connsiteX7" fmla="*/ 0 w 139039"/>
                <a:gd name="connsiteY7" fmla="*/ 69520 h 139039"/>
                <a:gd name="connsiteX8" fmla="*/ 9437 w 139039"/>
                <a:gd name="connsiteY8" fmla="*/ 78957 h 139039"/>
                <a:gd name="connsiteX9" fmla="*/ 60082 w 139039"/>
                <a:gd name="connsiteY9" fmla="*/ 78957 h 139039"/>
                <a:gd name="connsiteX10" fmla="*/ 60082 w 139039"/>
                <a:gd name="connsiteY10" fmla="*/ 129602 h 139039"/>
                <a:gd name="connsiteX11" fmla="*/ 69520 w 139039"/>
                <a:gd name="connsiteY11" fmla="*/ 139039 h 139039"/>
                <a:gd name="connsiteX12" fmla="*/ 78957 w 139039"/>
                <a:gd name="connsiteY12" fmla="*/ 129602 h 139039"/>
                <a:gd name="connsiteX13" fmla="*/ 78957 w 139039"/>
                <a:gd name="connsiteY13" fmla="*/ 78957 h 139039"/>
                <a:gd name="connsiteX14" fmla="*/ 129602 w 139039"/>
                <a:gd name="connsiteY14" fmla="*/ 78957 h 139039"/>
                <a:gd name="connsiteX15" fmla="*/ 139039 w 139039"/>
                <a:gd name="connsiteY15" fmla="*/ 69520 h 139039"/>
                <a:gd name="connsiteX16" fmla="*/ 129602 w 139039"/>
                <a:gd name="connsiteY16" fmla="*/ 60082 h 1390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39039" h="139039">
                  <a:moveTo>
                    <a:pt x="129602" y="60082"/>
                  </a:moveTo>
                  <a:lnTo>
                    <a:pt x="78957" y="60082"/>
                  </a:lnTo>
                  <a:lnTo>
                    <a:pt x="78957" y="9437"/>
                  </a:lnTo>
                  <a:cubicBezTo>
                    <a:pt x="78957" y="4225"/>
                    <a:pt x="74731" y="0"/>
                    <a:pt x="69520" y="0"/>
                  </a:cubicBezTo>
                  <a:cubicBezTo>
                    <a:pt x="64308" y="0"/>
                    <a:pt x="60082" y="4225"/>
                    <a:pt x="60082" y="9437"/>
                  </a:cubicBezTo>
                  <a:lnTo>
                    <a:pt x="60082" y="60082"/>
                  </a:lnTo>
                  <a:lnTo>
                    <a:pt x="9437" y="60082"/>
                  </a:lnTo>
                  <a:cubicBezTo>
                    <a:pt x="4225" y="60082"/>
                    <a:pt x="0" y="64308"/>
                    <a:pt x="0" y="69520"/>
                  </a:cubicBezTo>
                  <a:cubicBezTo>
                    <a:pt x="0" y="74731"/>
                    <a:pt x="4225" y="78957"/>
                    <a:pt x="9437" y="78957"/>
                  </a:cubicBezTo>
                  <a:lnTo>
                    <a:pt x="60082" y="78957"/>
                  </a:lnTo>
                  <a:lnTo>
                    <a:pt x="60082" y="129602"/>
                  </a:lnTo>
                  <a:cubicBezTo>
                    <a:pt x="60082" y="134814"/>
                    <a:pt x="64308" y="139039"/>
                    <a:pt x="69520" y="139039"/>
                  </a:cubicBezTo>
                  <a:cubicBezTo>
                    <a:pt x="74731" y="139039"/>
                    <a:pt x="78957" y="134814"/>
                    <a:pt x="78957" y="129602"/>
                  </a:cubicBezTo>
                  <a:lnTo>
                    <a:pt x="78957" y="78957"/>
                  </a:lnTo>
                  <a:lnTo>
                    <a:pt x="129602" y="78957"/>
                  </a:lnTo>
                  <a:cubicBezTo>
                    <a:pt x="134814" y="78957"/>
                    <a:pt x="139039" y="74731"/>
                    <a:pt x="139039" y="69520"/>
                  </a:cubicBezTo>
                  <a:cubicBezTo>
                    <a:pt x="139039" y="64308"/>
                    <a:pt x="134814" y="60082"/>
                    <a:pt x="129602" y="60082"/>
                  </a:cubicBezTo>
                  <a:close/>
                </a:path>
              </a:pathLst>
            </a:custGeom>
            <a:solidFill>
              <a:schemeClr val="accent2"/>
            </a:solidFill>
            <a:ln w="603" cap="flat">
              <a:noFill/>
              <a:prstDash val="solid"/>
              <a:miter/>
            </a:ln>
          </p:spPr>
          <p:txBody>
            <a:bodyPr rtlCol="0" anchor="ctr"/>
            <a:lstStyle/>
            <a:p>
              <a:endParaRPr lang="en-US"/>
            </a:p>
          </p:txBody>
        </p:sp>
        <p:sp>
          <p:nvSpPr>
            <p:cNvPr id="16" name="Graphic 10">
              <a:extLst>
                <a:ext uri="{FF2B5EF4-FFF2-40B4-BE49-F238E27FC236}">
                  <a16:creationId xmlns:a16="http://schemas.microsoft.com/office/drawing/2014/main" id="{E3020543-B24B-4EC4-8FFC-8DD88EEA91A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762544" y="2554717"/>
              <a:ext cx="91138" cy="91138"/>
            </a:xfrm>
            <a:custGeom>
              <a:avLst/>
              <a:gdLst>
                <a:gd name="connsiteX0" fmla="*/ 91138 w 91138"/>
                <a:gd name="connsiteY0" fmla="*/ 45569 h 91138"/>
                <a:gd name="connsiteX1" fmla="*/ 45569 w 91138"/>
                <a:gd name="connsiteY1" fmla="*/ 91138 h 91138"/>
                <a:gd name="connsiteX2" fmla="*/ 0 w 91138"/>
                <a:gd name="connsiteY2" fmla="*/ 45569 h 91138"/>
                <a:gd name="connsiteX3" fmla="*/ 45569 w 91138"/>
                <a:gd name="connsiteY3" fmla="*/ 0 h 91138"/>
                <a:gd name="connsiteX4" fmla="*/ 91138 w 91138"/>
                <a:gd name="connsiteY4" fmla="*/ 45569 h 9113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138" h="91138">
                  <a:moveTo>
                    <a:pt x="91138" y="45569"/>
                  </a:moveTo>
                  <a:cubicBezTo>
                    <a:pt x="91138" y="70736"/>
                    <a:pt x="70736" y="91138"/>
                    <a:pt x="45569" y="91138"/>
                  </a:cubicBezTo>
                  <a:cubicBezTo>
                    <a:pt x="20402" y="91138"/>
                    <a:pt x="0" y="70736"/>
                    <a:pt x="0" y="45569"/>
                  </a:cubicBezTo>
                  <a:cubicBezTo>
                    <a:pt x="0" y="20402"/>
                    <a:pt x="20402" y="0"/>
                    <a:pt x="45569" y="0"/>
                  </a:cubicBezTo>
                  <a:cubicBezTo>
                    <a:pt x="70736" y="0"/>
                    <a:pt x="91138" y="20402"/>
                    <a:pt x="91138" y="45569"/>
                  </a:cubicBezTo>
                  <a:close/>
                </a:path>
              </a:pathLst>
            </a:custGeom>
            <a:solidFill>
              <a:schemeClr val="accent2"/>
            </a:solidFill>
            <a:ln w="422" cap="flat">
              <a:noFill/>
              <a:prstDash val="solid"/>
              <a:miter/>
            </a:ln>
          </p:spPr>
          <p:txBody>
            <a:bodyPr rtlCol="0" anchor="ctr"/>
            <a:lstStyle/>
            <a:p>
              <a:endParaRPr lang="en-US"/>
            </a:p>
          </p:txBody>
        </p:sp>
        <p:sp>
          <p:nvSpPr>
            <p:cNvPr id="17" name="Graphic 12">
              <a:extLst>
                <a:ext uri="{FF2B5EF4-FFF2-40B4-BE49-F238E27FC236}">
                  <a16:creationId xmlns:a16="http://schemas.microsoft.com/office/drawing/2014/main" id="{1453BF6C-B012-48B7-B4E8-6D7AC7C27D0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388224" y="3069861"/>
              <a:ext cx="127714" cy="127714"/>
            </a:xfrm>
            <a:custGeom>
              <a:avLst/>
              <a:gdLst>
                <a:gd name="connsiteX0" fmla="*/ 63857 w 127714"/>
                <a:gd name="connsiteY0" fmla="*/ 18874 h 127714"/>
                <a:gd name="connsiteX1" fmla="*/ 108840 w 127714"/>
                <a:gd name="connsiteY1" fmla="*/ 63857 h 127714"/>
                <a:gd name="connsiteX2" fmla="*/ 63857 w 127714"/>
                <a:gd name="connsiteY2" fmla="*/ 108840 h 127714"/>
                <a:gd name="connsiteX3" fmla="*/ 18874 w 127714"/>
                <a:gd name="connsiteY3" fmla="*/ 63857 h 127714"/>
                <a:gd name="connsiteX4" fmla="*/ 63857 w 127714"/>
                <a:gd name="connsiteY4" fmla="*/ 18874 h 127714"/>
                <a:gd name="connsiteX5" fmla="*/ 63857 w 127714"/>
                <a:gd name="connsiteY5" fmla="*/ 0 h 127714"/>
                <a:gd name="connsiteX6" fmla="*/ 0 w 127714"/>
                <a:gd name="connsiteY6" fmla="*/ 63857 h 127714"/>
                <a:gd name="connsiteX7" fmla="*/ 63857 w 127714"/>
                <a:gd name="connsiteY7" fmla="*/ 127714 h 127714"/>
                <a:gd name="connsiteX8" fmla="*/ 127714 w 127714"/>
                <a:gd name="connsiteY8" fmla="*/ 63857 h 127714"/>
                <a:gd name="connsiteX9" fmla="*/ 63857 w 127714"/>
                <a:gd name="connsiteY9" fmla="*/ 0 h 1277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27714" h="127714">
                  <a:moveTo>
                    <a:pt x="63857" y="18874"/>
                  </a:moveTo>
                  <a:cubicBezTo>
                    <a:pt x="88700" y="18874"/>
                    <a:pt x="108840" y="39014"/>
                    <a:pt x="108840" y="63857"/>
                  </a:cubicBezTo>
                  <a:cubicBezTo>
                    <a:pt x="108840" y="88700"/>
                    <a:pt x="88700" y="108840"/>
                    <a:pt x="63857" y="108840"/>
                  </a:cubicBezTo>
                  <a:cubicBezTo>
                    <a:pt x="39014" y="108840"/>
                    <a:pt x="18874" y="88700"/>
                    <a:pt x="18874" y="63857"/>
                  </a:cubicBezTo>
                  <a:cubicBezTo>
                    <a:pt x="18898" y="39024"/>
                    <a:pt x="39024" y="18898"/>
                    <a:pt x="63857" y="18874"/>
                  </a:cubicBezTo>
                  <a:moveTo>
                    <a:pt x="63857" y="0"/>
                  </a:moveTo>
                  <a:cubicBezTo>
                    <a:pt x="28590" y="0"/>
                    <a:pt x="0" y="28590"/>
                    <a:pt x="0" y="63857"/>
                  </a:cubicBezTo>
                  <a:cubicBezTo>
                    <a:pt x="0" y="99124"/>
                    <a:pt x="28590" y="127714"/>
                    <a:pt x="63857" y="127714"/>
                  </a:cubicBezTo>
                  <a:cubicBezTo>
                    <a:pt x="99124" y="127714"/>
                    <a:pt x="127714" y="99124"/>
                    <a:pt x="127714" y="63857"/>
                  </a:cubicBezTo>
                  <a:cubicBezTo>
                    <a:pt x="127714" y="28590"/>
                    <a:pt x="99124" y="0"/>
                    <a:pt x="63857" y="0"/>
                  </a:cubicBezTo>
                  <a:close/>
                </a:path>
              </a:pathLst>
            </a:custGeom>
            <a:solidFill>
              <a:schemeClr val="accent2"/>
            </a:solidFill>
            <a:ln w="610" cap="flat">
              <a:noFill/>
              <a:prstDash val="solid"/>
              <a:miter/>
            </a:ln>
          </p:spPr>
          <p:txBody>
            <a:bodyPr rtlCol="0" anchor="ctr"/>
            <a:lstStyle/>
            <a:p>
              <a:endParaRPr lang="en-US"/>
            </a:p>
          </p:txBody>
        </p:sp>
      </p:grpSp>
      <p:sp>
        <p:nvSpPr>
          <p:cNvPr id="2" name="Segnaposto numero diapositiva 1">
            <a:extLst>
              <a:ext uri="{FF2B5EF4-FFF2-40B4-BE49-F238E27FC236}">
                <a16:creationId xmlns:a16="http://schemas.microsoft.com/office/drawing/2014/main" id="{72E03EDD-0F06-4097-97AD-2F135F50D83A}"/>
              </a:ext>
            </a:extLst>
          </p:cNvPr>
          <p:cNvSpPr>
            <a:spLocks noGrp="1"/>
          </p:cNvSpPr>
          <p:nvPr>
            <p:ph type="sldNum" sz="quarter" idx="12"/>
          </p:nvPr>
        </p:nvSpPr>
        <p:spPr>
          <a:xfrm>
            <a:off x="8610600" y="6356350"/>
            <a:ext cx="2743200" cy="365125"/>
          </a:xfrm>
        </p:spPr>
        <p:txBody>
          <a:bodyPr>
            <a:normAutofit/>
          </a:bodyPr>
          <a:lstStyle/>
          <a:p>
            <a:pPr>
              <a:spcAft>
                <a:spcPts val="600"/>
              </a:spcAft>
            </a:pPr>
            <a:fld id="{D57F1E4F-1CFF-5643-939E-217C01CDF565}" type="slidenum">
              <a:rPr lang="en-US">
                <a:solidFill>
                  <a:schemeClr val="tx1">
                    <a:alpha val="60000"/>
                  </a:schemeClr>
                </a:solidFill>
              </a:rPr>
              <a:pPr>
                <a:spcAft>
                  <a:spcPts val="600"/>
                </a:spcAft>
              </a:pPr>
              <a:t>24</a:t>
            </a:fld>
            <a:endParaRPr lang="en-US">
              <a:solidFill>
                <a:schemeClr val="tx1">
                  <a:alpha val="60000"/>
                </a:schemeClr>
              </a:solidFill>
            </a:endParaRPr>
          </a:p>
        </p:txBody>
      </p:sp>
      <p:pic>
        <p:nvPicPr>
          <p:cNvPr id="3" name="Picture 2">
            <a:extLst>
              <a:ext uri="{FF2B5EF4-FFF2-40B4-BE49-F238E27FC236}">
                <a16:creationId xmlns:a16="http://schemas.microsoft.com/office/drawing/2014/main" id="{9E222F8D-538B-45E3-9590-C20EE49CFBCB}"/>
              </a:ext>
            </a:extLst>
          </p:cNvPr>
          <p:cNvPicPr>
            <a:picLocks noChangeAspect="1" noChangeArrowheads="1"/>
          </p:cNvPicPr>
          <p:nvPr/>
        </p:nvPicPr>
        <p:blipFill>
          <a:blip r:embed="rId2"/>
          <a:srcRect/>
          <a:stretch>
            <a:fillRect/>
          </a:stretch>
        </p:blipFill>
        <p:spPr bwMode="auto">
          <a:xfrm>
            <a:off x="9844074" y="524302"/>
            <a:ext cx="1928826" cy="810781"/>
          </a:xfrm>
          <a:prstGeom prst="rect">
            <a:avLst/>
          </a:prstGeom>
          <a:noFill/>
        </p:spPr>
      </p:pic>
    </p:spTree>
    <p:extLst>
      <p:ext uri="{BB962C8B-B14F-4D97-AF65-F5344CB8AC3E}">
        <p14:creationId xmlns:p14="http://schemas.microsoft.com/office/powerpoint/2010/main" val="351892317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8D1AA55E-40D5-461B-A5A8-4AE8AAB71B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itolo 3">
            <a:extLst>
              <a:ext uri="{FF2B5EF4-FFF2-40B4-BE49-F238E27FC236}">
                <a16:creationId xmlns:a16="http://schemas.microsoft.com/office/drawing/2014/main" id="{34811D00-3965-4E0C-B34B-CE68AAB5F941}"/>
              </a:ext>
            </a:extLst>
          </p:cNvPr>
          <p:cNvSpPr>
            <a:spLocks noGrp="1"/>
          </p:cNvSpPr>
          <p:nvPr>
            <p:ph type="title"/>
          </p:nvPr>
        </p:nvSpPr>
        <p:spPr>
          <a:xfrm>
            <a:off x="803775" y="1115533"/>
            <a:ext cx="10359525" cy="964324"/>
          </a:xfrm>
        </p:spPr>
        <p:txBody>
          <a:bodyPr anchor="b">
            <a:normAutofit/>
          </a:bodyPr>
          <a:lstStyle/>
          <a:p>
            <a:r>
              <a:rPr lang="en-US" sz="2200" dirty="0">
                <a:solidFill>
                  <a:srgbClr val="002060"/>
                </a:solidFill>
              </a:rPr>
              <a:t>Guidelines 24E. Validation of assumption setting (2/2)</a:t>
            </a:r>
            <a:br>
              <a:rPr lang="en-US" sz="3900" dirty="0"/>
            </a:br>
            <a:endParaRPr lang="en-US" sz="3900" dirty="0"/>
          </a:p>
        </p:txBody>
      </p:sp>
      <p:cxnSp>
        <p:nvCxnSpPr>
          <p:cNvPr id="12" name="Straight Connector 11">
            <a:extLst>
              <a:ext uri="{FF2B5EF4-FFF2-40B4-BE49-F238E27FC236}">
                <a16:creationId xmlns:a16="http://schemas.microsoft.com/office/drawing/2014/main" id="{7EB498BD-8089-4626-91EA-4978EBEF535E}"/>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8878" y="806470"/>
            <a:ext cx="7903723" cy="0"/>
          </a:xfrm>
          <a:prstGeom prst="line">
            <a:avLst/>
          </a:prstGeom>
          <a:ln w="25400" cap="sq">
            <a:gradFill flip="none" rotWithShape="1">
              <a:gsLst>
                <a:gs pos="0">
                  <a:schemeClr val="accent1"/>
                </a:gs>
                <a:gs pos="100000">
                  <a:schemeClr val="accent2"/>
                </a:gs>
              </a:gsLst>
              <a:lin ang="10800000" scaled="0"/>
              <a:tileRect/>
            </a:gradFill>
            <a:bevel/>
          </a:ln>
        </p:spPr>
        <p:style>
          <a:lnRef idx="1">
            <a:schemeClr val="accent1"/>
          </a:lnRef>
          <a:fillRef idx="0">
            <a:schemeClr val="accent1"/>
          </a:fillRef>
          <a:effectRef idx="0">
            <a:schemeClr val="accent1"/>
          </a:effectRef>
          <a:fontRef idx="minor">
            <a:schemeClr val="tx1"/>
          </a:fontRef>
        </p:style>
      </p:cxnSp>
      <p:sp>
        <p:nvSpPr>
          <p:cNvPr id="5" name="Segnaposto contenuto 4">
            <a:extLst>
              <a:ext uri="{FF2B5EF4-FFF2-40B4-BE49-F238E27FC236}">
                <a16:creationId xmlns:a16="http://schemas.microsoft.com/office/drawing/2014/main" id="{C9F20992-C4E2-4236-9A59-8382AB582E0B}"/>
              </a:ext>
            </a:extLst>
          </p:cNvPr>
          <p:cNvSpPr>
            <a:spLocks noGrp="1"/>
          </p:cNvSpPr>
          <p:nvPr>
            <p:ph idx="1"/>
          </p:nvPr>
        </p:nvSpPr>
        <p:spPr>
          <a:xfrm>
            <a:off x="794250" y="1800229"/>
            <a:ext cx="10550025" cy="4485592"/>
          </a:xfrm>
        </p:spPr>
        <p:txBody>
          <a:bodyPr anchor="t">
            <a:normAutofit/>
          </a:bodyPr>
          <a:lstStyle/>
          <a:p>
            <a:pPr marL="0" indent="0" algn="just">
              <a:buNone/>
            </a:pPr>
            <a:r>
              <a:rPr lang="en-GB" sz="1400" u="sng" dirty="0">
                <a:solidFill>
                  <a:schemeClr val="tx1">
                    <a:alpha val="80000"/>
                  </a:schemeClr>
                </a:solidFill>
              </a:rPr>
              <a:t>Independent review</a:t>
            </a:r>
          </a:p>
          <a:p>
            <a:pPr marL="0" indent="0" algn="just">
              <a:buNone/>
            </a:pPr>
            <a:r>
              <a:rPr lang="en-GB" sz="1400" dirty="0">
                <a:solidFill>
                  <a:schemeClr val="tx1">
                    <a:alpha val="80000"/>
                  </a:schemeClr>
                </a:solidFill>
              </a:rPr>
              <a:t>Internal or external reviews of experts who guarantee independency should be appropriate.</a:t>
            </a:r>
          </a:p>
          <a:p>
            <a:pPr marL="0" indent="0" algn="just">
              <a:buNone/>
            </a:pPr>
            <a:r>
              <a:rPr lang="en-GB" sz="1400" i="1" dirty="0">
                <a:solidFill>
                  <a:schemeClr val="tx1">
                    <a:alpha val="80000"/>
                  </a:schemeClr>
                </a:solidFill>
              </a:rPr>
              <a:t>It’s worth noting that e actuarial function is deemed to be independent and fit for purpose, hence fulfilling the requirement</a:t>
            </a:r>
          </a:p>
          <a:p>
            <a:pPr marL="0" indent="0" algn="just">
              <a:buNone/>
            </a:pPr>
            <a:endParaRPr lang="en-GB" sz="1400" dirty="0">
              <a:solidFill>
                <a:schemeClr val="tx1">
                  <a:alpha val="80000"/>
                </a:schemeClr>
              </a:solidFill>
            </a:endParaRPr>
          </a:p>
          <a:p>
            <a:pPr marL="0" indent="0" algn="just">
              <a:buNone/>
            </a:pPr>
            <a:r>
              <a:rPr lang="en-GB" sz="1400" u="sng" dirty="0">
                <a:solidFill>
                  <a:schemeClr val="tx1">
                    <a:alpha val="80000"/>
                  </a:schemeClr>
                </a:solidFill>
              </a:rPr>
              <a:t>Subsequent invalidation of assumptions</a:t>
            </a:r>
          </a:p>
          <a:p>
            <a:pPr marL="0" indent="0" algn="just">
              <a:buNone/>
            </a:pPr>
            <a:r>
              <a:rPr lang="en-GB" sz="1400" dirty="0">
                <a:solidFill>
                  <a:schemeClr val="tx1">
                    <a:alpha val="80000"/>
                  </a:schemeClr>
                </a:solidFill>
              </a:rPr>
              <a:t>Assumptions are based on historical experience, both entity specific and internal. </a:t>
            </a:r>
          </a:p>
          <a:p>
            <a:pPr marL="0" indent="0" algn="just">
              <a:buNone/>
            </a:pPr>
            <a:r>
              <a:rPr lang="en-GB" sz="1400" dirty="0">
                <a:solidFill>
                  <a:schemeClr val="tx1">
                    <a:alpha val="80000"/>
                  </a:schemeClr>
                </a:solidFill>
              </a:rPr>
              <a:t>New information about factors affecting assumptions could invalidate their appropriateness.</a:t>
            </a:r>
          </a:p>
          <a:p>
            <a:pPr marL="0" indent="0" algn="just">
              <a:buNone/>
            </a:pPr>
            <a:r>
              <a:rPr lang="en-GB" sz="1400" dirty="0">
                <a:solidFill>
                  <a:schemeClr val="tx1">
                    <a:alpha val="80000"/>
                  </a:schemeClr>
                </a:solidFill>
              </a:rPr>
              <a:t>Not only the Undertaking has to check the circumstances able to compromise the suitability of assumptions, it should “detect” the circumstances in advance whose occurrence would make assumptions false.</a:t>
            </a:r>
          </a:p>
          <a:p>
            <a:pPr marL="0" indent="0" algn="just">
              <a:buNone/>
            </a:pPr>
            <a:endParaRPr lang="en-GB" sz="1400" dirty="0">
              <a:solidFill>
                <a:schemeClr val="tx1">
                  <a:alpha val="80000"/>
                </a:schemeClr>
              </a:solidFill>
            </a:endParaRPr>
          </a:p>
          <a:p>
            <a:pPr marL="0" indent="0" algn="just">
              <a:buNone/>
            </a:pPr>
            <a:endParaRPr lang="en-GB" sz="1400" dirty="0">
              <a:solidFill>
                <a:schemeClr val="tx1">
                  <a:alpha val="80000"/>
                </a:schemeClr>
              </a:solidFill>
            </a:endParaRPr>
          </a:p>
          <a:p>
            <a:pPr marL="285750" lvl="1" indent="-285750" algn="just"/>
            <a:endParaRPr lang="en-GB" sz="1400" dirty="0">
              <a:solidFill>
                <a:schemeClr val="tx1">
                  <a:alpha val="80000"/>
                </a:schemeClr>
              </a:solidFill>
            </a:endParaRPr>
          </a:p>
        </p:txBody>
      </p:sp>
      <p:grpSp>
        <p:nvGrpSpPr>
          <p:cNvPr id="14" name="Group 13">
            <a:extLst>
              <a:ext uri="{FF2B5EF4-FFF2-40B4-BE49-F238E27FC236}">
                <a16:creationId xmlns:a16="http://schemas.microsoft.com/office/drawing/2014/main" id="{78350D8D-73D6-4132-89B5-DD52F3962A76}"/>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1388224" y="2325422"/>
            <a:ext cx="465458" cy="872153"/>
            <a:chOff x="11388224" y="2325422"/>
            <a:chExt cx="465458" cy="872153"/>
          </a:xfrm>
        </p:grpSpPr>
        <p:sp>
          <p:nvSpPr>
            <p:cNvPr id="15" name="Graphic 11">
              <a:extLst>
                <a:ext uri="{FF2B5EF4-FFF2-40B4-BE49-F238E27FC236}">
                  <a16:creationId xmlns:a16="http://schemas.microsoft.com/office/drawing/2014/main" id="{6CB927A4-E432-4310-9CD5-E89FF506317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403764" y="2325422"/>
              <a:ext cx="139039" cy="139039"/>
            </a:xfrm>
            <a:custGeom>
              <a:avLst/>
              <a:gdLst>
                <a:gd name="connsiteX0" fmla="*/ 129602 w 139039"/>
                <a:gd name="connsiteY0" fmla="*/ 60082 h 139039"/>
                <a:gd name="connsiteX1" fmla="*/ 78957 w 139039"/>
                <a:gd name="connsiteY1" fmla="*/ 60082 h 139039"/>
                <a:gd name="connsiteX2" fmla="*/ 78957 w 139039"/>
                <a:gd name="connsiteY2" fmla="*/ 9437 h 139039"/>
                <a:gd name="connsiteX3" fmla="*/ 69520 w 139039"/>
                <a:gd name="connsiteY3" fmla="*/ 0 h 139039"/>
                <a:gd name="connsiteX4" fmla="*/ 60082 w 139039"/>
                <a:gd name="connsiteY4" fmla="*/ 9437 h 139039"/>
                <a:gd name="connsiteX5" fmla="*/ 60082 w 139039"/>
                <a:gd name="connsiteY5" fmla="*/ 60082 h 139039"/>
                <a:gd name="connsiteX6" fmla="*/ 9437 w 139039"/>
                <a:gd name="connsiteY6" fmla="*/ 60082 h 139039"/>
                <a:gd name="connsiteX7" fmla="*/ 0 w 139039"/>
                <a:gd name="connsiteY7" fmla="*/ 69520 h 139039"/>
                <a:gd name="connsiteX8" fmla="*/ 9437 w 139039"/>
                <a:gd name="connsiteY8" fmla="*/ 78957 h 139039"/>
                <a:gd name="connsiteX9" fmla="*/ 60082 w 139039"/>
                <a:gd name="connsiteY9" fmla="*/ 78957 h 139039"/>
                <a:gd name="connsiteX10" fmla="*/ 60082 w 139039"/>
                <a:gd name="connsiteY10" fmla="*/ 129602 h 139039"/>
                <a:gd name="connsiteX11" fmla="*/ 69520 w 139039"/>
                <a:gd name="connsiteY11" fmla="*/ 139039 h 139039"/>
                <a:gd name="connsiteX12" fmla="*/ 78957 w 139039"/>
                <a:gd name="connsiteY12" fmla="*/ 129602 h 139039"/>
                <a:gd name="connsiteX13" fmla="*/ 78957 w 139039"/>
                <a:gd name="connsiteY13" fmla="*/ 78957 h 139039"/>
                <a:gd name="connsiteX14" fmla="*/ 129602 w 139039"/>
                <a:gd name="connsiteY14" fmla="*/ 78957 h 139039"/>
                <a:gd name="connsiteX15" fmla="*/ 139039 w 139039"/>
                <a:gd name="connsiteY15" fmla="*/ 69520 h 139039"/>
                <a:gd name="connsiteX16" fmla="*/ 129602 w 139039"/>
                <a:gd name="connsiteY16" fmla="*/ 60082 h 1390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39039" h="139039">
                  <a:moveTo>
                    <a:pt x="129602" y="60082"/>
                  </a:moveTo>
                  <a:lnTo>
                    <a:pt x="78957" y="60082"/>
                  </a:lnTo>
                  <a:lnTo>
                    <a:pt x="78957" y="9437"/>
                  </a:lnTo>
                  <a:cubicBezTo>
                    <a:pt x="78957" y="4225"/>
                    <a:pt x="74731" y="0"/>
                    <a:pt x="69520" y="0"/>
                  </a:cubicBezTo>
                  <a:cubicBezTo>
                    <a:pt x="64308" y="0"/>
                    <a:pt x="60082" y="4225"/>
                    <a:pt x="60082" y="9437"/>
                  </a:cubicBezTo>
                  <a:lnTo>
                    <a:pt x="60082" y="60082"/>
                  </a:lnTo>
                  <a:lnTo>
                    <a:pt x="9437" y="60082"/>
                  </a:lnTo>
                  <a:cubicBezTo>
                    <a:pt x="4225" y="60082"/>
                    <a:pt x="0" y="64308"/>
                    <a:pt x="0" y="69520"/>
                  </a:cubicBezTo>
                  <a:cubicBezTo>
                    <a:pt x="0" y="74731"/>
                    <a:pt x="4225" y="78957"/>
                    <a:pt x="9437" y="78957"/>
                  </a:cubicBezTo>
                  <a:lnTo>
                    <a:pt x="60082" y="78957"/>
                  </a:lnTo>
                  <a:lnTo>
                    <a:pt x="60082" y="129602"/>
                  </a:lnTo>
                  <a:cubicBezTo>
                    <a:pt x="60082" y="134814"/>
                    <a:pt x="64308" y="139039"/>
                    <a:pt x="69520" y="139039"/>
                  </a:cubicBezTo>
                  <a:cubicBezTo>
                    <a:pt x="74731" y="139039"/>
                    <a:pt x="78957" y="134814"/>
                    <a:pt x="78957" y="129602"/>
                  </a:cubicBezTo>
                  <a:lnTo>
                    <a:pt x="78957" y="78957"/>
                  </a:lnTo>
                  <a:lnTo>
                    <a:pt x="129602" y="78957"/>
                  </a:lnTo>
                  <a:cubicBezTo>
                    <a:pt x="134814" y="78957"/>
                    <a:pt x="139039" y="74731"/>
                    <a:pt x="139039" y="69520"/>
                  </a:cubicBezTo>
                  <a:cubicBezTo>
                    <a:pt x="139039" y="64308"/>
                    <a:pt x="134814" y="60082"/>
                    <a:pt x="129602" y="60082"/>
                  </a:cubicBezTo>
                  <a:close/>
                </a:path>
              </a:pathLst>
            </a:custGeom>
            <a:solidFill>
              <a:schemeClr val="accent2"/>
            </a:solidFill>
            <a:ln w="603" cap="flat">
              <a:noFill/>
              <a:prstDash val="solid"/>
              <a:miter/>
            </a:ln>
          </p:spPr>
          <p:txBody>
            <a:bodyPr rtlCol="0" anchor="ctr"/>
            <a:lstStyle/>
            <a:p>
              <a:endParaRPr lang="en-US"/>
            </a:p>
          </p:txBody>
        </p:sp>
        <p:sp>
          <p:nvSpPr>
            <p:cNvPr id="16" name="Graphic 10">
              <a:extLst>
                <a:ext uri="{FF2B5EF4-FFF2-40B4-BE49-F238E27FC236}">
                  <a16:creationId xmlns:a16="http://schemas.microsoft.com/office/drawing/2014/main" id="{E3020543-B24B-4EC4-8FFC-8DD88EEA91A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762544" y="2554717"/>
              <a:ext cx="91138" cy="91138"/>
            </a:xfrm>
            <a:custGeom>
              <a:avLst/>
              <a:gdLst>
                <a:gd name="connsiteX0" fmla="*/ 91138 w 91138"/>
                <a:gd name="connsiteY0" fmla="*/ 45569 h 91138"/>
                <a:gd name="connsiteX1" fmla="*/ 45569 w 91138"/>
                <a:gd name="connsiteY1" fmla="*/ 91138 h 91138"/>
                <a:gd name="connsiteX2" fmla="*/ 0 w 91138"/>
                <a:gd name="connsiteY2" fmla="*/ 45569 h 91138"/>
                <a:gd name="connsiteX3" fmla="*/ 45569 w 91138"/>
                <a:gd name="connsiteY3" fmla="*/ 0 h 91138"/>
                <a:gd name="connsiteX4" fmla="*/ 91138 w 91138"/>
                <a:gd name="connsiteY4" fmla="*/ 45569 h 9113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138" h="91138">
                  <a:moveTo>
                    <a:pt x="91138" y="45569"/>
                  </a:moveTo>
                  <a:cubicBezTo>
                    <a:pt x="91138" y="70736"/>
                    <a:pt x="70736" y="91138"/>
                    <a:pt x="45569" y="91138"/>
                  </a:cubicBezTo>
                  <a:cubicBezTo>
                    <a:pt x="20402" y="91138"/>
                    <a:pt x="0" y="70736"/>
                    <a:pt x="0" y="45569"/>
                  </a:cubicBezTo>
                  <a:cubicBezTo>
                    <a:pt x="0" y="20402"/>
                    <a:pt x="20402" y="0"/>
                    <a:pt x="45569" y="0"/>
                  </a:cubicBezTo>
                  <a:cubicBezTo>
                    <a:pt x="70736" y="0"/>
                    <a:pt x="91138" y="20402"/>
                    <a:pt x="91138" y="45569"/>
                  </a:cubicBezTo>
                  <a:close/>
                </a:path>
              </a:pathLst>
            </a:custGeom>
            <a:solidFill>
              <a:schemeClr val="accent2"/>
            </a:solidFill>
            <a:ln w="422" cap="flat">
              <a:noFill/>
              <a:prstDash val="solid"/>
              <a:miter/>
            </a:ln>
          </p:spPr>
          <p:txBody>
            <a:bodyPr rtlCol="0" anchor="ctr"/>
            <a:lstStyle/>
            <a:p>
              <a:endParaRPr lang="en-US"/>
            </a:p>
          </p:txBody>
        </p:sp>
        <p:sp>
          <p:nvSpPr>
            <p:cNvPr id="17" name="Graphic 12">
              <a:extLst>
                <a:ext uri="{FF2B5EF4-FFF2-40B4-BE49-F238E27FC236}">
                  <a16:creationId xmlns:a16="http://schemas.microsoft.com/office/drawing/2014/main" id="{1453BF6C-B012-48B7-B4E8-6D7AC7C27D0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388224" y="3069861"/>
              <a:ext cx="127714" cy="127714"/>
            </a:xfrm>
            <a:custGeom>
              <a:avLst/>
              <a:gdLst>
                <a:gd name="connsiteX0" fmla="*/ 63857 w 127714"/>
                <a:gd name="connsiteY0" fmla="*/ 18874 h 127714"/>
                <a:gd name="connsiteX1" fmla="*/ 108840 w 127714"/>
                <a:gd name="connsiteY1" fmla="*/ 63857 h 127714"/>
                <a:gd name="connsiteX2" fmla="*/ 63857 w 127714"/>
                <a:gd name="connsiteY2" fmla="*/ 108840 h 127714"/>
                <a:gd name="connsiteX3" fmla="*/ 18874 w 127714"/>
                <a:gd name="connsiteY3" fmla="*/ 63857 h 127714"/>
                <a:gd name="connsiteX4" fmla="*/ 63857 w 127714"/>
                <a:gd name="connsiteY4" fmla="*/ 18874 h 127714"/>
                <a:gd name="connsiteX5" fmla="*/ 63857 w 127714"/>
                <a:gd name="connsiteY5" fmla="*/ 0 h 127714"/>
                <a:gd name="connsiteX6" fmla="*/ 0 w 127714"/>
                <a:gd name="connsiteY6" fmla="*/ 63857 h 127714"/>
                <a:gd name="connsiteX7" fmla="*/ 63857 w 127714"/>
                <a:gd name="connsiteY7" fmla="*/ 127714 h 127714"/>
                <a:gd name="connsiteX8" fmla="*/ 127714 w 127714"/>
                <a:gd name="connsiteY8" fmla="*/ 63857 h 127714"/>
                <a:gd name="connsiteX9" fmla="*/ 63857 w 127714"/>
                <a:gd name="connsiteY9" fmla="*/ 0 h 1277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27714" h="127714">
                  <a:moveTo>
                    <a:pt x="63857" y="18874"/>
                  </a:moveTo>
                  <a:cubicBezTo>
                    <a:pt x="88700" y="18874"/>
                    <a:pt x="108840" y="39014"/>
                    <a:pt x="108840" y="63857"/>
                  </a:cubicBezTo>
                  <a:cubicBezTo>
                    <a:pt x="108840" y="88700"/>
                    <a:pt x="88700" y="108840"/>
                    <a:pt x="63857" y="108840"/>
                  </a:cubicBezTo>
                  <a:cubicBezTo>
                    <a:pt x="39014" y="108840"/>
                    <a:pt x="18874" y="88700"/>
                    <a:pt x="18874" y="63857"/>
                  </a:cubicBezTo>
                  <a:cubicBezTo>
                    <a:pt x="18898" y="39024"/>
                    <a:pt x="39024" y="18898"/>
                    <a:pt x="63857" y="18874"/>
                  </a:cubicBezTo>
                  <a:moveTo>
                    <a:pt x="63857" y="0"/>
                  </a:moveTo>
                  <a:cubicBezTo>
                    <a:pt x="28590" y="0"/>
                    <a:pt x="0" y="28590"/>
                    <a:pt x="0" y="63857"/>
                  </a:cubicBezTo>
                  <a:cubicBezTo>
                    <a:pt x="0" y="99124"/>
                    <a:pt x="28590" y="127714"/>
                    <a:pt x="63857" y="127714"/>
                  </a:cubicBezTo>
                  <a:cubicBezTo>
                    <a:pt x="99124" y="127714"/>
                    <a:pt x="127714" y="99124"/>
                    <a:pt x="127714" y="63857"/>
                  </a:cubicBezTo>
                  <a:cubicBezTo>
                    <a:pt x="127714" y="28590"/>
                    <a:pt x="99124" y="0"/>
                    <a:pt x="63857" y="0"/>
                  </a:cubicBezTo>
                  <a:close/>
                </a:path>
              </a:pathLst>
            </a:custGeom>
            <a:solidFill>
              <a:schemeClr val="accent2"/>
            </a:solidFill>
            <a:ln w="610" cap="flat">
              <a:noFill/>
              <a:prstDash val="solid"/>
              <a:miter/>
            </a:ln>
          </p:spPr>
          <p:txBody>
            <a:bodyPr rtlCol="0" anchor="ctr"/>
            <a:lstStyle/>
            <a:p>
              <a:endParaRPr lang="en-US"/>
            </a:p>
          </p:txBody>
        </p:sp>
      </p:grpSp>
      <p:sp>
        <p:nvSpPr>
          <p:cNvPr id="2" name="Segnaposto numero diapositiva 1">
            <a:extLst>
              <a:ext uri="{FF2B5EF4-FFF2-40B4-BE49-F238E27FC236}">
                <a16:creationId xmlns:a16="http://schemas.microsoft.com/office/drawing/2014/main" id="{72E03EDD-0F06-4097-97AD-2F135F50D83A}"/>
              </a:ext>
            </a:extLst>
          </p:cNvPr>
          <p:cNvSpPr>
            <a:spLocks noGrp="1"/>
          </p:cNvSpPr>
          <p:nvPr>
            <p:ph type="sldNum" sz="quarter" idx="12"/>
          </p:nvPr>
        </p:nvSpPr>
        <p:spPr>
          <a:xfrm>
            <a:off x="8610600" y="6356350"/>
            <a:ext cx="2743200" cy="365125"/>
          </a:xfrm>
        </p:spPr>
        <p:txBody>
          <a:bodyPr>
            <a:normAutofit/>
          </a:bodyPr>
          <a:lstStyle/>
          <a:p>
            <a:pPr>
              <a:spcAft>
                <a:spcPts val="600"/>
              </a:spcAft>
            </a:pPr>
            <a:fld id="{D57F1E4F-1CFF-5643-939E-217C01CDF565}" type="slidenum">
              <a:rPr lang="en-US">
                <a:solidFill>
                  <a:schemeClr val="tx1">
                    <a:alpha val="60000"/>
                  </a:schemeClr>
                </a:solidFill>
              </a:rPr>
              <a:pPr>
                <a:spcAft>
                  <a:spcPts val="600"/>
                </a:spcAft>
              </a:pPr>
              <a:t>25</a:t>
            </a:fld>
            <a:endParaRPr lang="en-US">
              <a:solidFill>
                <a:schemeClr val="tx1">
                  <a:alpha val="60000"/>
                </a:schemeClr>
              </a:solidFill>
            </a:endParaRPr>
          </a:p>
        </p:txBody>
      </p:sp>
      <p:pic>
        <p:nvPicPr>
          <p:cNvPr id="3" name="Picture 2">
            <a:extLst>
              <a:ext uri="{FF2B5EF4-FFF2-40B4-BE49-F238E27FC236}">
                <a16:creationId xmlns:a16="http://schemas.microsoft.com/office/drawing/2014/main" id="{9E222F8D-538B-45E3-9590-C20EE49CFBCB}"/>
              </a:ext>
            </a:extLst>
          </p:cNvPr>
          <p:cNvPicPr>
            <a:picLocks noChangeAspect="1" noChangeArrowheads="1"/>
          </p:cNvPicPr>
          <p:nvPr/>
        </p:nvPicPr>
        <p:blipFill>
          <a:blip r:embed="rId2"/>
          <a:srcRect/>
          <a:stretch>
            <a:fillRect/>
          </a:stretch>
        </p:blipFill>
        <p:spPr bwMode="auto">
          <a:xfrm>
            <a:off x="9844074" y="524302"/>
            <a:ext cx="1928826" cy="810781"/>
          </a:xfrm>
          <a:prstGeom prst="rect">
            <a:avLst/>
          </a:prstGeom>
          <a:noFill/>
        </p:spPr>
      </p:pic>
    </p:spTree>
    <p:extLst>
      <p:ext uri="{BB962C8B-B14F-4D97-AF65-F5344CB8AC3E}">
        <p14:creationId xmlns:p14="http://schemas.microsoft.com/office/powerpoint/2010/main" val="15518127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8D1AA55E-40D5-461B-A5A8-4AE8AAB71B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itolo 3">
            <a:extLst>
              <a:ext uri="{FF2B5EF4-FFF2-40B4-BE49-F238E27FC236}">
                <a16:creationId xmlns:a16="http://schemas.microsoft.com/office/drawing/2014/main" id="{34811D00-3965-4E0C-B34B-CE68AAB5F941}"/>
              </a:ext>
            </a:extLst>
          </p:cNvPr>
          <p:cNvSpPr>
            <a:spLocks noGrp="1"/>
          </p:cNvSpPr>
          <p:nvPr>
            <p:ph type="title"/>
          </p:nvPr>
        </p:nvSpPr>
        <p:spPr>
          <a:xfrm>
            <a:off x="803775" y="1115533"/>
            <a:ext cx="10359525" cy="964324"/>
          </a:xfrm>
        </p:spPr>
        <p:txBody>
          <a:bodyPr anchor="b">
            <a:normAutofit/>
          </a:bodyPr>
          <a:lstStyle/>
          <a:p>
            <a:r>
              <a:rPr lang="en-US" sz="2200" dirty="0">
                <a:solidFill>
                  <a:srgbClr val="002060"/>
                </a:solidFill>
              </a:rPr>
              <a:t>Guidelines 40B. Consideration of new business in setting future management actions (1/3)</a:t>
            </a:r>
            <a:br>
              <a:rPr lang="en-US" sz="3900" dirty="0"/>
            </a:br>
            <a:endParaRPr lang="en-US" sz="3900" dirty="0"/>
          </a:p>
        </p:txBody>
      </p:sp>
      <p:cxnSp>
        <p:nvCxnSpPr>
          <p:cNvPr id="12" name="Straight Connector 11">
            <a:extLst>
              <a:ext uri="{FF2B5EF4-FFF2-40B4-BE49-F238E27FC236}">
                <a16:creationId xmlns:a16="http://schemas.microsoft.com/office/drawing/2014/main" id="{7EB498BD-8089-4626-91EA-4978EBEF535E}"/>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8878" y="806470"/>
            <a:ext cx="7903723" cy="0"/>
          </a:xfrm>
          <a:prstGeom prst="line">
            <a:avLst/>
          </a:prstGeom>
          <a:ln w="25400" cap="sq">
            <a:gradFill flip="none" rotWithShape="1">
              <a:gsLst>
                <a:gs pos="0">
                  <a:schemeClr val="accent1"/>
                </a:gs>
                <a:gs pos="100000">
                  <a:schemeClr val="accent2"/>
                </a:gs>
              </a:gsLst>
              <a:lin ang="10800000" scaled="0"/>
              <a:tileRect/>
            </a:gradFill>
            <a:bevel/>
          </a:ln>
        </p:spPr>
        <p:style>
          <a:lnRef idx="1">
            <a:schemeClr val="accent1"/>
          </a:lnRef>
          <a:fillRef idx="0">
            <a:schemeClr val="accent1"/>
          </a:fillRef>
          <a:effectRef idx="0">
            <a:schemeClr val="accent1"/>
          </a:effectRef>
          <a:fontRef idx="minor">
            <a:schemeClr val="tx1"/>
          </a:fontRef>
        </p:style>
      </p:cxnSp>
      <p:sp>
        <p:nvSpPr>
          <p:cNvPr id="5" name="Segnaposto contenuto 4">
            <a:extLst>
              <a:ext uri="{FF2B5EF4-FFF2-40B4-BE49-F238E27FC236}">
                <a16:creationId xmlns:a16="http://schemas.microsoft.com/office/drawing/2014/main" id="{C9F20992-C4E2-4236-9A59-8382AB582E0B}"/>
              </a:ext>
            </a:extLst>
          </p:cNvPr>
          <p:cNvSpPr>
            <a:spLocks noGrp="1"/>
          </p:cNvSpPr>
          <p:nvPr>
            <p:ph idx="1"/>
          </p:nvPr>
        </p:nvSpPr>
        <p:spPr>
          <a:xfrm>
            <a:off x="794250" y="1800229"/>
            <a:ext cx="10550025" cy="4485592"/>
          </a:xfrm>
        </p:spPr>
        <p:txBody>
          <a:bodyPr anchor="t">
            <a:normAutofit lnSpcReduction="10000"/>
          </a:bodyPr>
          <a:lstStyle/>
          <a:p>
            <a:pPr marL="0" indent="0" algn="just">
              <a:buNone/>
            </a:pPr>
            <a:r>
              <a:rPr lang="en-GB" sz="1400" u="sng" dirty="0">
                <a:solidFill>
                  <a:schemeClr val="tx1">
                    <a:alpha val="80000"/>
                  </a:schemeClr>
                </a:solidFill>
              </a:rPr>
              <a:t>Background</a:t>
            </a:r>
          </a:p>
          <a:p>
            <a:pPr marL="0" indent="0" algn="just">
              <a:buNone/>
            </a:pPr>
            <a:r>
              <a:rPr lang="en-GB" sz="1400" dirty="0">
                <a:solidFill>
                  <a:schemeClr val="tx1">
                    <a:alpha val="80000"/>
                  </a:schemeClr>
                </a:solidFill>
              </a:rPr>
              <a:t>This is the most controversial new guideline.</a:t>
            </a:r>
          </a:p>
          <a:p>
            <a:pPr marL="0" indent="0" algn="just">
              <a:buNone/>
            </a:pPr>
            <a:r>
              <a:rPr lang="en-GB" sz="1400" dirty="0">
                <a:solidFill>
                  <a:schemeClr val="tx1">
                    <a:alpha val="80000"/>
                  </a:schemeClr>
                </a:solidFill>
              </a:rPr>
              <a:t>Future management actions are not assumptions, they are something relevant to the management of assets underlying the liabilities.</a:t>
            </a:r>
          </a:p>
          <a:p>
            <a:pPr marL="0" indent="0" algn="just">
              <a:buNone/>
            </a:pPr>
            <a:r>
              <a:rPr lang="en-GB" sz="1400" dirty="0">
                <a:solidFill>
                  <a:schemeClr val="tx1">
                    <a:alpha val="80000"/>
                  </a:schemeClr>
                </a:solidFill>
              </a:rPr>
              <a:t>Not only the asset mix chosen to optimise the yields and the risks in accordance with local regulation IVASS 24, also the way and time as to realise gains and losses before  maturity of bonds are part of strategic asset strategy</a:t>
            </a:r>
          </a:p>
          <a:p>
            <a:pPr marL="0" indent="0" algn="just">
              <a:buNone/>
            </a:pPr>
            <a:r>
              <a:rPr lang="en-GB" sz="1400" dirty="0">
                <a:solidFill>
                  <a:schemeClr val="tx1">
                    <a:alpha val="80000"/>
                  </a:schemeClr>
                </a:solidFill>
              </a:rPr>
              <a:t>The investment strategy to be followed and the reaction to extreme external financial scenarios are key  to predict asset management actions.</a:t>
            </a:r>
          </a:p>
          <a:p>
            <a:pPr marL="0" indent="0" algn="just">
              <a:buNone/>
            </a:pPr>
            <a:r>
              <a:rPr lang="en-GB" sz="1400" dirty="0">
                <a:solidFill>
                  <a:schemeClr val="tx1">
                    <a:alpha val="80000"/>
                  </a:schemeClr>
                </a:solidFill>
              </a:rPr>
              <a:t>It’s clear that those strategies depend on the expected volumes which in turn depend on the forecast new businesses and on future premiums foreseen to originate from the business in force and which are not yet contributing to technical provisions due to contract boundaries being applicable.</a:t>
            </a:r>
            <a:endParaRPr lang="en-GB" sz="1400" u="sng" dirty="0">
              <a:solidFill>
                <a:schemeClr val="tx1">
                  <a:alpha val="80000"/>
                </a:schemeClr>
              </a:solidFill>
            </a:endParaRPr>
          </a:p>
          <a:p>
            <a:pPr marL="0" indent="0" algn="just">
              <a:buNone/>
            </a:pPr>
            <a:r>
              <a:rPr lang="en-GB" sz="1400" dirty="0">
                <a:solidFill>
                  <a:schemeClr val="tx1">
                    <a:alpha val="80000"/>
                  </a:schemeClr>
                </a:solidFill>
              </a:rPr>
              <a:t>However, the joint projection of future obligations stemming from past premiums and future premiums outside contract boundaries and – at the same time – future new business and future premiums which meet contract boundaries would generate strange effects on the expected yields of the underlying assets, particularly in respect to participating contracts.</a:t>
            </a:r>
          </a:p>
          <a:p>
            <a:pPr marL="0" indent="0" algn="just">
              <a:buNone/>
            </a:pPr>
            <a:r>
              <a:rPr lang="en-GB" sz="1400" dirty="0">
                <a:solidFill>
                  <a:schemeClr val="tx1">
                    <a:alpha val="80000"/>
                  </a:schemeClr>
                </a:solidFill>
              </a:rPr>
              <a:t>In periods of increasing interest rates, the ALM tool in usage for the stochastic valuations would predict higher earnings due to the positive contribution of future investments of future businesses;</a:t>
            </a:r>
          </a:p>
          <a:p>
            <a:pPr marL="0" indent="0" algn="just">
              <a:buNone/>
            </a:pPr>
            <a:r>
              <a:rPr lang="en-GB" sz="1400" dirty="0">
                <a:solidFill>
                  <a:schemeClr val="tx1">
                    <a:alpha val="80000"/>
                  </a:schemeClr>
                </a:solidFill>
              </a:rPr>
              <a:t>In contrast, in period of decreasing interest rates, the ALM would predict lower earnings due to the negative contribution of future investments of future businesses </a:t>
            </a:r>
          </a:p>
          <a:p>
            <a:pPr marL="0" indent="0" algn="just">
              <a:buNone/>
            </a:pPr>
            <a:r>
              <a:rPr lang="en-GB" sz="1400" dirty="0">
                <a:solidFill>
                  <a:schemeClr val="tx1">
                    <a:alpha val="80000"/>
                  </a:schemeClr>
                </a:solidFill>
              </a:rPr>
              <a:t>							</a:t>
            </a:r>
            <a:r>
              <a:rPr lang="en-GB" sz="1400" i="1" dirty="0">
                <a:solidFill>
                  <a:schemeClr val="tx1">
                    <a:alpha val="80000"/>
                  </a:schemeClr>
                </a:solidFill>
              </a:rPr>
              <a:t>to be continued </a:t>
            </a:r>
            <a:r>
              <a:rPr lang="en-GB" sz="1400" i="1" dirty="0">
                <a:solidFill>
                  <a:schemeClr val="tx1">
                    <a:alpha val="80000"/>
                  </a:schemeClr>
                </a:solidFill>
                <a:sym typeface="Wingdings" panose="05000000000000000000" pitchFamily="2" charset="2"/>
              </a:rPr>
              <a:t></a:t>
            </a:r>
            <a:endParaRPr lang="en-GB" sz="1400" i="1" dirty="0">
              <a:solidFill>
                <a:schemeClr val="tx1">
                  <a:alpha val="80000"/>
                </a:schemeClr>
              </a:solidFill>
            </a:endParaRPr>
          </a:p>
          <a:p>
            <a:pPr marL="0" lvl="1" indent="0" algn="just">
              <a:buNone/>
            </a:pPr>
            <a:endParaRPr lang="en-GB" sz="1400" dirty="0">
              <a:solidFill>
                <a:schemeClr val="tx1">
                  <a:alpha val="80000"/>
                </a:schemeClr>
              </a:solidFill>
            </a:endParaRPr>
          </a:p>
        </p:txBody>
      </p:sp>
      <p:grpSp>
        <p:nvGrpSpPr>
          <p:cNvPr id="14" name="Group 13">
            <a:extLst>
              <a:ext uri="{FF2B5EF4-FFF2-40B4-BE49-F238E27FC236}">
                <a16:creationId xmlns:a16="http://schemas.microsoft.com/office/drawing/2014/main" id="{78350D8D-73D6-4132-89B5-DD52F3962A76}"/>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1388224" y="2325422"/>
            <a:ext cx="465458" cy="872153"/>
            <a:chOff x="11388224" y="2325422"/>
            <a:chExt cx="465458" cy="872153"/>
          </a:xfrm>
        </p:grpSpPr>
        <p:sp>
          <p:nvSpPr>
            <p:cNvPr id="15" name="Graphic 11">
              <a:extLst>
                <a:ext uri="{FF2B5EF4-FFF2-40B4-BE49-F238E27FC236}">
                  <a16:creationId xmlns:a16="http://schemas.microsoft.com/office/drawing/2014/main" id="{6CB927A4-E432-4310-9CD5-E89FF506317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403764" y="2325422"/>
              <a:ext cx="139039" cy="139039"/>
            </a:xfrm>
            <a:custGeom>
              <a:avLst/>
              <a:gdLst>
                <a:gd name="connsiteX0" fmla="*/ 129602 w 139039"/>
                <a:gd name="connsiteY0" fmla="*/ 60082 h 139039"/>
                <a:gd name="connsiteX1" fmla="*/ 78957 w 139039"/>
                <a:gd name="connsiteY1" fmla="*/ 60082 h 139039"/>
                <a:gd name="connsiteX2" fmla="*/ 78957 w 139039"/>
                <a:gd name="connsiteY2" fmla="*/ 9437 h 139039"/>
                <a:gd name="connsiteX3" fmla="*/ 69520 w 139039"/>
                <a:gd name="connsiteY3" fmla="*/ 0 h 139039"/>
                <a:gd name="connsiteX4" fmla="*/ 60082 w 139039"/>
                <a:gd name="connsiteY4" fmla="*/ 9437 h 139039"/>
                <a:gd name="connsiteX5" fmla="*/ 60082 w 139039"/>
                <a:gd name="connsiteY5" fmla="*/ 60082 h 139039"/>
                <a:gd name="connsiteX6" fmla="*/ 9437 w 139039"/>
                <a:gd name="connsiteY6" fmla="*/ 60082 h 139039"/>
                <a:gd name="connsiteX7" fmla="*/ 0 w 139039"/>
                <a:gd name="connsiteY7" fmla="*/ 69520 h 139039"/>
                <a:gd name="connsiteX8" fmla="*/ 9437 w 139039"/>
                <a:gd name="connsiteY8" fmla="*/ 78957 h 139039"/>
                <a:gd name="connsiteX9" fmla="*/ 60082 w 139039"/>
                <a:gd name="connsiteY9" fmla="*/ 78957 h 139039"/>
                <a:gd name="connsiteX10" fmla="*/ 60082 w 139039"/>
                <a:gd name="connsiteY10" fmla="*/ 129602 h 139039"/>
                <a:gd name="connsiteX11" fmla="*/ 69520 w 139039"/>
                <a:gd name="connsiteY11" fmla="*/ 139039 h 139039"/>
                <a:gd name="connsiteX12" fmla="*/ 78957 w 139039"/>
                <a:gd name="connsiteY12" fmla="*/ 129602 h 139039"/>
                <a:gd name="connsiteX13" fmla="*/ 78957 w 139039"/>
                <a:gd name="connsiteY13" fmla="*/ 78957 h 139039"/>
                <a:gd name="connsiteX14" fmla="*/ 129602 w 139039"/>
                <a:gd name="connsiteY14" fmla="*/ 78957 h 139039"/>
                <a:gd name="connsiteX15" fmla="*/ 139039 w 139039"/>
                <a:gd name="connsiteY15" fmla="*/ 69520 h 139039"/>
                <a:gd name="connsiteX16" fmla="*/ 129602 w 139039"/>
                <a:gd name="connsiteY16" fmla="*/ 60082 h 1390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39039" h="139039">
                  <a:moveTo>
                    <a:pt x="129602" y="60082"/>
                  </a:moveTo>
                  <a:lnTo>
                    <a:pt x="78957" y="60082"/>
                  </a:lnTo>
                  <a:lnTo>
                    <a:pt x="78957" y="9437"/>
                  </a:lnTo>
                  <a:cubicBezTo>
                    <a:pt x="78957" y="4225"/>
                    <a:pt x="74731" y="0"/>
                    <a:pt x="69520" y="0"/>
                  </a:cubicBezTo>
                  <a:cubicBezTo>
                    <a:pt x="64308" y="0"/>
                    <a:pt x="60082" y="4225"/>
                    <a:pt x="60082" y="9437"/>
                  </a:cubicBezTo>
                  <a:lnTo>
                    <a:pt x="60082" y="60082"/>
                  </a:lnTo>
                  <a:lnTo>
                    <a:pt x="9437" y="60082"/>
                  </a:lnTo>
                  <a:cubicBezTo>
                    <a:pt x="4225" y="60082"/>
                    <a:pt x="0" y="64308"/>
                    <a:pt x="0" y="69520"/>
                  </a:cubicBezTo>
                  <a:cubicBezTo>
                    <a:pt x="0" y="74731"/>
                    <a:pt x="4225" y="78957"/>
                    <a:pt x="9437" y="78957"/>
                  </a:cubicBezTo>
                  <a:lnTo>
                    <a:pt x="60082" y="78957"/>
                  </a:lnTo>
                  <a:lnTo>
                    <a:pt x="60082" y="129602"/>
                  </a:lnTo>
                  <a:cubicBezTo>
                    <a:pt x="60082" y="134814"/>
                    <a:pt x="64308" y="139039"/>
                    <a:pt x="69520" y="139039"/>
                  </a:cubicBezTo>
                  <a:cubicBezTo>
                    <a:pt x="74731" y="139039"/>
                    <a:pt x="78957" y="134814"/>
                    <a:pt x="78957" y="129602"/>
                  </a:cubicBezTo>
                  <a:lnTo>
                    <a:pt x="78957" y="78957"/>
                  </a:lnTo>
                  <a:lnTo>
                    <a:pt x="129602" y="78957"/>
                  </a:lnTo>
                  <a:cubicBezTo>
                    <a:pt x="134814" y="78957"/>
                    <a:pt x="139039" y="74731"/>
                    <a:pt x="139039" y="69520"/>
                  </a:cubicBezTo>
                  <a:cubicBezTo>
                    <a:pt x="139039" y="64308"/>
                    <a:pt x="134814" y="60082"/>
                    <a:pt x="129602" y="60082"/>
                  </a:cubicBezTo>
                  <a:close/>
                </a:path>
              </a:pathLst>
            </a:custGeom>
            <a:solidFill>
              <a:schemeClr val="accent2"/>
            </a:solidFill>
            <a:ln w="603" cap="flat">
              <a:noFill/>
              <a:prstDash val="solid"/>
              <a:miter/>
            </a:ln>
          </p:spPr>
          <p:txBody>
            <a:bodyPr rtlCol="0" anchor="ctr"/>
            <a:lstStyle/>
            <a:p>
              <a:endParaRPr lang="en-US"/>
            </a:p>
          </p:txBody>
        </p:sp>
        <p:sp>
          <p:nvSpPr>
            <p:cNvPr id="16" name="Graphic 10">
              <a:extLst>
                <a:ext uri="{FF2B5EF4-FFF2-40B4-BE49-F238E27FC236}">
                  <a16:creationId xmlns:a16="http://schemas.microsoft.com/office/drawing/2014/main" id="{E3020543-B24B-4EC4-8FFC-8DD88EEA91A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762544" y="2554717"/>
              <a:ext cx="91138" cy="91138"/>
            </a:xfrm>
            <a:custGeom>
              <a:avLst/>
              <a:gdLst>
                <a:gd name="connsiteX0" fmla="*/ 91138 w 91138"/>
                <a:gd name="connsiteY0" fmla="*/ 45569 h 91138"/>
                <a:gd name="connsiteX1" fmla="*/ 45569 w 91138"/>
                <a:gd name="connsiteY1" fmla="*/ 91138 h 91138"/>
                <a:gd name="connsiteX2" fmla="*/ 0 w 91138"/>
                <a:gd name="connsiteY2" fmla="*/ 45569 h 91138"/>
                <a:gd name="connsiteX3" fmla="*/ 45569 w 91138"/>
                <a:gd name="connsiteY3" fmla="*/ 0 h 91138"/>
                <a:gd name="connsiteX4" fmla="*/ 91138 w 91138"/>
                <a:gd name="connsiteY4" fmla="*/ 45569 h 9113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138" h="91138">
                  <a:moveTo>
                    <a:pt x="91138" y="45569"/>
                  </a:moveTo>
                  <a:cubicBezTo>
                    <a:pt x="91138" y="70736"/>
                    <a:pt x="70736" y="91138"/>
                    <a:pt x="45569" y="91138"/>
                  </a:cubicBezTo>
                  <a:cubicBezTo>
                    <a:pt x="20402" y="91138"/>
                    <a:pt x="0" y="70736"/>
                    <a:pt x="0" y="45569"/>
                  </a:cubicBezTo>
                  <a:cubicBezTo>
                    <a:pt x="0" y="20402"/>
                    <a:pt x="20402" y="0"/>
                    <a:pt x="45569" y="0"/>
                  </a:cubicBezTo>
                  <a:cubicBezTo>
                    <a:pt x="70736" y="0"/>
                    <a:pt x="91138" y="20402"/>
                    <a:pt x="91138" y="45569"/>
                  </a:cubicBezTo>
                  <a:close/>
                </a:path>
              </a:pathLst>
            </a:custGeom>
            <a:solidFill>
              <a:schemeClr val="accent2"/>
            </a:solidFill>
            <a:ln w="422" cap="flat">
              <a:noFill/>
              <a:prstDash val="solid"/>
              <a:miter/>
            </a:ln>
          </p:spPr>
          <p:txBody>
            <a:bodyPr rtlCol="0" anchor="ctr"/>
            <a:lstStyle/>
            <a:p>
              <a:endParaRPr lang="en-US"/>
            </a:p>
          </p:txBody>
        </p:sp>
        <p:sp>
          <p:nvSpPr>
            <p:cNvPr id="17" name="Graphic 12">
              <a:extLst>
                <a:ext uri="{FF2B5EF4-FFF2-40B4-BE49-F238E27FC236}">
                  <a16:creationId xmlns:a16="http://schemas.microsoft.com/office/drawing/2014/main" id="{1453BF6C-B012-48B7-B4E8-6D7AC7C27D0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388224" y="3069861"/>
              <a:ext cx="127714" cy="127714"/>
            </a:xfrm>
            <a:custGeom>
              <a:avLst/>
              <a:gdLst>
                <a:gd name="connsiteX0" fmla="*/ 63857 w 127714"/>
                <a:gd name="connsiteY0" fmla="*/ 18874 h 127714"/>
                <a:gd name="connsiteX1" fmla="*/ 108840 w 127714"/>
                <a:gd name="connsiteY1" fmla="*/ 63857 h 127714"/>
                <a:gd name="connsiteX2" fmla="*/ 63857 w 127714"/>
                <a:gd name="connsiteY2" fmla="*/ 108840 h 127714"/>
                <a:gd name="connsiteX3" fmla="*/ 18874 w 127714"/>
                <a:gd name="connsiteY3" fmla="*/ 63857 h 127714"/>
                <a:gd name="connsiteX4" fmla="*/ 63857 w 127714"/>
                <a:gd name="connsiteY4" fmla="*/ 18874 h 127714"/>
                <a:gd name="connsiteX5" fmla="*/ 63857 w 127714"/>
                <a:gd name="connsiteY5" fmla="*/ 0 h 127714"/>
                <a:gd name="connsiteX6" fmla="*/ 0 w 127714"/>
                <a:gd name="connsiteY6" fmla="*/ 63857 h 127714"/>
                <a:gd name="connsiteX7" fmla="*/ 63857 w 127714"/>
                <a:gd name="connsiteY7" fmla="*/ 127714 h 127714"/>
                <a:gd name="connsiteX8" fmla="*/ 127714 w 127714"/>
                <a:gd name="connsiteY8" fmla="*/ 63857 h 127714"/>
                <a:gd name="connsiteX9" fmla="*/ 63857 w 127714"/>
                <a:gd name="connsiteY9" fmla="*/ 0 h 1277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27714" h="127714">
                  <a:moveTo>
                    <a:pt x="63857" y="18874"/>
                  </a:moveTo>
                  <a:cubicBezTo>
                    <a:pt x="88700" y="18874"/>
                    <a:pt x="108840" y="39014"/>
                    <a:pt x="108840" y="63857"/>
                  </a:cubicBezTo>
                  <a:cubicBezTo>
                    <a:pt x="108840" y="88700"/>
                    <a:pt x="88700" y="108840"/>
                    <a:pt x="63857" y="108840"/>
                  </a:cubicBezTo>
                  <a:cubicBezTo>
                    <a:pt x="39014" y="108840"/>
                    <a:pt x="18874" y="88700"/>
                    <a:pt x="18874" y="63857"/>
                  </a:cubicBezTo>
                  <a:cubicBezTo>
                    <a:pt x="18898" y="39024"/>
                    <a:pt x="39024" y="18898"/>
                    <a:pt x="63857" y="18874"/>
                  </a:cubicBezTo>
                  <a:moveTo>
                    <a:pt x="63857" y="0"/>
                  </a:moveTo>
                  <a:cubicBezTo>
                    <a:pt x="28590" y="0"/>
                    <a:pt x="0" y="28590"/>
                    <a:pt x="0" y="63857"/>
                  </a:cubicBezTo>
                  <a:cubicBezTo>
                    <a:pt x="0" y="99124"/>
                    <a:pt x="28590" y="127714"/>
                    <a:pt x="63857" y="127714"/>
                  </a:cubicBezTo>
                  <a:cubicBezTo>
                    <a:pt x="99124" y="127714"/>
                    <a:pt x="127714" y="99124"/>
                    <a:pt x="127714" y="63857"/>
                  </a:cubicBezTo>
                  <a:cubicBezTo>
                    <a:pt x="127714" y="28590"/>
                    <a:pt x="99124" y="0"/>
                    <a:pt x="63857" y="0"/>
                  </a:cubicBezTo>
                  <a:close/>
                </a:path>
              </a:pathLst>
            </a:custGeom>
            <a:solidFill>
              <a:schemeClr val="accent2"/>
            </a:solidFill>
            <a:ln w="610" cap="flat">
              <a:noFill/>
              <a:prstDash val="solid"/>
              <a:miter/>
            </a:ln>
          </p:spPr>
          <p:txBody>
            <a:bodyPr rtlCol="0" anchor="ctr"/>
            <a:lstStyle/>
            <a:p>
              <a:endParaRPr lang="en-US"/>
            </a:p>
          </p:txBody>
        </p:sp>
      </p:grpSp>
      <p:sp>
        <p:nvSpPr>
          <p:cNvPr id="2" name="Segnaposto numero diapositiva 1">
            <a:extLst>
              <a:ext uri="{FF2B5EF4-FFF2-40B4-BE49-F238E27FC236}">
                <a16:creationId xmlns:a16="http://schemas.microsoft.com/office/drawing/2014/main" id="{72E03EDD-0F06-4097-97AD-2F135F50D83A}"/>
              </a:ext>
            </a:extLst>
          </p:cNvPr>
          <p:cNvSpPr>
            <a:spLocks noGrp="1"/>
          </p:cNvSpPr>
          <p:nvPr>
            <p:ph type="sldNum" sz="quarter" idx="12"/>
          </p:nvPr>
        </p:nvSpPr>
        <p:spPr>
          <a:xfrm>
            <a:off x="8610600" y="6356350"/>
            <a:ext cx="2743200" cy="365125"/>
          </a:xfrm>
        </p:spPr>
        <p:txBody>
          <a:bodyPr>
            <a:normAutofit/>
          </a:bodyPr>
          <a:lstStyle/>
          <a:p>
            <a:pPr>
              <a:spcAft>
                <a:spcPts val="600"/>
              </a:spcAft>
            </a:pPr>
            <a:fld id="{D57F1E4F-1CFF-5643-939E-217C01CDF565}" type="slidenum">
              <a:rPr lang="en-US">
                <a:solidFill>
                  <a:schemeClr val="tx1">
                    <a:alpha val="60000"/>
                  </a:schemeClr>
                </a:solidFill>
              </a:rPr>
              <a:pPr>
                <a:spcAft>
                  <a:spcPts val="600"/>
                </a:spcAft>
              </a:pPr>
              <a:t>26</a:t>
            </a:fld>
            <a:endParaRPr lang="en-US">
              <a:solidFill>
                <a:schemeClr val="tx1">
                  <a:alpha val="60000"/>
                </a:schemeClr>
              </a:solidFill>
            </a:endParaRPr>
          </a:p>
        </p:txBody>
      </p:sp>
      <p:pic>
        <p:nvPicPr>
          <p:cNvPr id="3" name="Picture 2">
            <a:extLst>
              <a:ext uri="{FF2B5EF4-FFF2-40B4-BE49-F238E27FC236}">
                <a16:creationId xmlns:a16="http://schemas.microsoft.com/office/drawing/2014/main" id="{9E222F8D-538B-45E3-9590-C20EE49CFBCB}"/>
              </a:ext>
            </a:extLst>
          </p:cNvPr>
          <p:cNvPicPr>
            <a:picLocks noChangeAspect="1" noChangeArrowheads="1"/>
          </p:cNvPicPr>
          <p:nvPr/>
        </p:nvPicPr>
        <p:blipFill>
          <a:blip r:embed="rId2"/>
          <a:srcRect/>
          <a:stretch>
            <a:fillRect/>
          </a:stretch>
        </p:blipFill>
        <p:spPr bwMode="auto">
          <a:xfrm>
            <a:off x="9879287" y="318759"/>
            <a:ext cx="1928826" cy="810781"/>
          </a:xfrm>
          <a:prstGeom prst="rect">
            <a:avLst/>
          </a:prstGeom>
          <a:noFill/>
        </p:spPr>
      </p:pic>
    </p:spTree>
    <p:extLst>
      <p:ext uri="{BB962C8B-B14F-4D97-AF65-F5344CB8AC3E}">
        <p14:creationId xmlns:p14="http://schemas.microsoft.com/office/powerpoint/2010/main" val="291282290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8D1AA55E-40D5-461B-A5A8-4AE8AAB71B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itolo 3">
            <a:extLst>
              <a:ext uri="{FF2B5EF4-FFF2-40B4-BE49-F238E27FC236}">
                <a16:creationId xmlns:a16="http://schemas.microsoft.com/office/drawing/2014/main" id="{34811D00-3965-4E0C-B34B-CE68AAB5F941}"/>
              </a:ext>
            </a:extLst>
          </p:cNvPr>
          <p:cNvSpPr>
            <a:spLocks noGrp="1"/>
          </p:cNvSpPr>
          <p:nvPr>
            <p:ph type="title"/>
          </p:nvPr>
        </p:nvSpPr>
        <p:spPr>
          <a:xfrm>
            <a:off x="803775" y="1115533"/>
            <a:ext cx="10359525" cy="964324"/>
          </a:xfrm>
        </p:spPr>
        <p:txBody>
          <a:bodyPr anchor="b">
            <a:normAutofit/>
          </a:bodyPr>
          <a:lstStyle/>
          <a:p>
            <a:r>
              <a:rPr lang="en-US" sz="2200" dirty="0">
                <a:solidFill>
                  <a:srgbClr val="002060"/>
                </a:solidFill>
              </a:rPr>
              <a:t>Guidelines 40B. Consideration of new business in setting future management actions (2/3)</a:t>
            </a:r>
            <a:br>
              <a:rPr lang="en-US" sz="3900" dirty="0"/>
            </a:br>
            <a:endParaRPr lang="en-US" sz="3900" dirty="0"/>
          </a:p>
        </p:txBody>
      </p:sp>
      <p:cxnSp>
        <p:nvCxnSpPr>
          <p:cNvPr id="12" name="Straight Connector 11">
            <a:extLst>
              <a:ext uri="{FF2B5EF4-FFF2-40B4-BE49-F238E27FC236}">
                <a16:creationId xmlns:a16="http://schemas.microsoft.com/office/drawing/2014/main" id="{7EB498BD-8089-4626-91EA-4978EBEF535E}"/>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8878" y="806470"/>
            <a:ext cx="7903723" cy="0"/>
          </a:xfrm>
          <a:prstGeom prst="line">
            <a:avLst/>
          </a:prstGeom>
          <a:ln w="25400" cap="sq">
            <a:gradFill flip="none" rotWithShape="1">
              <a:gsLst>
                <a:gs pos="0">
                  <a:schemeClr val="accent1"/>
                </a:gs>
                <a:gs pos="100000">
                  <a:schemeClr val="accent2"/>
                </a:gs>
              </a:gsLst>
              <a:lin ang="10800000" scaled="0"/>
              <a:tileRect/>
            </a:gradFill>
            <a:bevel/>
          </a:ln>
        </p:spPr>
        <p:style>
          <a:lnRef idx="1">
            <a:schemeClr val="accent1"/>
          </a:lnRef>
          <a:fillRef idx="0">
            <a:schemeClr val="accent1"/>
          </a:fillRef>
          <a:effectRef idx="0">
            <a:schemeClr val="accent1"/>
          </a:effectRef>
          <a:fontRef idx="minor">
            <a:schemeClr val="tx1"/>
          </a:fontRef>
        </p:style>
      </p:cxnSp>
      <p:sp>
        <p:nvSpPr>
          <p:cNvPr id="5" name="Segnaposto contenuto 4">
            <a:extLst>
              <a:ext uri="{FF2B5EF4-FFF2-40B4-BE49-F238E27FC236}">
                <a16:creationId xmlns:a16="http://schemas.microsoft.com/office/drawing/2014/main" id="{C9F20992-C4E2-4236-9A59-8382AB582E0B}"/>
              </a:ext>
            </a:extLst>
          </p:cNvPr>
          <p:cNvSpPr>
            <a:spLocks noGrp="1"/>
          </p:cNvSpPr>
          <p:nvPr>
            <p:ph idx="1"/>
          </p:nvPr>
        </p:nvSpPr>
        <p:spPr>
          <a:xfrm>
            <a:off x="794250" y="1800229"/>
            <a:ext cx="10550025" cy="4485592"/>
          </a:xfrm>
        </p:spPr>
        <p:txBody>
          <a:bodyPr anchor="t">
            <a:normAutofit/>
          </a:bodyPr>
          <a:lstStyle/>
          <a:p>
            <a:pPr marL="0" indent="0" algn="just">
              <a:buNone/>
            </a:pPr>
            <a:r>
              <a:rPr lang="en-GB" sz="1400" u="sng" dirty="0">
                <a:solidFill>
                  <a:schemeClr val="tx1">
                    <a:alpha val="80000"/>
                  </a:schemeClr>
                </a:solidFill>
              </a:rPr>
              <a:t>Background</a:t>
            </a:r>
          </a:p>
          <a:p>
            <a:pPr marL="0" indent="0" algn="just">
              <a:buNone/>
            </a:pPr>
            <a:r>
              <a:rPr lang="en-GB" sz="1400" dirty="0">
                <a:solidFill>
                  <a:schemeClr val="tx1">
                    <a:alpha val="80000"/>
                  </a:schemeClr>
                </a:solidFill>
              </a:rPr>
              <a:t>If so (future new business explicitly modelled in the ALM), the consequences would be:</a:t>
            </a:r>
          </a:p>
          <a:p>
            <a:pPr algn="just">
              <a:buFontTx/>
              <a:buChar char="-"/>
            </a:pPr>
            <a:r>
              <a:rPr lang="en-GB" sz="1400" dirty="0">
                <a:solidFill>
                  <a:schemeClr val="tx1">
                    <a:alpha val="80000"/>
                  </a:schemeClr>
                </a:solidFill>
              </a:rPr>
              <a:t>An impact in the liability for future discretionary benefits and in the loss absorbency capacity of technical provisions</a:t>
            </a:r>
          </a:p>
          <a:p>
            <a:pPr algn="just">
              <a:buFontTx/>
              <a:buChar char="-"/>
            </a:pPr>
            <a:r>
              <a:rPr lang="en-GB" sz="1400" dirty="0">
                <a:solidFill>
                  <a:schemeClr val="tx1">
                    <a:alpha val="80000"/>
                  </a:schemeClr>
                </a:solidFill>
              </a:rPr>
              <a:t>An impact on TVOG, the stochastic cost of financial guarantees and of future discretionary benefits</a:t>
            </a:r>
          </a:p>
          <a:p>
            <a:pPr algn="just">
              <a:buFontTx/>
              <a:buChar char="-"/>
            </a:pPr>
            <a:r>
              <a:rPr lang="en-GB" sz="1400" dirty="0">
                <a:solidFill>
                  <a:schemeClr val="tx1">
                    <a:alpha val="80000"/>
                  </a:schemeClr>
                </a:solidFill>
              </a:rPr>
              <a:t>An impact driven by the PHB of contracts in force as reaction of changes of expected yields driven by future new businesses</a:t>
            </a:r>
          </a:p>
          <a:p>
            <a:pPr algn="just">
              <a:buFontTx/>
              <a:buChar char="-"/>
            </a:pPr>
            <a:r>
              <a:rPr lang="en-GB" sz="1400" dirty="0">
                <a:solidFill>
                  <a:schemeClr val="tx1">
                    <a:alpha val="80000"/>
                  </a:schemeClr>
                </a:solidFill>
              </a:rPr>
              <a:t>A partial double counting with future profits arising from future new businesses which, under a stress scenario, support the deferred tax assets posted in the balance sheet or, alternatively, support the loss absorbency capacity of deferred tax assets (LACDT)</a:t>
            </a:r>
          </a:p>
          <a:p>
            <a:pPr marL="0" indent="0" algn="just">
              <a:buNone/>
            </a:pPr>
            <a:r>
              <a:rPr lang="en-GB" sz="1400" dirty="0">
                <a:solidFill>
                  <a:schemeClr val="tx1">
                    <a:alpha val="80000"/>
                  </a:schemeClr>
                </a:solidFill>
              </a:rPr>
              <a:t>The double counting relates to the contribution of future investment income to those profits which, in turn, should be unbundled from the contribution of underwriting profits (not practicable due to the interaction of PHB).</a:t>
            </a:r>
          </a:p>
          <a:p>
            <a:pPr marL="0" indent="0" algn="just">
              <a:buNone/>
            </a:pPr>
            <a:r>
              <a:rPr lang="en-GB" sz="1400" dirty="0">
                <a:solidFill>
                  <a:schemeClr val="tx1">
                    <a:alpha val="80000"/>
                  </a:schemeClr>
                </a:solidFill>
              </a:rPr>
              <a:t>The same considerations are valid when we look at future premiums of business in force which meet contract boundaries</a:t>
            </a:r>
          </a:p>
          <a:p>
            <a:pPr marL="0" indent="0" algn="just">
              <a:buNone/>
            </a:pPr>
            <a:r>
              <a:rPr lang="en-GB" sz="1400" dirty="0">
                <a:solidFill>
                  <a:schemeClr val="tx1">
                    <a:alpha val="80000"/>
                  </a:schemeClr>
                </a:solidFill>
              </a:rPr>
              <a:t>Therefore, we would work on the ground to not allow for the contribution of future cash flows stemming from future new business (and from future premiums now subject to boundaries) to the expected yields of the segregated fund.</a:t>
            </a:r>
          </a:p>
          <a:p>
            <a:pPr marL="0" indent="0" algn="just">
              <a:buNone/>
            </a:pPr>
            <a:r>
              <a:rPr lang="en-GB" sz="1400" dirty="0">
                <a:solidFill>
                  <a:schemeClr val="tx1">
                    <a:alpha val="80000"/>
                  </a:schemeClr>
                </a:solidFill>
              </a:rPr>
              <a:t>Instead, we would work on the ground that future new businesses (and premiums &amp; cash flows arising from contracts in force whose premiums are tied by contract boundaries at the reporting time) have a contribution through the strategies to manage the assets in force which underly the technical provisions as of the valuation date (the time of reporting) </a:t>
            </a:r>
          </a:p>
          <a:p>
            <a:pPr marL="0" indent="0" algn="just">
              <a:buNone/>
            </a:pPr>
            <a:r>
              <a:rPr lang="en-GB" sz="1400" dirty="0">
                <a:solidFill>
                  <a:schemeClr val="tx1">
                    <a:alpha val="80000"/>
                  </a:schemeClr>
                </a:solidFill>
              </a:rPr>
              <a:t>							</a:t>
            </a:r>
            <a:r>
              <a:rPr lang="en-GB" sz="1400" i="1" dirty="0">
                <a:solidFill>
                  <a:schemeClr val="tx1">
                    <a:alpha val="80000"/>
                  </a:schemeClr>
                </a:solidFill>
              </a:rPr>
              <a:t>to be continued </a:t>
            </a:r>
            <a:r>
              <a:rPr lang="en-GB" sz="1400" i="1" dirty="0">
                <a:solidFill>
                  <a:schemeClr val="tx1">
                    <a:alpha val="80000"/>
                  </a:schemeClr>
                </a:solidFill>
                <a:sym typeface="Wingdings" panose="05000000000000000000" pitchFamily="2" charset="2"/>
              </a:rPr>
              <a:t></a:t>
            </a:r>
            <a:endParaRPr lang="en-GB" sz="1400" i="1" dirty="0">
              <a:solidFill>
                <a:schemeClr val="tx1">
                  <a:alpha val="80000"/>
                </a:schemeClr>
              </a:solidFill>
            </a:endParaRPr>
          </a:p>
          <a:p>
            <a:pPr marL="0" lvl="1" indent="0" algn="just">
              <a:buNone/>
            </a:pPr>
            <a:endParaRPr lang="en-GB" sz="1400" dirty="0">
              <a:solidFill>
                <a:schemeClr val="tx1">
                  <a:alpha val="80000"/>
                </a:schemeClr>
              </a:solidFill>
            </a:endParaRPr>
          </a:p>
        </p:txBody>
      </p:sp>
      <p:grpSp>
        <p:nvGrpSpPr>
          <p:cNvPr id="14" name="Group 13">
            <a:extLst>
              <a:ext uri="{FF2B5EF4-FFF2-40B4-BE49-F238E27FC236}">
                <a16:creationId xmlns:a16="http://schemas.microsoft.com/office/drawing/2014/main" id="{78350D8D-73D6-4132-89B5-DD52F3962A76}"/>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1388224" y="2325422"/>
            <a:ext cx="465458" cy="872153"/>
            <a:chOff x="11388224" y="2325422"/>
            <a:chExt cx="465458" cy="872153"/>
          </a:xfrm>
        </p:grpSpPr>
        <p:sp>
          <p:nvSpPr>
            <p:cNvPr id="15" name="Graphic 11">
              <a:extLst>
                <a:ext uri="{FF2B5EF4-FFF2-40B4-BE49-F238E27FC236}">
                  <a16:creationId xmlns:a16="http://schemas.microsoft.com/office/drawing/2014/main" id="{6CB927A4-E432-4310-9CD5-E89FF506317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403764" y="2325422"/>
              <a:ext cx="139039" cy="139039"/>
            </a:xfrm>
            <a:custGeom>
              <a:avLst/>
              <a:gdLst>
                <a:gd name="connsiteX0" fmla="*/ 129602 w 139039"/>
                <a:gd name="connsiteY0" fmla="*/ 60082 h 139039"/>
                <a:gd name="connsiteX1" fmla="*/ 78957 w 139039"/>
                <a:gd name="connsiteY1" fmla="*/ 60082 h 139039"/>
                <a:gd name="connsiteX2" fmla="*/ 78957 w 139039"/>
                <a:gd name="connsiteY2" fmla="*/ 9437 h 139039"/>
                <a:gd name="connsiteX3" fmla="*/ 69520 w 139039"/>
                <a:gd name="connsiteY3" fmla="*/ 0 h 139039"/>
                <a:gd name="connsiteX4" fmla="*/ 60082 w 139039"/>
                <a:gd name="connsiteY4" fmla="*/ 9437 h 139039"/>
                <a:gd name="connsiteX5" fmla="*/ 60082 w 139039"/>
                <a:gd name="connsiteY5" fmla="*/ 60082 h 139039"/>
                <a:gd name="connsiteX6" fmla="*/ 9437 w 139039"/>
                <a:gd name="connsiteY6" fmla="*/ 60082 h 139039"/>
                <a:gd name="connsiteX7" fmla="*/ 0 w 139039"/>
                <a:gd name="connsiteY7" fmla="*/ 69520 h 139039"/>
                <a:gd name="connsiteX8" fmla="*/ 9437 w 139039"/>
                <a:gd name="connsiteY8" fmla="*/ 78957 h 139039"/>
                <a:gd name="connsiteX9" fmla="*/ 60082 w 139039"/>
                <a:gd name="connsiteY9" fmla="*/ 78957 h 139039"/>
                <a:gd name="connsiteX10" fmla="*/ 60082 w 139039"/>
                <a:gd name="connsiteY10" fmla="*/ 129602 h 139039"/>
                <a:gd name="connsiteX11" fmla="*/ 69520 w 139039"/>
                <a:gd name="connsiteY11" fmla="*/ 139039 h 139039"/>
                <a:gd name="connsiteX12" fmla="*/ 78957 w 139039"/>
                <a:gd name="connsiteY12" fmla="*/ 129602 h 139039"/>
                <a:gd name="connsiteX13" fmla="*/ 78957 w 139039"/>
                <a:gd name="connsiteY13" fmla="*/ 78957 h 139039"/>
                <a:gd name="connsiteX14" fmla="*/ 129602 w 139039"/>
                <a:gd name="connsiteY14" fmla="*/ 78957 h 139039"/>
                <a:gd name="connsiteX15" fmla="*/ 139039 w 139039"/>
                <a:gd name="connsiteY15" fmla="*/ 69520 h 139039"/>
                <a:gd name="connsiteX16" fmla="*/ 129602 w 139039"/>
                <a:gd name="connsiteY16" fmla="*/ 60082 h 1390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39039" h="139039">
                  <a:moveTo>
                    <a:pt x="129602" y="60082"/>
                  </a:moveTo>
                  <a:lnTo>
                    <a:pt x="78957" y="60082"/>
                  </a:lnTo>
                  <a:lnTo>
                    <a:pt x="78957" y="9437"/>
                  </a:lnTo>
                  <a:cubicBezTo>
                    <a:pt x="78957" y="4225"/>
                    <a:pt x="74731" y="0"/>
                    <a:pt x="69520" y="0"/>
                  </a:cubicBezTo>
                  <a:cubicBezTo>
                    <a:pt x="64308" y="0"/>
                    <a:pt x="60082" y="4225"/>
                    <a:pt x="60082" y="9437"/>
                  </a:cubicBezTo>
                  <a:lnTo>
                    <a:pt x="60082" y="60082"/>
                  </a:lnTo>
                  <a:lnTo>
                    <a:pt x="9437" y="60082"/>
                  </a:lnTo>
                  <a:cubicBezTo>
                    <a:pt x="4225" y="60082"/>
                    <a:pt x="0" y="64308"/>
                    <a:pt x="0" y="69520"/>
                  </a:cubicBezTo>
                  <a:cubicBezTo>
                    <a:pt x="0" y="74731"/>
                    <a:pt x="4225" y="78957"/>
                    <a:pt x="9437" y="78957"/>
                  </a:cubicBezTo>
                  <a:lnTo>
                    <a:pt x="60082" y="78957"/>
                  </a:lnTo>
                  <a:lnTo>
                    <a:pt x="60082" y="129602"/>
                  </a:lnTo>
                  <a:cubicBezTo>
                    <a:pt x="60082" y="134814"/>
                    <a:pt x="64308" y="139039"/>
                    <a:pt x="69520" y="139039"/>
                  </a:cubicBezTo>
                  <a:cubicBezTo>
                    <a:pt x="74731" y="139039"/>
                    <a:pt x="78957" y="134814"/>
                    <a:pt x="78957" y="129602"/>
                  </a:cubicBezTo>
                  <a:lnTo>
                    <a:pt x="78957" y="78957"/>
                  </a:lnTo>
                  <a:lnTo>
                    <a:pt x="129602" y="78957"/>
                  </a:lnTo>
                  <a:cubicBezTo>
                    <a:pt x="134814" y="78957"/>
                    <a:pt x="139039" y="74731"/>
                    <a:pt x="139039" y="69520"/>
                  </a:cubicBezTo>
                  <a:cubicBezTo>
                    <a:pt x="139039" y="64308"/>
                    <a:pt x="134814" y="60082"/>
                    <a:pt x="129602" y="60082"/>
                  </a:cubicBezTo>
                  <a:close/>
                </a:path>
              </a:pathLst>
            </a:custGeom>
            <a:solidFill>
              <a:schemeClr val="accent2"/>
            </a:solidFill>
            <a:ln w="603" cap="flat">
              <a:noFill/>
              <a:prstDash val="solid"/>
              <a:miter/>
            </a:ln>
          </p:spPr>
          <p:txBody>
            <a:bodyPr rtlCol="0" anchor="ctr"/>
            <a:lstStyle/>
            <a:p>
              <a:endParaRPr lang="en-US"/>
            </a:p>
          </p:txBody>
        </p:sp>
        <p:sp>
          <p:nvSpPr>
            <p:cNvPr id="16" name="Graphic 10">
              <a:extLst>
                <a:ext uri="{FF2B5EF4-FFF2-40B4-BE49-F238E27FC236}">
                  <a16:creationId xmlns:a16="http://schemas.microsoft.com/office/drawing/2014/main" id="{E3020543-B24B-4EC4-8FFC-8DD88EEA91A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762544" y="2554717"/>
              <a:ext cx="91138" cy="91138"/>
            </a:xfrm>
            <a:custGeom>
              <a:avLst/>
              <a:gdLst>
                <a:gd name="connsiteX0" fmla="*/ 91138 w 91138"/>
                <a:gd name="connsiteY0" fmla="*/ 45569 h 91138"/>
                <a:gd name="connsiteX1" fmla="*/ 45569 w 91138"/>
                <a:gd name="connsiteY1" fmla="*/ 91138 h 91138"/>
                <a:gd name="connsiteX2" fmla="*/ 0 w 91138"/>
                <a:gd name="connsiteY2" fmla="*/ 45569 h 91138"/>
                <a:gd name="connsiteX3" fmla="*/ 45569 w 91138"/>
                <a:gd name="connsiteY3" fmla="*/ 0 h 91138"/>
                <a:gd name="connsiteX4" fmla="*/ 91138 w 91138"/>
                <a:gd name="connsiteY4" fmla="*/ 45569 h 9113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138" h="91138">
                  <a:moveTo>
                    <a:pt x="91138" y="45569"/>
                  </a:moveTo>
                  <a:cubicBezTo>
                    <a:pt x="91138" y="70736"/>
                    <a:pt x="70736" y="91138"/>
                    <a:pt x="45569" y="91138"/>
                  </a:cubicBezTo>
                  <a:cubicBezTo>
                    <a:pt x="20402" y="91138"/>
                    <a:pt x="0" y="70736"/>
                    <a:pt x="0" y="45569"/>
                  </a:cubicBezTo>
                  <a:cubicBezTo>
                    <a:pt x="0" y="20402"/>
                    <a:pt x="20402" y="0"/>
                    <a:pt x="45569" y="0"/>
                  </a:cubicBezTo>
                  <a:cubicBezTo>
                    <a:pt x="70736" y="0"/>
                    <a:pt x="91138" y="20402"/>
                    <a:pt x="91138" y="45569"/>
                  </a:cubicBezTo>
                  <a:close/>
                </a:path>
              </a:pathLst>
            </a:custGeom>
            <a:solidFill>
              <a:schemeClr val="accent2"/>
            </a:solidFill>
            <a:ln w="422" cap="flat">
              <a:noFill/>
              <a:prstDash val="solid"/>
              <a:miter/>
            </a:ln>
          </p:spPr>
          <p:txBody>
            <a:bodyPr rtlCol="0" anchor="ctr"/>
            <a:lstStyle/>
            <a:p>
              <a:endParaRPr lang="en-US"/>
            </a:p>
          </p:txBody>
        </p:sp>
        <p:sp>
          <p:nvSpPr>
            <p:cNvPr id="17" name="Graphic 12">
              <a:extLst>
                <a:ext uri="{FF2B5EF4-FFF2-40B4-BE49-F238E27FC236}">
                  <a16:creationId xmlns:a16="http://schemas.microsoft.com/office/drawing/2014/main" id="{1453BF6C-B012-48B7-B4E8-6D7AC7C27D0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388224" y="3069861"/>
              <a:ext cx="127714" cy="127714"/>
            </a:xfrm>
            <a:custGeom>
              <a:avLst/>
              <a:gdLst>
                <a:gd name="connsiteX0" fmla="*/ 63857 w 127714"/>
                <a:gd name="connsiteY0" fmla="*/ 18874 h 127714"/>
                <a:gd name="connsiteX1" fmla="*/ 108840 w 127714"/>
                <a:gd name="connsiteY1" fmla="*/ 63857 h 127714"/>
                <a:gd name="connsiteX2" fmla="*/ 63857 w 127714"/>
                <a:gd name="connsiteY2" fmla="*/ 108840 h 127714"/>
                <a:gd name="connsiteX3" fmla="*/ 18874 w 127714"/>
                <a:gd name="connsiteY3" fmla="*/ 63857 h 127714"/>
                <a:gd name="connsiteX4" fmla="*/ 63857 w 127714"/>
                <a:gd name="connsiteY4" fmla="*/ 18874 h 127714"/>
                <a:gd name="connsiteX5" fmla="*/ 63857 w 127714"/>
                <a:gd name="connsiteY5" fmla="*/ 0 h 127714"/>
                <a:gd name="connsiteX6" fmla="*/ 0 w 127714"/>
                <a:gd name="connsiteY6" fmla="*/ 63857 h 127714"/>
                <a:gd name="connsiteX7" fmla="*/ 63857 w 127714"/>
                <a:gd name="connsiteY7" fmla="*/ 127714 h 127714"/>
                <a:gd name="connsiteX8" fmla="*/ 127714 w 127714"/>
                <a:gd name="connsiteY8" fmla="*/ 63857 h 127714"/>
                <a:gd name="connsiteX9" fmla="*/ 63857 w 127714"/>
                <a:gd name="connsiteY9" fmla="*/ 0 h 1277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27714" h="127714">
                  <a:moveTo>
                    <a:pt x="63857" y="18874"/>
                  </a:moveTo>
                  <a:cubicBezTo>
                    <a:pt x="88700" y="18874"/>
                    <a:pt x="108840" y="39014"/>
                    <a:pt x="108840" y="63857"/>
                  </a:cubicBezTo>
                  <a:cubicBezTo>
                    <a:pt x="108840" y="88700"/>
                    <a:pt x="88700" y="108840"/>
                    <a:pt x="63857" y="108840"/>
                  </a:cubicBezTo>
                  <a:cubicBezTo>
                    <a:pt x="39014" y="108840"/>
                    <a:pt x="18874" y="88700"/>
                    <a:pt x="18874" y="63857"/>
                  </a:cubicBezTo>
                  <a:cubicBezTo>
                    <a:pt x="18898" y="39024"/>
                    <a:pt x="39024" y="18898"/>
                    <a:pt x="63857" y="18874"/>
                  </a:cubicBezTo>
                  <a:moveTo>
                    <a:pt x="63857" y="0"/>
                  </a:moveTo>
                  <a:cubicBezTo>
                    <a:pt x="28590" y="0"/>
                    <a:pt x="0" y="28590"/>
                    <a:pt x="0" y="63857"/>
                  </a:cubicBezTo>
                  <a:cubicBezTo>
                    <a:pt x="0" y="99124"/>
                    <a:pt x="28590" y="127714"/>
                    <a:pt x="63857" y="127714"/>
                  </a:cubicBezTo>
                  <a:cubicBezTo>
                    <a:pt x="99124" y="127714"/>
                    <a:pt x="127714" y="99124"/>
                    <a:pt x="127714" y="63857"/>
                  </a:cubicBezTo>
                  <a:cubicBezTo>
                    <a:pt x="127714" y="28590"/>
                    <a:pt x="99124" y="0"/>
                    <a:pt x="63857" y="0"/>
                  </a:cubicBezTo>
                  <a:close/>
                </a:path>
              </a:pathLst>
            </a:custGeom>
            <a:solidFill>
              <a:schemeClr val="accent2"/>
            </a:solidFill>
            <a:ln w="610" cap="flat">
              <a:noFill/>
              <a:prstDash val="solid"/>
              <a:miter/>
            </a:ln>
          </p:spPr>
          <p:txBody>
            <a:bodyPr rtlCol="0" anchor="ctr"/>
            <a:lstStyle/>
            <a:p>
              <a:endParaRPr lang="en-US"/>
            </a:p>
          </p:txBody>
        </p:sp>
      </p:grpSp>
      <p:sp>
        <p:nvSpPr>
          <p:cNvPr id="2" name="Segnaposto numero diapositiva 1">
            <a:extLst>
              <a:ext uri="{FF2B5EF4-FFF2-40B4-BE49-F238E27FC236}">
                <a16:creationId xmlns:a16="http://schemas.microsoft.com/office/drawing/2014/main" id="{72E03EDD-0F06-4097-97AD-2F135F50D83A}"/>
              </a:ext>
            </a:extLst>
          </p:cNvPr>
          <p:cNvSpPr>
            <a:spLocks noGrp="1"/>
          </p:cNvSpPr>
          <p:nvPr>
            <p:ph type="sldNum" sz="quarter" idx="12"/>
          </p:nvPr>
        </p:nvSpPr>
        <p:spPr>
          <a:xfrm>
            <a:off x="8610600" y="6356350"/>
            <a:ext cx="2743200" cy="365125"/>
          </a:xfrm>
        </p:spPr>
        <p:txBody>
          <a:bodyPr>
            <a:normAutofit/>
          </a:bodyPr>
          <a:lstStyle/>
          <a:p>
            <a:pPr>
              <a:spcAft>
                <a:spcPts val="600"/>
              </a:spcAft>
            </a:pPr>
            <a:fld id="{D57F1E4F-1CFF-5643-939E-217C01CDF565}" type="slidenum">
              <a:rPr lang="en-US">
                <a:solidFill>
                  <a:schemeClr val="tx1">
                    <a:alpha val="60000"/>
                  </a:schemeClr>
                </a:solidFill>
              </a:rPr>
              <a:pPr>
                <a:spcAft>
                  <a:spcPts val="600"/>
                </a:spcAft>
              </a:pPr>
              <a:t>27</a:t>
            </a:fld>
            <a:endParaRPr lang="en-US">
              <a:solidFill>
                <a:schemeClr val="tx1">
                  <a:alpha val="60000"/>
                </a:schemeClr>
              </a:solidFill>
            </a:endParaRPr>
          </a:p>
        </p:txBody>
      </p:sp>
      <p:pic>
        <p:nvPicPr>
          <p:cNvPr id="3" name="Picture 2">
            <a:extLst>
              <a:ext uri="{FF2B5EF4-FFF2-40B4-BE49-F238E27FC236}">
                <a16:creationId xmlns:a16="http://schemas.microsoft.com/office/drawing/2014/main" id="{9E222F8D-538B-45E3-9590-C20EE49CFBCB}"/>
              </a:ext>
            </a:extLst>
          </p:cNvPr>
          <p:cNvPicPr>
            <a:picLocks noChangeAspect="1" noChangeArrowheads="1"/>
          </p:cNvPicPr>
          <p:nvPr/>
        </p:nvPicPr>
        <p:blipFill>
          <a:blip r:embed="rId2"/>
          <a:srcRect/>
          <a:stretch>
            <a:fillRect/>
          </a:stretch>
        </p:blipFill>
        <p:spPr bwMode="auto">
          <a:xfrm>
            <a:off x="9879287" y="335353"/>
            <a:ext cx="1928826" cy="810781"/>
          </a:xfrm>
          <a:prstGeom prst="rect">
            <a:avLst/>
          </a:prstGeom>
          <a:noFill/>
        </p:spPr>
      </p:pic>
    </p:spTree>
    <p:extLst>
      <p:ext uri="{BB962C8B-B14F-4D97-AF65-F5344CB8AC3E}">
        <p14:creationId xmlns:p14="http://schemas.microsoft.com/office/powerpoint/2010/main" val="428620913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8D1AA55E-40D5-461B-A5A8-4AE8AAB71B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itolo 3">
            <a:extLst>
              <a:ext uri="{FF2B5EF4-FFF2-40B4-BE49-F238E27FC236}">
                <a16:creationId xmlns:a16="http://schemas.microsoft.com/office/drawing/2014/main" id="{34811D00-3965-4E0C-B34B-CE68AAB5F941}"/>
              </a:ext>
            </a:extLst>
          </p:cNvPr>
          <p:cNvSpPr>
            <a:spLocks noGrp="1"/>
          </p:cNvSpPr>
          <p:nvPr>
            <p:ph type="title"/>
          </p:nvPr>
        </p:nvSpPr>
        <p:spPr>
          <a:xfrm>
            <a:off x="803775" y="1115533"/>
            <a:ext cx="10359525" cy="964324"/>
          </a:xfrm>
        </p:spPr>
        <p:txBody>
          <a:bodyPr anchor="b">
            <a:normAutofit/>
          </a:bodyPr>
          <a:lstStyle/>
          <a:p>
            <a:r>
              <a:rPr lang="en-US" sz="2200" dirty="0">
                <a:solidFill>
                  <a:srgbClr val="002060"/>
                </a:solidFill>
              </a:rPr>
              <a:t>Guidelines 40B. Consideration of new business in setting future management actions (3/3)</a:t>
            </a:r>
            <a:br>
              <a:rPr lang="en-US" sz="3900" dirty="0"/>
            </a:br>
            <a:endParaRPr lang="en-US" sz="3900" dirty="0"/>
          </a:p>
        </p:txBody>
      </p:sp>
      <p:cxnSp>
        <p:nvCxnSpPr>
          <p:cNvPr id="12" name="Straight Connector 11">
            <a:extLst>
              <a:ext uri="{FF2B5EF4-FFF2-40B4-BE49-F238E27FC236}">
                <a16:creationId xmlns:a16="http://schemas.microsoft.com/office/drawing/2014/main" id="{7EB498BD-8089-4626-91EA-4978EBEF535E}"/>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8878" y="806470"/>
            <a:ext cx="7903723" cy="0"/>
          </a:xfrm>
          <a:prstGeom prst="line">
            <a:avLst/>
          </a:prstGeom>
          <a:ln w="25400" cap="sq">
            <a:gradFill flip="none" rotWithShape="1">
              <a:gsLst>
                <a:gs pos="0">
                  <a:schemeClr val="accent1"/>
                </a:gs>
                <a:gs pos="100000">
                  <a:schemeClr val="accent2"/>
                </a:gs>
              </a:gsLst>
              <a:lin ang="10800000" scaled="0"/>
              <a:tileRect/>
            </a:gradFill>
            <a:bevel/>
          </a:ln>
        </p:spPr>
        <p:style>
          <a:lnRef idx="1">
            <a:schemeClr val="accent1"/>
          </a:lnRef>
          <a:fillRef idx="0">
            <a:schemeClr val="accent1"/>
          </a:fillRef>
          <a:effectRef idx="0">
            <a:schemeClr val="accent1"/>
          </a:effectRef>
          <a:fontRef idx="minor">
            <a:schemeClr val="tx1"/>
          </a:fontRef>
        </p:style>
      </p:cxnSp>
      <p:sp>
        <p:nvSpPr>
          <p:cNvPr id="5" name="Segnaposto contenuto 4">
            <a:extLst>
              <a:ext uri="{FF2B5EF4-FFF2-40B4-BE49-F238E27FC236}">
                <a16:creationId xmlns:a16="http://schemas.microsoft.com/office/drawing/2014/main" id="{C9F20992-C4E2-4236-9A59-8382AB582E0B}"/>
              </a:ext>
            </a:extLst>
          </p:cNvPr>
          <p:cNvSpPr>
            <a:spLocks noGrp="1"/>
          </p:cNvSpPr>
          <p:nvPr>
            <p:ph idx="1"/>
          </p:nvPr>
        </p:nvSpPr>
        <p:spPr>
          <a:xfrm>
            <a:off x="794250" y="1800229"/>
            <a:ext cx="10550025" cy="4485592"/>
          </a:xfrm>
        </p:spPr>
        <p:txBody>
          <a:bodyPr anchor="t">
            <a:normAutofit/>
          </a:bodyPr>
          <a:lstStyle/>
          <a:p>
            <a:pPr marL="0" indent="0" algn="just">
              <a:buNone/>
            </a:pPr>
            <a:r>
              <a:rPr lang="en-GB" sz="1400" u="sng" dirty="0">
                <a:solidFill>
                  <a:schemeClr val="tx1">
                    <a:alpha val="80000"/>
                  </a:schemeClr>
                </a:solidFill>
              </a:rPr>
              <a:t>Guideline</a:t>
            </a:r>
          </a:p>
          <a:p>
            <a:pPr marL="0" indent="0" algn="just">
              <a:buNone/>
            </a:pPr>
            <a:r>
              <a:rPr lang="en-GB" sz="1400" dirty="0">
                <a:solidFill>
                  <a:schemeClr val="tx1">
                    <a:alpha val="80000"/>
                  </a:schemeClr>
                </a:solidFill>
              </a:rPr>
              <a:t>It’s reported in full text below:</a:t>
            </a:r>
          </a:p>
          <a:p>
            <a:pPr marL="0" indent="0" algn="just">
              <a:buNone/>
            </a:pPr>
            <a:r>
              <a:rPr lang="en-GB" sz="1400" dirty="0">
                <a:solidFill>
                  <a:schemeClr val="tx1">
                    <a:alpha val="80000"/>
                  </a:schemeClr>
                </a:solidFill>
              </a:rPr>
              <a:t>“</a:t>
            </a:r>
            <a:r>
              <a:rPr lang="en-GB" sz="1400" i="1" dirty="0">
                <a:solidFill>
                  <a:srgbClr val="0070C0">
                    <a:alpha val="80000"/>
                  </a:srgbClr>
                </a:solidFill>
              </a:rPr>
              <a:t>Insurance and reinsurance undertakings should consider the effect of new business in setting future management actions and duly consider the consequences on other related assumptions. In particular, the fact that the set of cash-flows to be projected through the application of art. 18 of the Delegated Regulation on contract boundaries il limited should not lead insurance and reinsurance undertakings to consider that assumptions only rely on this projected set of cash-flows without of any influence of new business. This is particularly the case for the allocation of risky assets, management of the duration gap or application of profit sharing mechanisms</a:t>
            </a:r>
            <a:r>
              <a:rPr lang="en-GB" sz="1400" dirty="0">
                <a:solidFill>
                  <a:schemeClr val="tx1">
                    <a:alpha val="80000"/>
                  </a:schemeClr>
                </a:solidFill>
              </a:rPr>
              <a:t>”</a:t>
            </a:r>
          </a:p>
          <a:p>
            <a:pPr marL="0" indent="0" algn="just">
              <a:buNone/>
            </a:pPr>
            <a:endParaRPr lang="en-GB" sz="1400" dirty="0">
              <a:solidFill>
                <a:schemeClr val="tx1">
                  <a:alpha val="80000"/>
                </a:schemeClr>
              </a:solidFill>
            </a:endParaRPr>
          </a:p>
          <a:p>
            <a:pPr marL="0" indent="0" algn="just">
              <a:buNone/>
            </a:pPr>
            <a:r>
              <a:rPr lang="en-GB" sz="1400" dirty="0">
                <a:solidFill>
                  <a:schemeClr val="tx1">
                    <a:alpha val="80000"/>
                  </a:schemeClr>
                </a:solidFill>
              </a:rPr>
              <a:t>The last sentence “profit sharing mechanisms” may refer to general rules for allocating interests to policyholders so that to avoid explicit references to the contribution of future investment income stemming from future businesses to the yields of assets for the valuation of point in time best estimates.</a:t>
            </a:r>
          </a:p>
          <a:p>
            <a:pPr marL="0" indent="0" algn="just">
              <a:buNone/>
            </a:pPr>
            <a:r>
              <a:rPr lang="en-GB" sz="1400" dirty="0">
                <a:solidFill>
                  <a:schemeClr val="tx1">
                    <a:alpha val="80000"/>
                  </a:schemeClr>
                </a:solidFill>
              </a:rPr>
              <a:t>The wording will be used also in the next new guideline 53A</a:t>
            </a:r>
          </a:p>
          <a:p>
            <a:pPr marL="0" indent="0" algn="just">
              <a:buNone/>
            </a:pPr>
            <a:endParaRPr lang="en-GB" sz="1400" dirty="0">
              <a:solidFill>
                <a:schemeClr val="tx1">
                  <a:alpha val="80000"/>
                </a:schemeClr>
              </a:solidFill>
            </a:endParaRPr>
          </a:p>
          <a:p>
            <a:pPr marL="0" lvl="1" indent="0" algn="just">
              <a:buNone/>
            </a:pPr>
            <a:endParaRPr lang="en-GB" sz="1400" dirty="0">
              <a:solidFill>
                <a:schemeClr val="tx1">
                  <a:alpha val="80000"/>
                </a:schemeClr>
              </a:solidFill>
            </a:endParaRPr>
          </a:p>
        </p:txBody>
      </p:sp>
      <p:grpSp>
        <p:nvGrpSpPr>
          <p:cNvPr id="14" name="Group 13">
            <a:extLst>
              <a:ext uri="{FF2B5EF4-FFF2-40B4-BE49-F238E27FC236}">
                <a16:creationId xmlns:a16="http://schemas.microsoft.com/office/drawing/2014/main" id="{78350D8D-73D6-4132-89B5-DD52F3962A76}"/>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1388224" y="2325422"/>
            <a:ext cx="465458" cy="872153"/>
            <a:chOff x="11388224" y="2325422"/>
            <a:chExt cx="465458" cy="872153"/>
          </a:xfrm>
        </p:grpSpPr>
        <p:sp>
          <p:nvSpPr>
            <p:cNvPr id="15" name="Graphic 11">
              <a:extLst>
                <a:ext uri="{FF2B5EF4-FFF2-40B4-BE49-F238E27FC236}">
                  <a16:creationId xmlns:a16="http://schemas.microsoft.com/office/drawing/2014/main" id="{6CB927A4-E432-4310-9CD5-E89FF506317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403764" y="2325422"/>
              <a:ext cx="139039" cy="139039"/>
            </a:xfrm>
            <a:custGeom>
              <a:avLst/>
              <a:gdLst>
                <a:gd name="connsiteX0" fmla="*/ 129602 w 139039"/>
                <a:gd name="connsiteY0" fmla="*/ 60082 h 139039"/>
                <a:gd name="connsiteX1" fmla="*/ 78957 w 139039"/>
                <a:gd name="connsiteY1" fmla="*/ 60082 h 139039"/>
                <a:gd name="connsiteX2" fmla="*/ 78957 w 139039"/>
                <a:gd name="connsiteY2" fmla="*/ 9437 h 139039"/>
                <a:gd name="connsiteX3" fmla="*/ 69520 w 139039"/>
                <a:gd name="connsiteY3" fmla="*/ 0 h 139039"/>
                <a:gd name="connsiteX4" fmla="*/ 60082 w 139039"/>
                <a:gd name="connsiteY4" fmla="*/ 9437 h 139039"/>
                <a:gd name="connsiteX5" fmla="*/ 60082 w 139039"/>
                <a:gd name="connsiteY5" fmla="*/ 60082 h 139039"/>
                <a:gd name="connsiteX6" fmla="*/ 9437 w 139039"/>
                <a:gd name="connsiteY6" fmla="*/ 60082 h 139039"/>
                <a:gd name="connsiteX7" fmla="*/ 0 w 139039"/>
                <a:gd name="connsiteY7" fmla="*/ 69520 h 139039"/>
                <a:gd name="connsiteX8" fmla="*/ 9437 w 139039"/>
                <a:gd name="connsiteY8" fmla="*/ 78957 h 139039"/>
                <a:gd name="connsiteX9" fmla="*/ 60082 w 139039"/>
                <a:gd name="connsiteY9" fmla="*/ 78957 h 139039"/>
                <a:gd name="connsiteX10" fmla="*/ 60082 w 139039"/>
                <a:gd name="connsiteY10" fmla="*/ 129602 h 139039"/>
                <a:gd name="connsiteX11" fmla="*/ 69520 w 139039"/>
                <a:gd name="connsiteY11" fmla="*/ 139039 h 139039"/>
                <a:gd name="connsiteX12" fmla="*/ 78957 w 139039"/>
                <a:gd name="connsiteY12" fmla="*/ 129602 h 139039"/>
                <a:gd name="connsiteX13" fmla="*/ 78957 w 139039"/>
                <a:gd name="connsiteY13" fmla="*/ 78957 h 139039"/>
                <a:gd name="connsiteX14" fmla="*/ 129602 w 139039"/>
                <a:gd name="connsiteY14" fmla="*/ 78957 h 139039"/>
                <a:gd name="connsiteX15" fmla="*/ 139039 w 139039"/>
                <a:gd name="connsiteY15" fmla="*/ 69520 h 139039"/>
                <a:gd name="connsiteX16" fmla="*/ 129602 w 139039"/>
                <a:gd name="connsiteY16" fmla="*/ 60082 h 1390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39039" h="139039">
                  <a:moveTo>
                    <a:pt x="129602" y="60082"/>
                  </a:moveTo>
                  <a:lnTo>
                    <a:pt x="78957" y="60082"/>
                  </a:lnTo>
                  <a:lnTo>
                    <a:pt x="78957" y="9437"/>
                  </a:lnTo>
                  <a:cubicBezTo>
                    <a:pt x="78957" y="4225"/>
                    <a:pt x="74731" y="0"/>
                    <a:pt x="69520" y="0"/>
                  </a:cubicBezTo>
                  <a:cubicBezTo>
                    <a:pt x="64308" y="0"/>
                    <a:pt x="60082" y="4225"/>
                    <a:pt x="60082" y="9437"/>
                  </a:cubicBezTo>
                  <a:lnTo>
                    <a:pt x="60082" y="60082"/>
                  </a:lnTo>
                  <a:lnTo>
                    <a:pt x="9437" y="60082"/>
                  </a:lnTo>
                  <a:cubicBezTo>
                    <a:pt x="4225" y="60082"/>
                    <a:pt x="0" y="64308"/>
                    <a:pt x="0" y="69520"/>
                  </a:cubicBezTo>
                  <a:cubicBezTo>
                    <a:pt x="0" y="74731"/>
                    <a:pt x="4225" y="78957"/>
                    <a:pt x="9437" y="78957"/>
                  </a:cubicBezTo>
                  <a:lnTo>
                    <a:pt x="60082" y="78957"/>
                  </a:lnTo>
                  <a:lnTo>
                    <a:pt x="60082" y="129602"/>
                  </a:lnTo>
                  <a:cubicBezTo>
                    <a:pt x="60082" y="134814"/>
                    <a:pt x="64308" y="139039"/>
                    <a:pt x="69520" y="139039"/>
                  </a:cubicBezTo>
                  <a:cubicBezTo>
                    <a:pt x="74731" y="139039"/>
                    <a:pt x="78957" y="134814"/>
                    <a:pt x="78957" y="129602"/>
                  </a:cubicBezTo>
                  <a:lnTo>
                    <a:pt x="78957" y="78957"/>
                  </a:lnTo>
                  <a:lnTo>
                    <a:pt x="129602" y="78957"/>
                  </a:lnTo>
                  <a:cubicBezTo>
                    <a:pt x="134814" y="78957"/>
                    <a:pt x="139039" y="74731"/>
                    <a:pt x="139039" y="69520"/>
                  </a:cubicBezTo>
                  <a:cubicBezTo>
                    <a:pt x="139039" y="64308"/>
                    <a:pt x="134814" y="60082"/>
                    <a:pt x="129602" y="60082"/>
                  </a:cubicBezTo>
                  <a:close/>
                </a:path>
              </a:pathLst>
            </a:custGeom>
            <a:solidFill>
              <a:schemeClr val="accent2"/>
            </a:solidFill>
            <a:ln w="603" cap="flat">
              <a:noFill/>
              <a:prstDash val="solid"/>
              <a:miter/>
            </a:ln>
          </p:spPr>
          <p:txBody>
            <a:bodyPr rtlCol="0" anchor="ctr"/>
            <a:lstStyle/>
            <a:p>
              <a:endParaRPr lang="en-US"/>
            </a:p>
          </p:txBody>
        </p:sp>
        <p:sp>
          <p:nvSpPr>
            <p:cNvPr id="16" name="Graphic 10">
              <a:extLst>
                <a:ext uri="{FF2B5EF4-FFF2-40B4-BE49-F238E27FC236}">
                  <a16:creationId xmlns:a16="http://schemas.microsoft.com/office/drawing/2014/main" id="{E3020543-B24B-4EC4-8FFC-8DD88EEA91A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762544" y="2554717"/>
              <a:ext cx="91138" cy="91138"/>
            </a:xfrm>
            <a:custGeom>
              <a:avLst/>
              <a:gdLst>
                <a:gd name="connsiteX0" fmla="*/ 91138 w 91138"/>
                <a:gd name="connsiteY0" fmla="*/ 45569 h 91138"/>
                <a:gd name="connsiteX1" fmla="*/ 45569 w 91138"/>
                <a:gd name="connsiteY1" fmla="*/ 91138 h 91138"/>
                <a:gd name="connsiteX2" fmla="*/ 0 w 91138"/>
                <a:gd name="connsiteY2" fmla="*/ 45569 h 91138"/>
                <a:gd name="connsiteX3" fmla="*/ 45569 w 91138"/>
                <a:gd name="connsiteY3" fmla="*/ 0 h 91138"/>
                <a:gd name="connsiteX4" fmla="*/ 91138 w 91138"/>
                <a:gd name="connsiteY4" fmla="*/ 45569 h 9113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138" h="91138">
                  <a:moveTo>
                    <a:pt x="91138" y="45569"/>
                  </a:moveTo>
                  <a:cubicBezTo>
                    <a:pt x="91138" y="70736"/>
                    <a:pt x="70736" y="91138"/>
                    <a:pt x="45569" y="91138"/>
                  </a:cubicBezTo>
                  <a:cubicBezTo>
                    <a:pt x="20402" y="91138"/>
                    <a:pt x="0" y="70736"/>
                    <a:pt x="0" y="45569"/>
                  </a:cubicBezTo>
                  <a:cubicBezTo>
                    <a:pt x="0" y="20402"/>
                    <a:pt x="20402" y="0"/>
                    <a:pt x="45569" y="0"/>
                  </a:cubicBezTo>
                  <a:cubicBezTo>
                    <a:pt x="70736" y="0"/>
                    <a:pt x="91138" y="20402"/>
                    <a:pt x="91138" y="45569"/>
                  </a:cubicBezTo>
                  <a:close/>
                </a:path>
              </a:pathLst>
            </a:custGeom>
            <a:solidFill>
              <a:schemeClr val="accent2"/>
            </a:solidFill>
            <a:ln w="422" cap="flat">
              <a:noFill/>
              <a:prstDash val="solid"/>
              <a:miter/>
            </a:ln>
          </p:spPr>
          <p:txBody>
            <a:bodyPr rtlCol="0" anchor="ctr"/>
            <a:lstStyle/>
            <a:p>
              <a:endParaRPr lang="en-US"/>
            </a:p>
          </p:txBody>
        </p:sp>
        <p:sp>
          <p:nvSpPr>
            <p:cNvPr id="17" name="Graphic 12">
              <a:extLst>
                <a:ext uri="{FF2B5EF4-FFF2-40B4-BE49-F238E27FC236}">
                  <a16:creationId xmlns:a16="http://schemas.microsoft.com/office/drawing/2014/main" id="{1453BF6C-B012-48B7-B4E8-6D7AC7C27D0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388224" y="3069861"/>
              <a:ext cx="127714" cy="127714"/>
            </a:xfrm>
            <a:custGeom>
              <a:avLst/>
              <a:gdLst>
                <a:gd name="connsiteX0" fmla="*/ 63857 w 127714"/>
                <a:gd name="connsiteY0" fmla="*/ 18874 h 127714"/>
                <a:gd name="connsiteX1" fmla="*/ 108840 w 127714"/>
                <a:gd name="connsiteY1" fmla="*/ 63857 h 127714"/>
                <a:gd name="connsiteX2" fmla="*/ 63857 w 127714"/>
                <a:gd name="connsiteY2" fmla="*/ 108840 h 127714"/>
                <a:gd name="connsiteX3" fmla="*/ 18874 w 127714"/>
                <a:gd name="connsiteY3" fmla="*/ 63857 h 127714"/>
                <a:gd name="connsiteX4" fmla="*/ 63857 w 127714"/>
                <a:gd name="connsiteY4" fmla="*/ 18874 h 127714"/>
                <a:gd name="connsiteX5" fmla="*/ 63857 w 127714"/>
                <a:gd name="connsiteY5" fmla="*/ 0 h 127714"/>
                <a:gd name="connsiteX6" fmla="*/ 0 w 127714"/>
                <a:gd name="connsiteY6" fmla="*/ 63857 h 127714"/>
                <a:gd name="connsiteX7" fmla="*/ 63857 w 127714"/>
                <a:gd name="connsiteY7" fmla="*/ 127714 h 127714"/>
                <a:gd name="connsiteX8" fmla="*/ 127714 w 127714"/>
                <a:gd name="connsiteY8" fmla="*/ 63857 h 127714"/>
                <a:gd name="connsiteX9" fmla="*/ 63857 w 127714"/>
                <a:gd name="connsiteY9" fmla="*/ 0 h 1277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27714" h="127714">
                  <a:moveTo>
                    <a:pt x="63857" y="18874"/>
                  </a:moveTo>
                  <a:cubicBezTo>
                    <a:pt x="88700" y="18874"/>
                    <a:pt x="108840" y="39014"/>
                    <a:pt x="108840" y="63857"/>
                  </a:cubicBezTo>
                  <a:cubicBezTo>
                    <a:pt x="108840" y="88700"/>
                    <a:pt x="88700" y="108840"/>
                    <a:pt x="63857" y="108840"/>
                  </a:cubicBezTo>
                  <a:cubicBezTo>
                    <a:pt x="39014" y="108840"/>
                    <a:pt x="18874" y="88700"/>
                    <a:pt x="18874" y="63857"/>
                  </a:cubicBezTo>
                  <a:cubicBezTo>
                    <a:pt x="18898" y="39024"/>
                    <a:pt x="39024" y="18898"/>
                    <a:pt x="63857" y="18874"/>
                  </a:cubicBezTo>
                  <a:moveTo>
                    <a:pt x="63857" y="0"/>
                  </a:moveTo>
                  <a:cubicBezTo>
                    <a:pt x="28590" y="0"/>
                    <a:pt x="0" y="28590"/>
                    <a:pt x="0" y="63857"/>
                  </a:cubicBezTo>
                  <a:cubicBezTo>
                    <a:pt x="0" y="99124"/>
                    <a:pt x="28590" y="127714"/>
                    <a:pt x="63857" y="127714"/>
                  </a:cubicBezTo>
                  <a:cubicBezTo>
                    <a:pt x="99124" y="127714"/>
                    <a:pt x="127714" y="99124"/>
                    <a:pt x="127714" y="63857"/>
                  </a:cubicBezTo>
                  <a:cubicBezTo>
                    <a:pt x="127714" y="28590"/>
                    <a:pt x="99124" y="0"/>
                    <a:pt x="63857" y="0"/>
                  </a:cubicBezTo>
                  <a:close/>
                </a:path>
              </a:pathLst>
            </a:custGeom>
            <a:solidFill>
              <a:schemeClr val="accent2"/>
            </a:solidFill>
            <a:ln w="610" cap="flat">
              <a:noFill/>
              <a:prstDash val="solid"/>
              <a:miter/>
            </a:ln>
          </p:spPr>
          <p:txBody>
            <a:bodyPr rtlCol="0" anchor="ctr"/>
            <a:lstStyle/>
            <a:p>
              <a:endParaRPr lang="en-US"/>
            </a:p>
          </p:txBody>
        </p:sp>
      </p:grpSp>
      <p:sp>
        <p:nvSpPr>
          <p:cNvPr id="2" name="Segnaposto numero diapositiva 1">
            <a:extLst>
              <a:ext uri="{FF2B5EF4-FFF2-40B4-BE49-F238E27FC236}">
                <a16:creationId xmlns:a16="http://schemas.microsoft.com/office/drawing/2014/main" id="{72E03EDD-0F06-4097-97AD-2F135F50D83A}"/>
              </a:ext>
            </a:extLst>
          </p:cNvPr>
          <p:cNvSpPr>
            <a:spLocks noGrp="1"/>
          </p:cNvSpPr>
          <p:nvPr>
            <p:ph type="sldNum" sz="quarter" idx="12"/>
          </p:nvPr>
        </p:nvSpPr>
        <p:spPr>
          <a:xfrm>
            <a:off x="8610600" y="6356350"/>
            <a:ext cx="2743200" cy="365125"/>
          </a:xfrm>
        </p:spPr>
        <p:txBody>
          <a:bodyPr>
            <a:normAutofit/>
          </a:bodyPr>
          <a:lstStyle/>
          <a:p>
            <a:pPr>
              <a:spcAft>
                <a:spcPts val="600"/>
              </a:spcAft>
            </a:pPr>
            <a:fld id="{D57F1E4F-1CFF-5643-939E-217C01CDF565}" type="slidenum">
              <a:rPr lang="en-US">
                <a:solidFill>
                  <a:schemeClr val="tx1">
                    <a:alpha val="60000"/>
                  </a:schemeClr>
                </a:solidFill>
              </a:rPr>
              <a:pPr>
                <a:spcAft>
                  <a:spcPts val="600"/>
                </a:spcAft>
              </a:pPr>
              <a:t>28</a:t>
            </a:fld>
            <a:endParaRPr lang="en-US">
              <a:solidFill>
                <a:schemeClr val="tx1">
                  <a:alpha val="60000"/>
                </a:schemeClr>
              </a:solidFill>
            </a:endParaRPr>
          </a:p>
        </p:txBody>
      </p:sp>
      <p:pic>
        <p:nvPicPr>
          <p:cNvPr id="3" name="Picture 2">
            <a:extLst>
              <a:ext uri="{FF2B5EF4-FFF2-40B4-BE49-F238E27FC236}">
                <a16:creationId xmlns:a16="http://schemas.microsoft.com/office/drawing/2014/main" id="{9E222F8D-538B-45E3-9590-C20EE49CFBCB}"/>
              </a:ext>
            </a:extLst>
          </p:cNvPr>
          <p:cNvPicPr>
            <a:picLocks noChangeAspect="1" noChangeArrowheads="1"/>
          </p:cNvPicPr>
          <p:nvPr/>
        </p:nvPicPr>
        <p:blipFill>
          <a:blip r:embed="rId2"/>
          <a:srcRect/>
          <a:stretch>
            <a:fillRect/>
          </a:stretch>
        </p:blipFill>
        <p:spPr bwMode="auto">
          <a:xfrm>
            <a:off x="9879287" y="335353"/>
            <a:ext cx="1928826" cy="810781"/>
          </a:xfrm>
          <a:prstGeom prst="rect">
            <a:avLst/>
          </a:prstGeom>
          <a:noFill/>
        </p:spPr>
      </p:pic>
    </p:spTree>
    <p:extLst>
      <p:ext uri="{BB962C8B-B14F-4D97-AF65-F5344CB8AC3E}">
        <p14:creationId xmlns:p14="http://schemas.microsoft.com/office/powerpoint/2010/main" val="162145456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8D1AA55E-40D5-461B-A5A8-4AE8AAB71B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itolo 3">
            <a:extLst>
              <a:ext uri="{FF2B5EF4-FFF2-40B4-BE49-F238E27FC236}">
                <a16:creationId xmlns:a16="http://schemas.microsoft.com/office/drawing/2014/main" id="{34811D00-3965-4E0C-B34B-CE68AAB5F941}"/>
              </a:ext>
            </a:extLst>
          </p:cNvPr>
          <p:cNvSpPr>
            <a:spLocks noGrp="1"/>
          </p:cNvSpPr>
          <p:nvPr>
            <p:ph type="title"/>
          </p:nvPr>
        </p:nvSpPr>
        <p:spPr>
          <a:xfrm>
            <a:off x="803775" y="1115533"/>
            <a:ext cx="10359525" cy="964324"/>
          </a:xfrm>
        </p:spPr>
        <p:txBody>
          <a:bodyPr anchor="b">
            <a:normAutofit/>
          </a:bodyPr>
          <a:lstStyle/>
          <a:p>
            <a:r>
              <a:rPr lang="en-US" sz="2200" dirty="0">
                <a:solidFill>
                  <a:srgbClr val="002060"/>
                </a:solidFill>
              </a:rPr>
              <a:t>Guidelines 53A. Use of stochastic valuation (1/3)</a:t>
            </a:r>
            <a:br>
              <a:rPr lang="en-US" sz="3900" dirty="0"/>
            </a:br>
            <a:endParaRPr lang="en-US" sz="3900" dirty="0"/>
          </a:p>
        </p:txBody>
      </p:sp>
      <p:cxnSp>
        <p:nvCxnSpPr>
          <p:cNvPr id="12" name="Straight Connector 11">
            <a:extLst>
              <a:ext uri="{FF2B5EF4-FFF2-40B4-BE49-F238E27FC236}">
                <a16:creationId xmlns:a16="http://schemas.microsoft.com/office/drawing/2014/main" id="{7EB498BD-8089-4626-91EA-4978EBEF535E}"/>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8878" y="806470"/>
            <a:ext cx="7903723" cy="0"/>
          </a:xfrm>
          <a:prstGeom prst="line">
            <a:avLst/>
          </a:prstGeom>
          <a:ln w="25400" cap="sq">
            <a:gradFill flip="none" rotWithShape="1">
              <a:gsLst>
                <a:gs pos="0">
                  <a:schemeClr val="accent1"/>
                </a:gs>
                <a:gs pos="100000">
                  <a:schemeClr val="accent2"/>
                </a:gs>
              </a:gsLst>
              <a:lin ang="10800000" scaled="0"/>
              <a:tileRect/>
            </a:gradFill>
            <a:bevel/>
          </a:ln>
        </p:spPr>
        <p:style>
          <a:lnRef idx="1">
            <a:schemeClr val="accent1"/>
          </a:lnRef>
          <a:fillRef idx="0">
            <a:schemeClr val="accent1"/>
          </a:fillRef>
          <a:effectRef idx="0">
            <a:schemeClr val="accent1"/>
          </a:effectRef>
          <a:fontRef idx="minor">
            <a:schemeClr val="tx1"/>
          </a:fontRef>
        </p:style>
      </p:cxnSp>
      <p:sp>
        <p:nvSpPr>
          <p:cNvPr id="5" name="Segnaposto contenuto 4">
            <a:extLst>
              <a:ext uri="{FF2B5EF4-FFF2-40B4-BE49-F238E27FC236}">
                <a16:creationId xmlns:a16="http://schemas.microsoft.com/office/drawing/2014/main" id="{C9F20992-C4E2-4236-9A59-8382AB582E0B}"/>
              </a:ext>
            </a:extLst>
          </p:cNvPr>
          <p:cNvSpPr>
            <a:spLocks noGrp="1"/>
          </p:cNvSpPr>
          <p:nvPr>
            <p:ph idx="1"/>
          </p:nvPr>
        </p:nvSpPr>
        <p:spPr>
          <a:xfrm>
            <a:off x="794250" y="1800229"/>
            <a:ext cx="10550025" cy="4485592"/>
          </a:xfrm>
        </p:spPr>
        <p:txBody>
          <a:bodyPr anchor="t">
            <a:normAutofit lnSpcReduction="10000"/>
          </a:bodyPr>
          <a:lstStyle/>
          <a:p>
            <a:pPr marL="0" indent="0" algn="just">
              <a:buNone/>
            </a:pPr>
            <a:r>
              <a:rPr lang="en-GB" sz="1400" u="sng" dirty="0">
                <a:solidFill>
                  <a:schemeClr val="tx1">
                    <a:alpha val="80000"/>
                  </a:schemeClr>
                </a:solidFill>
              </a:rPr>
              <a:t>Background</a:t>
            </a:r>
          </a:p>
          <a:p>
            <a:pPr marL="0" indent="0" algn="just">
              <a:buNone/>
            </a:pPr>
            <a:r>
              <a:rPr lang="en-GB" sz="1400" dirty="0">
                <a:solidFill>
                  <a:srgbClr val="0070C0">
                    <a:alpha val="80000"/>
                  </a:srgbClr>
                </a:solidFill>
              </a:rPr>
              <a:t>“</a:t>
            </a:r>
            <a:r>
              <a:rPr lang="en-GB" sz="1400" i="1" dirty="0">
                <a:solidFill>
                  <a:srgbClr val="0070C0">
                    <a:alpha val="80000"/>
                  </a:srgbClr>
                </a:solidFill>
              </a:rPr>
              <a:t>Stochastic modelling is appropriate whenever future cash flows in the scope of technical provisions depend on future events and developments, in particular those with material options and guarantees</a:t>
            </a:r>
            <a:r>
              <a:rPr lang="en-GB" sz="1400" dirty="0">
                <a:solidFill>
                  <a:srgbClr val="0070C0">
                    <a:alpha val="80000"/>
                  </a:srgbClr>
                </a:solidFill>
              </a:rPr>
              <a:t>”</a:t>
            </a:r>
          </a:p>
          <a:p>
            <a:pPr marL="0" indent="0" algn="just">
              <a:buNone/>
            </a:pPr>
            <a:r>
              <a:rPr lang="en-GB" sz="1400" dirty="0">
                <a:solidFill>
                  <a:schemeClr val="tx1">
                    <a:alpha val="80000"/>
                  </a:schemeClr>
                </a:solidFill>
              </a:rPr>
              <a:t>It’s worth noting that these conditions incur not necessarily in respect to financial and economic assumptions.</a:t>
            </a:r>
          </a:p>
          <a:p>
            <a:pPr marL="0" indent="0" algn="just">
              <a:buNone/>
            </a:pPr>
            <a:r>
              <a:rPr lang="en-GB" sz="1400" dirty="0">
                <a:solidFill>
                  <a:schemeClr val="tx1">
                    <a:alpha val="80000"/>
                  </a:schemeClr>
                </a:solidFill>
              </a:rPr>
              <a:t>Therefore, underwriting factors are embraced in the general requirement of stochastic modelling</a:t>
            </a:r>
          </a:p>
          <a:p>
            <a:pPr marL="0" indent="0" algn="just">
              <a:buNone/>
            </a:pPr>
            <a:r>
              <a:rPr lang="en-GB" sz="1400" dirty="0">
                <a:solidFill>
                  <a:schemeClr val="tx1">
                    <a:alpha val="80000"/>
                  </a:schemeClr>
                </a:solidFill>
              </a:rPr>
              <a:t>The usage of stochastic run make sense in presence of asymmetry between results by varying one identified assumption.</a:t>
            </a:r>
          </a:p>
          <a:p>
            <a:pPr marL="0" indent="0" algn="just">
              <a:buNone/>
            </a:pPr>
            <a:r>
              <a:rPr lang="en-GB" sz="1400" dirty="0">
                <a:solidFill>
                  <a:schemeClr val="tx1">
                    <a:alpha val="80000"/>
                  </a:schemeClr>
                </a:solidFill>
              </a:rPr>
              <a:t>The most common case is represented by financial guarantee which is often supplied within participating contracts and sometimes within unit linked contracts.</a:t>
            </a:r>
          </a:p>
          <a:p>
            <a:pPr marL="0" indent="0" algn="just">
              <a:buNone/>
            </a:pPr>
            <a:r>
              <a:rPr lang="en-GB" sz="1400" dirty="0">
                <a:solidFill>
                  <a:schemeClr val="tx1">
                    <a:alpha val="80000"/>
                  </a:schemeClr>
                </a:solidFill>
              </a:rPr>
              <a:t>If so, looking at several scenarios of returns of the underlying assets forecast in run off (i.e. for at least 40 years beyond the valuation date), the average roughly the stream corresponding the mean being used in the deterministic run (i.e. non – stochastic).</a:t>
            </a:r>
          </a:p>
          <a:p>
            <a:pPr marL="0" indent="0" algn="just">
              <a:buNone/>
            </a:pPr>
            <a:r>
              <a:rPr lang="en-GB" sz="1400" dirty="0">
                <a:solidFill>
                  <a:schemeClr val="tx1">
                    <a:alpha val="80000"/>
                  </a:schemeClr>
                </a:solidFill>
              </a:rPr>
              <a:t>Thus, why stochastic run in respect to different scenario di assets returns should modify the best estimates and why, in particular, the best estimate should raise?</a:t>
            </a:r>
          </a:p>
          <a:p>
            <a:pPr marL="0" indent="0" algn="just">
              <a:buNone/>
            </a:pPr>
            <a:r>
              <a:rPr lang="en-GB" sz="1400" dirty="0">
                <a:solidFill>
                  <a:schemeClr val="tx1">
                    <a:alpha val="80000"/>
                  </a:schemeClr>
                </a:solidFill>
              </a:rPr>
              <a:t>The answer is twofold:</a:t>
            </a:r>
          </a:p>
          <a:p>
            <a:pPr algn="just">
              <a:buFontTx/>
              <a:buChar char="-"/>
            </a:pPr>
            <a:r>
              <a:rPr lang="en-GB" sz="1400" dirty="0">
                <a:solidFill>
                  <a:schemeClr val="tx1">
                    <a:alpha val="80000"/>
                  </a:schemeClr>
                </a:solidFill>
              </a:rPr>
              <a:t>there are scenarios where financial guarantees become in the money, that means the revenue proportional to the expected management fee on the underlying assets cannot be earned (net of part which the sale network or other counterparties would waive to) anymore or are earned to a limited extent</a:t>
            </a:r>
          </a:p>
          <a:p>
            <a:pPr marL="0" indent="0" algn="just">
              <a:buNone/>
            </a:pPr>
            <a:r>
              <a:rPr lang="en-GB" sz="1400" dirty="0">
                <a:solidFill>
                  <a:schemeClr val="tx1">
                    <a:alpha val="80000"/>
                  </a:schemeClr>
                </a:solidFill>
              </a:rPr>
              <a:t>							To be Continued </a:t>
            </a:r>
            <a:r>
              <a:rPr lang="en-GB" sz="1400" dirty="0">
                <a:solidFill>
                  <a:schemeClr val="tx1">
                    <a:alpha val="80000"/>
                  </a:schemeClr>
                </a:solidFill>
                <a:sym typeface="Wingdings" panose="05000000000000000000" pitchFamily="2" charset="2"/>
              </a:rPr>
              <a:t></a:t>
            </a:r>
            <a:r>
              <a:rPr lang="en-GB" sz="400" dirty="0">
                <a:solidFill>
                  <a:schemeClr val="tx1">
                    <a:alpha val="80000"/>
                  </a:schemeClr>
                </a:solidFill>
              </a:rPr>
              <a:t>  </a:t>
            </a:r>
          </a:p>
          <a:p>
            <a:pPr marL="0" indent="0" algn="just">
              <a:buNone/>
            </a:pPr>
            <a:endParaRPr lang="en-GB" sz="1400" dirty="0">
              <a:solidFill>
                <a:schemeClr val="tx1">
                  <a:alpha val="80000"/>
                </a:schemeClr>
              </a:solidFill>
            </a:endParaRPr>
          </a:p>
          <a:p>
            <a:pPr marL="0" lvl="1" indent="0" algn="just">
              <a:buNone/>
            </a:pPr>
            <a:endParaRPr lang="en-GB" sz="1400" dirty="0">
              <a:solidFill>
                <a:schemeClr val="tx1">
                  <a:alpha val="80000"/>
                </a:schemeClr>
              </a:solidFill>
            </a:endParaRPr>
          </a:p>
        </p:txBody>
      </p:sp>
      <p:grpSp>
        <p:nvGrpSpPr>
          <p:cNvPr id="14" name="Group 13">
            <a:extLst>
              <a:ext uri="{FF2B5EF4-FFF2-40B4-BE49-F238E27FC236}">
                <a16:creationId xmlns:a16="http://schemas.microsoft.com/office/drawing/2014/main" id="{78350D8D-73D6-4132-89B5-DD52F3962A76}"/>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1388224" y="2325422"/>
            <a:ext cx="465458" cy="872153"/>
            <a:chOff x="11388224" y="2325422"/>
            <a:chExt cx="465458" cy="872153"/>
          </a:xfrm>
        </p:grpSpPr>
        <p:sp>
          <p:nvSpPr>
            <p:cNvPr id="15" name="Graphic 11">
              <a:extLst>
                <a:ext uri="{FF2B5EF4-FFF2-40B4-BE49-F238E27FC236}">
                  <a16:creationId xmlns:a16="http://schemas.microsoft.com/office/drawing/2014/main" id="{6CB927A4-E432-4310-9CD5-E89FF506317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403764" y="2325422"/>
              <a:ext cx="139039" cy="139039"/>
            </a:xfrm>
            <a:custGeom>
              <a:avLst/>
              <a:gdLst>
                <a:gd name="connsiteX0" fmla="*/ 129602 w 139039"/>
                <a:gd name="connsiteY0" fmla="*/ 60082 h 139039"/>
                <a:gd name="connsiteX1" fmla="*/ 78957 w 139039"/>
                <a:gd name="connsiteY1" fmla="*/ 60082 h 139039"/>
                <a:gd name="connsiteX2" fmla="*/ 78957 w 139039"/>
                <a:gd name="connsiteY2" fmla="*/ 9437 h 139039"/>
                <a:gd name="connsiteX3" fmla="*/ 69520 w 139039"/>
                <a:gd name="connsiteY3" fmla="*/ 0 h 139039"/>
                <a:gd name="connsiteX4" fmla="*/ 60082 w 139039"/>
                <a:gd name="connsiteY4" fmla="*/ 9437 h 139039"/>
                <a:gd name="connsiteX5" fmla="*/ 60082 w 139039"/>
                <a:gd name="connsiteY5" fmla="*/ 60082 h 139039"/>
                <a:gd name="connsiteX6" fmla="*/ 9437 w 139039"/>
                <a:gd name="connsiteY6" fmla="*/ 60082 h 139039"/>
                <a:gd name="connsiteX7" fmla="*/ 0 w 139039"/>
                <a:gd name="connsiteY7" fmla="*/ 69520 h 139039"/>
                <a:gd name="connsiteX8" fmla="*/ 9437 w 139039"/>
                <a:gd name="connsiteY8" fmla="*/ 78957 h 139039"/>
                <a:gd name="connsiteX9" fmla="*/ 60082 w 139039"/>
                <a:gd name="connsiteY9" fmla="*/ 78957 h 139039"/>
                <a:gd name="connsiteX10" fmla="*/ 60082 w 139039"/>
                <a:gd name="connsiteY10" fmla="*/ 129602 h 139039"/>
                <a:gd name="connsiteX11" fmla="*/ 69520 w 139039"/>
                <a:gd name="connsiteY11" fmla="*/ 139039 h 139039"/>
                <a:gd name="connsiteX12" fmla="*/ 78957 w 139039"/>
                <a:gd name="connsiteY12" fmla="*/ 129602 h 139039"/>
                <a:gd name="connsiteX13" fmla="*/ 78957 w 139039"/>
                <a:gd name="connsiteY13" fmla="*/ 78957 h 139039"/>
                <a:gd name="connsiteX14" fmla="*/ 129602 w 139039"/>
                <a:gd name="connsiteY14" fmla="*/ 78957 h 139039"/>
                <a:gd name="connsiteX15" fmla="*/ 139039 w 139039"/>
                <a:gd name="connsiteY15" fmla="*/ 69520 h 139039"/>
                <a:gd name="connsiteX16" fmla="*/ 129602 w 139039"/>
                <a:gd name="connsiteY16" fmla="*/ 60082 h 1390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39039" h="139039">
                  <a:moveTo>
                    <a:pt x="129602" y="60082"/>
                  </a:moveTo>
                  <a:lnTo>
                    <a:pt x="78957" y="60082"/>
                  </a:lnTo>
                  <a:lnTo>
                    <a:pt x="78957" y="9437"/>
                  </a:lnTo>
                  <a:cubicBezTo>
                    <a:pt x="78957" y="4225"/>
                    <a:pt x="74731" y="0"/>
                    <a:pt x="69520" y="0"/>
                  </a:cubicBezTo>
                  <a:cubicBezTo>
                    <a:pt x="64308" y="0"/>
                    <a:pt x="60082" y="4225"/>
                    <a:pt x="60082" y="9437"/>
                  </a:cubicBezTo>
                  <a:lnTo>
                    <a:pt x="60082" y="60082"/>
                  </a:lnTo>
                  <a:lnTo>
                    <a:pt x="9437" y="60082"/>
                  </a:lnTo>
                  <a:cubicBezTo>
                    <a:pt x="4225" y="60082"/>
                    <a:pt x="0" y="64308"/>
                    <a:pt x="0" y="69520"/>
                  </a:cubicBezTo>
                  <a:cubicBezTo>
                    <a:pt x="0" y="74731"/>
                    <a:pt x="4225" y="78957"/>
                    <a:pt x="9437" y="78957"/>
                  </a:cubicBezTo>
                  <a:lnTo>
                    <a:pt x="60082" y="78957"/>
                  </a:lnTo>
                  <a:lnTo>
                    <a:pt x="60082" y="129602"/>
                  </a:lnTo>
                  <a:cubicBezTo>
                    <a:pt x="60082" y="134814"/>
                    <a:pt x="64308" y="139039"/>
                    <a:pt x="69520" y="139039"/>
                  </a:cubicBezTo>
                  <a:cubicBezTo>
                    <a:pt x="74731" y="139039"/>
                    <a:pt x="78957" y="134814"/>
                    <a:pt x="78957" y="129602"/>
                  </a:cubicBezTo>
                  <a:lnTo>
                    <a:pt x="78957" y="78957"/>
                  </a:lnTo>
                  <a:lnTo>
                    <a:pt x="129602" y="78957"/>
                  </a:lnTo>
                  <a:cubicBezTo>
                    <a:pt x="134814" y="78957"/>
                    <a:pt x="139039" y="74731"/>
                    <a:pt x="139039" y="69520"/>
                  </a:cubicBezTo>
                  <a:cubicBezTo>
                    <a:pt x="139039" y="64308"/>
                    <a:pt x="134814" y="60082"/>
                    <a:pt x="129602" y="60082"/>
                  </a:cubicBezTo>
                  <a:close/>
                </a:path>
              </a:pathLst>
            </a:custGeom>
            <a:solidFill>
              <a:schemeClr val="accent2"/>
            </a:solidFill>
            <a:ln w="603" cap="flat">
              <a:noFill/>
              <a:prstDash val="solid"/>
              <a:miter/>
            </a:ln>
          </p:spPr>
          <p:txBody>
            <a:bodyPr rtlCol="0" anchor="ctr"/>
            <a:lstStyle/>
            <a:p>
              <a:endParaRPr lang="en-US"/>
            </a:p>
          </p:txBody>
        </p:sp>
        <p:sp>
          <p:nvSpPr>
            <p:cNvPr id="16" name="Graphic 10">
              <a:extLst>
                <a:ext uri="{FF2B5EF4-FFF2-40B4-BE49-F238E27FC236}">
                  <a16:creationId xmlns:a16="http://schemas.microsoft.com/office/drawing/2014/main" id="{E3020543-B24B-4EC4-8FFC-8DD88EEA91A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762544" y="2554717"/>
              <a:ext cx="91138" cy="91138"/>
            </a:xfrm>
            <a:custGeom>
              <a:avLst/>
              <a:gdLst>
                <a:gd name="connsiteX0" fmla="*/ 91138 w 91138"/>
                <a:gd name="connsiteY0" fmla="*/ 45569 h 91138"/>
                <a:gd name="connsiteX1" fmla="*/ 45569 w 91138"/>
                <a:gd name="connsiteY1" fmla="*/ 91138 h 91138"/>
                <a:gd name="connsiteX2" fmla="*/ 0 w 91138"/>
                <a:gd name="connsiteY2" fmla="*/ 45569 h 91138"/>
                <a:gd name="connsiteX3" fmla="*/ 45569 w 91138"/>
                <a:gd name="connsiteY3" fmla="*/ 0 h 91138"/>
                <a:gd name="connsiteX4" fmla="*/ 91138 w 91138"/>
                <a:gd name="connsiteY4" fmla="*/ 45569 h 9113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138" h="91138">
                  <a:moveTo>
                    <a:pt x="91138" y="45569"/>
                  </a:moveTo>
                  <a:cubicBezTo>
                    <a:pt x="91138" y="70736"/>
                    <a:pt x="70736" y="91138"/>
                    <a:pt x="45569" y="91138"/>
                  </a:cubicBezTo>
                  <a:cubicBezTo>
                    <a:pt x="20402" y="91138"/>
                    <a:pt x="0" y="70736"/>
                    <a:pt x="0" y="45569"/>
                  </a:cubicBezTo>
                  <a:cubicBezTo>
                    <a:pt x="0" y="20402"/>
                    <a:pt x="20402" y="0"/>
                    <a:pt x="45569" y="0"/>
                  </a:cubicBezTo>
                  <a:cubicBezTo>
                    <a:pt x="70736" y="0"/>
                    <a:pt x="91138" y="20402"/>
                    <a:pt x="91138" y="45569"/>
                  </a:cubicBezTo>
                  <a:close/>
                </a:path>
              </a:pathLst>
            </a:custGeom>
            <a:solidFill>
              <a:schemeClr val="accent2"/>
            </a:solidFill>
            <a:ln w="422" cap="flat">
              <a:noFill/>
              <a:prstDash val="solid"/>
              <a:miter/>
            </a:ln>
          </p:spPr>
          <p:txBody>
            <a:bodyPr rtlCol="0" anchor="ctr"/>
            <a:lstStyle/>
            <a:p>
              <a:endParaRPr lang="en-US"/>
            </a:p>
          </p:txBody>
        </p:sp>
        <p:sp>
          <p:nvSpPr>
            <p:cNvPr id="17" name="Graphic 12">
              <a:extLst>
                <a:ext uri="{FF2B5EF4-FFF2-40B4-BE49-F238E27FC236}">
                  <a16:creationId xmlns:a16="http://schemas.microsoft.com/office/drawing/2014/main" id="{1453BF6C-B012-48B7-B4E8-6D7AC7C27D0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388224" y="3069861"/>
              <a:ext cx="127714" cy="127714"/>
            </a:xfrm>
            <a:custGeom>
              <a:avLst/>
              <a:gdLst>
                <a:gd name="connsiteX0" fmla="*/ 63857 w 127714"/>
                <a:gd name="connsiteY0" fmla="*/ 18874 h 127714"/>
                <a:gd name="connsiteX1" fmla="*/ 108840 w 127714"/>
                <a:gd name="connsiteY1" fmla="*/ 63857 h 127714"/>
                <a:gd name="connsiteX2" fmla="*/ 63857 w 127714"/>
                <a:gd name="connsiteY2" fmla="*/ 108840 h 127714"/>
                <a:gd name="connsiteX3" fmla="*/ 18874 w 127714"/>
                <a:gd name="connsiteY3" fmla="*/ 63857 h 127714"/>
                <a:gd name="connsiteX4" fmla="*/ 63857 w 127714"/>
                <a:gd name="connsiteY4" fmla="*/ 18874 h 127714"/>
                <a:gd name="connsiteX5" fmla="*/ 63857 w 127714"/>
                <a:gd name="connsiteY5" fmla="*/ 0 h 127714"/>
                <a:gd name="connsiteX6" fmla="*/ 0 w 127714"/>
                <a:gd name="connsiteY6" fmla="*/ 63857 h 127714"/>
                <a:gd name="connsiteX7" fmla="*/ 63857 w 127714"/>
                <a:gd name="connsiteY7" fmla="*/ 127714 h 127714"/>
                <a:gd name="connsiteX8" fmla="*/ 127714 w 127714"/>
                <a:gd name="connsiteY8" fmla="*/ 63857 h 127714"/>
                <a:gd name="connsiteX9" fmla="*/ 63857 w 127714"/>
                <a:gd name="connsiteY9" fmla="*/ 0 h 1277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27714" h="127714">
                  <a:moveTo>
                    <a:pt x="63857" y="18874"/>
                  </a:moveTo>
                  <a:cubicBezTo>
                    <a:pt x="88700" y="18874"/>
                    <a:pt x="108840" y="39014"/>
                    <a:pt x="108840" y="63857"/>
                  </a:cubicBezTo>
                  <a:cubicBezTo>
                    <a:pt x="108840" y="88700"/>
                    <a:pt x="88700" y="108840"/>
                    <a:pt x="63857" y="108840"/>
                  </a:cubicBezTo>
                  <a:cubicBezTo>
                    <a:pt x="39014" y="108840"/>
                    <a:pt x="18874" y="88700"/>
                    <a:pt x="18874" y="63857"/>
                  </a:cubicBezTo>
                  <a:cubicBezTo>
                    <a:pt x="18898" y="39024"/>
                    <a:pt x="39024" y="18898"/>
                    <a:pt x="63857" y="18874"/>
                  </a:cubicBezTo>
                  <a:moveTo>
                    <a:pt x="63857" y="0"/>
                  </a:moveTo>
                  <a:cubicBezTo>
                    <a:pt x="28590" y="0"/>
                    <a:pt x="0" y="28590"/>
                    <a:pt x="0" y="63857"/>
                  </a:cubicBezTo>
                  <a:cubicBezTo>
                    <a:pt x="0" y="99124"/>
                    <a:pt x="28590" y="127714"/>
                    <a:pt x="63857" y="127714"/>
                  </a:cubicBezTo>
                  <a:cubicBezTo>
                    <a:pt x="99124" y="127714"/>
                    <a:pt x="127714" y="99124"/>
                    <a:pt x="127714" y="63857"/>
                  </a:cubicBezTo>
                  <a:cubicBezTo>
                    <a:pt x="127714" y="28590"/>
                    <a:pt x="99124" y="0"/>
                    <a:pt x="63857" y="0"/>
                  </a:cubicBezTo>
                  <a:close/>
                </a:path>
              </a:pathLst>
            </a:custGeom>
            <a:solidFill>
              <a:schemeClr val="accent2"/>
            </a:solidFill>
            <a:ln w="610" cap="flat">
              <a:noFill/>
              <a:prstDash val="solid"/>
              <a:miter/>
            </a:ln>
          </p:spPr>
          <p:txBody>
            <a:bodyPr rtlCol="0" anchor="ctr"/>
            <a:lstStyle/>
            <a:p>
              <a:endParaRPr lang="en-US"/>
            </a:p>
          </p:txBody>
        </p:sp>
      </p:grpSp>
      <p:sp>
        <p:nvSpPr>
          <p:cNvPr id="2" name="Segnaposto numero diapositiva 1">
            <a:extLst>
              <a:ext uri="{FF2B5EF4-FFF2-40B4-BE49-F238E27FC236}">
                <a16:creationId xmlns:a16="http://schemas.microsoft.com/office/drawing/2014/main" id="{72E03EDD-0F06-4097-97AD-2F135F50D83A}"/>
              </a:ext>
            </a:extLst>
          </p:cNvPr>
          <p:cNvSpPr>
            <a:spLocks noGrp="1"/>
          </p:cNvSpPr>
          <p:nvPr>
            <p:ph type="sldNum" sz="quarter" idx="12"/>
          </p:nvPr>
        </p:nvSpPr>
        <p:spPr>
          <a:xfrm>
            <a:off x="8610600" y="6356350"/>
            <a:ext cx="2743200" cy="365125"/>
          </a:xfrm>
        </p:spPr>
        <p:txBody>
          <a:bodyPr>
            <a:normAutofit/>
          </a:bodyPr>
          <a:lstStyle/>
          <a:p>
            <a:pPr>
              <a:spcAft>
                <a:spcPts val="600"/>
              </a:spcAft>
            </a:pPr>
            <a:fld id="{D57F1E4F-1CFF-5643-939E-217C01CDF565}" type="slidenum">
              <a:rPr lang="en-US">
                <a:solidFill>
                  <a:schemeClr val="tx1">
                    <a:alpha val="60000"/>
                  </a:schemeClr>
                </a:solidFill>
              </a:rPr>
              <a:pPr>
                <a:spcAft>
                  <a:spcPts val="600"/>
                </a:spcAft>
              </a:pPr>
              <a:t>29</a:t>
            </a:fld>
            <a:endParaRPr lang="en-US">
              <a:solidFill>
                <a:schemeClr val="tx1">
                  <a:alpha val="60000"/>
                </a:schemeClr>
              </a:solidFill>
            </a:endParaRPr>
          </a:p>
        </p:txBody>
      </p:sp>
      <p:pic>
        <p:nvPicPr>
          <p:cNvPr id="3" name="Picture 2">
            <a:extLst>
              <a:ext uri="{FF2B5EF4-FFF2-40B4-BE49-F238E27FC236}">
                <a16:creationId xmlns:a16="http://schemas.microsoft.com/office/drawing/2014/main" id="{9E222F8D-538B-45E3-9590-C20EE49CFBCB}"/>
              </a:ext>
            </a:extLst>
          </p:cNvPr>
          <p:cNvPicPr>
            <a:picLocks noChangeAspect="1" noChangeArrowheads="1"/>
          </p:cNvPicPr>
          <p:nvPr/>
        </p:nvPicPr>
        <p:blipFill>
          <a:blip r:embed="rId2"/>
          <a:srcRect/>
          <a:stretch>
            <a:fillRect/>
          </a:stretch>
        </p:blipFill>
        <p:spPr bwMode="auto">
          <a:xfrm>
            <a:off x="9879287" y="335353"/>
            <a:ext cx="1928826" cy="810781"/>
          </a:xfrm>
          <a:prstGeom prst="rect">
            <a:avLst/>
          </a:prstGeom>
          <a:noFill/>
        </p:spPr>
      </p:pic>
    </p:spTree>
    <p:extLst>
      <p:ext uri="{BB962C8B-B14F-4D97-AF65-F5344CB8AC3E}">
        <p14:creationId xmlns:p14="http://schemas.microsoft.com/office/powerpoint/2010/main" val="5115870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327D73B4-9F5C-4A64-A179-51B9500CB8B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Oval 11">
            <a:extLst>
              <a:ext uri="{FF2B5EF4-FFF2-40B4-BE49-F238E27FC236}">
                <a16:creationId xmlns:a16="http://schemas.microsoft.com/office/drawing/2014/main" id="{C1F06963-6374-4B48-844F-071A9BAAAE0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99528" y="554152"/>
            <a:ext cx="5742189" cy="5742189"/>
          </a:xfrm>
          <a:prstGeom prst="ellipse">
            <a:avLst/>
          </a:prstGeom>
          <a:gradFill flip="none" rotWithShape="1">
            <a:gsLst>
              <a:gs pos="0">
                <a:schemeClr val="accent1"/>
              </a:gs>
              <a:gs pos="100000">
                <a:schemeClr val="accent2"/>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itolo 3">
            <a:extLst>
              <a:ext uri="{FF2B5EF4-FFF2-40B4-BE49-F238E27FC236}">
                <a16:creationId xmlns:a16="http://schemas.microsoft.com/office/drawing/2014/main" id="{34811D00-3965-4E0C-B34B-CE68AAB5F941}"/>
              </a:ext>
            </a:extLst>
          </p:cNvPr>
          <p:cNvSpPr>
            <a:spLocks noGrp="1"/>
          </p:cNvSpPr>
          <p:nvPr>
            <p:ph type="title"/>
          </p:nvPr>
        </p:nvSpPr>
        <p:spPr>
          <a:xfrm>
            <a:off x="1245072" y="1289765"/>
            <a:ext cx="3651101" cy="4270963"/>
          </a:xfrm>
        </p:spPr>
        <p:txBody>
          <a:bodyPr anchor="ctr">
            <a:normAutofit/>
          </a:bodyPr>
          <a:lstStyle/>
          <a:p>
            <a:pPr algn="ctr"/>
            <a:r>
              <a:rPr lang="it-IT" sz="5200" noProof="1">
                <a:solidFill>
                  <a:srgbClr val="FFFFFF"/>
                </a:solidFill>
              </a:rPr>
              <a:t>Introduction</a:t>
            </a:r>
            <a:br>
              <a:rPr lang="en-US" sz="5200">
                <a:solidFill>
                  <a:srgbClr val="FFFFFF"/>
                </a:solidFill>
              </a:rPr>
            </a:br>
            <a:endParaRPr lang="en-US" sz="5200">
              <a:solidFill>
                <a:srgbClr val="FFFFFF"/>
              </a:solidFill>
            </a:endParaRPr>
          </a:p>
        </p:txBody>
      </p:sp>
      <p:sp>
        <p:nvSpPr>
          <p:cNvPr id="14" name="Graphic 11">
            <a:extLst>
              <a:ext uri="{FF2B5EF4-FFF2-40B4-BE49-F238E27FC236}">
                <a16:creationId xmlns:a16="http://schemas.microsoft.com/office/drawing/2014/main" id="{6CB927A4-E432-4310-9CD5-E89FF506317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23493" y="374394"/>
            <a:ext cx="171515" cy="171515"/>
          </a:xfrm>
          <a:custGeom>
            <a:avLst/>
            <a:gdLst>
              <a:gd name="connsiteX0" fmla="*/ 159874 w 171515"/>
              <a:gd name="connsiteY0" fmla="*/ 74116 h 171515"/>
              <a:gd name="connsiteX1" fmla="*/ 97399 w 171515"/>
              <a:gd name="connsiteY1" fmla="*/ 74116 h 171515"/>
              <a:gd name="connsiteX2" fmla="*/ 97399 w 171515"/>
              <a:gd name="connsiteY2" fmla="*/ 11641 h 171515"/>
              <a:gd name="connsiteX3" fmla="*/ 85758 w 171515"/>
              <a:gd name="connsiteY3" fmla="*/ 0 h 171515"/>
              <a:gd name="connsiteX4" fmla="*/ 74116 w 171515"/>
              <a:gd name="connsiteY4" fmla="*/ 11641 h 171515"/>
              <a:gd name="connsiteX5" fmla="*/ 74116 w 171515"/>
              <a:gd name="connsiteY5" fmla="*/ 74116 h 171515"/>
              <a:gd name="connsiteX6" fmla="*/ 11641 w 171515"/>
              <a:gd name="connsiteY6" fmla="*/ 74116 h 171515"/>
              <a:gd name="connsiteX7" fmla="*/ 0 w 171515"/>
              <a:gd name="connsiteY7" fmla="*/ 85758 h 171515"/>
              <a:gd name="connsiteX8" fmla="*/ 11641 w 171515"/>
              <a:gd name="connsiteY8" fmla="*/ 97399 h 171515"/>
              <a:gd name="connsiteX9" fmla="*/ 74116 w 171515"/>
              <a:gd name="connsiteY9" fmla="*/ 97399 h 171515"/>
              <a:gd name="connsiteX10" fmla="*/ 74116 w 171515"/>
              <a:gd name="connsiteY10" fmla="*/ 159874 h 171515"/>
              <a:gd name="connsiteX11" fmla="*/ 85758 w 171515"/>
              <a:gd name="connsiteY11" fmla="*/ 171515 h 171515"/>
              <a:gd name="connsiteX12" fmla="*/ 97399 w 171515"/>
              <a:gd name="connsiteY12" fmla="*/ 159874 h 171515"/>
              <a:gd name="connsiteX13" fmla="*/ 97399 w 171515"/>
              <a:gd name="connsiteY13" fmla="*/ 97399 h 171515"/>
              <a:gd name="connsiteX14" fmla="*/ 159874 w 171515"/>
              <a:gd name="connsiteY14" fmla="*/ 97399 h 171515"/>
              <a:gd name="connsiteX15" fmla="*/ 171515 w 171515"/>
              <a:gd name="connsiteY15" fmla="*/ 85758 h 171515"/>
              <a:gd name="connsiteX16" fmla="*/ 159874 w 171515"/>
              <a:gd name="connsiteY16" fmla="*/ 74116 h 17151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71515" h="171515">
                <a:moveTo>
                  <a:pt x="159874" y="74116"/>
                </a:moveTo>
                <a:lnTo>
                  <a:pt x="97399" y="74116"/>
                </a:lnTo>
                <a:lnTo>
                  <a:pt x="97399" y="11641"/>
                </a:lnTo>
                <a:cubicBezTo>
                  <a:pt x="97399" y="5212"/>
                  <a:pt x="92187" y="0"/>
                  <a:pt x="85758" y="0"/>
                </a:cubicBezTo>
                <a:cubicBezTo>
                  <a:pt x="79328" y="0"/>
                  <a:pt x="74116" y="5212"/>
                  <a:pt x="74116" y="11641"/>
                </a:cubicBezTo>
                <a:lnTo>
                  <a:pt x="74116" y="74116"/>
                </a:lnTo>
                <a:lnTo>
                  <a:pt x="11641" y="74116"/>
                </a:lnTo>
                <a:cubicBezTo>
                  <a:pt x="5212" y="74116"/>
                  <a:pt x="0" y="79328"/>
                  <a:pt x="0" y="85758"/>
                </a:cubicBezTo>
                <a:cubicBezTo>
                  <a:pt x="0" y="92187"/>
                  <a:pt x="5212" y="97399"/>
                  <a:pt x="11641" y="97399"/>
                </a:cubicBezTo>
                <a:lnTo>
                  <a:pt x="74116" y="97399"/>
                </a:lnTo>
                <a:lnTo>
                  <a:pt x="74116" y="159874"/>
                </a:lnTo>
                <a:cubicBezTo>
                  <a:pt x="74116" y="166303"/>
                  <a:pt x="79328" y="171515"/>
                  <a:pt x="85758" y="171515"/>
                </a:cubicBezTo>
                <a:cubicBezTo>
                  <a:pt x="92187" y="171515"/>
                  <a:pt x="97399" y="166303"/>
                  <a:pt x="97399" y="159874"/>
                </a:cubicBezTo>
                <a:lnTo>
                  <a:pt x="97399" y="97399"/>
                </a:lnTo>
                <a:lnTo>
                  <a:pt x="159874" y="97399"/>
                </a:lnTo>
                <a:cubicBezTo>
                  <a:pt x="166303" y="97399"/>
                  <a:pt x="171515" y="92187"/>
                  <a:pt x="171515" y="85758"/>
                </a:cubicBezTo>
                <a:cubicBezTo>
                  <a:pt x="171515" y="79328"/>
                  <a:pt x="166303" y="74116"/>
                  <a:pt x="159874" y="74116"/>
                </a:cubicBezTo>
                <a:close/>
              </a:path>
            </a:pathLst>
          </a:custGeom>
          <a:solidFill>
            <a:schemeClr val="accent2"/>
          </a:solidFill>
          <a:ln w="776" cap="flat">
            <a:noFill/>
            <a:prstDash val="solid"/>
            <a:miter/>
          </a:ln>
        </p:spPr>
        <p:txBody>
          <a:bodyPr rtlCol="0" anchor="ctr"/>
          <a:lstStyle/>
          <a:p>
            <a:endParaRPr lang="en-US"/>
          </a:p>
        </p:txBody>
      </p:sp>
      <p:sp>
        <p:nvSpPr>
          <p:cNvPr id="16" name="Graphic 12">
            <a:extLst>
              <a:ext uri="{FF2B5EF4-FFF2-40B4-BE49-F238E27FC236}">
                <a16:creationId xmlns:a16="http://schemas.microsoft.com/office/drawing/2014/main" id="{1453BF6C-B012-48B7-B4E8-6D7AC7C27D0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50109" y="1084507"/>
            <a:ext cx="157545" cy="157545"/>
          </a:xfrm>
          <a:custGeom>
            <a:avLst/>
            <a:gdLst>
              <a:gd name="connsiteX0" fmla="*/ 78773 w 157545"/>
              <a:gd name="connsiteY0" fmla="*/ 23283 h 157545"/>
              <a:gd name="connsiteX1" fmla="*/ 134262 w 157545"/>
              <a:gd name="connsiteY1" fmla="*/ 78773 h 157545"/>
              <a:gd name="connsiteX2" fmla="*/ 78773 w 157545"/>
              <a:gd name="connsiteY2" fmla="*/ 134262 h 157545"/>
              <a:gd name="connsiteX3" fmla="*/ 23283 w 157545"/>
              <a:gd name="connsiteY3" fmla="*/ 78773 h 157545"/>
              <a:gd name="connsiteX4" fmla="*/ 78773 w 157545"/>
              <a:gd name="connsiteY4" fmla="*/ 23283 h 157545"/>
              <a:gd name="connsiteX5" fmla="*/ 78773 w 157545"/>
              <a:gd name="connsiteY5" fmla="*/ 0 h 157545"/>
              <a:gd name="connsiteX6" fmla="*/ 0 w 157545"/>
              <a:gd name="connsiteY6" fmla="*/ 78773 h 157545"/>
              <a:gd name="connsiteX7" fmla="*/ 78773 w 157545"/>
              <a:gd name="connsiteY7" fmla="*/ 157545 h 157545"/>
              <a:gd name="connsiteX8" fmla="*/ 157545 w 157545"/>
              <a:gd name="connsiteY8" fmla="*/ 78773 h 157545"/>
              <a:gd name="connsiteX9" fmla="*/ 78773 w 157545"/>
              <a:gd name="connsiteY9" fmla="*/ 0 h 1575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7545" h="157545">
                <a:moveTo>
                  <a:pt x="78773" y="23283"/>
                </a:moveTo>
                <a:cubicBezTo>
                  <a:pt x="109419" y="23283"/>
                  <a:pt x="134262" y="48126"/>
                  <a:pt x="134262" y="78773"/>
                </a:cubicBezTo>
                <a:cubicBezTo>
                  <a:pt x="134262" y="109419"/>
                  <a:pt x="109419" y="134262"/>
                  <a:pt x="78773" y="134262"/>
                </a:cubicBezTo>
                <a:cubicBezTo>
                  <a:pt x="48126" y="134262"/>
                  <a:pt x="23283" y="109419"/>
                  <a:pt x="23283" y="78773"/>
                </a:cubicBezTo>
                <a:cubicBezTo>
                  <a:pt x="23312" y="48139"/>
                  <a:pt x="48139" y="23312"/>
                  <a:pt x="78773" y="23283"/>
                </a:cubicBezTo>
                <a:moveTo>
                  <a:pt x="78773" y="0"/>
                </a:moveTo>
                <a:cubicBezTo>
                  <a:pt x="35268" y="0"/>
                  <a:pt x="0" y="35268"/>
                  <a:pt x="0" y="78773"/>
                </a:cubicBezTo>
                <a:cubicBezTo>
                  <a:pt x="0" y="122277"/>
                  <a:pt x="35268" y="157545"/>
                  <a:pt x="78773" y="157545"/>
                </a:cubicBezTo>
                <a:cubicBezTo>
                  <a:pt x="122277" y="157545"/>
                  <a:pt x="157545" y="122277"/>
                  <a:pt x="157545" y="78773"/>
                </a:cubicBezTo>
                <a:cubicBezTo>
                  <a:pt x="157545" y="35268"/>
                  <a:pt x="122277" y="0"/>
                  <a:pt x="78773" y="0"/>
                </a:cubicBezTo>
                <a:close/>
              </a:path>
            </a:pathLst>
          </a:custGeom>
          <a:solidFill>
            <a:schemeClr val="accent2"/>
          </a:solidFill>
          <a:ln w="751" cap="flat">
            <a:noFill/>
            <a:prstDash val="solid"/>
            <a:miter/>
          </a:ln>
        </p:spPr>
        <p:txBody>
          <a:bodyPr rtlCol="0" anchor="ctr"/>
          <a:lstStyle/>
          <a:p>
            <a:endParaRPr lang="en-US"/>
          </a:p>
        </p:txBody>
      </p:sp>
      <p:sp>
        <p:nvSpPr>
          <p:cNvPr id="5" name="Segnaposto contenuto 4">
            <a:extLst>
              <a:ext uri="{FF2B5EF4-FFF2-40B4-BE49-F238E27FC236}">
                <a16:creationId xmlns:a16="http://schemas.microsoft.com/office/drawing/2014/main" id="{C9F20992-C4E2-4236-9A59-8382AB582E0B}"/>
              </a:ext>
            </a:extLst>
          </p:cNvPr>
          <p:cNvSpPr>
            <a:spLocks noGrp="1"/>
          </p:cNvSpPr>
          <p:nvPr>
            <p:ph idx="1"/>
          </p:nvPr>
        </p:nvSpPr>
        <p:spPr>
          <a:xfrm>
            <a:off x="6297233" y="518400"/>
            <a:ext cx="4771607" cy="5837949"/>
          </a:xfrm>
        </p:spPr>
        <p:txBody>
          <a:bodyPr anchor="ctr">
            <a:normAutofit/>
          </a:bodyPr>
          <a:lstStyle/>
          <a:p>
            <a:pPr marL="0" indent="0" algn="just">
              <a:buNone/>
            </a:pPr>
            <a:r>
              <a:rPr lang="en-GB" sz="1700" dirty="0">
                <a:solidFill>
                  <a:schemeClr val="tx1">
                    <a:alpha val="80000"/>
                  </a:schemeClr>
                </a:solidFill>
              </a:rPr>
              <a:t>Final report were delivered on 6</a:t>
            </a:r>
            <a:r>
              <a:rPr lang="en-GB" sz="1700" baseline="30000" dirty="0">
                <a:solidFill>
                  <a:schemeClr val="tx1">
                    <a:alpha val="80000"/>
                  </a:schemeClr>
                </a:solidFill>
              </a:rPr>
              <a:t>th</a:t>
            </a:r>
            <a:r>
              <a:rPr lang="en-GB" sz="1700" dirty="0">
                <a:solidFill>
                  <a:schemeClr val="tx1">
                    <a:alpha val="80000"/>
                  </a:schemeClr>
                </a:solidFill>
              </a:rPr>
              <a:t> July 2022</a:t>
            </a:r>
          </a:p>
          <a:p>
            <a:pPr marL="0" indent="0" algn="just">
              <a:buNone/>
            </a:pPr>
            <a:r>
              <a:rPr lang="en-GB" sz="1700" dirty="0">
                <a:solidFill>
                  <a:schemeClr val="tx1">
                    <a:alpha val="80000"/>
                  </a:schemeClr>
                </a:solidFill>
              </a:rPr>
              <a:t>Followed by:</a:t>
            </a:r>
          </a:p>
          <a:p>
            <a:pPr marL="0" indent="0" algn="just">
              <a:buNone/>
            </a:pPr>
            <a:r>
              <a:rPr lang="en-GB" sz="1700" dirty="0">
                <a:solidFill>
                  <a:schemeClr val="tx1">
                    <a:alpha val="80000"/>
                  </a:schemeClr>
                </a:solidFill>
              </a:rPr>
              <a:t>-  Consolidated version with explanatory text on 10</a:t>
            </a:r>
            <a:r>
              <a:rPr lang="en-GB" sz="1700" baseline="30000" dirty="0">
                <a:solidFill>
                  <a:schemeClr val="tx1">
                    <a:alpha val="80000"/>
                  </a:schemeClr>
                </a:solidFill>
              </a:rPr>
              <a:t>th</a:t>
            </a:r>
            <a:r>
              <a:rPr lang="en-GB" sz="1700" dirty="0">
                <a:solidFill>
                  <a:schemeClr val="tx1">
                    <a:alpha val="80000"/>
                  </a:schemeClr>
                </a:solidFill>
              </a:rPr>
              <a:t> March 2023</a:t>
            </a:r>
          </a:p>
          <a:p>
            <a:pPr marL="0" indent="0" algn="just">
              <a:buNone/>
            </a:pPr>
            <a:r>
              <a:rPr lang="en-GB" sz="1700" dirty="0">
                <a:solidFill>
                  <a:schemeClr val="tx1">
                    <a:alpha val="80000"/>
                  </a:schemeClr>
                </a:solidFill>
              </a:rPr>
              <a:t>- Revised guidelines on the end of January 2023</a:t>
            </a:r>
          </a:p>
          <a:p>
            <a:pPr marL="0" indent="0" algn="just">
              <a:buNone/>
            </a:pPr>
            <a:r>
              <a:rPr lang="en-GB" sz="1700" dirty="0">
                <a:solidFill>
                  <a:schemeClr val="tx1">
                    <a:alpha val="80000"/>
                  </a:schemeClr>
                </a:solidFill>
              </a:rPr>
              <a:t>IVASS issued on 20</a:t>
            </a:r>
            <a:r>
              <a:rPr lang="en-GB" sz="1700" baseline="30000" dirty="0">
                <a:solidFill>
                  <a:schemeClr val="tx1">
                    <a:alpha val="80000"/>
                  </a:schemeClr>
                </a:solidFill>
              </a:rPr>
              <a:t>th</a:t>
            </a:r>
            <a:r>
              <a:rPr lang="en-GB" sz="1700" dirty="0">
                <a:solidFill>
                  <a:schemeClr val="tx1">
                    <a:alpha val="80000"/>
                  </a:schemeClr>
                </a:solidFill>
              </a:rPr>
              <a:t> December 2022 document 10/2022 which lists the proposals of amendments of the current local regulation in force IVASS 18, aimed to endorse the changes of the 2 EIOPA guidelines  </a:t>
            </a:r>
          </a:p>
        </p:txBody>
      </p:sp>
      <p:sp>
        <p:nvSpPr>
          <p:cNvPr id="18" name="Graphic 10">
            <a:extLst>
              <a:ext uri="{FF2B5EF4-FFF2-40B4-BE49-F238E27FC236}">
                <a16:creationId xmlns:a16="http://schemas.microsoft.com/office/drawing/2014/main" id="{E3020543-B24B-4EC4-8FFC-8DD88EEA91A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436547" y="5751820"/>
            <a:ext cx="112426" cy="112426"/>
          </a:xfrm>
          <a:custGeom>
            <a:avLst/>
            <a:gdLst>
              <a:gd name="connsiteX0" fmla="*/ 112426 w 112426"/>
              <a:gd name="connsiteY0" fmla="*/ 56213 h 112426"/>
              <a:gd name="connsiteX1" fmla="*/ 56213 w 112426"/>
              <a:gd name="connsiteY1" fmla="*/ 112426 h 112426"/>
              <a:gd name="connsiteX2" fmla="*/ 0 w 112426"/>
              <a:gd name="connsiteY2" fmla="*/ 56213 h 112426"/>
              <a:gd name="connsiteX3" fmla="*/ 56213 w 112426"/>
              <a:gd name="connsiteY3" fmla="*/ 0 h 112426"/>
              <a:gd name="connsiteX4" fmla="*/ 112426 w 112426"/>
              <a:gd name="connsiteY4" fmla="*/ 56213 h 11242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2426" h="112426">
                <a:moveTo>
                  <a:pt x="112426" y="56213"/>
                </a:moveTo>
                <a:cubicBezTo>
                  <a:pt x="112426" y="87259"/>
                  <a:pt x="87259" y="112426"/>
                  <a:pt x="56213" y="112426"/>
                </a:cubicBezTo>
                <a:cubicBezTo>
                  <a:pt x="25167" y="112426"/>
                  <a:pt x="0" y="87259"/>
                  <a:pt x="0" y="56213"/>
                </a:cubicBezTo>
                <a:cubicBezTo>
                  <a:pt x="0" y="25167"/>
                  <a:pt x="25167" y="0"/>
                  <a:pt x="56213" y="0"/>
                </a:cubicBezTo>
                <a:cubicBezTo>
                  <a:pt x="87259" y="0"/>
                  <a:pt x="112426" y="25167"/>
                  <a:pt x="112426" y="56213"/>
                </a:cubicBezTo>
                <a:close/>
              </a:path>
            </a:pathLst>
          </a:custGeom>
          <a:solidFill>
            <a:schemeClr val="accent2"/>
          </a:solidFill>
          <a:ln w="516" cap="flat">
            <a:noFill/>
            <a:prstDash val="solid"/>
            <a:miter/>
          </a:ln>
        </p:spPr>
        <p:txBody>
          <a:bodyPr rtlCol="0" anchor="ctr"/>
          <a:lstStyle/>
          <a:p>
            <a:endParaRPr lang="en-US"/>
          </a:p>
        </p:txBody>
      </p:sp>
      <p:sp>
        <p:nvSpPr>
          <p:cNvPr id="2" name="Segnaposto numero diapositiva 1">
            <a:extLst>
              <a:ext uri="{FF2B5EF4-FFF2-40B4-BE49-F238E27FC236}">
                <a16:creationId xmlns:a16="http://schemas.microsoft.com/office/drawing/2014/main" id="{72E03EDD-0F06-4097-97AD-2F135F50D83A}"/>
              </a:ext>
            </a:extLst>
          </p:cNvPr>
          <p:cNvSpPr>
            <a:spLocks noGrp="1"/>
          </p:cNvSpPr>
          <p:nvPr>
            <p:ph type="sldNum" sz="quarter" idx="12"/>
          </p:nvPr>
        </p:nvSpPr>
        <p:spPr>
          <a:xfrm>
            <a:off x="8610600" y="6356350"/>
            <a:ext cx="2743200" cy="365125"/>
          </a:xfrm>
        </p:spPr>
        <p:txBody>
          <a:bodyPr>
            <a:normAutofit/>
          </a:bodyPr>
          <a:lstStyle/>
          <a:p>
            <a:pPr>
              <a:spcAft>
                <a:spcPts val="600"/>
              </a:spcAft>
            </a:pPr>
            <a:fld id="{D57F1E4F-1CFF-5643-939E-217C01CDF565}" type="slidenum">
              <a:rPr lang="en-US">
                <a:solidFill>
                  <a:schemeClr val="tx1">
                    <a:alpha val="60000"/>
                  </a:schemeClr>
                </a:solidFill>
              </a:rPr>
              <a:pPr>
                <a:spcAft>
                  <a:spcPts val="600"/>
                </a:spcAft>
              </a:pPr>
              <a:t>3</a:t>
            </a:fld>
            <a:endParaRPr lang="en-US">
              <a:solidFill>
                <a:schemeClr val="tx1">
                  <a:alpha val="60000"/>
                </a:schemeClr>
              </a:solidFill>
            </a:endParaRPr>
          </a:p>
        </p:txBody>
      </p:sp>
      <p:cxnSp>
        <p:nvCxnSpPr>
          <p:cNvPr id="20" name="Straight Connector 19">
            <a:extLst>
              <a:ext uri="{FF2B5EF4-FFF2-40B4-BE49-F238E27FC236}">
                <a16:creationId xmlns:a16="http://schemas.microsoft.com/office/drawing/2014/main" id="{C49DA8F6-BCC1-4447-B54C-57856834B94B}"/>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1586162" y="3610394"/>
            <a:ext cx="0" cy="3238728"/>
          </a:xfrm>
          <a:prstGeom prst="line">
            <a:avLst/>
          </a:prstGeom>
          <a:ln w="25400" cap="sq">
            <a:gradFill flip="none" rotWithShape="1">
              <a:gsLst>
                <a:gs pos="0">
                  <a:schemeClr val="accent1"/>
                </a:gs>
                <a:gs pos="100000">
                  <a:schemeClr val="accent2"/>
                </a:gs>
              </a:gsLst>
              <a:lin ang="5400000" scaled="0"/>
              <a:tileRect/>
            </a:gradFill>
            <a:bevel/>
          </a:ln>
        </p:spPr>
        <p:style>
          <a:lnRef idx="1">
            <a:schemeClr val="accent1"/>
          </a:lnRef>
          <a:fillRef idx="0">
            <a:schemeClr val="accent1"/>
          </a:fillRef>
          <a:effectRef idx="0">
            <a:schemeClr val="accent1"/>
          </a:effectRef>
          <a:fontRef idx="minor">
            <a:schemeClr val="tx1"/>
          </a:fontRef>
        </p:style>
      </p:cxnSp>
      <p:pic>
        <p:nvPicPr>
          <p:cNvPr id="3" name="Picture 2">
            <a:extLst>
              <a:ext uri="{FF2B5EF4-FFF2-40B4-BE49-F238E27FC236}">
                <a16:creationId xmlns:a16="http://schemas.microsoft.com/office/drawing/2014/main" id="{9E222F8D-538B-45E3-9590-C20EE49CFBCB}"/>
              </a:ext>
            </a:extLst>
          </p:cNvPr>
          <p:cNvPicPr>
            <a:picLocks noChangeAspect="1" noChangeArrowheads="1"/>
          </p:cNvPicPr>
          <p:nvPr/>
        </p:nvPicPr>
        <p:blipFill>
          <a:blip r:embed="rId2"/>
          <a:srcRect/>
          <a:stretch>
            <a:fillRect/>
          </a:stretch>
        </p:blipFill>
        <p:spPr bwMode="auto">
          <a:xfrm>
            <a:off x="9843176" y="460151"/>
            <a:ext cx="1928826" cy="810781"/>
          </a:xfrm>
          <a:prstGeom prst="rect">
            <a:avLst/>
          </a:prstGeom>
          <a:noFill/>
        </p:spPr>
      </p:pic>
    </p:spTree>
    <p:extLst>
      <p:ext uri="{BB962C8B-B14F-4D97-AF65-F5344CB8AC3E}">
        <p14:creationId xmlns:p14="http://schemas.microsoft.com/office/powerpoint/2010/main" val="200422146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8D1AA55E-40D5-461B-A5A8-4AE8AAB71B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itolo 3">
            <a:extLst>
              <a:ext uri="{FF2B5EF4-FFF2-40B4-BE49-F238E27FC236}">
                <a16:creationId xmlns:a16="http://schemas.microsoft.com/office/drawing/2014/main" id="{34811D00-3965-4E0C-B34B-CE68AAB5F941}"/>
              </a:ext>
            </a:extLst>
          </p:cNvPr>
          <p:cNvSpPr>
            <a:spLocks noGrp="1"/>
          </p:cNvSpPr>
          <p:nvPr>
            <p:ph type="title"/>
          </p:nvPr>
        </p:nvSpPr>
        <p:spPr>
          <a:xfrm>
            <a:off x="803775" y="1115533"/>
            <a:ext cx="10359525" cy="964324"/>
          </a:xfrm>
        </p:spPr>
        <p:txBody>
          <a:bodyPr anchor="b">
            <a:normAutofit/>
          </a:bodyPr>
          <a:lstStyle/>
          <a:p>
            <a:r>
              <a:rPr lang="en-US" sz="2200" dirty="0">
                <a:solidFill>
                  <a:srgbClr val="002060"/>
                </a:solidFill>
              </a:rPr>
              <a:t>Guidelines 53A. Use of stochastic valuation (2/3)</a:t>
            </a:r>
            <a:br>
              <a:rPr lang="en-US" sz="3900" dirty="0"/>
            </a:br>
            <a:endParaRPr lang="en-US" sz="3900" dirty="0"/>
          </a:p>
        </p:txBody>
      </p:sp>
      <p:cxnSp>
        <p:nvCxnSpPr>
          <p:cNvPr id="12" name="Straight Connector 11">
            <a:extLst>
              <a:ext uri="{FF2B5EF4-FFF2-40B4-BE49-F238E27FC236}">
                <a16:creationId xmlns:a16="http://schemas.microsoft.com/office/drawing/2014/main" id="{7EB498BD-8089-4626-91EA-4978EBEF535E}"/>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8878" y="806470"/>
            <a:ext cx="7903723" cy="0"/>
          </a:xfrm>
          <a:prstGeom prst="line">
            <a:avLst/>
          </a:prstGeom>
          <a:ln w="25400" cap="sq">
            <a:gradFill flip="none" rotWithShape="1">
              <a:gsLst>
                <a:gs pos="0">
                  <a:schemeClr val="accent1"/>
                </a:gs>
                <a:gs pos="100000">
                  <a:schemeClr val="accent2"/>
                </a:gs>
              </a:gsLst>
              <a:lin ang="10800000" scaled="0"/>
              <a:tileRect/>
            </a:gradFill>
            <a:bevel/>
          </a:ln>
        </p:spPr>
        <p:style>
          <a:lnRef idx="1">
            <a:schemeClr val="accent1"/>
          </a:lnRef>
          <a:fillRef idx="0">
            <a:schemeClr val="accent1"/>
          </a:fillRef>
          <a:effectRef idx="0">
            <a:schemeClr val="accent1"/>
          </a:effectRef>
          <a:fontRef idx="minor">
            <a:schemeClr val="tx1"/>
          </a:fontRef>
        </p:style>
      </p:cxnSp>
      <p:sp>
        <p:nvSpPr>
          <p:cNvPr id="5" name="Segnaposto contenuto 4">
            <a:extLst>
              <a:ext uri="{FF2B5EF4-FFF2-40B4-BE49-F238E27FC236}">
                <a16:creationId xmlns:a16="http://schemas.microsoft.com/office/drawing/2014/main" id="{C9F20992-C4E2-4236-9A59-8382AB582E0B}"/>
              </a:ext>
            </a:extLst>
          </p:cNvPr>
          <p:cNvSpPr>
            <a:spLocks noGrp="1"/>
          </p:cNvSpPr>
          <p:nvPr>
            <p:ph idx="1"/>
          </p:nvPr>
        </p:nvSpPr>
        <p:spPr>
          <a:xfrm>
            <a:off x="794250" y="1800229"/>
            <a:ext cx="10550025" cy="4485592"/>
          </a:xfrm>
        </p:spPr>
        <p:txBody>
          <a:bodyPr anchor="t">
            <a:normAutofit lnSpcReduction="10000"/>
          </a:bodyPr>
          <a:lstStyle/>
          <a:p>
            <a:pPr marL="0" indent="0" algn="just">
              <a:buNone/>
            </a:pPr>
            <a:r>
              <a:rPr lang="en-GB" sz="1400" u="sng" dirty="0">
                <a:solidFill>
                  <a:schemeClr val="tx1">
                    <a:alpha val="80000"/>
                  </a:schemeClr>
                </a:solidFill>
              </a:rPr>
              <a:t>Background</a:t>
            </a:r>
          </a:p>
          <a:p>
            <a:pPr marL="0" indent="0" algn="just">
              <a:buNone/>
            </a:pPr>
            <a:r>
              <a:rPr lang="en-GB" sz="1400" dirty="0">
                <a:solidFill>
                  <a:schemeClr val="tx1">
                    <a:alpha val="80000"/>
                  </a:schemeClr>
                </a:solidFill>
              </a:rPr>
              <a:t>The answer is twofold:</a:t>
            </a:r>
          </a:p>
          <a:p>
            <a:pPr algn="just">
              <a:buFontTx/>
              <a:buChar char="-"/>
            </a:pPr>
            <a:r>
              <a:rPr lang="en-GB" sz="1400" dirty="0">
                <a:solidFill>
                  <a:schemeClr val="tx1">
                    <a:alpha val="80000"/>
                  </a:schemeClr>
                </a:solidFill>
              </a:rPr>
              <a:t>Future discretionary benefits become extreme in some scenarios (very high) which do not match the market value of assets posted in the balance sheet at the reporting date. Therefore, the difference between the stochastic and the deterministic FDB is generally &gt;0 whilst, in contrast, the market value of underlying assets accounted for in the balance sheet is just one single amount, not deterministic.</a:t>
            </a:r>
          </a:p>
          <a:p>
            <a:pPr algn="just">
              <a:buFontTx/>
              <a:buChar char="-"/>
            </a:pPr>
            <a:endParaRPr lang="en-GB" sz="1400" dirty="0">
              <a:solidFill>
                <a:schemeClr val="tx1">
                  <a:alpha val="80000"/>
                </a:schemeClr>
              </a:solidFill>
            </a:endParaRPr>
          </a:p>
          <a:p>
            <a:pPr marL="0" indent="0" algn="just">
              <a:buNone/>
            </a:pPr>
            <a:r>
              <a:rPr lang="en-GB" sz="1400" dirty="0">
                <a:solidFill>
                  <a:schemeClr val="tx1">
                    <a:alpha val="80000"/>
                  </a:schemeClr>
                </a:solidFill>
              </a:rPr>
              <a:t>Both the stochastic cost of financial guarantees and the stochastic cost of future discretionary benefits depend on how PHB works within the stochastic ALM.</a:t>
            </a:r>
          </a:p>
          <a:p>
            <a:pPr marL="0" indent="0" algn="just">
              <a:buNone/>
            </a:pPr>
            <a:r>
              <a:rPr lang="en-GB" sz="1400" dirty="0">
                <a:solidFill>
                  <a:schemeClr val="tx1">
                    <a:alpha val="80000"/>
                  </a:schemeClr>
                </a:solidFill>
              </a:rPr>
              <a:t>Generally, the PHB has an adverse outcome, i.e. let the best estimate increase, despite its bidirectionality because, looking at profitable business in force, the adverse impact of scenarios where lapses go up is only partially offset by the favour impact of scenarios where lapses go down.</a:t>
            </a:r>
          </a:p>
          <a:p>
            <a:pPr marL="0" indent="0" algn="just">
              <a:buNone/>
            </a:pPr>
            <a:r>
              <a:rPr lang="en-GB" sz="1400" dirty="0">
                <a:solidFill>
                  <a:schemeClr val="tx1">
                    <a:alpha val="80000"/>
                  </a:schemeClr>
                </a:solidFill>
              </a:rPr>
              <a:t>It’s worth noting that scenarios of assets returns are generally not achieved through direct simulation of yields, rather they are calculated with analytical formula by simulation of the economic parameters which are in close relationship with the assets returns.</a:t>
            </a:r>
          </a:p>
          <a:p>
            <a:pPr marL="0" indent="0" algn="just">
              <a:buNone/>
            </a:pPr>
            <a:r>
              <a:rPr lang="en-GB" sz="1400" dirty="0">
                <a:solidFill>
                  <a:schemeClr val="tx1">
                    <a:alpha val="80000"/>
                  </a:schemeClr>
                </a:solidFill>
              </a:rPr>
              <a:t>They are, for examples, the interest rates, the spread, the exchange rates, the equity index, dividend yield and, of course, the inflation rate. </a:t>
            </a:r>
          </a:p>
          <a:p>
            <a:pPr marL="0" indent="0" algn="just">
              <a:buNone/>
            </a:pPr>
            <a:r>
              <a:rPr lang="en-GB" sz="1400" i="1" dirty="0">
                <a:solidFill>
                  <a:schemeClr val="tx1">
                    <a:alpha val="80000"/>
                  </a:schemeClr>
                </a:solidFill>
              </a:rPr>
              <a:t> </a:t>
            </a:r>
          </a:p>
          <a:p>
            <a:pPr algn="just">
              <a:buFontTx/>
              <a:buChar char="-"/>
            </a:pPr>
            <a:endParaRPr lang="en-GB" sz="1400" i="1" dirty="0">
              <a:solidFill>
                <a:schemeClr val="tx1">
                  <a:alpha val="80000"/>
                </a:schemeClr>
              </a:solidFill>
            </a:endParaRPr>
          </a:p>
          <a:p>
            <a:pPr marL="0" indent="0" algn="just">
              <a:buNone/>
            </a:pPr>
            <a:r>
              <a:rPr lang="en-GB" sz="400" dirty="0">
                <a:solidFill>
                  <a:schemeClr val="tx1">
                    <a:alpha val="80000"/>
                  </a:schemeClr>
                </a:solidFill>
              </a:rPr>
              <a:t>  </a:t>
            </a:r>
          </a:p>
          <a:p>
            <a:pPr marL="0" indent="0" algn="just">
              <a:buNone/>
            </a:pPr>
            <a:endParaRPr lang="en-GB" sz="1400" dirty="0">
              <a:solidFill>
                <a:schemeClr val="tx1">
                  <a:alpha val="80000"/>
                </a:schemeClr>
              </a:solidFill>
            </a:endParaRPr>
          </a:p>
          <a:p>
            <a:pPr marL="0" lvl="1" indent="0" algn="just">
              <a:buNone/>
            </a:pPr>
            <a:endParaRPr lang="en-GB" sz="1400" dirty="0">
              <a:solidFill>
                <a:schemeClr val="tx1">
                  <a:alpha val="80000"/>
                </a:schemeClr>
              </a:solidFill>
            </a:endParaRPr>
          </a:p>
        </p:txBody>
      </p:sp>
      <p:grpSp>
        <p:nvGrpSpPr>
          <p:cNvPr id="14" name="Group 13">
            <a:extLst>
              <a:ext uri="{FF2B5EF4-FFF2-40B4-BE49-F238E27FC236}">
                <a16:creationId xmlns:a16="http://schemas.microsoft.com/office/drawing/2014/main" id="{78350D8D-73D6-4132-89B5-DD52F3962A76}"/>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1388224" y="2325422"/>
            <a:ext cx="465458" cy="872153"/>
            <a:chOff x="11388224" y="2325422"/>
            <a:chExt cx="465458" cy="872153"/>
          </a:xfrm>
        </p:grpSpPr>
        <p:sp>
          <p:nvSpPr>
            <p:cNvPr id="15" name="Graphic 11">
              <a:extLst>
                <a:ext uri="{FF2B5EF4-FFF2-40B4-BE49-F238E27FC236}">
                  <a16:creationId xmlns:a16="http://schemas.microsoft.com/office/drawing/2014/main" id="{6CB927A4-E432-4310-9CD5-E89FF506317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403764" y="2325422"/>
              <a:ext cx="139039" cy="139039"/>
            </a:xfrm>
            <a:custGeom>
              <a:avLst/>
              <a:gdLst>
                <a:gd name="connsiteX0" fmla="*/ 129602 w 139039"/>
                <a:gd name="connsiteY0" fmla="*/ 60082 h 139039"/>
                <a:gd name="connsiteX1" fmla="*/ 78957 w 139039"/>
                <a:gd name="connsiteY1" fmla="*/ 60082 h 139039"/>
                <a:gd name="connsiteX2" fmla="*/ 78957 w 139039"/>
                <a:gd name="connsiteY2" fmla="*/ 9437 h 139039"/>
                <a:gd name="connsiteX3" fmla="*/ 69520 w 139039"/>
                <a:gd name="connsiteY3" fmla="*/ 0 h 139039"/>
                <a:gd name="connsiteX4" fmla="*/ 60082 w 139039"/>
                <a:gd name="connsiteY4" fmla="*/ 9437 h 139039"/>
                <a:gd name="connsiteX5" fmla="*/ 60082 w 139039"/>
                <a:gd name="connsiteY5" fmla="*/ 60082 h 139039"/>
                <a:gd name="connsiteX6" fmla="*/ 9437 w 139039"/>
                <a:gd name="connsiteY6" fmla="*/ 60082 h 139039"/>
                <a:gd name="connsiteX7" fmla="*/ 0 w 139039"/>
                <a:gd name="connsiteY7" fmla="*/ 69520 h 139039"/>
                <a:gd name="connsiteX8" fmla="*/ 9437 w 139039"/>
                <a:gd name="connsiteY8" fmla="*/ 78957 h 139039"/>
                <a:gd name="connsiteX9" fmla="*/ 60082 w 139039"/>
                <a:gd name="connsiteY9" fmla="*/ 78957 h 139039"/>
                <a:gd name="connsiteX10" fmla="*/ 60082 w 139039"/>
                <a:gd name="connsiteY10" fmla="*/ 129602 h 139039"/>
                <a:gd name="connsiteX11" fmla="*/ 69520 w 139039"/>
                <a:gd name="connsiteY11" fmla="*/ 139039 h 139039"/>
                <a:gd name="connsiteX12" fmla="*/ 78957 w 139039"/>
                <a:gd name="connsiteY12" fmla="*/ 129602 h 139039"/>
                <a:gd name="connsiteX13" fmla="*/ 78957 w 139039"/>
                <a:gd name="connsiteY13" fmla="*/ 78957 h 139039"/>
                <a:gd name="connsiteX14" fmla="*/ 129602 w 139039"/>
                <a:gd name="connsiteY14" fmla="*/ 78957 h 139039"/>
                <a:gd name="connsiteX15" fmla="*/ 139039 w 139039"/>
                <a:gd name="connsiteY15" fmla="*/ 69520 h 139039"/>
                <a:gd name="connsiteX16" fmla="*/ 129602 w 139039"/>
                <a:gd name="connsiteY16" fmla="*/ 60082 h 1390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39039" h="139039">
                  <a:moveTo>
                    <a:pt x="129602" y="60082"/>
                  </a:moveTo>
                  <a:lnTo>
                    <a:pt x="78957" y="60082"/>
                  </a:lnTo>
                  <a:lnTo>
                    <a:pt x="78957" y="9437"/>
                  </a:lnTo>
                  <a:cubicBezTo>
                    <a:pt x="78957" y="4225"/>
                    <a:pt x="74731" y="0"/>
                    <a:pt x="69520" y="0"/>
                  </a:cubicBezTo>
                  <a:cubicBezTo>
                    <a:pt x="64308" y="0"/>
                    <a:pt x="60082" y="4225"/>
                    <a:pt x="60082" y="9437"/>
                  </a:cubicBezTo>
                  <a:lnTo>
                    <a:pt x="60082" y="60082"/>
                  </a:lnTo>
                  <a:lnTo>
                    <a:pt x="9437" y="60082"/>
                  </a:lnTo>
                  <a:cubicBezTo>
                    <a:pt x="4225" y="60082"/>
                    <a:pt x="0" y="64308"/>
                    <a:pt x="0" y="69520"/>
                  </a:cubicBezTo>
                  <a:cubicBezTo>
                    <a:pt x="0" y="74731"/>
                    <a:pt x="4225" y="78957"/>
                    <a:pt x="9437" y="78957"/>
                  </a:cubicBezTo>
                  <a:lnTo>
                    <a:pt x="60082" y="78957"/>
                  </a:lnTo>
                  <a:lnTo>
                    <a:pt x="60082" y="129602"/>
                  </a:lnTo>
                  <a:cubicBezTo>
                    <a:pt x="60082" y="134814"/>
                    <a:pt x="64308" y="139039"/>
                    <a:pt x="69520" y="139039"/>
                  </a:cubicBezTo>
                  <a:cubicBezTo>
                    <a:pt x="74731" y="139039"/>
                    <a:pt x="78957" y="134814"/>
                    <a:pt x="78957" y="129602"/>
                  </a:cubicBezTo>
                  <a:lnTo>
                    <a:pt x="78957" y="78957"/>
                  </a:lnTo>
                  <a:lnTo>
                    <a:pt x="129602" y="78957"/>
                  </a:lnTo>
                  <a:cubicBezTo>
                    <a:pt x="134814" y="78957"/>
                    <a:pt x="139039" y="74731"/>
                    <a:pt x="139039" y="69520"/>
                  </a:cubicBezTo>
                  <a:cubicBezTo>
                    <a:pt x="139039" y="64308"/>
                    <a:pt x="134814" y="60082"/>
                    <a:pt x="129602" y="60082"/>
                  </a:cubicBezTo>
                  <a:close/>
                </a:path>
              </a:pathLst>
            </a:custGeom>
            <a:solidFill>
              <a:schemeClr val="accent2"/>
            </a:solidFill>
            <a:ln w="603" cap="flat">
              <a:noFill/>
              <a:prstDash val="solid"/>
              <a:miter/>
            </a:ln>
          </p:spPr>
          <p:txBody>
            <a:bodyPr rtlCol="0" anchor="ctr"/>
            <a:lstStyle/>
            <a:p>
              <a:endParaRPr lang="en-US"/>
            </a:p>
          </p:txBody>
        </p:sp>
        <p:sp>
          <p:nvSpPr>
            <p:cNvPr id="16" name="Graphic 10">
              <a:extLst>
                <a:ext uri="{FF2B5EF4-FFF2-40B4-BE49-F238E27FC236}">
                  <a16:creationId xmlns:a16="http://schemas.microsoft.com/office/drawing/2014/main" id="{E3020543-B24B-4EC4-8FFC-8DD88EEA91A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762544" y="2554717"/>
              <a:ext cx="91138" cy="91138"/>
            </a:xfrm>
            <a:custGeom>
              <a:avLst/>
              <a:gdLst>
                <a:gd name="connsiteX0" fmla="*/ 91138 w 91138"/>
                <a:gd name="connsiteY0" fmla="*/ 45569 h 91138"/>
                <a:gd name="connsiteX1" fmla="*/ 45569 w 91138"/>
                <a:gd name="connsiteY1" fmla="*/ 91138 h 91138"/>
                <a:gd name="connsiteX2" fmla="*/ 0 w 91138"/>
                <a:gd name="connsiteY2" fmla="*/ 45569 h 91138"/>
                <a:gd name="connsiteX3" fmla="*/ 45569 w 91138"/>
                <a:gd name="connsiteY3" fmla="*/ 0 h 91138"/>
                <a:gd name="connsiteX4" fmla="*/ 91138 w 91138"/>
                <a:gd name="connsiteY4" fmla="*/ 45569 h 9113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138" h="91138">
                  <a:moveTo>
                    <a:pt x="91138" y="45569"/>
                  </a:moveTo>
                  <a:cubicBezTo>
                    <a:pt x="91138" y="70736"/>
                    <a:pt x="70736" y="91138"/>
                    <a:pt x="45569" y="91138"/>
                  </a:cubicBezTo>
                  <a:cubicBezTo>
                    <a:pt x="20402" y="91138"/>
                    <a:pt x="0" y="70736"/>
                    <a:pt x="0" y="45569"/>
                  </a:cubicBezTo>
                  <a:cubicBezTo>
                    <a:pt x="0" y="20402"/>
                    <a:pt x="20402" y="0"/>
                    <a:pt x="45569" y="0"/>
                  </a:cubicBezTo>
                  <a:cubicBezTo>
                    <a:pt x="70736" y="0"/>
                    <a:pt x="91138" y="20402"/>
                    <a:pt x="91138" y="45569"/>
                  </a:cubicBezTo>
                  <a:close/>
                </a:path>
              </a:pathLst>
            </a:custGeom>
            <a:solidFill>
              <a:schemeClr val="accent2"/>
            </a:solidFill>
            <a:ln w="422" cap="flat">
              <a:noFill/>
              <a:prstDash val="solid"/>
              <a:miter/>
            </a:ln>
          </p:spPr>
          <p:txBody>
            <a:bodyPr rtlCol="0" anchor="ctr"/>
            <a:lstStyle/>
            <a:p>
              <a:endParaRPr lang="en-US"/>
            </a:p>
          </p:txBody>
        </p:sp>
        <p:sp>
          <p:nvSpPr>
            <p:cNvPr id="17" name="Graphic 12">
              <a:extLst>
                <a:ext uri="{FF2B5EF4-FFF2-40B4-BE49-F238E27FC236}">
                  <a16:creationId xmlns:a16="http://schemas.microsoft.com/office/drawing/2014/main" id="{1453BF6C-B012-48B7-B4E8-6D7AC7C27D0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388224" y="3069861"/>
              <a:ext cx="127714" cy="127714"/>
            </a:xfrm>
            <a:custGeom>
              <a:avLst/>
              <a:gdLst>
                <a:gd name="connsiteX0" fmla="*/ 63857 w 127714"/>
                <a:gd name="connsiteY0" fmla="*/ 18874 h 127714"/>
                <a:gd name="connsiteX1" fmla="*/ 108840 w 127714"/>
                <a:gd name="connsiteY1" fmla="*/ 63857 h 127714"/>
                <a:gd name="connsiteX2" fmla="*/ 63857 w 127714"/>
                <a:gd name="connsiteY2" fmla="*/ 108840 h 127714"/>
                <a:gd name="connsiteX3" fmla="*/ 18874 w 127714"/>
                <a:gd name="connsiteY3" fmla="*/ 63857 h 127714"/>
                <a:gd name="connsiteX4" fmla="*/ 63857 w 127714"/>
                <a:gd name="connsiteY4" fmla="*/ 18874 h 127714"/>
                <a:gd name="connsiteX5" fmla="*/ 63857 w 127714"/>
                <a:gd name="connsiteY5" fmla="*/ 0 h 127714"/>
                <a:gd name="connsiteX6" fmla="*/ 0 w 127714"/>
                <a:gd name="connsiteY6" fmla="*/ 63857 h 127714"/>
                <a:gd name="connsiteX7" fmla="*/ 63857 w 127714"/>
                <a:gd name="connsiteY7" fmla="*/ 127714 h 127714"/>
                <a:gd name="connsiteX8" fmla="*/ 127714 w 127714"/>
                <a:gd name="connsiteY8" fmla="*/ 63857 h 127714"/>
                <a:gd name="connsiteX9" fmla="*/ 63857 w 127714"/>
                <a:gd name="connsiteY9" fmla="*/ 0 h 1277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27714" h="127714">
                  <a:moveTo>
                    <a:pt x="63857" y="18874"/>
                  </a:moveTo>
                  <a:cubicBezTo>
                    <a:pt x="88700" y="18874"/>
                    <a:pt x="108840" y="39014"/>
                    <a:pt x="108840" y="63857"/>
                  </a:cubicBezTo>
                  <a:cubicBezTo>
                    <a:pt x="108840" y="88700"/>
                    <a:pt x="88700" y="108840"/>
                    <a:pt x="63857" y="108840"/>
                  </a:cubicBezTo>
                  <a:cubicBezTo>
                    <a:pt x="39014" y="108840"/>
                    <a:pt x="18874" y="88700"/>
                    <a:pt x="18874" y="63857"/>
                  </a:cubicBezTo>
                  <a:cubicBezTo>
                    <a:pt x="18898" y="39024"/>
                    <a:pt x="39024" y="18898"/>
                    <a:pt x="63857" y="18874"/>
                  </a:cubicBezTo>
                  <a:moveTo>
                    <a:pt x="63857" y="0"/>
                  </a:moveTo>
                  <a:cubicBezTo>
                    <a:pt x="28590" y="0"/>
                    <a:pt x="0" y="28590"/>
                    <a:pt x="0" y="63857"/>
                  </a:cubicBezTo>
                  <a:cubicBezTo>
                    <a:pt x="0" y="99124"/>
                    <a:pt x="28590" y="127714"/>
                    <a:pt x="63857" y="127714"/>
                  </a:cubicBezTo>
                  <a:cubicBezTo>
                    <a:pt x="99124" y="127714"/>
                    <a:pt x="127714" y="99124"/>
                    <a:pt x="127714" y="63857"/>
                  </a:cubicBezTo>
                  <a:cubicBezTo>
                    <a:pt x="127714" y="28590"/>
                    <a:pt x="99124" y="0"/>
                    <a:pt x="63857" y="0"/>
                  </a:cubicBezTo>
                  <a:close/>
                </a:path>
              </a:pathLst>
            </a:custGeom>
            <a:solidFill>
              <a:schemeClr val="accent2"/>
            </a:solidFill>
            <a:ln w="610" cap="flat">
              <a:noFill/>
              <a:prstDash val="solid"/>
              <a:miter/>
            </a:ln>
          </p:spPr>
          <p:txBody>
            <a:bodyPr rtlCol="0" anchor="ctr"/>
            <a:lstStyle/>
            <a:p>
              <a:endParaRPr lang="en-US"/>
            </a:p>
          </p:txBody>
        </p:sp>
      </p:grpSp>
      <p:sp>
        <p:nvSpPr>
          <p:cNvPr id="2" name="Segnaposto numero diapositiva 1">
            <a:extLst>
              <a:ext uri="{FF2B5EF4-FFF2-40B4-BE49-F238E27FC236}">
                <a16:creationId xmlns:a16="http://schemas.microsoft.com/office/drawing/2014/main" id="{72E03EDD-0F06-4097-97AD-2F135F50D83A}"/>
              </a:ext>
            </a:extLst>
          </p:cNvPr>
          <p:cNvSpPr>
            <a:spLocks noGrp="1"/>
          </p:cNvSpPr>
          <p:nvPr>
            <p:ph type="sldNum" sz="quarter" idx="12"/>
          </p:nvPr>
        </p:nvSpPr>
        <p:spPr>
          <a:xfrm>
            <a:off x="8610600" y="6356350"/>
            <a:ext cx="2743200" cy="365125"/>
          </a:xfrm>
        </p:spPr>
        <p:txBody>
          <a:bodyPr>
            <a:normAutofit/>
          </a:bodyPr>
          <a:lstStyle/>
          <a:p>
            <a:pPr>
              <a:spcAft>
                <a:spcPts val="600"/>
              </a:spcAft>
            </a:pPr>
            <a:fld id="{D57F1E4F-1CFF-5643-939E-217C01CDF565}" type="slidenum">
              <a:rPr lang="en-US">
                <a:solidFill>
                  <a:schemeClr val="tx1">
                    <a:alpha val="60000"/>
                  </a:schemeClr>
                </a:solidFill>
              </a:rPr>
              <a:pPr>
                <a:spcAft>
                  <a:spcPts val="600"/>
                </a:spcAft>
              </a:pPr>
              <a:t>30</a:t>
            </a:fld>
            <a:endParaRPr lang="en-US">
              <a:solidFill>
                <a:schemeClr val="tx1">
                  <a:alpha val="60000"/>
                </a:schemeClr>
              </a:solidFill>
            </a:endParaRPr>
          </a:p>
        </p:txBody>
      </p:sp>
      <p:pic>
        <p:nvPicPr>
          <p:cNvPr id="3" name="Picture 2">
            <a:extLst>
              <a:ext uri="{FF2B5EF4-FFF2-40B4-BE49-F238E27FC236}">
                <a16:creationId xmlns:a16="http://schemas.microsoft.com/office/drawing/2014/main" id="{9E222F8D-538B-45E3-9590-C20EE49CFBCB}"/>
              </a:ext>
            </a:extLst>
          </p:cNvPr>
          <p:cNvPicPr>
            <a:picLocks noChangeAspect="1" noChangeArrowheads="1"/>
          </p:cNvPicPr>
          <p:nvPr/>
        </p:nvPicPr>
        <p:blipFill>
          <a:blip r:embed="rId2"/>
          <a:srcRect/>
          <a:stretch>
            <a:fillRect/>
          </a:stretch>
        </p:blipFill>
        <p:spPr bwMode="auto">
          <a:xfrm>
            <a:off x="9879287" y="335353"/>
            <a:ext cx="1928826" cy="810781"/>
          </a:xfrm>
          <a:prstGeom prst="rect">
            <a:avLst/>
          </a:prstGeom>
          <a:noFill/>
        </p:spPr>
      </p:pic>
    </p:spTree>
    <p:extLst>
      <p:ext uri="{BB962C8B-B14F-4D97-AF65-F5344CB8AC3E}">
        <p14:creationId xmlns:p14="http://schemas.microsoft.com/office/powerpoint/2010/main" val="424377538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8D1AA55E-40D5-461B-A5A8-4AE8AAB71B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itolo 3">
            <a:extLst>
              <a:ext uri="{FF2B5EF4-FFF2-40B4-BE49-F238E27FC236}">
                <a16:creationId xmlns:a16="http://schemas.microsoft.com/office/drawing/2014/main" id="{34811D00-3965-4E0C-B34B-CE68AAB5F941}"/>
              </a:ext>
            </a:extLst>
          </p:cNvPr>
          <p:cNvSpPr>
            <a:spLocks noGrp="1"/>
          </p:cNvSpPr>
          <p:nvPr>
            <p:ph type="title"/>
          </p:nvPr>
        </p:nvSpPr>
        <p:spPr>
          <a:xfrm>
            <a:off x="803775" y="1115533"/>
            <a:ext cx="10359525" cy="964324"/>
          </a:xfrm>
        </p:spPr>
        <p:txBody>
          <a:bodyPr anchor="b">
            <a:normAutofit/>
          </a:bodyPr>
          <a:lstStyle/>
          <a:p>
            <a:r>
              <a:rPr lang="en-US" sz="2200" dirty="0">
                <a:solidFill>
                  <a:srgbClr val="002060"/>
                </a:solidFill>
              </a:rPr>
              <a:t>Guidelines 53A. Use of stochastic valuation (3/3)</a:t>
            </a:r>
            <a:br>
              <a:rPr lang="en-US" sz="3900" dirty="0"/>
            </a:br>
            <a:endParaRPr lang="en-US" sz="3900" dirty="0"/>
          </a:p>
        </p:txBody>
      </p:sp>
      <p:cxnSp>
        <p:nvCxnSpPr>
          <p:cNvPr id="12" name="Straight Connector 11">
            <a:extLst>
              <a:ext uri="{FF2B5EF4-FFF2-40B4-BE49-F238E27FC236}">
                <a16:creationId xmlns:a16="http://schemas.microsoft.com/office/drawing/2014/main" id="{7EB498BD-8089-4626-91EA-4978EBEF535E}"/>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8878" y="806470"/>
            <a:ext cx="7903723" cy="0"/>
          </a:xfrm>
          <a:prstGeom prst="line">
            <a:avLst/>
          </a:prstGeom>
          <a:ln w="25400" cap="sq">
            <a:gradFill flip="none" rotWithShape="1">
              <a:gsLst>
                <a:gs pos="0">
                  <a:schemeClr val="accent1"/>
                </a:gs>
                <a:gs pos="100000">
                  <a:schemeClr val="accent2"/>
                </a:gs>
              </a:gsLst>
              <a:lin ang="10800000" scaled="0"/>
              <a:tileRect/>
            </a:gradFill>
            <a:bevel/>
          </a:ln>
        </p:spPr>
        <p:style>
          <a:lnRef idx="1">
            <a:schemeClr val="accent1"/>
          </a:lnRef>
          <a:fillRef idx="0">
            <a:schemeClr val="accent1"/>
          </a:fillRef>
          <a:effectRef idx="0">
            <a:schemeClr val="accent1"/>
          </a:effectRef>
          <a:fontRef idx="minor">
            <a:schemeClr val="tx1"/>
          </a:fontRef>
        </p:style>
      </p:cxnSp>
      <p:sp>
        <p:nvSpPr>
          <p:cNvPr id="5" name="Segnaposto contenuto 4">
            <a:extLst>
              <a:ext uri="{FF2B5EF4-FFF2-40B4-BE49-F238E27FC236}">
                <a16:creationId xmlns:a16="http://schemas.microsoft.com/office/drawing/2014/main" id="{C9F20992-C4E2-4236-9A59-8382AB582E0B}"/>
              </a:ext>
            </a:extLst>
          </p:cNvPr>
          <p:cNvSpPr>
            <a:spLocks noGrp="1"/>
          </p:cNvSpPr>
          <p:nvPr>
            <p:ph idx="1"/>
          </p:nvPr>
        </p:nvSpPr>
        <p:spPr>
          <a:xfrm>
            <a:off x="794250" y="1800229"/>
            <a:ext cx="10550025" cy="4485592"/>
          </a:xfrm>
        </p:spPr>
        <p:txBody>
          <a:bodyPr anchor="t">
            <a:normAutofit lnSpcReduction="10000"/>
          </a:bodyPr>
          <a:lstStyle/>
          <a:p>
            <a:pPr marL="0" indent="0" algn="just">
              <a:buNone/>
            </a:pPr>
            <a:r>
              <a:rPr lang="en-GB" sz="1400" u="sng" dirty="0">
                <a:solidFill>
                  <a:schemeClr val="tx1">
                    <a:alpha val="80000"/>
                  </a:schemeClr>
                </a:solidFill>
              </a:rPr>
              <a:t>Guideline</a:t>
            </a:r>
          </a:p>
          <a:p>
            <a:pPr marL="0" indent="0" algn="just">
              <a:buNone/>
            </a:pPr>
            <a:r>
              <a:rPr lang="en-GB" sz="1400" dirty="0">
                <a:solidFill>
                  <a:srgbClr val="0070C0">
                    <a:alpha val="80000"/>
                  </a:srgbClr>
                </a:solidFill>
              </a:rPr>
              <a:t>To assess whether stochastic modelling is needed, the Undertaking shall understand if the model captures the value of options and guarantees.</a:t>
            </a:r>
          </a:p>
          <a:p>
            <a:pPr marL="0" indent="0" algn="just">
              <a:buNone/>
            </a:pPr>
            <a:r>
              <a:rPr lang="en-GB" sz="1400" dirty="0">
                <a:solidFill>
                  <a:schemeClr val="tx1">
                    <a:alpha val="80000"/>
                  </a:schemeClr>
                </a:solidFill>
              </a:rPr>
              <a:t>Note that “options” in life insurance are at least</a:t>
            </a:r>
          </a:p>
          <a:p>
            <a:pPr algn="just"/>
            <a:r>
              <a:rPr lang="en-GB" sz="1400" dirty="0">
                <a:solidFill>
                  <a:schemeClr val="tx1">
                    <a:alpha val="80000"/>
                  </a:schemeClr>
                </a:solidFill>
              </a:rPr>
              <a:t>The conversion of lump sum in annuity or vice-versa the conversion of an annuity in lump sum at the end of vesting or accumulation period</a:t>
            </a:r>
          </a:p>
          <a:p>
            <a:pPr algn="just"/>
            <a:r>
              <a:rPr lang="en-GB" sz="1400" dirty="0">
                <a:solidFill>
                  <a:schemeClr val="tx1">
                    <a:alpha val="80000"/>
                  </a:schemeClr>
                </a:solidFill>
              </a:rPr>
              <a:t>Deferral of maturity date for products other than whole life</a:t>
            </a:r>
          </a:p>
          <a:p>
            <a:pPr algn="just"/>
            <a:r>
              <a:rPr lang="en-GB" sz="1400" dirty="0">
                <a:solidFill>
                  <a:schemeClr val="tx1">
                    <a:alpha val="80000"/>
                  </a:schemeClr>
                </a:solidFill>
              </a:rPr>
              <a:t>Voluntary switches, particularly from participating to unit linked or vice-versa in hybrid products</a:t>
            </a:r>
          </a:p>
          <a:p>
            <a:pPr marL="0" indent="0" algn="just">
              <a:buNone/>
            </a:pPr>
            <a:r>
              <a:rPr lang="en-GB" sz="1400" dirty="0">
                <a:solidFill>
                  <a:schemeClr val="tx1">
                    <a:alpha val="80000"/>
                  </a:schemeClr>
                </a:solidFill>
              </a:rPr>
              <a:t>There are other feasible options, starting from the lapse with surrender value and the payment of additional premiums: all these may be under observation in a stochastic model</a:t>
            </a:r>
          </a:p>
          <a:p>
            <a:pPr marL="0" indent="0" algn="just">
              <a:buNone/>
            </a:pPr>
            <a:r>
              <a:rPr lang="en-GB" sz="1400" dirty="0">
                <a:solidFill>
                  <a:srgbClr val="0070C0">
                    <a:alpha val="80000"/>
                  </a:srgbClr>
                </a:solidFill>
              </a:rPr>
              <a:t>In reasoning about the need of a stochastic model, the undertaking has to pay attention to:</a:t>
            </a:r>
          </a:p>
          <a:p>
            <a:pPr algn="just"/>
            <a:r>
              <a:rPr lang="en-GB" sz="1400" dirty="0">
                <a:solidFill>
                  <a:srgbClr val="0070C0">
                    <a:alpha val="80000"/>
                  </a:srgbClr>
                </a:solidFill>
              </a:rPr>
              <a:t>Any kind of profit-sharing mechanism where the future benefits depend on the return of assets</a:t>
            </a:r>
          </a:p>
          <a:p>
            <a:pPr algn="just"/>
            <a:r>
              <a:rPr lang="en-GB" sz="1400" dirty="0">
                <a:solidFill>
                  <a:srgbClr val="0070C0">
                    <a:alpha val="80000"/>
                  </a:srgbClr>
                </a:solidFill>
              </a:rPr>
              <a:t>Financial guarantees (e.g. technical rates, even without profit sharing mechanism), in particular, but not only, where combined with options (e.g. surrender options) whose dynamic modelling would increase the present value of cash flows in some scenarios.</a:t>
            </a:r>
          </a:p>
          <a:p>
            <a:pPr marL="0" indent="0" algn="just">
              <a:buNone/>
            </a:pPr>
            <a:r>
              <a:rPr lang="en-GB" sz="1400" dirty="0">
                <a:solidFill>
                  <a:schemeClr val="tx1">
                    <a:alpha val="80000"/>
                  </a:schemeClr>
                </a:solidFill>
              </a:rPr>
              <a:t>The last sentence identifies the concept of prudence: it’s really important the usage of stochastic modelling if the interaction of PHB and financial guarantees make the best estimate higher, hence in theory not necessary in the opposite case.</a:t>
            </a:r>
          </a:p>
          <a:p>
            <a:pPr marL="0" indent="0" algn="just">
              <a:buNone/>
            </a:pPr>
            <a:endParaRPr lang="en-GB" sz="1400" dirty="0">
              <a:solidFill>
                <a:schemeClr val="tx1">
                  <a:alpha val="80000"/>
                </a:schemeClr>
              </a:solidFill>
            </a:endParaRPr>
          </a:p>
          <a:p>
            <a:pPr marL="0" indent="0" algn="just">
              <a:buNone/>
            </a:pPr>
            <a:r>
              <a:rPr lang="en-GB" sz="400" dirty="0">
                <a:solidFill>
                  <a:schemeClr val="tx1">
                    <a:alpha val="80000"/>
                  </a:schemeClr>
                </a:solidFill>
              </a:rPr>
              <a:t>  </a:t>
            </a:r>
          </a:p>
          <a:p>
            <a:pPr marL="0" indent="0" algn="just">
              <a:buNone/>
            </a:pPr>
            <a:endParaRPr lang="en-GB" sz="1400" dirty="0">
              <a:solidFill>
                <a:schemeClr val="tx1">
                  <a:alpha val="80000"/>
                </a:schemeClr>
              </a:solidFill>
            </a:endParaRPr>
          </a:p>
          <a:p>
            <a:pPr marL="0" lvl="1" indent="0" algn="just">
              <a:buNone/>
            </a:pPr>
            <a:endParaRPr lang="en-GB" sz="1400" dirty="0">
              <a:solidFill>
                <a:schemeClr val="tx1">
                  <a:alpha val="80000"/>
                </a:schemeClr>
              </a:solidFill>
            </a:endParaRPr>
          </a:p>
        </p:txBody>
      </p:sp>
      <p:grpSp>
        <p:nvGrpSpPr>
          <p:cNvPr id="14" name="Group 13">
            <a:extLst>
              <a:ext uri="{FF2B5EF4-FFF2-40B4-BE49-F238E27FC236}">
                <a16:creationId xmlns:a16="http://schemas.microsoft.com/office/drawing/2014/main" id="{78350D8D-73D6-4132-89B5-DD52F3962A76}"/>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1388224" y="2325422"/>
            <a:ext cx="465458" cy="872153"/>
            <a:chOff x="11388224" y="2325422"/>
            <a:chExt cx="465458" cy="872153"/>
          </a:xfrm>
        </p:grpSpPr>
        <p:sp>
          <p:nvSpPr>
            <p:cNvPr id="15" name="Graphic 11">
              <a:extLst>
                <a:ext uri="{FF2B5EF4-FFF2-40B4-BE49-F238E27FC236}">
                  <a16:creationId xmlns:a16="http://schemas.microsoft.com/office/drawing/2014/main" id="{6CB927A4-E432-4310-9CD5-E89FF506317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403764" y="2325422"/>
              <a:ext cx="139039" cy="139039"/>
            </a:xfrm>
            <a:custGeom>
              <a:avLst/>
              <a:gdLst>
                <a:gd name="connsiteX0" fmla="*/ 129602 w 139039"/>
                <a:gd name="connsiteY0" fmla="*/ 60082 h 139039"/>
                <a:gd name="connsiteX1" fmla="*/ 78957 w 139039"/>
                <a:gd name="connsiteY1" fmla="*/ 60082 h 139039"/>
                <a:gd name="connsiteX2" fmla="*/ 78957 w 139039"/>
                <a:gd name="connsiteY2" fmla="*/ 9437 h 139039"/>
                <a:gd name="connsiteX3" fmla="*/ 69520 w 139039"/>
                <a:gd name="connsiteY3" fmla="*/ 0 h 139039"/>
                <a:gd name="connsiteX4" fmla="*/ 60082 w 139039"/>
                <a:gd name="connsiteY4" fmla="*/ 9437 h 139039"/>
                <a:gd name="connsiteX5" fmla="*/ 60082 w 139039"/>
                <a:gd name="connsiteY5" fmla="*/ 60082 h 139039"/>
                <a:gd name="connsiteX6" fmla="*/ 9437 w 139039"/>
                <a:gd name="connsiteY6" fmla="*/ 60082 h 139039"/>
                <a:gd name="connsiteX7" fmla="*/ 0 w 139039"/>
                <a:gd name="connsiteY7" fmla="*/ 69520 h 139039"/>
                <a:gd name="connsiteX8" fmla="*/ 9437 w 139039"/>
                <a:gd name="connsiteY8" fmla="*/ 78957 h 139039"/>
                <a:gd name="connsiteX9" fmla="*/ 60082 w 139039"/>
                <a:gd name="connsiteY9" fmla="*/ 78957 h 139039"/>
                <a:gd name="connsiteX10" fmla="*/ 60082 w 139039"/>
                <a:gd name="connsiteY10" fmla="*/ 129602 h 139039"/>
                <a:gd name="connsiteX11" fmla="*/ 69520 w 139039"/>
                <a:gd name="connsiteY11" fmla="*/ 139039 h 139039"/>
                <a:gd name="connsiteX12" fmla="*/ 78957 w 139039"/>
                <a:gd name="connsiteY12" fmla="*/ 129602 h 139039"/>
                <a:gd name="connsiteX13" fmla="*/ 78957 w 139039"/>
                <a:gd name="connsiteY13" fmla="*/ 78957 h 139039"/>
                <a:gd name="connsiteX14" fmla="*/ 129602 w 139039"/>
                <a:gd name="connsiteY14" fmla="*/ 78957 h 139039"/>
                <a:gd name="connsiteX15" fmla="*/ 139039 w 139039"/>
                <a:gd name="connsiteY15" fmla="*/ 69520 h 139039"/>
                <a:gd name="connsiteX16" fmla="*/ 129602 w 139039"/>
                <a:gd name="connsiteY16" fmla="*/ 60082 h 1390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39039" h="139039">
                  <a:moveTo>
                    <a:pt x="129602" y="60082"/>
                  </a:moveTo>
                  <a:lnTo>
                    <a:pt x="78957" y="60082"/>
                  </a:lnTo>
                  <a:lnTo>
                    <a:pt x="78957" y="9437"/>
                  </a:lnTo>
                  <a:cubicBezTo>
                    <a:pt x="78957" y="4225"/>
                    <a:pt x="74731" y="0"/>
                    <a:pt x="69520" y="0"/>
                  </a:cubicBezTo>
                  <a:cubicBezTo>
                    <a:pt x="64308" y="0"/>
                    <a:pt x="60082" y="4225"/>
                    <a:pt x="60082" y="9437"/>
                  </a:cubicBezTo>
                  <a:lnTo>
                    <a:pt x="60082" y="60082"/>
                  </a:lnTo>
                  <a:lnTo>
                    <a:pt x="9437" y="60082"/>
                  </a:lnTo>
                  <a:cubicBezTo>
                    <a:pt x="4225" y="60082"/>
                    <a:pt x="0" y="64308"/>
                    <a:pt x="0" y="69520"/>
                  </a:cubicBezTo>
                  <a:cubicBezTo>
                    <a:pt x="0" y="74731"/>
                    <a:pt x="4225" y="78957"/>
                    <a:pt x="9437" y="78957"/>
                  </a:cubicBezTo>
                  <a:lnTo>
                    <a:pt x="60082" y="78957"/>
                  </a:lnTo>
                  <a:lnTo>
                    <a:pt x="60082" y="129602"/>
                  </a:lnTo>
                  <a:cubicBezTo>
                    <a:pt x="60082" y="134814"/>
                    <a:pt x="64308" y="139039"/>
                    <a:pt x="69520" y="139039"/>
                  </a:cubicBezTo>
                  <a:cubicBezTo>
                    <a:pt x="74731" y="139039"/>
                    <a:pt x="78957" y="134814"/>
                    <a:pt x="78957" y="129602"/>
                  </a:cubicBezTo>
                  <a:lnTo>
                    <a:pt x="78957" y="78957"/>
                  </a:lnTo>
                  <a:lnTo>
                    <a:pt x="129602" y="78957"/>
                  </a:lnTo>
                  <a:cubicBezTo>
                    <a:pt x="134814" y="78957"/>
                    <a:pt x="139039" y="74731"/>
                    <a:pt x="139039" y="69520"/>
                  </a:cubicBezTo>
                  <a:cubicBezTo>
                    <a:pt x="139039" y="64308"/>
                    <a:pt x="134814" y="60082"/>
                    <a:pt x="129602" y="60082"/>
                  </a:cubicBezTo>
                  <a:close/>
                </a:path>
              </a:pathLst>
            </a:custGeom>
            <a:solidFill>
              <a:schemeClr val="accent2"/>
            </a:solidFill>
            <a:ln w="603" cap="flat">
              <a:noFill/>
              <a:prstDash val="solid"/>
              <a:miter/>
            </a:ln>
          </p:spPr>
          <p:txBody>
            <a:bodyPr rtlCol="0" anchor="ctr"/>
            <a:lstStyle/>
            <a:p>
              <a:endParaRPr lang="en-US"/>
            </a:p>
          </p:txBody>
        </p:sp>
        <p:sp>
          <p:nvSpPr>
            <p:cNvPr id="16" name="Graphic 10">
              <a:extLst>
                <a:ext uri="{FF2B5EF4-FFF2-40B4-BE49-F238E27FC236}">
                  <a16:creationId xmlns:a16="http://schemas.microsoft.com/office/drawing/2014/main" id="{E3020543-B24B-4EC4-8FFC-8DD88EEA91A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762544" y="2554717"/>
              <a:ext cx="91138" cy="91138"/>
            </a:xfrm>
            <a:custGeom>
              <a:avLst/>
              <a:gdLst>
                <a:gd name="connsiteX0" fmla="*/ 91138 w 91138"/>
                <a:gd name="connsiteY0" fmla="*/ 45569 h 91138"/>
                <a:gd name="connsiteX1" fmla="*/ 45569 w 91138"/>
                <a:gd name="connsiteY1" fmla="*/ 91138 h 91138"/>
                <a:gd name="connsiteX2" fmla="*/ 0 w 91138"/>
                <a:gd name="connsiteY2" fmla="*/ 45569 h 91138"/>
                <a:gd name="connsiteX3" fmla="*/ 45569 w 91138"/>
                <a:gd name="connsiteY3" fmla="*/ 0 h 91138"/>
                <a:gd name="connsiteX4" fmla="*/ 91138 w 91138"/>
                <a:gd name="connsiteY4" fmla="*/ 45569 h 9113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138" h="91138">
                  <a:moveTo>
                    <a:pt x="91138" y="45569"/>
                  </a:moveTo>
                  <a:cubicBezTo>
                    <a:pt x="91138" y="70736"/>
                    <a:pt x="70736" y="91138"/>
                    <a:pt x="45569" y="91138"/>
                  </a:cubicBezTo>
                  <a:cubicBezTo>
                    <a:pt x="20402" y="91138"/>
                    <a:pt x="0" y="70736"/>
                    <a:pt x="0" y="45569"/>
                  </a:cubicBezTo>
                  <a:cubicBezTo>
                    <a:pt x="0" y="20402"/>
                    <a:pt x="20402" y="0"/>
                    <a:pt x="45569" y="0"/>
                  </a:cubicBezTo>
                  <a:cubicBezTo>
                    <a:pt x="70736" y="0"/>
                    <a:pt x="91138" y="20402"/>
                    <a:pt x="91138" y="45569"/>
                  </a:cubicBezTo>
                  <a:close/>
                </a:path>
              </a:pathLst>
            </a:custGeom>
            <a:solidFill>
              <a:schemeClr val="accent2"/>
            </a:solidFill>
            <a:ln w="422" cap="flat">
              <a:noFill/>
              <a:prstDash val="solid"/>
              <a:miter/>
            </a:ln>
          </p:spPr>
          <p:txBody>
            <a:bodyPr rtlCol="0" anchor="ctr"/>
            <a:lstStyle/>
            <a:p>
              <a:endParaRPr lang="en-US"/>
            </a:p>
          </p:txBody>
        </p:sp>
        <p:sp>
          <p:nvSpPr>
            <p:cNvPr id="17" name="Graphic 12">
              <a:extLst>
                <a:ext uri="{FF2B5EF4-FFF2-40B4-BE49-F238E27FC236}">
                  <a16:creationId xmlns:a16="http://schemas.microsoft.com/office/drawing/2014/main" id="{1453BF6C-B012-48B7-B4E8-6D7AC7C27D0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388224" y="3069861"/>
              <a:ext cx="127714" cy="127714"/>
            </a:xfrm>
            <a:custGeom>
              <a:avLst/>
              <a:gdLst>
                <a:gd name="connsiteX0" fmla="*/ 63857 w 127714"/>
                <a:gd name="connsiteY0" fmla="*/ 18874 h 127714"/>
                <a:gd name="connsiteX1" fmla="*/ 108840 w 127714"/>
                <a:gd name="connsiteY1" fmla="*/ 63857 h 127714"/>
                <a:gd name="connsiteX2" fmla="*/ 63857 w 127714"/>
                <a:gd name="connsiteY2" fmla="*/ 108840 h 127714"/>
                <a:gd name="connsiteX3" fmla="*/ 18874 w 127714"/>
                <a:gd name="connsiteY3" fmla="*/ 63857 h 127714"/>
                <a:gd name="connsiteX4" fmla="*/ 63857 w 127714"/>
                <a:gd name="connsiteY4" fmla="*/ 18874 h 127714"/>
                <a:gd name="connsiteX5" fmla="*/ 63857 w 127714"/>
                <a:gd name="connsiteY5" fmla="*/ 0 h 127714"/>
                <a:gd name="connsiteX6" fmla="*/ 0 w 127714"/>
                <a:gd name="connsiteY6" fmla="*/ 63857 h 127714"/>
                <a:gd name="connsiteX7" fmla="*/ 63857 w 127714"/>
                <a:gd name="connsiteY7" fmla="*/ 127714 h 127714"/>
                <a:gd name="connsiteX8" fmla="*/ 127714 w 127714"/>
                <a:gd name="connsiteY8" fmla="*/ 63857 h 127714"/>
                <a:gd name="connsiteX9" fmla="*/ 63857 w 127714"/>
                <a:gd name="connsiteY9" fmla="*/ 0 h 1277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27714" h="127714">
                  <a:moveTo>
                    <a:pt x="63857" y="18874"/>
                  </a:moveTo>
                  <a:cubicBezTo>
                    <a:pt x="88700" y="18874"/>
                    <a:pt x="108840" y="39014"/>
                    <a:pt x="108840" y="63857"/>
                  </a:cubicBezTo>
                  <a:cubicBezTo>
                    <a:pt x="108840" y="88700"/>
                    <a:pt x="88700" y="108840"/>
                    <a:pt x="63857" y="108840"/>
                  </a:cubicBezTo>
                  <a:cubicBezTo>
                    <a:pt x="39014" y="108840"/>
                    <a:pt x="18874" y="88700"/>
                    <a:pt x="18874" y="63857"/>
                  </a:cubicBezTo>
                  <a:cubicBezTo>
                    <a:pt x="18898" y="39024"/>
                    <a:pt x="39024" y="18898"/>
                    <a:pt x="63857" y="18874"/>
                  </a:cubicBezTo>
                  <a:moveTo>
                    <a:pt x="63857" y="0"/>
                  </a:moveTo>
                  <a:cubicBezTo>
                    <a:pt x="28590" y="0"/>
                    <a:pt x="0" y="28590"/>
                    <a:pt x="0" y="63857"/>
                  </a:cubicBezTo>
                  <a:cubicBezTo>
                    <a:pt x="0" y="99124"/>
                    <a:pt x="28590" y="127714"/>
                    <a:pt x="63857" y="127714"/>
                  </a:cubicBezTo>
                  <a:cubicBezTo>
                    <a:pt x="99124" y="127714"/>
                    <a:pt x="127714" y="99124"/>
                    <a:pt x="127714" y="63857"/>
                  </a:cubicBezTo>
                  <a:cubicBezTo>
                    <a:pt x="127714" y="28590"/>
                    <a:pt x="99124" y="0"/>
                    <a:pt x="63857" y="0"/>
                  </a:cubicBezTo>
                  <a:close/>
                </a:path>
              </a:pathLst>
            </a:custGeom>
            <a:solidFill>
              <a:schemeClr val="accent2"/>
            </a:solidFill>
            <a:ln w="610" cap="flat">
              <a:noFill/>
              <a:prstDash val="solid"/>
              <a:miter/>
            </a:ln>
          </p:spPr>
          <p:txBody>
            <a:bodyPr rtlCol="0" anchor="ctr"/>
            <a:lstStyle/>
            <a:p>
              <a:endParaRPr lang="en-US"/>
            </a:p>
          </p:txBody>
        </p:sp>
      </p:grpSp>
      <p:sp>
        <p:nvSpPr>
          <p:cNvPr id="2" name="Segnaposto numero diapositiva 1">
            <a:extLst>
              <a:ext uri="{FF2B5EF4-FFF2-40B4-BE49-F238E27FC236}">
                <a16:creationId xmlns:a16="http://schemas.microsoft.com/office/drawing/2014/main" id="{72E03EDD-0F06-4097-97AD-2F135F50D83A}"/>
              </a:ext>
            </a:extLst>
          </p:cNvPr>
          <p:cNvSpPr>
            <a:spLocks noGrp="1"/>
          </p:cNvSpPr>
          <p:nvPr>
            <p:ph type="sldNum" sz="quarter" idx="12"/>
          </p:nvPr>
        </p:nvSpPr>
        <p:spPr>
          <a:xfrm>
            <a:off x="8610600" y="6356350"/>
            <a:ext cx="2743200" cy="365125"/>
          </a:xfrm>
        </p:spPr>
        <p:txBody>
          <a:bodyPr>
            <a:normAutofit/>
          </a:bodyPr>
          <a:lstStyle/>
          <a:p>
            <a:pPr>
              <a:spcAft>
                <a:spcPts val="600"/>
              </a:spcAft>
            </a:pPr>
            <a:fld id="{D57F1E4F-1CFF-5643-939E-217C01CDF565}" type="slidenum">
              <a:rPr lang="en-US">
                <a:solidFill>
                  <a:schemeClr val="tx1">
                    <a:alpha val="60000"/>
                  </a:schemeClr>
                </a:solidFill>
              </a:rPr>
              <a:pPr>
                <a:spcAft>
                  <a:spcPts val="600"/>
                </a:spcAft>
              </a:pPr>
              <a:t>31</a:t>
            </a:fld>
            <a:endParaRPr lang="en-US">
              <a:solidFill>
                <a:schemeClr val="tx1">
                  <a:alpha val="60000"/>
                </a:schemeClr>
              </a:solidFill>
            </a:endParaRPr>
          </a:p>
        </p:txBody>
      </p:sp>
      <p:pic>
        <p:nvPicPr>
          <p:cNvPr id="3" name="Picture 2">
            <a:extLst>
              <a:ext uri="{FF2B5EF4-FFF2-40B4-BE49-F238E27FC236}">
                <a16:creationId xmlns:a16="http://schemas.microsoft.com/office/drawing/2014/main" id="{9E222F8D-538B-45E3-9590-C20EE49CFBCB}"/>
              </a:ext>
            </a:extLst>
          </p:cNvPr>
          <p:cNvPicPr>
            <a:picLocks noChangeAspect="1" noChangeArrowheads="1"/>
          </p:cNvPicPr>
          <p:nvPr/>
        </p:nvPicPr>
        <p:blipFill>
          <a:blip r:embed="rId2"/>
          <a:srcRect/>
          <a:stretch>
            <a:fillRect/>
          </a:stretch>
        </p:blipFill>
        <p:spPr bwMode="auto">
          <a:xfrm>
            <a:off x="9879287" y="335353"/>
            <a:ext cx="1928826" cy="810781"/>
          </a:xfrm>
          <a:prstGeom prst="rect">
            <a:avLst/>
          </a:prstGeom>
          <a:noFill/>
        </p:spPr>
      </p:pic>
    </p:spTree>
    <p:extLst>
      <p:ext uri="{BB962C8B-B14F-4D97-AF65-F5344CB8AC3E}">
        <p14:creationId xmlns:p14="http://schemas.microsoft.com/office/powerpoint/2010/main" val="239590702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8D1AA55E-40D5-461B-A5A8-4AE8AAB71B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itolo 3">
            <a:extLst>
              <a:ext uri="{FF2B5EF4-FFF2-40B4-BE49-F238E27FC236}">
                <a16:creationId xmlns:a16="http://schemas.microsoft.com/office/drawing/2014/main" id="{34811D00-3965-4E0C-B34B-CE68AAB5F941}"/>
              </a:ext>
            </a:extLst>
          </p:cNvPr>
          <p:cNvSpPr>
            <a:spLocks noGrp="1"/>
          </p:cNvSpPr>
          <p:nvPr>
            <p:ph type="title"/>
          </p:nvPr>
        </p:nvSpPr>
        <p:spPr>
          <a:xfrm>
            <a:off x="803775" y="1115533"/>
            <a:ext cx="10359525" cy="964324"/>
          </a:xfrm>
        </p:spPr>
        <p:txBody>
          <a:bodyPr anchor="b">
            <a:normAutofit/>
          </a:bodyPr>
          <a:lstStyle/>
          <a:p>
            <a:r>
              <a:rPr lang="en-US" sz="2200" dirty="0">
                <a:solidFill>
                  <a:srgbClr val="002060"/>
                </a:solidFill>
              </a:rPr>
              <a:t>Guidelines 57A. Market risk factors needed to deliver appropriate results</a:t>
            </a:r>
            <a:br>
              <a:rPr lang="en-US" sz="3900" dirty="0"/>
            </a:br>
            <a:endParaRPr lang="en-US" sz="3900" dirty="0"/>
          </a:p>
        </p:txBody>
      </p:sp>
      <p:cxnSp>
        <p:nvCxnSpPr>
          <p:cNvPr id="12" name="Straight Connector 11">
            <a:extLst>
              <a:ext uri="{FF2B5EF4-FFF2-40B4-BE49-F238E27FC236}">
                <a16:creationId xmlns:a16="http://schemas.microsoft.com/office/drawing/2014/main" id="{7EB498BD-8089-4626-91EA-4978EBEF535E}"/>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8878" y="806470"/>
            <a:ext cx="7903723" cy="0"/>
          </a:xfrm>
          <a:prstGeom prst="line">
            <a:avLst/>
          </a:prstGeom>
          <a:ln w="25400" cap="sq">
            <a:gradFill flip="none" rotWithShape="1">
              <a:gsLst>
                <a:gs pos="0">
                  <a:schemeClr val="accent1"/>
                </a:gs>
                <a:gs pos="100000">
                  <a:schemeClr val="accent2"/>
                </a:gs>
              </a:gsLst>
              <a:lin ang="10800000" scaled="0"/>
              <a:tileRect/>
            </a:gradFill>
            <a:bevel/>
          </a:ln>
        </p:spPr>
        <p:style>
          <a:lnRef idx="1">
            <a:schemeClr val="accent1"/>
          </a:lnRef>
          <a:fillRef idx="0">
            <a:schemeClr val="accent1"/>
          </a:fillRef>
          <a:effectRef idx="0">
            <a:schemeClr val="accent1"/>
          </a:effectRef>
          <a:fontRef idx="minor">
            <a:schemeClr val="tx1"/>
          </a:fontRef>
        </p:style>
      </p:cxnSp>
      <p:sp>
        <p:nvSpPr>
          <p:cNvPr id="5" name="Segnaposto contenuto 4">
            <a:extLst>
              <a:ext uri="{FF2B5EF4-FFF2-40B4-BE49-F238E27FC236}">
                <a16:creationId xmlns:a16="http://schemas.microsoft.com/office/drawing/2014/main" id="{C9F20992-C4E2-4236-9A59-8382AB582E0B}"/>
              </a:ext>
            </a:extLst>
          </p:cNvPr>
          <p:cNvSpPr>
            <a:spLocks noGrp="1"/>
          </p:cNvSpPr>
          <p:nvPr>
            <p:ph idx="1"/>
          </p:nvPr>
        </p:nvSpPr>
        <p:spPr>
          <a:xfrm>
            <a:off x="794250" y="1800229"/>
            <a:ext cx="10550025" cy="4485592"/>
          </a:xfrm>
        </p:spPr>
        <p:txBody>
          <a:bodyPr anchor="t">
            <a:normAutofit/>
          </a:bodyPr>
          <a:lstStyle/>
          <a:p>
            <a:pPr marL="0" indent="0" algn="just">
              <a:buNone/>
            </a:pPr>
            <a:r>
              <a:rPr lang="en-GB" sz="1400" u="sng" dirty="0">
                <a:solidFill>
                  <a:schemeClr val="tx1">
                    <a:alpha val="80000"/>
                  </a:schemeClr>
                </a:solidFill>
              </a:rPr>
              <a:t>Guideline</a:t>
            </a:r>
          </a:p>
          <a:p>
            <a:pPr marL="0" indent="0" algn="just">
              <a:buNone/>
            </a:pPr>
            <a:r>
              <a:rPr lang="en-GB" sz="1400" dirty="0">
                <a:solidFill>
                  <a:srgbClr val="0070C0">
                    <a:alpha val="80000"/>
                  </a:srgbClr>
                </a:solidFill>
              </a:rPr>
              <a:t>The model of risk factors [through ESG] shall reflect the following:</a:t>
            </a:r>
          </a:p>
          <a:p>
            <a:pPr algn="just"/>
            <a:r>
              <a:rPr lang="en-GB" sz="1400" dirty="0">
                <a:solidFill>
                  <a:schemeClr val="tx1">
                    <a:alpha val="80000"/>
                  </a:schemeClr>
                </a:solidFill>
              </a:rPr>
              <a:t>The volatility of assets, including spreads &amp; default</a:t>
            </a:r>
          </a:p>
          <a:p>
            <a:pPr algn="just"/>
            <a:r>
              <a:rPr lang="en-GB" sz="1400" dirty="0">
                <a:solidFill>
                  <a:schemeClr val="tx1">
                    <a:alpha val="80000"/>
                  </a:schemeClr>
                </a:solidFill>
              </a:rPr>
              <a:t>Negative interest rates</a:t>
            </a:r>
          </a:p>
          <a:p>
            <a:pPr marL="0" indent="0" algn="just">
              <a:buNone/>
            </a:pPr>
            <a:endParaRPr lang="en-GB" sz="1400" dirty="0">
              <a:solidFill>
                <a:schemeClr val="tx1">
                  <a:alpha val="80000"/>
                </a:schemeClr>
              </a:solidFill>
            </a:endParaRPr>
          </a:p>
          <a:p>
            <a:pPr marL="0" indent="0" algn="just">
              <a:buNone/>
            </a:pPr>
            <a:r>
              <a:rPr lang="en-GB" sz="400" dirty="0">
                <a:solidFill>
                  <a:schemeClr val="tx1">
                    <a:alpha val="80000"/>
                  </a:schemeClr>
                </a:solidFill>
              </a:rPr>
              <a:t>  </a:t>
            </a:r>
          </a:p>
          <a:p>
            <a:pPr marL="0" indent="0" algn="just">
              <a:buNone/>
            </a:pPr>
            <a:endParaRPr lang="en-GB" sz="1400" dirty="0">
              <a:solidFill>
                <a:schemeClr val="tx1">
                  <a:alpha val="80000"/>
                </a:schemeClr>
              </a:solidFill>
            </a:endParaRPr>
          </a:p>
          <a:p>
            <a:pPr marL="0" lvl="1" indent="0" algn="just">
              <a:buNone/>
            </a:pPr>
            <a:endParaRPr lang="en-GB" sz="1400" dirty="0">
              <a:solidFill>
                <a:schemeClr val="tx1">
                  <a:alpha val="80000"/>
                </a:schemeClr>
              </a:solidFill>
            </a:endParaRPr>
          </a:p>
        </p:txBody>
      </p:sp>
      <p:grpSp>
        <p:nvGrpSpPr>
          <p:cNvPr id="14" name="Group 13">
            <a:extLst>
              <a:ext uri="{FF2B5EF4-FFF2-40B4-BE49-F238E27FC236}">
                <a16:creationId xmlns:a16="http://schemas.microsoft.com/office/drawing/2014/main" id="{78350D8D-73D6-4132-89B5-DD52F3962A76}"/>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1388224" y="2325422"/>
            <a:ext cx="465458" cy="872153"/>
            <a:chOff x="11388224" y="2325422"/>
            <a:chExt cx="465458" cy="872153"/>
          </a:xfrm>
        </p:grpSpPr>
        <p:sp>
          <p:nvSpPr>
            <p:cNvPr id="15" name="Graphic 11">
              <a:extLst>
                <a:ext uri="{FF2B5EF4-FFF2-40B4-BE49-F238E27FC236}">
                  <a16:creationId xmlns:a16="http://schemas.microsoft.com/office/drawing/2014/main" id="{6CB927A4-E432-4310-9CD5-E89FF506317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403764" y="2325422"/>
              <a:ext cx="139039" cy="139039"/>
            </a:xfrm>
            <a:custGeom>
              <a:avLst/>
              <a:gdLst>
                <a:gd name="connsiteX0" fmla="*/ 129602 w 139039"/>
                <a:gd name="connsiteY0" fmla="*/ 60082 h 139039"/>
                <a:gd name="connsiteX1" fmla="*/ 78957 w 139039"/>
                <a:gd name="connsiteY1" fmla="*/ 60082 h 139039"/>
                <a:gd name="connsiteX2" fmla="*/ 78957 w 139039"/>
                <a:gd name="connsiteY2" fmla="*/ 9437 h 139039"/>
                <a:gd name="connsiteX3" fmla="*/ 69520 w 139039"/>
                <a:gd name="connsiteY3" fmla="*/ 0 h 139039"/>
                <a:gd name="connsiteX4" fmla="*/ 60082 w 139039"/>
                <a:gd name="connsiteY4" fmla="*/ 9437 h 139039"/>
                <a:gd name="connsiteX5" fmla="*/ 60082 w 139039"/>
                <a:gd name="connsiteY5" fmla="*/ 60082 h 139039"/>
                <a:gd name="connsiteX6" fmla="*/ 9437 w 139039"/>
                <a:gd name="connsiteY6" fmla="*/ 60082 h 139039"/>
                <a:gd name="connsiteX7" fmla="*/ 0 w 139039"/>
                <a:gd name="connsiteY7" fmla="*/ 69520 h 139039"/>
                <a:gd name="connsiteX8" fmla="*/ 9437 w 139039"/>
                <a:gd name="connsiteY8" fmla="*/ 78957 h 139039"/>
                <a:gd name="connsiteX9" fmla="*/ 60082 w 139039"/>
                <a:gd name="connsiteY9" fmla="*/ 78957 h 139039"/>
                <a:gd name="connsiteX10" fmla="*/ 60082 w 139039"/>
                <a:gd name="connsiteY10" fmla="*/ 129602 h 139039"/>
                <a:gd name="connsiteX11" fmla="*/ 69520 w 139039"/>
                <a:gd name="connsiteY11" fmla="*/ 139039 h 139039"/>
                <a:gd name="connsiteX12" fmla="*/ 78957 w 139039"/>
                <a:gd name="connsiteY12" fmla="*/ 129602 h 139039"/>
                <a:gd name="connsiteX13" fmla="*/ 78957 w 139039"/>
                <a:gd name="connsiteY13" fmla="*/ 78957 h 139039"/>
                <a:gd name="connsiteX14" fmla="*/ 129602 w 139039"/>
                <a:gd name="connsiteY14" fmla="*/ 78957 h 139039"/>
                <a:gd name="connsiteX15" fmla="*/ 139039 w 139039"/>
                <a:gd name="connsiteY15" fmla="*/ 69520 h 139039"/>
                <a:gd name="connsiteX16" fmla="*/ 129602 w 139039"/>
                <a:gd name="connsiteY16" fmla="*/ 60082 h 1390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39039" h="139039">
                  <a:moveTo>
                    <a:pt x="129602" y="60082"/>
                  </a:moveTo>
                  <a:lnTo>
                    <a:pt x="78957" y="60082"/>
                  </a:lnTo>
                  <a:lnTo>
                    <a:pt x="78957" y="9437"/>
                  </a:lnTo>
                  <a:cubicBezTo>
                    <a:pt x="78957" y="4225"/>
                    <a:pt x="74731" y="0"/>
                    <a:pt x="69520" y="0"/>
                  </a:cubicBezTo>
                  <a:cubicBezTo>
                    <a:pt x="64308" y="0"/>
                    <a:pt x="60082" y="4225"/>
                    <a:pt x="60082" y="9437"/>
                  </a:cubicBezTo>
                  <a:lnTo>
                    <a:pt x="60082" y="60082"/>
                  </a:lnTo>
                  <a:lnTo>
                    <a:pt x="9437" y="60082"/>
                  </a:lnTo>
                  <a:cubicBezTo>
                    <a:pt x="4225" y="60082"/>
                    <a:pt x="0" y="64308"/>
                    <a:pt x="0" y="69520"/>
                  </a:cubicBezTo>
                  <a:cubicBezTo>
                    <a:pt x="0" y="74731"/>
                    <a:pt x="4225" y="78957"/>
                    <a:pt x="9437" y="78957"/>
                  </a:cubicBezTo>
                  <a:lnTo>
                    <a:pt x="60082" y="78957"/>
                  </a:lnTo>
                  <a:lnTo>
                    <a:pt x="60082" y="129602"/>
                  </a:lnTo>
                  <a:cubicBezTo>
                    <a:pt x="60082" y="134814"/>
                    <a:pt x="64308" y="139039"/>
                    <a:pt x="69520" y="139039"/>
                  </a:cubicBezTo>
                  <a:cubicBezTo>
                    <a:pt x="74731" y="139039"/>
                    <a:pt x="78957" y="134814"/>
                    <a:pt x="78957" y="129602"/>
                  </a:cubicBezTo>
                  <a:lnTo>
                    <a:pt x="78957" y="78957"/>
                  </a:lnTo>
                  <a:lnTo>
                    <a:pt x="129602" y="78957"/>
                  </a:lnTo>
                  <a:cubicBezTo>
                    <a:pt x="134814" y="78957"/>
                    <a:pt x="139039" y="74731"/>
                    <a:pt x="139039" y="69520"/>
                  </a:cubicBezTo>
                  <a:cubicBezTo>
                    <a:pt x="139039" y="64308"/>
                    <a:pt x="134814" y="60082"/>
                    <a:pt x="129602" y="60082"/>
                  </a:cubicBezTo>
                  <a:close/>
                </a:path>
              </a:pathLst>
            </a:custGeom>
            <a:solidFill>
              <a:schemeClr val="accent2"/>
            </a:solidFill>
            <a:ln w="603" cap="flat">
              <a:noFill/>
              <a:prstDash val="solid"/>
              <a:miter/>
            </a:ln>
          </p:spPr>
          <p:txBody>
            <a:bodyPr rtlCol="0" anchor="ctr"/>
            <a:lstStyle/>
            <a:p>
              <a:endParaRPr lang="en-US"/>
            </a:p>
          </p:txBody>
        </p:sp>
        <p:sp>
          <p:nvSpPr>
            <p:cNvPr id="16" name="Graphic 10">
              <a:extLst>
                <a:ext uri="{FF2B5EF4-FFF2-40B4-BE49-F238E27FC236}">
                  <a16:creationId xmlns:a16="http://schemas.microsoft.com/office/drawing/2014/main" id="{E3020543-B24B-4EC4-8FFC-8DD88EEA91A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762544" y="2554717"/>
              <a:ext cx="91138" cy="91138"/>
            </a:xfrm>
            <a:custGeom>
              <a:avLst/>
              <a:gdLst>
                <a:gd name="connsiteX0" fmla="*/ 91138 w 91138"/>
                <a:gd name="connsiteY0" fmla="*/ 45569 h 91138"/>
                <a:gd name="connsiteX1" fmla="*/ 45569 w 91138"/>
                <a:gd name="connsiteY1" fmla="*/ 91138 h 91138"/>
                <a:gd name="connsiteX2" fmla="*/ 0 w 91138"/>
                <a:gd name="connsiteY2" fmla="*/ 45569 h 91138"/>
                <a:gd name="connsiteX3" fmla="*/ 45569 w 91138"/>
                <a:gd name="connsiteY3" fmla="*/ 0 h 91138"/>
                <a:gd name="connsiteX4" fmla="*/ 91138 w 91138"/>
                <a:gd name="connsiteY4" fmla="*/ 45569 h 9113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138" h="91138">
                  <a:moveTo>
                    <a:pt x="91138" y="45569"/>
                  </a:moveTo>
                  <a:cubicBezTo>
                    <a:pt x="91138" y="70736"/>
                    <a:pt x="70736" y="91138"/>
                    <a:pt x="45569" y="91138"/>
                  </a:cubicBezTo>
                  <a:cubicBezTo>
                    <a:pt x="20402" y="91138"/>
                    <a:pt x="0" y="70736"/>
                    <a:pt x="0" y="45569"/>
                  </a:cubicBezTo>
                  <a:cubicBezTo>
                    <a:pt x="0" y="20402"/>
                    <a:pt x="20402" y="0"/>
                    <a:pt x="45569" y="0"/>
                  </a:cubicBezTo>
                  <a:cubicBezTo>
                    <a:pt x="70736" y="0"/>
                    <a:pt x="91138" y="20402"/>
                    <a:pt x="91138" y="45569"/>
                  </a:cubicBezTo>
                  <a:close/>
                </a:path>
              </a:pathLst>
            </a:custGeom>
            <a:solidFill>
              <a:schemeClr val="accent2"/>
            </a:solidFill>
            <a:ln w="422" cap="flat">
              <a:noFill/>
              <a:prstDash val="solid"/>
              <a:miter/>
            </a:ln>
          </p:spPr>
          <p:txBody>
            <a:bodyPr rtlCol="0" anchor="ctr"/>
            <a:lstStyle/>
            <a:p>
              <a:endParaRPr lang="en-US"/>
            </a:p>
          </p:txBody>
        </p:sp>
        <p:sp>
          <p:nvSpPr>
            <p:cNvPr id="17" name="Graphic 12">
              <a:extLst>
                <a:ext uri="{FF2B5EF4-FFF2-40B4-BE49-F238E27FC236}">
                  <a16:creationId xmlns:a16="http://schemas.microsoft.com/office/drawing/2014/main" id="{1453BF6C-B012-48B7-B4E8-6D7AC7C27D0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388224" y="3069861"/>
              <a:ext cx="127714" cy="127714"/>
            </a:xfrm>
            <a:custGeom>
              <a:avLst/>
              <a:gdLst>
                <a:gd name="connsiteX0" fmla="*/ 63857 w 127714"/>
                <a:gd name="connsiteY0" fmla="*/ 18874 h 127714"/>
                <a:gd name="connsiteX1" fmla="*/ 108840 w 127714"/>
                <a:gd name="connsiteY1" fmla="*/ 63857 h 127714"/>
                <a:gd name="connsiteX2" fmla="*/ 63857 w 127714"/>
                <a:gd name="connsiteY2" fmla="*/ 108840 h 127714"/>
                <a:gd name="connsiteX3" fmla="*/ 18874 w 127714"/>
                <a:gd name="connsiteY3" fmla="*/ 63857 h 127714"/>
                <a:gd name="connsiteX4" fmla="*/ 63857 w 127714"/>
                <a:gd name="connsiteY4" fmla="*/ 18874 h 127714"/>
                <a:gd name="connsiteX5" fmla="*/ 63857 w 127714"/>
                <a:gd name="connsiteY5" fmla="*/ 0 h 127714"/>
                <a:gd name="connsiteX6" fmla="*/ 0 w 127714"/>
                <a:gd name="connsiteY6" fmla="*/ 63857 h 127714"/>
                <a:gd name="connsiteX7" fmla="*/ 63857 w 127714"/>
                <a:gd name="connsiteY7" fmla="*/ 127714 h 127714"/>
                <a:gd name="connsiteX8" fmla="*/ 127714 w 127714"/>
                <a:gd name="connsiteY8" fmla="*/ 63857 h 127714"/>
                <a:gd name="connsiteX9" fmla="*/ 63857 w 127714"/>
                <a:gd name="connsiteY9" fmla="*/ 0 h 1277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27714" h="127714">
                  <a:moveTo>
                    <a:pt x="63857" y="18874"/>
                  </a:moveTo>
                  <a:cubicBezTo>
                    <a:pt x="88700" y="18874"/>
                    <a:pt x="108840" y="39014"/>
                    <a:pt x="108840" y="63857"/>
                  </a:cubicBezTo>
                  <a:cubicBezTo>
                    <a:pt x="108840" y="88700"/>
                    <a:pt x="88700" y="108840"/>
                    <a:pt x="63857" y="108840"/>
                  </a:cubicBezTo>
                  <a:cubicBezTo>
                    <a:pt x="39014" y="108840"/>
                    <a:pt x="18874" y="88700"/>
                    <a:pt x="18874" y="63857"/>
                  </a:cubicBezTo>
                  <a:cubicBezTo>
                    <a:pt x="18898" y="39024"/>
                    <a:pt x="39024" y="18898"/>
                    <a:pt x="63857" y="18874"/>
                  </a:cubicBezTo>
                  <a:moveTo>
                    <a:pt x="63857" y="0"/>
                  </a:moveTo>
                  <a:cubicBezTo>
                    <a:pt x="28590" y="0"/>
                    <a:pt x="0" y="28590"/>
                    <a:pt x="0" y="63857"/>
                  </a:cubicBezTo>
                  <a:cubicBezTo>
                    <a:pt x="0" y="99124"/>
                    <a:pt x="28590" y="127714"/>
                    <a:pt x="63857" y="127714"/>
                  </a:cubicBezTo>
                  <a:cubicBezTo>
                    <a:pt x="99124" y="127714"/>
                    <a:pt x="127714" y="99124"/>
                    <a:pt x="127714" y="63857"/>
                  </a:cubicBezTo>
                  <a:cubicBezTo>
                    <a:pt x="127714" y="28590"/>
                    <a:pt x="99124" y="0"/>
                    <a:pt x="63857" y="0"/>
                  </a:cubicBezTo>
                  <a:close/>
                </a:path>
              </a:pathLst>
            </a:custGeom>
            <a:solidFill>
              <a:schemeClr val="accent2"/>
            </a:solidFill>
            <a:ln w="610" cap="flat">
              <a:noFill/>
              <a:prstDash val="solid"/>
              <a:miter/>
            </a:ln>
          </p:spPr>
          <p:txBody>
            <a:bodyPr rtlCol="0" anchor="ctr"/>
            <a:lstStyle/>
            <a:p>
              <a:endParaRPr lang="en-US"/>
            </a:p>
          </p:txBody>
        </p:sp>
      </p:grpSp>
      <p:sp>
        <p:nvSpPr>
          <p:cNvPr id="2" name="Segnaposto numero diapositiva 1">
            <a:extLst>
              <a:ext uri="{FF2B5EF4-FFF2-40B4-BE49-F238E27FC236}">
                <a16:creationId xmlns:a16="http://schemas.microsoft.com/office/drawing/2014/main" id="{72E03EDD-0F06-4097-97AD-2F135F50D83A}"/>
              </a:ext>
            </a:extLst>
          </p:cNvPr>
          <p:cNvSpPr>
            <a:spLocks noGrp="1"/>
          </p:cNvSpPr>
          <p:nvPr>
            <p:ph type="sldNum" sz="quarter" idx="12"/>
          </p:nvPr>
        </p:nvSpPr>
        <p:spPr>
          <a:xfrm>
            <a:off x="8610600" y="6356350"/>
            <a:ext cx="2743200" cy="365125"/>
          </a:xfrm>
        </p:spPr>
        <p:txBody>
          <a:bodyPr>
            <a:normAutofit/>
          </a:bodyPr>
          <a:lstStyle/>
          <a:p>
            <a:pPr>
              <a:spcAft>
                <a:spcPts val="600"/>
              </a:spcAft>
            </a:pPr>
            <a:fld id="{D57F1E4F-1CFF-5643-939E-217C01CDF565}" type="slidenum">
              <a:rPr lang="en-US">
                <a:solidFill>
                  <a:schemeClr val="tx1">
                    <a:alpha val="60000"/>
                  </a:schemeClr>
                </a:solidFill>
              </a:rPr>
              <a:pPr>
                <a:spcAft>
                  <a:spcPts val="600"/>
                </a:spcAft>
              </a:pPr>
              <a:t>32</a:t>
            </a:fld>
            <a:endParaRPr lang="en-US">
              <a:solidFill>
                <a:schemeClr val="tx1">
                  <a:alpha val="60000"/>
                </a:schemeClr>
              </a:solidFill>
            </a:endParaRPr>
          </a:p>
        </p:txBody>
      </p:sp>
      <p:pic>
        <p:nvPicPr>
          <p:cNvPr id="3" name="Picture 2">
            <a:extLst>
              <a:ext uri="{FF2B5EF4-FFF2-40B4-BE49-F238E27FC236}">
                <a16:creationId xmlns:a16="http://schemas.microsoft.com/office/drawing/2014/main" id="{9E222F8D-538B-45E3-9590-C20EE49CFBCB}"/>
              </a:ext>
            </a:extLst>
          </p:cNvPr>
          <p:cNvPicPr>
            <a:picLocks noChangeAspect="1" noChangeArrowheads="1"/>
          </p:cNvPicPr>
          <p:nvPr/>
        </p:nvPicPr>
        <p:blipFill>
          <a:blip r:embed="rId2"/>
          <a:srcRect/>
          <a:stretch>
            <a:fillRect/>
          </a:stretch>
        </p:blipFill>
        <p:spPr bwMode="auto">
          <a:xfrm>
            <a:off x="9879287" y="335353"/>
            <a:ext cx="1928826" cy="810781"/>
          </a:xfrm>
          <a:prstGeom prst="rect">
            <a:avLst/>
          </a:prstGeom>
          <a:noFill/>
        </p:spPr>
      </p:pic>
    </p:spTree>
    <p:extLst>
      <p:ext uri="{BB962C8B-B14F-4D97-AF65-F5344CB8AC3E}">
        <p14:creationId xmlns:p14="http://schemas.microsoft.com/office/powerpoint/2010/main" val="1772494469"/>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8D1AA55E-40D5-461B-A5A8-4AE8AAB71B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itolo 3">
            <a:extLst>
              <a:ext uri="{FF2B5EF4-FFF2-40B4-BE49-F238E27FC236}">
                <a16:creationId xmlns:a16="http://schemas.microsoft.com/office/drawing/2014/main" id="{34811D00-3965-4E0C-B34B-CE68AAB5F941}"/>
              </a:ext>
            </a:extLst>
          </p:cNvPr>
          <p:cNvSpPr>
            <a:spLocks noGrp="1"/>
          </p:cNvSpPr>
          <p:nvPr>
            <p:ph type="title"/>
          </p:nvPr>
        </p:nvSpPr>
        <p:spPr>
          <a:xfrm>
            <a:off x="803775" y="1115533"/>
            <a:ext cx="10359525" cy="964324"/>
          </a:xfrm>
        </p:spPr>
        <p:txBody>
          <a:bodyPr anchor="b">
            <a:normAutofit/>
          </a:bodyPr>
          <a:lstStyle/>
          <a:p>
            <a:r>
              <a:rPr lang="en-US" sz="2200" dirty="0">
                <a:solidFill>
                  <a:srgbClr val="002060"/>
                </a:solidFill>
              </a:rPr>
              <a:t>Guidelines 77 (amended). Assumptions used to calculate EPIFP (1/3)</a:t>
            </a:r>
            <a:br>
              <a:rPr lang="en-US" sz="3900" dirty="0"/>
            </a:br>
            <a:endParaRPr lang="en-US" sz="3900" dirty="0"/>
          </a:p>
        </p:txBody>
      </p:sp>
      <p:cxnSp>
        <p:nvCxnSpPr>
          <p:cNvPr id="12" name="Straight Connector 11">
            <a:extLst>
              <a:ext uri="{FF2B5EF4-FFF2-40B4-BE49-F238E27FC236}">
                <a16:creationId xmlns:a16="http://schemas.microsoft.com/office/drawing/2014/main" id="{7EB498BD-8089-4626-91EA-4978EBEF535E}"/>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8878" y="806470"/>
            <a:ext cx="7903723" cy="0"/>
          </a:xfrm>
          <a:prstGeom prst="line">
            <a:avLst/>
          </a:prstGeom>
          <a:ln w="25400" cap="sq">
            <a:gradFill flip="none" rotWithShape="1">
              <a:gsLst>
                <a:gs pos="0">
                  <a:schemeClr val="accent1"/>
                </a:gs>
                <a:gs pos="100000">
                  <a:schemeClr val="accent2"/>
                </a:gs>
              </a:gsLst>
              <a:lin ang="10800000" scaled="0"/>
              <a:tileRect/>
            </a:gradFill>
            <a:bevel/>
          </a:ln>
        </p:spPr>
        <p:style>
          <a:lnRef idx="1">
            <a:schemeClr val="accent1"/>
          </a:lnRef>
          <a:fillRef idx="0">
            <a:schemeClr val="accent1"/>
          </a:fillRef>
          <a:effectRef idx="0">
            <a:schemeClr val="accent1"/>
          </a:effectRef>
          <a:fontRef idx="minor">
            <a:schemeClr val="tx1"/>
          </a:fontRef>
        </p:style>
      </p:cxnSp>
      <p:sp>
        <p:nvSpPr>
          <p:cNvPr id="5" name="Segnaposto contenuto 4">
            <a:extLst>
              <a:ext uri="{FF2B5EF4-FFF2-40B4-BE49-F238E27FC236}">
                <a16:creationId xmlns:a16="http://schemas.microsoft.com/office/drawing/2014/main" id="{C9F20992-C4E2-4236-9A59-8382AB582E0B}"/>
              </a:ext>
            </a:extLst>
          </p:cNvPr>
          <p:cNvSpPr>
            <a:spLocks noGrp="1"/>
          </p:cNvSpPr>
          <p:nvPr>
            <p:ph idx="1"/>
          </p:nvPr>
        </p:nvSpPr>
        <p:spPr>
          <a:xfrm>
            <a:off x="794250" y="1800229"/>
            <a:ext cx="10550025" cy="4485592"/>
          </a:xfrm>
        </p:spPr>
        <p:txBody>
          <a:bodyPr anchor="t">
            <a:normAutofit/>
          </a:bodyPr>
          <a:lstStyle/>
          <a:p>
            <a:pPr marL="0" indent="0" algn="just">
              <a:buNone/>
            </a:pPr>
            <a:r>
              <a:rPr lang="en-GB" sz="1400" u="sng" dirty="0">
                <a:solidFill>
                  <a:schemeClr val="tx1">
                    <a:alpha val="80000"/>
                  </a:schemeClr>
                </a:solidFill>
              </a:rPr>
              <a:t>Background</a:t>
            </a:r>
          </a:p>
          <a:p>
            <a:pPr marL="0" indent="0" algn="just">
              <a:buNone/>
            </a:pPr>
            <a:r>
              <a:rPr lang="en-GB" sz="1400" dirty="0">
                <a:solidFill>
                  <a:schemeClr val="tx1">
                    <a:alpha val="80000"/>
                  </a:schemeClr>
                </a:solidFill>
              </a:rPr>
              <a:t>The best estimate may be split down in (1) those relevant to past and current premiums and (2) those stemming from future premiums .</a:t>
            </a:r>
          </a:p>
          <a:p>
            <a:pPr marL="0" indent="0" algn="just">
              <a:buNone/>
            </a:pPr>
            <a:r>
              <a:rPr lang="en-GB" sz="1400" dirty="0">
                <a:solidFill>
                  <a:schemeClr val="tx1">
                    <a:alpha val="80000"/>
                  </a:schemeClr>
                </a:solidFill>
              </a:rPr>
              <a:t>For most of contracts at recurrent premiums and contracts at single premiums with the policyholders’ option to pay additional premiums, the division of obligations attributed to past and current premiums from those attributed to future premiums is easy.</a:t>
            </a:r>
          </a:p>
          <a:p>
            <a:pPr marL="0" indent="0" algn="just">
              <a:buNone/>
            </a:pPr>
            <a:r>
              <a:rPr lang="en-GB" sz="1400" dirty="0">
                <a:solidFill>
                  <a:schemeClr val="tx1">
                    <a:alpha val="80000"/>
                  </a:schemeClr>
                </a:solidFill>
              </a:rPr>
              <a:t>The fact that expense assumptions on future premiums and on past &amp; current premiums are influenced each other is not a concern for the task to split down expenses in two pieces because we haven’t to simulate that policyholders interrupt the payment of future premiums to gauge the best estimate of past and current premiums</a:t>
            </a:r>
          </a:p>
          <a:p>
            <a:pPr marL="0" indent="0" algn="just">
              <a:buNone/>
            </a:pPr>
            <a:r>
              <a:rPr lang="en-GB" sz="1400" dirty="0">
                <a:solidFill>
                  <a:schemeClr val="tx1">
                    <a:alpha val="80000"/>
                  </a:schemeClr>
                </a:solidFill>
              </a:rPr>
              <a:t>When the sum assured is a combination of past, current and future premiums which is the characteristic of contracts sold until the ‘90s of past century, we need to simulate the effects of the interruption of premium payment at the reporting date. That interruption is referred to as “paid up” [event].</a:t>
            </a:r>
          </a:p>
          <a:p>
            <a:pPr marL="0" indent="0" algn="just">
              <a:buNone/>
            </a:pPr>
            <a:r>
              <a:rPr lang="en-GB" sz="1400" dirty="0">
                <a:solidFill>
                  <a:schemeClr val="tx1">
                    <a:alpha val="80000"/>
                  </a:schemeClr>
                </a:solidFill>
              </a:rPr>
              <a:t>The formula of paid up permits to determine objectively (for the sake of clarity o policyholders) the reduction of sum assured in case of live at maturity and / or in case of death. After that, the calculation of the mathematical reserve (net premium reserve, best estimate) is consequential.</a:t>
            </a:r>
          </a:p>
          <a:p>
            <a:pPr marL="0" indent="0" algn="just">
              <a:buNone/>
            </a:pPr>
            <a:r>
              <a:rPr lang="en-GB" sz="1400" dirty="0">
                <a:solidFill>
                  <a:schemeClr val="tx1">
                    <a:alpha val="80000"/>
                  </a:schemeClr>
                </a:solidFill>
              </a:rPr>
              <a:t>It’s rare that the event of paid up originates directly a change of mathematical reserves and the sum assured is then refreshed.</a:t>
            </a:r>
          </a:p>
          <a:p>
            <a:pPr marL="0" indent="0" algn="just">
              <a:buNone/>
            </a:pPr>
            <a:r>
              <a:rPr lang="en-GB" sz="1400" dirty="0">
                <a:solidFill>
                  <a:schemeClr val="tx1">
                    <a:alpha val="80000"/>
                  </a:schemeClr>
                </a:solidFill>
              </a:rPr>
              <a:t>The sum assured is often subject to penalization. It does matter what kind of paid up penalty is applicable, the </a:t>
            </a:r>
            <a:r>
              <a:rPr lang="en-GB" sz="1400" u="sng" dirty="0">
                <a:solidFill>
                  <a:schemeClr val="tx1">
                    <a:alpha val="80000"/>
                  </a:schemeClr>
                </a:solidFill>
              </a:rPr>
              <a:t>guideline</a:t>
            </a:r>
            <a:r>
              <a:rPr lang="en-GB" sz="1400" dirty="0">
                <a:solidFill>
                  <a:schemeClr val="tx1">
                    <a:alpha val="80000"/>
                  </a:schemeClr>
                </a:solidFill>
              </a:rPr>
              <a:t> says “… </a:t>
            </a:r>
            <a:r>
              <a:rPr lang="en-GB" sz="1400" i="1" dirty="0">
                <a:solidFill>
                  <a:srgbClr val="0070C0">
                    <a:alpha val="80000"/>
                  </a:srgbClr>
                </a:solidFill>
              </a:rPr>
              <a:t>the calculation should not include penalties, reductions or any other type of adjustment to the theoretical valuation of technical provisions without a risk margin calculated as though the policy continued to be in force</a:t>
            </a:r>
            <a:r>
              <a:rPr lang="en-GB" sz="1400" dirty="0">
                <a:solidFill>
                  <a:schemeClr val="tx1">
                    <a:alpha val="80000"/>
                  </a:schemeClr>
                </a:solidFill>
              </a:rPr>
              <a:t>” </a:t>
            </a:r>
          </a:p>
          <a:p>
            <a:pPr marL="0" indent="0" algn="just">
              <a:buNone/>
            </a:pPr>
            <a:r>
              <a:rPr lang="en-GB" sz="400" dirty="0">
                <a:solidFill>
                  <a:schemeClr val="tx1">
                    <a:alpha val="80000"/>
                  </a:schemeClr>
                </a:solidFill>
              </a:rPr>
              <a:t>  </a:t>
            </a:r>
          </a:p>
          <a:p>
            <a:pPr marL="0" indent="0" algn="just">
              <a:buNone/>
            </a:pPr>
            <a:endParaRPr lang="en-GB" sz="1400" dirty="0">
              <a:solidFill>
                <a:schemeClr val="tx1">
                  <a:alpha val="80000"/>
                </a:schemeClr>
              </a:solidFill>
            </a:endParaRPr>
          </a:p>
          <a:p>
            <a:pPr marL="0" lvl="1" indent="0" algn="just">
              <a:buNone/>
            </a:pPr>
            <a:endParaRPr lang="en-GB" sz="1400" dirty="0">
              <a:solidFill>
                <a:schemeClr val="tx1">
                  <a:alpha val="80000"/>
                </a:schemeClr>
              </a:solidFill>
            </a:endParaRPr>
          </a:p>
        </p:txBody>
      </p:sp>
      <p:grpSp>
        <p:nvGrpSpPr>
          <p:cNvPr id="14" name="Group 13">
            <a:extLst>
              <a:ext uri="{FF2B5EF4-FFF2-40B4-BE49-F238E27FC236}">
                <a16:creationId xmlns:a16="http://schemas.microsoft.com/office/drawing/2014/main" id="{78350D8D-73D6-4132-89B5-DD52F3962A76}"/>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1388224" y="2325422"/>
            <a:ext cx="465458" cy="872153"/>
            <a:chOff x="11388224" y="2325422"/>
            <a:chExt cx="465458" cy="872153"/>
          </a:xfrm>
        </p:grpSpPr>
        <p:sp>
          <p:nvSpPr>
            <p:cNvPr id="15" name="Graphic 11">
              <a:extLst>
                <a:ext uri="{FF2B5EF4-FFF2-40B4-BE49-F238E27FC236}">
                  <a16:creationId xmlns:a16="http://schemas.microsoft.com/office/drawing/2014/main" id="{6CB927A4-E432-4310-9CD5-E89FF506317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403764" y="2325422"/>
              <a:ext cx="139039" cy="139039"/>
            </a:xfrm>
            <a:custGeom>
              <a:avLst/>
              <a:gdLst>
                <a:gd name="connsiteX0" fmla="*/ 129602 w 139039"/>
                <a:gd name="connsiteY0" fmla="*/ 60082 h 139039"/>
                <a:gd name="connsiteX1" fmla="*/ 78957 w 139039"/>
                <a:gd name="connsiteY1" fmla="*/ 60082 h 139039"/>
                <a:gd name="connsiteX2" fmla="*/ 78957 w 139039"/>
                <a:gd name="connsiteY2" fmla="*/ 9437 h 139039"/>
                <a:gd name="connsiteX3" fmla="*/ 69520 w 139039"/>
                <a:gd name="connsiteY3" fmla="*/ 0 h 139039"/>
                <a:gd name="connsiteX4" fmla="*/ 60082 w 139039"/>
                <a:gd name="connsiteY4" fmla="*/ 9437 h 139039"/>
                <a:gd name="connsiteX5" fmla="*/ 60082 w 139039"/>
                <a:gd name="connsiteY5" fmla="*/ 60082 h 139039"/>
                <a:gd name="connsiteX6" fmla="*/ 9437 w 139039"/>
                <a:gd name="connsiteY6" fmla="*/ 60082 h 139039"/>
                <a:gd name="connsiteX7" fmla="*/ 0 w 139039"/>
                <a:gd name="connsiteY7" fmla="*/ 69520 h 139039"/>
                <a:gd name="connsiteX8" fmla="*/ 9437 w 139039"/>
                <a:gd name="connsiteY8" fmla="*/ 78957 h 139039"/>
                <a:gd name="connsiteX9" fmla="*/ 60082 w 139039"/>
                <a:gd name="connsiteY9" fmla="*/ 78957 h 139039"/>
                <a:gd name="connsiteX10" fmla="*/ 60082 w 139039"/>
                <a:gd name="connsiteY10" fmla="*/ 129602 h 139039"/>
                <a:gd name="connsiteX11" fmla="*/ 69520 w 139039"/>
                <a:gd name="connsiteY11" fmla="*/ 139039 h 139039"/>
                <a:gd name="connsiteX12" fmla="*/ 78957 w 139039"/>
                <a:gd name="connsiteY12" fmla="*/ 129602 h 139039"/>
                <a:gd name="connsiteX13" fmla="*/ 78957 w 139039"/>
                <a:gd name="connsiteY13" fmla="*/ 78957 h 139039"/>
                <a:gd name="connsiteX14" fmla="*/ 129602 w 139039"/>
                <a:gd name="connsiteY14" fmla="*/ 78957 h 139039"/>
                <a:gd name="connsiteX15" fmla="*/ 139039 w 139039"/>
                <a:gd name="connsiteY15" fmla="*/ 69520 h 139039"/>
                <a:gd name="connsiteX16" fmla="*/ 129602 w 139039"/>
                <a:gd name="connsiteY16" fmla="*/ 60082 h 1390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39039" h="139039">
                  <a:moveTo>
                    <a:pt x="129602" y="60082"/>
                  </a:moveTo>
                  <a:lnTo>
                    <a:pt x="78957" y="60082"/>
                  </a:lnTo>
                  <a:lnTo>
                    <a:pt x="78957" y="9437"/>
                  </a:lnTo>
                  <a:cubicBezTo>
                    <a:pt x="78957" y="4225"/>
                    <a:pt x="74731" y="0"/>
                    <a:pt x="69520" y="0"/>
                  </a:cubicBezTo>
                  <a:cubicBezTo>
                    <a:pt x="64308" y="0"/>
                    <a:pt x="60082" y="4225"/>
                    <a:pt x="60082" y="9437"/>
                  </a:cubicBezTo>
                  <a:lnTo>
                    <a:pt x="60082" y="60082"/>
                  </a:lnTo>
                  <a:lnTo>
                    <a:pt x="9437" y="60082"/>
                  </a:lnTo>
                  <a:cubicBezTo>
                    <a:pt x="4225" y="60082"/>
                    <a:pt x="0" y="64308"/>
                    <a:pt x="0" y="69520"/>
                  </a:cubicBezTo>
                  <a:cubicBezTo>
                    <a:pt x="0" y="74731"/>
                    <a:pt x="4225" y="78957"/>
                    <a:pt x="9437" y="78957"/>
                  </a:cubicBezTo>
                  <a:lnTo>
                    <a:pt x="60082" y="78957"/>
                  </a:lnTo>
                  <a:lnTo>
                    <a:pt x="60082" y="129602"/>
                  </a:lnTo>
                  <a:cubicBezTo>
                    <a:pt x="60082" y="134814"/>
                    <a:pt x="64308" y="139039"/>
                    <a:pt x="69520" y="139039"/>
                  </a:cubicBezTo>
                  <a:cubicBezTo>
                    <a:pt x="74731" y="139039"/>
                    <a:pt x="78957" y="134814"/>
                    <a:pt x="78957" y="129602"/>
                  </a:cubicBezTo>
                  <a:lnTo>
                    <a:pt x="78957" y="78957"/>
                  </a:lnTo>
                  <a:lnTo>
                    <a:pt x="129602" y="78957"/>
                  </a:lnTo>
                  <a:cubicBezTo>
                    <a:pt x="134814" y="78957"/>
                    <a:pt x="139039" y="74731"/>
                    <a:pt x="139039" y="69520"/>
                  </a:cubicBezTo>
                  <a:cubicBezTo>
                    <a:pt x="139039" y="64308"/>
                    <a:pt x="134814" y="60082"/>
                    <a:pt x="129602" y="60082"/>
                  </a:cubicBezTo>
                  <a:close/>
                </a:path>
              </a:pathLst>
            </a:custGeom>
            <a:solidFill>
              <a:schemeClr val="accent2"/>
            </a:solidFill>
            <a:ln w="603" cap="flat">
              <a:noFill/>
              <a:prstDash val="solid"/>
              <a:miter/>
            </a:ln>
          </p:spPr>
          <p:txBody>
            <a:bodyPr rtlCol="0" anchor="ctr"/>
            <a:lstStyle/>
            <a:p>
              <a:endParaRPr lang="en-US"/>
            </a:p>
          </p:txBody>
        </p:sp>
        <p:sp>
          <p:nvSpPr>
            <p:cNvPr id="16" name="Graphic 10">
              <a:extLst>
                <a:ext uri="{FF2B5EF4-FFF2-40B4-BE49-F238E27FC236}">
                  <a16:creationId xmlns:a16="http://schemas.microsoft.com/office/drawing/2014/main" id="{E3020543-B24B-4EC4-8FFC-8DD88EEA91A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762544" y="2554717"/>
              <a:ext cx="91138" cy="91138"/>
            </a:xfrm>
            <a:custGeom>
              <a:avLst/>
              <a:gdLst>
                <a:gd name="connsiteX0" fmla="*/ 91138 w 91138"/>
                <a:gd name="connsiteY0" fmla="*/ 45569 h 91138"/>
                <a:gd name="connsiteX1" fmla="*/ 45569 w 91138"/>
                <a:gd name="connsiteY1" fmla="*/ 91138 h 91138"/>
                <a:gd name="connsiteX2" fmla="*/ 0 w 91138"/>
                <a:gd name="connsiteY2" fmla="*/ 45569 h 91138"/>
                <a:gd name="connsiteX3" fmla="*/ 45569 w 91138"/>
                <a:gd name="connsiteY3" fmla="*/ 0 h 91138"/>
                <a:gd name="connsiteX4" fmla="*/ 91138 w 91138"/>
                <a:gd name="connsiteY4" fmla="*/ 45569 h 9113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138" h="91138">
                  <a:moveTo>
                    <a:pt x="91138" y="45569"/>
                  </a:moveTo>
                  <a:cubicBezTo>
                    <a:pt x="91138" y="70736"/>
                    <a:pt x="70736" y="91138"/>
                    <a:pt x="45569" y="91138"/>
                  </a:cubicBezTo>
                  <a:cubicBezTo>
                    <a:pt x="20402" y="91138"/>
                    <a:pt x="0" y="70736"/>
                    <a:pt x="0" y="45569"/>
                  </a:cubicBezTo>
                  <a:cubicBezTo>
                    <a:pt x="0" y="20402"/>
                    <a:pt x="20402" y="0"/>
                    <a:pt x="45569" y="0"/>
                  </a:cubicBezTo>
                  <a:cubicBezTo>
                    <a:pt x="70736" y="0"/>
                    <a:pt x="91138" y="20402"/>
                    <a:pt x="91138" y="45569"/>
                  </a:cubicBezTo>
                  <a:close/>
                </a:path>
              </a:pathLst>
            </a:custGeom>
            <a:solidFill>
              <a:schemeClr val="accent2"/>
            </a:solidFill>
            <a:ln w="422" cap="flat">
              <a:noFill/>
              <a:prstDash val="solid"/>
              <a:miter/>
            </a:ln>
          </p:spPr>
          <p:txBody>
            <a:bodyPr rtlCol="0" anchor="ctr"/>
            <a:lstStyle/>
            <a:p>
              <a:endParaRPr lang="en-US"/>
            </a:p>
          </p:txBody>
        </p:sp>
        <p:sp>
          <p:nvSpPr>
            <p:cNvPr id="17" name="Graphic 12">
              <a:extLst>
                <a:ext uri="{FF2B5EF4-FFF2-40B4-BE49-F238E27FC236}">
                  <a16:creationId xmlns:a16="http://schemas.microsoft.com/office/drawing/2014/main" id="{1453BF6C-B012-48B7-B4E8-6D7AC7C27D0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388224" y="3069861"/>
              <a:ext cx="127714" cy="127714"/>
            </a:xfrm>
            <a:custGeom>
              <a:avLst/>
              <a:gdLst>
                <a:gd name="connsiteX0" fmla="*/ 63857 w 127714"/>
                <a:gd name="connsiteY0" fmla="*/ 18874 h 127714"/>
                <a:gd name="connsiteX1" fmla="*/ 108840 w 127714"/>
                <a:gd name="connsiteY1" fmla="*/ 63857 h 127714"/>
                <a:gd name="connsiteX2" fmla="*/ 63857 w 127714"/>
                <a:gd name="connsiteY2" fmla="*/ 108840 h 127714"/>
                <a:gd name="connsiteX3" fmla="*/ 18874 w 127714"/>
                <a:gd name="connsiteY3" fmla="*/ 63857 h 127714"/>
                <a:gd name="connsiteX4" fmla="*/ 63857 w 127714"/>
                <a:gd name="connsiteY4" fmla="*/ 18874 h 127714"/>
                <a:gd name="connsiteX5" fmla="*/ 63857 w 127714"/>
                <a:gd name="connsiteY5" fmla="*/ 0 h 127714"/>
                <a:gd name="connsiteX6" fmla="*/ 0 w 127714"/>
                <a:gd name="connsiteY6" fmla="*/ 63857 h 127714"/>
                <a:gd name="connsiteX7" fmla="*/ 63857 w 127714"/>
                <a:gd name="connsiteY7" fmla="*/ 127714 h 127714"/>
                <a:gd name="connsiteX8" fmla="*/ 127714 w 127714"/>
                <a:gd name="connsiteY8" fmla="*/ 63857 h 127714"/>
                <a:gd name="connsiteX9" fmla="*/ 63857 w 127714"/>
                <a:gd name="connsiteY9" fmla="*/ 0 h 1277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27714" h="127714">
                  <a:moveTo>
                    <a:pt x="63857" y="18874"/>
                  </a:moveTo>
                  <a:cubicBezTo>
                    <a:pt x="88700" y="18874"/>
                    <a:pt x="108840" y="39014"/>
                    <a:pt x="108840" y="63857"/>
                  </a:cubicBezTo>
                  <a:cubicBezTo>
                    <a:pt x="108840" y="88700"/>
                    <a:pt x="88700" y="108840"/>
                    <a:pt x="63857" y="108840"/>
                  </a:cubicBezTo>
                  <a:cubicBezTo>
                    <a:pt x="39014" y="108840"/>
                    <a:pt x="18874" y="88700"/>
                    <a:pt x="18874" y="63857"/>
                  </a:cubicBezTo>
                  <a:cubicBezTo>
                    <a:pt x="18898" y="39024"/>
                    <a:pt x="39024" y="18898"/>
                    <a:pt x="63857" y="18874"/>
                  </a:cubicBezTo>
                  <a:moveTo>
                    <a:pt x="63857" y="0"/>
                  </a:moveTo>
                  <a:cubicBezTo>
                    <a:pt x="28590" y="0"/>
                    <a:pt x="0" y="28590"/>
                    <a:pt x="0" y="63857"/>
                  </a:cubicBezTo>
                  <a:cubicBezTo>
                    <a:pt x="0" y="99124"/>
                    <a:pt x="28590" y="127714"/>
                    <a:pt x="63857" y="127714"/>
                  </a:cubicBezTo>
                  <a:cubicBezTo>
                    <a:pt x="99124" y="127714"/>
                    <a:pt x="127714" y="99124"/>
                    <a:pt x="127714" y="63857"/>
                  </a:cubicBezTo>
                  <a:cubicBezTo>
                    <a:pt x="127714" y="28590"/>
                    <a:pt x="99124" y="0"/>
                    <a:pt x="63857" y="0"/>
                  </a:cubicBezTo>
                  <a:close/>
                </a:path>
              </a:pathLst>
            </a:custGeom>
            <a:solidFill>
              <a:schemeClr val="accent2"/>
            </a:solidFill>
            <a:ln w="610" cap="flat">
              <a:noFill/>
              <a:prstDash val="solid"/>
              <a:miter/>
            </a:ln>
          </p:spPr>
          <p:txBody>
            <a:bodyPr rtlCol="0" anchor="ctr"/>
            <a:lstStyle/>
            <a:p>
              <a:endParaRPr lang="en-US"/>
            </a:p>
          </p:txBody>
        </p:sp>
      </p:grpSp>
      <p:sp>
        <p:nvSpPr>
          <p:cNvPr id="2" name="Segnaposto numero diapositiva 1">
            <a:extLst>
              <a:ext uri="{FF2B5EF4-FFF2-40B4-BE49-F238E27FC236}">
                <a16:creationId xmlns:a16="http://schemas.microsoft.com/office/drawing/2014/main" id="{72E03EDD-0F06-4097-97AD-2F135F50D83A}"/>
              </a:ext>
            </a:extLst>
          </p:cNvPr>
          <p:cNvSpPr>
            <a:spLocks noGrp="1"/>
          </p:cNvSpPr>
          <p:nvPr>
            <p:ph type="sldNum" sz="quarter" idx="12"/>
          </p:nvPr>
        </p:nvSpPr>
        <p:spPr>
          <a:xfrm>
            <a:off x="8610600" y="6356350"/>
            <a:ext cx="2743200" cy="365125"/>
          </a:xfrm>
        </p:spPr>
        <p:txBody>
          <a:bodyPr>
            <a:normAutofit/>
          </a:bodyPr>
          <a:lstStyle/>
          <a:p>
            <a:pPr>
              <a:spcAft>
                <a:spcPts val="600"/>
              </a:spcAft>
            </a:pPr>
            <a:fld id="{D57F1E4F-1CFF-5643-939E-217C01CDF565}" type="slidenum">
              <a:rPr lang="en-US">
                <a:solidFill>
                  <a:schemeClr val="tx1">
                    <a:alpha val="60000"/>
                  </a:schemeClr>
                </a:solidFill>
              </a:rPr>
              <a:pPr>
                <a:spcAft>
                  <a:spcPts val="600"/>
                </a:spcAft>
              </a:pPr>
              <a:t>33</a:t>
            </a:fld>
            <a:endParaRPr lang="en-US">
              <a:solidFill>
                <a:schemeClr val="tx1">
                  <a:alpha val="60000"/>
                </a:schemeClr>
              </a:solidFill>
            </a:endParaRPr>
          </a:p>
        </p:txBody>
      </p:sp>
      <p:pic>
        <p:nvPicPr>
          <p:cNvPr id="3" name="Picture 2">
            <a:extLst>
              <a:ext uri="{FF2B5EF4-FFF2-40B4-BE49-F238E27FC236}">
                <a16:creationId xmlns:a16="http://schemas.microsoft.com/office/drawing/2014/main" id="{9E222F8D-538B-45E3-9590-C20EE49CFBCB}"/>
              </a:ext>
            </a:extLst>
          </p:cNvPr>
          <p:cNvPicPr>
            <a:picLocks noChangeAspect="1" noChangeArrowheads="1"/>
          </p:cNvPicPr>
          <p:nvPr/>
        </p:nvPicPr>
        <p:blipFill>
          <a:blip r:embed="rId2"/>
          <a:srcRect/>
          <a:stretch>
            <a:fillRect/>
          </a:stretch>
        </p:blipFill>
        <p:spPr bwMode="auto">
          <a:xfrm>
            <a:off x="9879287" y="335353"/>
            <a:ext cx="1928826" cy="810781"/>
          </a:xfrm>
          <a:prstGeom prst="rect">
            <a:avLst/>
          </a:prstGeom>
          <a:noFill/>
        </p:spPr>
      </p:pic>
    </p:spTree>
    <p:extLst>
      <p:ext uri="{BB962C8B-B14F-4D97-AF65-F5344CB8AC3E}">
        <p14:creationId xmlns:p14="http://schemas.microsoft.com/office/powerpoint/2010/main" val="43281291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8D1AA55E-40D5-461B-A5A8-4AE8AAB71B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itolo 3">
            <a:extLst>
              <a:ext uri="{FF2B5EF4-FFF2-40B4-BE49-F238E27FC236}">
                <a16:creationId xmlns:a16="http://schemas.microsoft.com/office/drawing/2014/main" id="{34811D00-3965-4E0C-B34B-CE68AAB5F941}"/>
              </a:ext>
            </a:extLst>
          </p:cNvPr>
          <p:cNvSpPr>
            <a:spLocks noGrp="1"/>
          </p:cNvSpPr>
          <p:nvPr>
            <p:ph type="title"/>
          </p:nvPr>
        </p:nvSpPr>
        <p:spPr>
          <a:xfrm>
            <a:off x="803775" y="1115533"/>
            <a:ext cx="10359525" cy="964324"/>
          </a:xfrm>
        </p:spPr>
        <p:txBody>
          <a:bodyPr anchor="b">
            <a:normAutofit/>
          </a:bodyPr>
          <a:lstStyle/>
          <a:p>
            <a:r>
              <a:rPr lang="en-US" sz="2200" dirty="0">
                <a:solidFill>
                  <a:srgbClr val="002060"/>
                </a:solidFill>
              </a:rPr>
              <a:t>Guidelines 77 (amended). Assumptions used to calculate EPIFP (2/3)</a:t>
            </a:r>
            <a:br>
              <a:rPr lang="en-US" sz="3900" dirty="0"/>
            </a:br>
            <a:endParaRPr lang="en-US" sz="3900" dirty="0"/>
          </a:p>
        </p:txBody>
      </p:sp>
      <p:cxnSp>
        <p:nvCxnSpPr>
          <p:cNvPr id="12" name="Straight Connector 11">
            <a:extLst>
              <a:ext uri="{FF2B5EF4-FFF2-40B4-BE49-F238E27FC236}">
                <a16:creationId xmlns:a16="http://schemas.microsoft.com/office/drawing/2014/main" id="{7EB498BD-8089-4626-91EA-4978EBEF535E}"/>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8878" y="806470"/>
            <a:ext cx="7903723" cy="0"/>
          </a:xfrm>
          <a:prstGeom prst="line">
            <a:avLst/>
          </a:prstGeom>
          <a:ln w="25400" cap="sq">
            <a:gradFill flip="none" rotWithShape="1">
              <a:gsLst>
                <a:gs pos="0">
                  <a:schemeClr val="accent1"/>
                </a:gs>
                <a:gs pos="100000">
                  <a:schemeClr val="accent2"/>
                </a:gs>
              </a:gsLst>
              <a:lin ang="10800000" scaled="0"/>
              <a:tileRect/>
            </a:gradFill>
            <a:bevel/>
          </a:ln>
        </p:spPr>
        <p:style>
          <a:lnRef idx="1">
            <a:schemeClr val="accent1"/>
          </a:lnRef>
          <a:fillRef idx="0">
            <a:schemeClr val="accent1"/>
          </a:fillRef>
          <a:effectRef idx="0">
            <a:schemeClr val="accent1"/>
          </a:effectRef>
          <a:fontRef idx="minor">
            <a:schemeClr val="tx1"/>
          </a:fontRef>
        </p:style>
      </p:cxnSp>
      <p:sp>
        <p:nvSpPr>
          <p:cNvPr id="5" name="Segnaposto contenuto 4">
            <a:extLst>
              <a:ext uri="{FF2B5EF4-FFF2-40B4-BE49-F238E27FC236}">
                <a16:creationId xmlns:a16="http://schemas.microsoft.com/office/drawing/2014/main" id="{C9F20992-C4E2-4236-9A59-8382AB582E0B}"/>
              </a:ext>
            </a:extLst>
          </p:cNvPr>
          <p:cNvSpPr>
            <a:spLocks noGrp="1"/>
          </p:cNvSpPr>
          <p:nvPr>
            <p:ph idx="1"/>
          </p:nvPr>
        </p:nvSpPr>
        <p:spPr>
          <a:xfrm>
            <a:off x="794250" y="1800229"/>
            <a:ext cx="10550025" cy="4485592"/>
          </a:xfrm>
        </p:spPr>
        <p:txBody>
          <a:bodyPr anchor="t">
            <a:normAutofit/>
          </a:bodyPr>
          <a:lstStyle/>
          <a:p>
            <a:pPr marL="0" indent="0" algn="just">
              <a:buNone/>
            </a:pPr>
            <a:r>
              <a:rPr lang="en-GB" sz="1400" u="sng" dirty="0">
                <a:solidFill>
                  <a:schemeClr val="tx1">
                    <a:alpha val="80000"/>
                  </a:schemeClr>
                </a:solidFill>
              </a:rPr>
              <a:t>Background</a:t>
            </a:r>
          </a:p>
          <a:p>
            <a:pPr marL="0" indent="0" algn="just">
              <a:buNone/>
            </a:pPr>
            <a:r>
              <a:rPr lang="en-GB" sz="1400" dirty="0">
                <a:solidFill>
                  <a:schemeClr val="tx1">
                    <a:alpha val="80000"/>
                  </a:schemeClr>
                </a:solidFill>
              </a:rPr>
              <a:t>Apart penalties, there are possible changes in other parameters should paid up become reality</a:t>
            </a:r>
          </a:p>
          <a:p>
            <a:pPr marL="0" indent="0" algn="just">
              <a:buNone/>
            </a:pPr>
            <a:r>
              <a:rPr lang="en-GB" sz="1400" dirty="0">
                <a:solidFill>
                  <a:schemeClr val="tx1">
                    <a:alpha val="80000"/>
                  </a:schemeClr>
                </a:solidFill>
              </a:rPr>
              <a:t>For example, the Undertaking could argue that policyholders who will waive to pay future premiums have a different mortality compared to policyholders who are continuing to pay future premiums.</a:t>
            </a:r>
          </a:p>
          <a:p>
            <a:pPr marL="0" indent="0" algn="just">
              <a:buNone/>
            </a:pPr>
            <a:r>
              <a:rPr lang="en-GB" sz="1400" dirty="0">
                <a:solidFill>
                  <a:schemeClr val="tx1">
                    <a:alpha val="80000"/>
                  </a:schemeClr>
                </a:solidFill>
              </a:rPr>
              <a:t>The lapse rates may be different as well: for example, who won’t pay any longer future premiums could be subject to higher surrender rates than policyholders who are continuing to pay premiums</a:t>
            </a:r>
          </a:p>
          <a:p>
            <a:pPr marL="0" indent="0" algn="just">
              <a:buNone/>
            </a:pPr>
            <a:r>
              <a:rPr lang="en-GB" sz="1400" dirty="0">
                <a:solidFill>
                  <a:schemeClr val="tx1">
                    <a:alpha val="80000"/>
                  </a:schemeClr>
                </a:solidFill>
              </a:rPr>
              <a:t>Last example: the probability of the option to convert the lump sum in life contingent annuity might change after paid up.</a:t>
            </a:r>
          </a:p>
          <a:p>
            <a:pPr marL="0" indent="0" algn="just">
              <a:buNone/>
            </a:pPr>
            <a:r>
              <a:rPr lang="en-GB" sz="1400" dirty="0">
                <a:solidFill>
                  <a:schemeClr val="tx1">
                    <a:alpha val="80000"/>
                  </a:schemeClr>
                </a:solidFill>
              </a:rPr>
              <a:t>For all these cases, the guideline is clear: </a:t>
            </a:r>
          </a:p>
          <a:p>
            <a:pPr marL="0" indent="0" algn="just">
              <a:buNone/>
            </a:pPr>
            <a:r>
              <a:rPr lang="en-GB" sz="1400" i="1" dirty="0">
                <a:solidFill>
                  <a:srgbClr val="0070C0">
                    <a:alpha val="80000"/>
                  </a:srgbClr>
                </a:solidFill>
              </a:rPr>
              <a:t>All the other assumptions (e.g. mortality, lapses or expenses) should remain unchanged [when simulating the interruption of payment of premiums from the reporting date onwards]. This means that the insurance and reinsurance undertakings should apply the same projection horizon, future management actions and policyholder option exercise rates used in best estimate calculation without risk adjusting them to consider that future premiums will not be received. Even if all assumptions on expenses should remain constant, the level of some expenses (e.g. acquisition expenses of investment management expenses) could be indirectly affected.</a:t>
            </a:r>
          </a:p>
          <a:p>
            <a:pPr marL="0" indent="0" algn="just">
              <a:buNone/>
            </a:pPr>
            <a:endParaRPr lang="en-GB" sz="1400" dirty="0">
              <a:solidFill>
                <a:schemeClr val="tx1">
                  <a:alpha val="80000"/>
                </a:schemeClr>
              </a:solidFill>
            </a:endParaRPr>
          </a:p>
          <a:p>
            <a:pPr marL="0" indent="0" algn="just">
              <a:buNone/>
            </a:pPr>
            <a:r>
              <a:rPr lang="en-GB" sz="400" dirty="0">
                <a:solidFill>
                  <a:schemeClr val="tx1">
                    <a:alpha val="80000"/>
                  </a:schemeClr>
                </a:solidFill>
              </a:rPr>
              <a:t>  </a:t>
            </a:r>
          </a:p>
          <a:p>
            <a:pPr marL="0" indent="0" algn="just">
              <a:buNone/>
            </a:pPr>
            <a:endParaRPr lang="en-GB" sz="1400" dirty="0">
              <a:solidFill>
                <a:schemeClr val="tx1">
                  <a:alpha val="80000"/>
                </a:schemeClr>
              </a:solidFill>
            </a:endParaRPr>
          </a:p>
          <a:p>
            <a:pPr marL="0" lvl="1" indent="0" algn="just">
              <a:buNone/>
            </a:pPr>
            <a:endParaRPr lang="en-GB" sz="1400" dirty="0">
              <a:solidFill>
                <a:schemeClr val="tx1">
                  <a:alpha val="80000"/>
                </a:schemeClr>
              </a:solidFill>
            </a:endParaRPr>
          </a:p>
        </p:txBody>
      </p:sp>
      <p:grpSp>
        <p:nvGrpSpPr>
          <p:cNvPr id="14" name="Group 13">
            <a:extLst>
              <a:ext uri="{FF2B5EF4-FFF2-40B4-BE49-F238E27FC236}">
                <a16:creationId xmlns:a16="http://schemas.microsoft.com/office/drawing/2014/main" id="{78350D8D-73D6-4132-89B5-DD52F3962A76}"/>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1388224" y="2325422"/>
            <a:ext cx="465458" cy="872153"/>
            <a:chOff x="11388224" y="2325422"/>
            <a:chExt cx="465458" cy="872153"/>
          </a:xfrm>
        </p:grpSpPr>
        <p:sp>
          <p:nvSpPr>
            <p:cNvPr id="15" name="Graphic 11">
              <a:extLst>
                <a:ext uri="{FF2B5EF4-FFF2-40B4-BE49-F238E27FC236}">
                  <a16:creationId xmlns:a16="http://schemas.microsoft.com/office/drawing/2014/main" id="{6CB927A4-E432-4310-9CD5-E89FF506317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403764" y="2325422"/>
              <a:ext cx="139039" cy="139039"/>
            </a:xfrm>
            <a:custGeom>
              <a:avLst/>
              <a:gdLst>
                <a:gd name="connsiteX0" fmla="*/ 129602 w 139039"/>
                <a:gd name="connsiteY0" fmla="*/ 60082 h 139039"/>
                <a:gd name="connsiteX1" fmla="*/ 78957 w 139039"/>
                <a:gd name="connsiteY1" fmla="*/ 60082 h 139039"/>
                <a:gd name="connsiteX2" fmla="*/ 78957 w 139039"/>
                <a:gd name="connsiteY2" fmla="*/ 9437 h 139039"/>
                <a:gd name="connsiteX3" fmla="*/ 69520 w 139039"/>
                <a:gd name="connsiteY3" fmla="*/ 0 h 139039"/>
                <a:gd name="connsiteX4" fmla="*/ 60082 w 139039"/>
                <a:gd name="connsiteY4" fmla="*/ 9437 h 139039"/>
                <a:gd name="connsiteX5" fmla="*/ 60082 w 139039"/>
                <a:gd name="connsiteY5" fmla="*/ 60082 h 139039"/>
                <a:gd name="connsiteX6" fmla="*/ 9437 w 139039"/>
                <a:gd name="connsiteY6" fmla="*/ 60082 h 139039"/>
                <a:gd name="connsiteX7" fmla="*/ 0 w 139039"/>
                <a:gd name="connsiteY7" fmla="*/ 69520 h 139039"/>
                <a:gd name="connsiteX8" fmla="*/ 9437 w 139039"/>
                <a:gd name="connsiteY8" fmla="*/ 78957 h 139039"/>
                <a:gd name="connsiteX9" fmla="*/ 60082 w 139039"/>
                <a:gd name="connsiteY9" fmla="*/ 78957 h 139039"/>
                <a:gd name="connsiteX10" fmla="*/ 60082 w 139039"/>
                <a:gd name="connsiteY10" fmla="*/ 129602 h 139039"/>
                <a:gd name="connsiteX11" fmla="*/ 69520 w 139039"/>
                <a:gd name="connsiteY11" fmla="*/ 139039 h 139039"/>
                <a:gd name="connsiteX12" fmla="*/ 78957 w 139039"/>
                <a:gd name="connsiteY12" fmla="*/ 129602 h 139039"/>
                <a:gd name="connsiteX13" fmla="*/ 78957 w 139039"/>
                <a:gd name="connsiteY13" fmla="*/ 78957 h 139039"/>
                <a:gd name="connsiteX14" fmla="*/ 129602 w 139039"/>
                <a:gd name="connsiteY14" fmla="*/ 78957 h 139039"/>
                <a:gd name="connsiteX15" fmla="*/ 139039 w 139039"/>
                <a:gd name="connsiteY15" fmla="*/ 69520 h 139039"/>
                <a:gd name="connsiteX16" fmla="*/ 129602 w 139039"/>
                <a:gd name="connsiteY16" fmla="*/ 60082 h 1390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39039" h="139039">
                  <a:moveTo>
                    <a:pt x="129602" y="60082"/>
                  </a:moveTo>
                  <a:lnTo>
                    <a:pt x="78957" y="60082"/>
                  </a:lnTo>
                  <a:lnTo>
                    <a:pt x="78957" y="9437"/>
                  </a:lnTo>
                  <a:cubicBezTo>
                    <a:pt x="78957" y="4225"/>
                    <a:pt x="74731" y="0"/>
                    <a:pt x="69520" y="0"/>
                  </a:cubicBezTo>
                  <a:cubicBezTo>
                    <a:pt x="64308" y="0"/>
                    <a:pt x="60082" y="4225"/>
                    <a:pt x="60082" y="9437"/>
                  </a:cubicBezTo>
                  <a:lnTo>
                    <a:pt x="60082" y="60082"/>
                  </a:lnTo>
                  <a:lnTo>
                    <a:pt x="9437" y="60082"/>
                  </a:lnTo>
                  <a:cubicBezTo>
                    <a:pt x="4225" y="60082"/>
                    <a:pt x="0" y="64308"/>
                    <a:pt x="0" y="69520"/>
                  </a:cubicBezTo>
                  <a:cubicBezTo>
                    <a:pt x="0" y="74731"/>
                    <a:pt x="4225" y="78957"/>
                    <a:pt x="9437" y="78957"/>
                  </a:cubicBezTo>
                  <a:lnTo>
                    <a:pt x="60082" y="78957"/>
                  </a:lnTo>
                  <a:lnTo>
                    <a:pt x="60082" y="129602"/>
                  </a:lnTo>
                  <a:cubicBezTo>
                    <a:pt x="60082" y="134814"/>
                    <a:pt x="64308" y="139039"/>
                    <a:pt x="69520" y="139039"/>
                  </a:cubicBezTo>
                  <a:cubicBezTo>
                    <a:pt x="74731" y="139039"/>
                    <a:pt x="78957" y="134814"/>
                    <a:pt x="78957" y="129602"/>
                  </a:cubicBezTo>
                  <a:lnTo>
                    <a:pt x="78957" y="78957"/>
                  </a:lnTo>
                  <a:lnTo>
                    <a:pt x="129602" y="78957"/>
                  </a:lnTo>
                  <a:cubicBezTo>
                    <a:pt x="134814" y="78957"/>
                    <a:pt x="139039" y="74731"/>
                    <a:pt x="139039" y="69520"/>
                  </a:cubicBezTo>
                  <a:cubicBezTo>
                    <a:pt x="139039" y="64308"/>
                    <a:pt x="134814" y="60082"/>
                    <a:pt x="129602" y="60082"/>
                  </a:cubicBezTo>
                  <a:close/>
                </a:path>
              </a:pathLst>
            </a:custGeom>
            <a:solidFill>
              <a:schemeClr val="accent2"/>
            </a:solidFill>
            <a:ln w="603" cap="flat">
              <a:noFill/>
              <a:prstDash val="solid"/>
              <a:miter/>
            </a:ln>
          </p:spPr>
          <p:txBody>
            <a:bodyPr rtlCol="0" anchor="ctr"/>
            <a:lstStyle/>
            <a:p>
              <a:endParaRPr lang="en-US"/>
            </a:p>
          </p:txBody>
        </p:sp>
        <p:sp>
          <p:nvSpPr>
            <p:cNvPr id="16" name="Graphic 10">
              <a:extLst>
                <a:ext uri="{FF2B5EF4-FFF2-40B4-BE49-F238E27FC236}">
                  <a16:creationId xmlns:a16="http://schemas.microsoft.com/office/drawing/2014/main" id="{E3020543-B24B-4EC4-8FFC-8DD88EEA91A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762544" y="2554717"/>
              <a:ext cx="91138" cy="91138"/>
            </a:xfrm>
            <a:custGeom>
              <a:avLst/>
              <a:gdLst>
                <a:gd name="connsiteX0" fmla="*/ 91138 w 91138"/>
                <a:gd name="connsiteY0" fmla="*/ 45569 h 91138"/>
                <a:gd name="connsiteX1" fmla="*/ 45569 w 91138"/>
                <a:gd name="connsiteY1" fmla="*/ 91138 h 91138"/>
                <a:gd name="connsiteX2" fmla="*/ 0 w 91138"/>
                <a:gd name="connsiteY2" fmla="*/ 45569 h 91138"/>
                <a:gd name="connsiteX3" fmla="*/ 45569 w 91138"/>
                <a:gd name="connsiteY3" fmla="*/ 0 h 91138"/>
                <a:gd name="connsiteX4" fmla="*/ 91138 w 91138"/>
                <a:gd name="connsiteY4" fmla="*/ 45569 h 9113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138" h="91138">
                  <a:moveTo>
                    <a:pt x="91138" y="45569"/>
                  </a:moveTo>
                  <a:cubicBezTo>
                    <a:pt x="91138" y="70736"/>
                    <a:pt x="70736" y="91138"/>
                    <a:pt x="45569" y="91138"/>
                  </a:cubicBezTo>
                  <a:cubicBezTo>
                    <a:pt x="20402" y="91138"/>
                    <a:pt x="0" y="70736"/>
                    <a:pt x="0" y="45569"/>
                  </a:cubicBezTo>
                  <a:cubicBezTo>
                    <a:pt x="0" y="20402"/>
                    <a:pt x="20402" y="0"/>
                    <a:pt x="45569" y="0"/>
                  </a:cubicBezTo>
                  <a:cubicBezTo>
                    <a:pt x="70736" y="0"/>
                    <a:pt x="91138" y="20402"/>
                    <a:pt x="91138" y="45569"/>
                  </a:cubicBezTo>
                  <a:close/>
                </a:path>
              </a:pathLst>
            </a:custGeom>
            <a:solidFill>
              <a:schemeClr val="accent2"/>
            </a:solidFill>
            <a:ln w="422" cap="flat">
              <a:noFill/>
              <a:prstDash val="solid"/>
              <a:miter/>
            </a:ln>
          </p:spPr>
          <p:txBody>
            <a:bodyPr rtlCol="0" anchor="ctr"/>
            <a:lstStyle/>
            <a:p>
              <a:endParaRPr lang="en-US"/>
            </a:p>
          </p:txBody>
        </p:sp>
        <p:sp>
          <p:nvSpPr>
            <p:cNvPr id="17" name="Graphic 12">
              <a:extLst>
                <a:ext uri="{FF2B5EF4-FFF2-40B4-BE49-F238E27FC236}">
                  <a16:creationId xmlns:a16="http://schemas.microsoft.com/office/drawing/2014/main" id="{1453BF6C-B012-48B7-B4E8-6D7AC7C27D0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388224" y="3069861"/>
              <a:ext cx="127714" cy="127714"/>
            </a:xfrm>
            <a:custGeom>
              <a:avLst/>
              <a:gdLst>
                <a:gd name="connsiteX0" fmla="*/ 63857 w 127714"/>
                <a:gd name="connsiteY0" fmla="*/ 18874 h 127714"/>
                <a:gd name="connsiteX1" fmla="*/ 108840 w 127714"/>
                <a:gd name="connsiteY1" fmla="*/ 63857 h 127714"/>
                <a:gd name="connsiteX2" fmla="*/ 63857 w 127714"/>
                <a:gd name="connsiteY2" fmla="*/ 108840 h 127714"/>
                <a:gd name="connsiteX3" fmla="*/ 18874 w 127714"/>
                <a:gd name="connsiteY3" fmla="*/ 63857 h 127714"/>
                <a:gd name="connsiteX4" fmla="*/ 63857 w 127714"/>
                <a:gd name="connsiteY4" fmla="*/ 18874 h 127714"/>
                <a:gd name="connsiteX5" fmla="*/ 63857 w 127714"/>
                <a:gd name="connsiteY5" fmla="*/ 0 h 127714"/>
                <a:gd name="connsiteX6" fmla="*/ 0 w 127714"/>
                <a:gd name="connsiteY6" fmla="*/ 63857 h 127714"/>
                <a:gd name="connsiteX7" fmla="*/ 63857 w 127714"/>
                <a:gd name="connsiteY7" fmla="*/ 127714 h 127714"/>
                <a:gd name="connsiteX8" fmla="*/ 127714 w 127714"/>
                <a:gd name="connsiteY8" fmla="*/ 63857 h 127714"/>
                <a:gd name="connsiteX9" fmla="*/ 63857 w 127714"/>
                <a:gd name="connsiteY9" fmla="*/ 0 h 1277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27714" h="127714">
                  <a:moveTo>
                    <a:pt x="63857" y="18874"/>
                  </a:moveTo>
                  <a:cubicBezTo>
                    <a:pt x="88700" y="18874"/>
                    <a:pt x="108840" y="39014"/>
                    <a:pt x="108840" y="63857"/>
                  </a:cubicBezTo>
                  <a:cubicBezTo>
                    <a:pt x="108840" y="88700"/>
                    <a:pt x="88700" y="108840"/>
                    <a:pt x="63857" y="108840"/>
                  </a:cubicBezTo>
                  <a:cubicBezTo>
                    <a:pt x="39014" y="108840"/>
                    <a:pt x="18874" y="88700"/>
                    <a:pt x="18874" y="63857"/>
                  </a:cubicBezTo>
                  <a:cubicBezTo>
                    <a:pt x="18898" y="39024"/>
                    <a:pt x="39024" y="18898"/>
                    <a:pt x="63857" y="18874"/>
                  </a:cubicBezTo>
                  <a:moveTo>
                    <a:pt x="63857" y="0"/>
                  </a:moveTo>
                  <a:cubicBezTo>
                    <a:pt x="28590" y="0"/>
                    <a:pt x="0" y="28590"/>
                    <a:pt x="0" y="63857"/>
                  </a:cubicBezTo>
                  <a:cubicBezTo>
                    <a:pt x="0" y="99124"/>
                    <a:pt x="28590" y="127714"/>
                    <a:pt x="63857" y="127714"/>
                  </a:cubicBezTo>
                  <a:cubicBezTo>
                    <a:pt x="99124" y="127714"/>
                    <a:pt x="127714" y="99124"/>
                    <a:pt x="127714" y="63857"/>
                  </a:cubicBezTo>
                  <a:cubicBezTo>
                    <a:pt x="127714" y="28590"/>
                    <a:pt x="99124" y="0"/>
                    <a:pt x="63857" y="0"/>
                  </a:cubicBezTo>
                  <a:close/>
                </a:path>
              </a:pathLst>
            </a:custGeom>
            <a:solidFill>
              <a:schemeClr val="accent2"/>
            </a:solidFill>
            <a:ln w="610" cap="flat">
              <a:noFill/>
              <a:prstDash val="solid"/>
              <a:miter/>
            </a:ln>
          </p:spPr>
          <p:txBody>
            <a:bodyPr rtlCol="0" anchor="ctr"/>
            <a:lstStyle/>
            <a:p>
              <a:endParaRPr lang="en-US"/>
            </a:p>
          </p:txBody>
        </p:sp>
      </p:grpSp>
      <p:sp>
        <p:nvSpPr>
          <p:cNvPr id="2" name="Segnaposto numero diapositiva 1">
            <a:extLst>
              <a:ext uri="{FF2B5EF4-FFF2-40B4-BE49-F238E27FC236}">
                <a16:creationId xmlns:a16="http://schemas.microsoft.com/office/drawing/2014/main" id="{72E03EDD-0F06-4097-97AD-2F135F50D83A}"/>
              </a:ext>
            </a:extLst>
          </p:cNvPr>
          <p:cNvSpPr>
            <a:spLocks noGrp="1"/>
          </p:cNvSpPr>
          <p:nvPr>
            <p:ph type="sldNum" sz="quarter" idx="12"/>
          </p:nvPr>
        </p:nvSpPr>
        <p:spPr>
          <a:xfrm>
            <a:off x="8610600" y="6356350"/>
            <a:ext cx="2743200" cy="365125"/>
          </a:xfrm>
        </p:spPr>
        <p:txBody>
          <a:bodyPr>
            <a:normAutofit/>
          </a:bodyPr>
          <a:lstStyle/>
          <a:p>
            <a:pPr>
              <a:spcAft>
                <a:spcPts val="600"/>
              </a:spcAft>
            </a:pPr>
            <a:fld id="{D57F1E4F-1CFF-5643-939E-217C01CDF565}" type="slidenum">
              <a:rPr lang="en-US">
                <a:solidFill>
                  <a:schemeClr val="tx1">
                    <a:alpha val="60000"/>
                  </a:schemeClr>
                </a:solidFill>
              </a:rPr>
              <a:pPr>
                <a:spcAft>
                  <a:spcPts val="600"/>
                </a:spcAft>
              </a:pPr>
              <a:t>34</a:t>
            </a:fld>
            <a:endParaRPr lang="en-US">
              <a:solidFill>
                <a:schemeClr val="tx1">
                  <a:alpha val="60000"/>
                </a:schemeClr>
              </a:solidFill>
            </a:endParaRPr>
          </a:p>
        </p:txBody>
      </p:sp>
      <p:pic>
        <p:nvPicPr>
          <p:cNvPr id="3" name="Picture 2">
            <a:extLst>
              <a:ext uri="{FF2B5EF4-FFF2-40B4-BE49-F238E27FC236}">
                <a16:creationId xmlns:a16="http://schemas.microsoft.com/office/drawing/2014/main" id="{9E222F8D-538B-45E3-9590-C20EE49CFBCB}"/>
              </a:ext>
            </a:extLst>
          </p:cNvPr>
          <p:cNvPicPr>
            <a:picLocks noChangeAspect="1" noChangeArrowheads="1"/>
          </p:cNvPicPr>
          <p:nvPr/>
        </p:nvPicPr>
        <p:blipFill>
          <a:blip r:embed="rId2"/>
          <a:srcRect/>
          <a:stretch>
            <a:fillRect/>
          </a:stretch>
        </p:blipFill>
        <p:spPr bwMode="auto">
          <a:xfrm>
            <a:off x="9879287" y="335353"/>
            <a:ext cx="1928826" cy="810781"/>
          </a:xfrm>
          <a:prstGeom prst="rect">
            <a:avLst/>
          </a:prstGeom>
          <a:noFill/>
        </p:spPr>
      </p:pic>
    </p:spTree>
    <p:extLst>
      <p:ext uri="{BB962C8B-B14F-4D97-AF65-F5344CB8AC3E}">
        <p14:creationId xmlns:p14="http://schemas.microsoft.com/office/powerpoint/2010/main" val="2332088163"/>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8D1AA55E-40D5-461B-A5A8-4AE8AAB71B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itolo 3">
            <a:extLst>
              <a:ext uri="{FF2B5EF4-FFF2-40B4-BE49-F238E27FC236}">
                <a16:creationId xmlns:a16="http://schemas.microsoft.com/office/drawing/2014/main" id="{34811D00-3965-4E0C-B34B-CE68AAB5F941}"/>
              </a:ext>
            </a:extLst>
          </p:cNvPr>
          <p:cNvSpPr>
            <a:spLocks noGrp="1"/>
          </p:cNvSpPr>
          <p:nvPr>
            <p:ph type="title"/>
          </p:nvPr>
        </p:nvSpPr>
        <p:spPr>
          <a:xfrm>
            <a:off x="803775" y="1115533"/>
            <a:ext cx="10359525" cy="964324"/>
          </a:xfrm>
        </p:spPr>
        <p:txBody>
          <a:bodyPr anchor="b">
            <a:normAutofit/>
          </a:bodyPr>
          <a:lstStyle/>
          <a:p>
            <a:r>
              <a:rPr lang="en-US" sz="2200" dirty="0">
                <a:solidFill>
                  <a:srgbClr val="002060"/>
                </a:solidFill>
              </a:rPr>
              <a:t>Guidelines 77 (amended). Assumptions used to calculate EPIFP (3/3)</a:t>
            </a:r>
            <a:br>
              <a:rPr lang="en-US" sz="3900" dirty="0"/>
            </a:br>
            <a:endParaRPr lang="en-US" sz="3900" dirty="0"/>
          </a:p>
        </p:txBody>
      </p:sp>
      <p:cxnSp>
        <p:nvCxnSpPr>
          <p:cNvPr id="12" name="Straight Connector 11">
            <a:extLst>
              <a:ext uri="{FF2B5EF4-FFF2-40B4-BE49-F238E27FC236}">
                <a16:creationId xmlns:a16="http://schemas.microsoft.com/office/drawing/2014/main" id="{7EB498BD-8089-4626-91EA-4978EBEF535E}"/>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8878" y="806470"/>
            <a:ext cx="7903723" cy="0"/>
          </a:xfrm>
          <a:prstGeom prst="line">
            <a:avLst/>
          </a:prstGeom>
          <a:ln w="25400" cap="sq">
            <a:gradFill flip="none" rotWithShape="1">
              <a:gsLst>
                <a:gs pos="0">
                  <a:schemeClr val="accent1"/>
                </a:gs>
                <a:gs pos="100000">
                  <a:schemeClr val="accent2"/>
                </a:gs>
              </a:gsLst>
              <a:lin ang="10800000" scaled="0"/>
              <a:tileRect/>
            </a:gradFill>
            <a:bevel/>
          </a:ln>
        </p:spPr>
        <p:style>
          <a:lnRef idx="1">
            <a:schemeClr val="accent1"/>
          </a:lnRef>
          <a:fillRef idx="0">
            <a:schemeClr val="accent1"/>
          </a:fillRef>
          <a:effectRef idx="0">
            <a:schemeClr val="accent1"/>
          </a:effectRef>
          <a:fontRef idx="minor">
            <a:schemeClr val="tx1"/>
          </a:fontRef>
        </p:style>
      </p:cxnSp>
      <p:sp>
        <p:nvSpPr>
          <p:cNvPr id="5" name="Segnaposto contenuto 4">
            <a:extLst>
              <a:ext uri="{FF2B5EF4-FFF2-40B4-BE49-F238E27FC236}">
                <a16:creationId xmlns:a16="http://schemas.microsoft.com/office/drawing/2014/main" id="{C9F20992-C4E2-4236-9A59-8382AB582E0B}"/>
              </a:ext>
            </a:extLst>
          </p:cNvPr>
          <p:cNvSpPr>
            <a:spLocks noGrp="1"/>
          </p:cNvSpPr>
          <p:nvPr>
            <p:ph idx="1"/>
          </p:nvPr>
        </p:nvSpPr>
        <p:spPr>
          <a:xfrm>
            <a:off x="794250" y="1800229"/>
            <a:ext cx="10550025" cy="4485592"/>
          </a:xfrm>
        </p:spPr>
        <p:txBody>
          <a:bodyPr anchor="t">
            <a:normAutofit/>
          </a:bodyPr>
          <a:lstStyle/>
          <a:p>
            <a:pPr marL="0" indent="0" algn="just">
              <a:buNone/>
            </a:pPr>
            <a:r>
              <a:rPr lang="en-GB" sz="1400" dirty="0">
                <a:solidFill>
                  <a:schemeClr val="tx1">
                    <a:alpha val="80000"/>
                  </a:schemeClr>
                </a:solidFill>
              </a:rPr>
              <a:t>Future management actions unchanged entails that future bonus rates must kept constant, i.e. the ALM projections of earnings of the segregated funds underlying participating business shall remain the same.</a:t>
            </a:r>
          </a:p>
          <a:p>
            <a:pPr marL="0" indent="0" algn="just">
              <a:buNone/>
            </a:pPr>
            <a:r>
              <a:rPr lang="en-GB" sz="1400" dirty="0">
                <a:solidFill>
                  <a:schemeClr val="tx1">
                    <a:alpha val="80000"/>
                  </a:schemeClr>
                </a:solidFill>
              </a:rPr>
              <a:t>Of course, the liability for future discretionary benefits and the TVOG would change since proportional to different volumes of liabilities under management.</a:t>
            </a:r>
          </a:p>
          <a:p>
            <a:pPr marL="0" indent="0" algn="just">
              <a:buNone/>
            </a:pPr>
            <a:r>
              <a:rPr lang="en-GB" sz="1400" dirty="0">
                <a:solidFill>
                  <a:schemeClr val="tx1">
                    <a:alpha val="80000"/>
                  </a:schemeClr>
                </a:solidFill>
              </a:rPr>
              <a:t>The guideline says that the only changes admitted relate to the acquisition expenses and the investment management expenses:</a:t>
            </a:r>
          </a:p>
          <a:p>
            <a:pPr algn="just"/>
            <a:r>
              <a:rPr lang="en-GB" sz="1400" dirty="0">
                <a:solidFill>
                  <a:schemeClr val="tx1">
                    <a:alpha val="80000"/>
                  </a:schemeClr>
                </a:solidFill>
              </a:rPr>
              <a:t>Acquisition expenses are meant to be both the recurrent commissions and the part of management fees earned on the volumes which are withdrawn to the sale network and to other counterparties</a:t>
            </a:r>
          </a:p>
          <a:p>
            <a:pPr algn="just"/>
            <a:r>
              <a:rPr lang="en-GB" sz="1400" dirty="0">
                <a:solidFill>
                  <a:schemeClr val="tx1">
                    <a:alpha val="80000"/>
                  </a:schemeClr>
                </a:solidFill>
              </a:rPr>
              <a:t>The commissions fees paid to investment managers should be modified as well</a:t>
            </a:r>
          </a:p>
          <a:p>
            <a:pPr marL="0" indent="0" algn="just">
              <a:buNone/>
            </a:pPr>
            <a:r>
              <a:rPr lang="en-GB" sz="1400" dirty="0">
                <a:solidFill>
                  <a:schemeClr val="tx1">
                    <a:alpha val="80000"/>
                  </a:schemeClr>
                </a:solidFill>
              </a:rPr>
              <a:t>The rationale behind the possibility to modify those cashflows is either the absence of future premiums (this is the aim of simulation), which entails that no explicit commissions on premiums will be due, or the reduction of volumes of investments stemming from the assumptions no investments arise from future premiums, which entails that the corresponding management fees will not be paid to any kind of counterparty.</a:t>
            </a:r>
          </a:p>
          <a:p>
            <a:pPr marL="0" indent="0" algn="just">
              <a:buNone/>
            </a:pPr>
            <a:r>
              <a:rPr lang="en-GB" sz="1400" dirty="0">
                <a:solidFill>
                  <a:schemeClr val="tx1">
                    <a:alpha val="80000"/>
                  </a:schemeClr>
                </a:solidFill>
              </a:rPr>
              <a:t>It’s worth noting the absence of any requirement about the allowance of gross management fees. This is due to the fact that gross management fees are not explicit cash inflows of the best estimates; it’s a consequence of the general rule about the prohibition to recognize the expected future investment income in the valuation of best estimates.</a:t>
            </a:r>
          </a:p>
          <a:p>
            <a:pPr marL="0" indent="0" algn="just">
              <a:buNone/>
            </a:pPr>
            <a:r>
              <a:rPr lang="en-GB" sz="400" dirty="0">
                <a:solidFill>
                  <a:schemeClr val="tx1">
                    <a:alpha val="80000"/>
                  </a:schemeClr>
                </a:solidFill>
              </a:rPr>
              <a:t>  </a:t>
            </a:r>
          </a:p>
          <a:p>
            <a:pPr marL="0" indent="0" algn="just">
              <a:buNone/>
            </a:pPr>
            <a:endParaRPr lang="en-GB" sz="1400" dirty="0">
              <a:solidFill>
                <a:schemeClr val="tx1">
                  <a:alpha val="80000"/>
                </a:schemeClr>
              </a:solidFill>
            </a:endParaRPr>
          </a:p>
          <a:p>
            <a:pPr marL="0" lvl="1" indent="0" algn="just">
              <a:buNone/>
            </a:pPr>
            <a:endParaRPr lang="en-GB" sz="1400" dirty="0">
              <a:solidFill>
                <a:schemeClr val="tx1">
                  <a:alpha val="80000"/>
                </a:schemeClr>
              </a:solidFill>
            </a:endParaRPr>
          </a:p>
        </p:txBody>
      </p:sp>
      <p:grpSp>
        <p:nvGrpSpPr>
          <p:cNvPr id="14" name="Group 13">
            <a:extLst>
              <a:ext uri="{FF2B5EF4-FFF2-40B4-BE49-F238E27FC236}">
                <a16:creationId xmlns:a16="http://schemas.microsoft.com/office/drawing/2014/main" id="{78350D8D-73D6-4132-89B5-DD52F3962A76}"/>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1388224" y="2325422"/>
            <a:ext cx="465458" cy="872153"/>
            <a:chOff x="11388224" y="2325422"/>
            <a:chExt cx="465458" cy="872153"/>
          </a:xfrm>
        </p:grpSpPr>
        <p:sp>
          <p:nvSpPr>
            <p:cNvPr id="15" name="Graphic 11">
              <a:extLst>
                <a:ext uri="{FF2B5EF4-FFF2-40B4-BE49-F238E27FC236}">
                  <a16:creationId xmlns:a16="http://schemas.microsoft.com/office/drawing/2014/main" id="{6CB927A4-E432-4310-9CD5-E89FF506317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403764" y="2325422"/>
              <a:ext cx="139039" cy="139039"/>
            </a:xfrm>
            <a:custGeom>
              <a:avLst/>
              <a:gdLst>
                <a:gd name="connsiteX0" fmla="*/ 129602 w 139039"/>
                <a:gd name="connsiteY0" fmla="*/ 60082 h 139039"/>
                <a:gd name="connsiteX1" fmla="*/ 78957 w 139039"/>
                <a:gd name="connsiteY1" fmla="*/ 60082 h 139039"/>
                <a:gd name="connsiteX2" fmla="*/ 78957 w 139039"/>
                <a:gd name="connsiteY2" fmla="*/ 9437 h 139039"/>
                <a:gd name="connsiteX3" fmla="*/ 69520 w 139039"/>
                <a:gd name="connsiteY3" fmla="*/ 0 h 139039"/>
                <a:gd name="connsiteX4" fmla="*/ 60082 w 139039"/>
                <a:gd name="connsiteY4" fmla="*/ 9437 h 139039"/>
                <a:gd name="connsiteX5" fmla="*/ 60082 w 139039"/>
                <a:gd name="connsiteY5" fmla="*/ 60082 h 139039"/>
                <a:gd name="connsiteX6" fmla="*/ 9437 w 139039"/>
                <a:gd name="connsiteY6" fmla="*/ 60082 h 139039"/>
                <a:gd name="connsiteX7" fmla="*/ 0 w 139039"/>
                <a:gd name="connsiteY7" fmla="*/ 69520 h 139039"/>
                <a:gd name="connsiteX8" fmla="*/ 9437 w 139039"/>
                <a:gd name="connsiteY8" fmla="*/ 78957 h 139039"/>
                <a:gd name="connsiteX9" fmla="*/ 60082 w 139039"/>
                <a:gd name="connsiteY9" fmla="*/ 78957 h 139039"/>
                <a:gd name="connsiteX10" fmla="*/ 60082 w 139039"/>
                <a:gd name="connsiteY10" fmla="*/ 129602 h 139039"/>
                <a:gd name="connsiteX11" fmla="*/ 69520 w 139039"/>
                <a:gd name="connsiteY11" fmla="*/ 139039 h 139039"/>
                <a:gd name="connsiteX12" fmla="*/ 78957 w 139039"/>
                <a:gd name="connsiteY12" fmla="*/ 129602 h 139039"/>
                <a:gd name="connsiteX13" fmla="*/ 78957 w 139039"/>
                <a:gd name="connsiteY13" fmla="*/ 78957 h 139039"/>
                <a:gd name="connsiteX14" fmla="*/ 129602 w 139039"/>
                <a:gd name="connsiteY14" fmla="*/ 78957 h 139039"/>
                <a:gd name="connsiteX15" fmla="*/ 139039 w 139039"/>
                <a:gd name="connsiteY15" fmla="*/ 69520 h 139039"/>
                <a:gd name="connsiteX16" fmla="*/ 129602 w 139039"/>
                <a:gd name="connsiteY16" fmla="*/ 60082 h 1390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39039" h="139039">
                  <a:moveTo>
                    <a:pt x="129602" y="60082"/>
                  </a:moveTo>
                  <a:lnTo>
                    <a:pt x="78957" y="60082"/>
                  </a:lnTo>
                  <a:lnTo>
                    <a:pt x="78957" y="9437"/>
                  </a:lnTo>
                  <a:cubicBezTo>
                    <a:pt x="78957" y="4225"/>
                    <a:pt x="74731" y="0"/>
                    <a:pt x="69520" y="0"/>
                  </a:cubicBezTo>
                  <a:cubicBezTo>
                    <a:pt x="64308" y="0"/>
                    <a:pt x="60082" y="4225"/>
                    <a:pt x="60082" y="9437"/>
                  </a:cubicBezTo>
                  <a:lnTo>
                    <a:pt x="60082" y="60082"/>
                  </a:lnTo>
                  <a:lnTo>
                    <a:pt x="9437" y="60082"/>
                  </a:lnTo>
                  <a:cubicBezTo>
                    <a:pt x="4225" y="60082"/>
                    <a:pt x="0" y="64308"/>
                    <a:pt x="0" y="69520"/>
                  </a:cubicBezTo>
                  <a:cubicBezTo>
                    <a:pt x="0" y="74731"/>
                    <a:pt x="4225" y="78957"/>
                    <a:pt x="9437" y="78957"/>
                  </a:cubicBezTo>
                  <a:lnTo>
                    <a:pt x="60082" y="78957"/>
                  </a:lnTo>
                  <a:lnTo>
                    <a:pt x="60082" y="129602"/>
                  </a:lnTo>
                  <a:cubicBezTo>
                    <a:pt x="60082" y="134814"/>
                    <a:pt x="64308" y="139039"/>
                    <a:pt x="69520" y="139039"/>
                  </a:cubicBezTo>
                  <a:cubicBezTo>
                    <a:pt x="74731" y="139039"/>
                    <a:pt x="78957" y="134814"/>
                    <a:pt x="78957" y="129602"/>
                  </a:cubicBezTo>
                  <a:lnTo>
                    <a:pt x="78957" y="78957"/>
                  </a:lnTo>
                  <a:lnTo>
                    <a:pt x="129602" y="78957"/>
                  </a:lnTo>
                  <a:cubicBezTo>
                    <a:pt x="134814" y="78957"/>
                    <a:pt x="139039" y="74731"/>
                    <a:pt x="139039" y="69520"/>
                  </a:cubicBezTo>
                  <a:cubicBezTo>
                    <a:pt x="139039" y="64308"/>
                    <a:pt x="134814" y="60082"/>
                    <a:pt x="129602" y="60082"/>
                  </a:cubicBezTo>
                  <a:close/>
                </a:path>
              </a:pathLst>
            </a:custGeom>
            <a:solidFill>
              <a:schemeClr val="accent2"/>
            </a:solidFill>
            <a:ln w="603" cap="flat">
              <a:noFill/>
              <a:prstDash val="solid"/>
              <a:miter/>
            </a:ln>
          </p:spPr>
          <p:txBody>
            <a:bodyPr rtlCol="0" anchor="ctr"/>
            <a:lstStyle/>
            <a:p>
              <a:endParaRPr lang="en-US"/>
            </a:p>
          </p:txBody>
        </p:sp>
        <p:sp>
          <p:nvSpPr>
            <p:cNvPr id="16" name="Graphic 10">
              <a:extLst>
                <a:ext uri="{FF2B5EF4-FFF2-40B4-BE49-F238E27FC236}">
                  <a16:creationId xmlns:a16="http://schemas.microsoft.com/office/drawing/2014/main" id="{E3020543-B24B-4EC4-8FFC-8DD88EEA91A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762544" y="2554717"/>
              <a:ext cx="91138" cy="91138"/>
            </a:xfrm>
            <a:custGeom>
              <a:avLst/>
              <a:gdLst>
                <a:gd name="connsiteX0" fmla="*/ 91138 w 91138"/>
                <a:gd name="connsiteY0" fmla="*/ 45569 h 91138"/>
                <a:gd name="connsiteX1" fmla="*/ 45569 w 91138"/>
                <a:gd name="connsiteY1" fmla="*/ 91138 h 91138"/>
                <a:gd name="connsiteX2" fmla="*/ 0 w 91138"/>
                <a:gd name="connsiteY2" fmla="*/ 45569 h 91138"/>
                <a:gd name="connsiteX3" fmla="*/ 45569 w 91138"/>
                <a:gd name="connsiteY3" fmla="*/ 0 h 91138"/>
                <a:gd name="connsiteX4" fmla="*/ 91138 w 91138"/>
                <a:gd name="connsiteY4" fmla="*/ 45569 h 9113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138" h="91138">
                  <a:moveTo>
                    <a:pt x="91138" y="45569"/>
                  </a:moveTo>
                  <a:cubicBezTo>
                    <a:pt x="91138" y="70736"/>
                    <a:pt x="70736" y="91138"/>
                    <a:pt x="45569" y="91138"/>
                  </a:cubicBezTo>
                  <a:cubicBezTo>
                    <a:pt x="20402" y="91138"/>
                    <a:pt x="0" y="70736"/>
                    <a:pt x="0" y="45569"/>
                  </a:cubicBezTo>
                  <a:cubicBezTo>
                    <a:pt x="0" y="20402"/>
                    <a:pt x="20402" y="0"/>
                    <a:pt x="45569" y="0"/>
                  </a:cubicBezTo>
                  <a:cubicBezTo>
                    <a:pt x="70736" y="0"/>
                    <a:pt x="91138" y="20402"/>
                    <a:pt x="91138" y="45569"/>
                  </a:cubicBezTo>
                  <a:close/>
                </a:path>
              </a:pathLst>
            </a:custGeom>
            <a:solidFill>
              <a:schemeClr val="accent2"/>
            </a:solidFill>
            <a:ln w="422" cap="flat">
              <a:noFill/>
              <a:prstDash val="solid"/>
              <a:miter/>
            </a:ln>
          </p:spPr>
          <p:txBody>
            <a:bodyPr rtlCol="0" anchor="ctr"/>
            <a:lstStyle/>
            <a:p>
              <a:endParaRPr lang="en-US"/>
            </a:p>
          </p:txBody>
        </p:sp>
        <p:sp>
          <p:nvSpPr>
            <p:cNvPr id="17" name="Graphic 12">
              <a:extLst>
                <a:ext uri="{FF2B5EF4-FFF2-40B4-BE49-F238E27FC236}">
                  <a16:creationId xmlns:a16="http://schemas.microsoft.com/office/drawing/2014/main" id="{1453BF6C-B012-48B7-B4E8-6D7AC7C27D0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388224" y="3069861"/>
              <a:ext cx="127714" cy="127714"/>
            </a:xfrm>
            <a:custGeom>
              <a:avLst/>
              <a:gdLst>
                <a:gd name="connsiteX0" fmla="*/ 63857 w 127714"/>
                <a:gd name="connsiteY0" fmla="*/ 18874 h 127714"/>
                <a:gd name="connsiteX1" fmla="*/ 108840 w 127714"/>
                <a:gd name="connsiteY1" fmla="*/ 63857 h 127714"/>
                <a:gd name="connsiteX2" fmla="*/ 63857 w 127714"/>
                <a:gd name="connsiteY2" fmla="*/ 108840 h 127714"/>
                <a:gd name="connsiteX3" fmla="*/ 18874 w 127714"/>
                <a:gd name="connsiteY3" fmla="*/ 63857 h 127714"/>
                <a:gd name="connsiteX4" fmla="*/ 63857 w 127714"/>
                <a:gd name="connsiteY4" fmla="*/ 18874 h 127714"/>
                <a:gd name="connsiteX5" fmla="*/ 63857 w 127714"/>
                <a:gd name="connsiteY5" fmla="*/ 0 h 127714"/>
                <a:gd name="connsiteX6" fmla="*/ 0 w 127714"/>
                <a:gd name="connsiteY6" fmla="*/ 63857 h 127714"/>
                <a:gd name="connsiteX7" fmla="*/ 63857 w 127714"/>
                <a:gd name="connsiteY7" fmla="*/ 127714 h 127714"/>
                <a:gd name="connsiteX8" fmla="*/ 127714 w 127714"/>
                <a:gd name="connsiteY8" fmla="*/ 63857 h 127714"/>
                <a:gd name="connsiteX9" fmla="*/ 63857 w 127714"/>
                <a:gd name="connsiteY9" fmla="*/ 0 h 1277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27714" h="127714">
                  <a:moveTo>
                    <a:pt x="63857" y="18874"/>
                  </a:moveTo>
                  <a:cubicBezTo>
                    <a:pt x="88700" y="18874"/>
                    <a:pt x="108840" y="39014"/>
                    <a:pt x="108840" y="63857"/>
                  </a:cubicBezTo>
                  <a:cubicBezTo>
                    <a:pt x="108840" y="88700"/>
                    <a:pt x="88700" y="108840"/>
                    <a:pt x="63857" y="108840"/>
                  </a:cubicBezTo>
                  <a:cubicBezTo>
                    <a:pt x="39014" y="108840"/>
                    <a:pt x="18874" y="88700"/>
                    <a:pt x="18874" y="63857"/>
                  </a:cubicBezTo>
                  <a:cubicBezTo>
                    <a:pt x="18898" y="39024"/>
                    <a:pt x="39024" y="18898"/>
                    <a:pt x="63857" y="18874"/>
                  </a:cubicBezTo>
                  <a:moveTo>
                    <a:pt x="63857" y="0"/>
                  </a:moveTo>
                  <a:cubicBezTo>
                    <a:pt x="28590" y="0"/>
                    <a:pt x="0" y="28590"/>
                    <a:pt x="0" y="63857"/>
                  </a:cubicBezTo>
                  <a:cubicBezTo>
                    <a:pt x="0" y="99124"/>
                    <a:pt x="28590" y="127714"/>
                    <a:pt x="63857" y="127714"/>
                  </a:cubicBezTo>
                  <a:cubicBezTo>
                    <a:pt x="99124" y="127714"/>
                    <a:pt x="127714" y="99124"/>
                    <a:pt x="127714" y="63857"/>
                  </a:cubicBezTo>
                  <a:cubicBezTo>
                    <a:pt x="127714" y="28590"/>
                    <a:pt x="99124" y="0"/>
                    <a:pt x="63857" y="0"/>
                  </a:cubicBezTo>
                  <a:close/>
                </a:path>
              </a:pathLst>
            </a:custGeom>
            <a:solidFill>
              <a:schemeClr val="accent2"/>
            </a:solidFill>
            <a:ln w="610" cap="flat">
              <a:noFill/>
              <a:prstDash val="solid"/>
              <a:miter/>
            </a:ln>
          </p:spPr>
          <p:txBody>
            <a:bodyPr rtlCol="0" anchor="ctr"/>
            <a:lstStyle/>
            <a:p>
              <a:endParaRPr lang="en-US"/>
            </a:p>
          </p:txBody>
        </p:sp>
      </p:grpSp>
      <p:sp>
        <p:nvSpPr>
          <p:cNvPr id="2" name="Segnaposto numero diapositiva 1">
            <a:extLst>
              <a:ext uri="{FF2B5EF4-FFF2-40B4-BE49-F238E27FC236}">
                <a16:creationId xmlns:a16="http://schemas.microsoft.com/office/drawing/2014/main" id="{72E03EDD-0F06-4097-97AD-2F135F50D83A}"/>
              </a:ext>
            </a:extLst>
          </p:cNvPr>
          <p:cNvSpPr>
            <a:spLocks noGrp="1"/>
          </p:cNvSpPr>
          <p:nvPr>
            <p:ph type="sldNum" sz="quarter" idx="12"/>
          </p:nvPr>
        </p:nvSpPr>
        <p:spPr>
          <a:xfrm>
            <a:off x="8610600" y="6356350"/>
            <a:ext cx="2743200" cy="365125"/>
          </a:xfrm>
        </p:spPr>
        <p:txBody>
          <a:bodyPr>
            <a:normAutofit/>
          </a:bodyPr>
          <a:lstStyle/>
          <a:p>
            <a:pPr>
              <a:spcAft>
                <a:spcPts val="600"/>
              </a:spcAft>
            </a:pPr>
            <a:fld id="{D57F1E4F-1CFF-5643-939E-217C01CDF565}" type="slidenum">
              <a:rPr lang="en-US">
                <a:solidFill>
                  <a:schemeClr val="tx1">
                    <a:alpha val="60000"/>
                  </a:schemeClr>
                </a:solidFill>
              </a:rPr>
              <a:pPr>
                <a:spcAft>
                  <a:spcPts val="600"/>
                </a:spcAft>
              </a:pPr>
              <a:t>35</a:t>
            </a:fld>
            <a:endParaRPr lang="en-US">
              <a:solidFill>
                <a:schemeClr val="tx1">
                  <a:alpha val="60000"/>
                </a:schemeClr>
              </a:solidFill>
            </a:endParaRPr>
          </a:p>
        </p:txBody>
      </p:sp>
      <p:pic>
        <p:nvPicPr>
          <p:cNvPr id="3" name="Picture 2">
            <a:extLst>
              <a:ext uri="{FF2B5EF4-FFF2-40B4-BE49-F238E27FC236}">
                <a16:creationId xmlns:a16="http://schemas.microsoft.com/office/drawing/2014/main" id="{9E222F8D-538B-45E3-9590-C20EE49CFBCB}"/>
              </a:ext>
            </a:extLst>
          </p:cNvPr>
          <p:cNvPicPr>
            <a:picLocks noChangeAspect="1" noChangeArrowheads="1"/>
          </p:cNvPicPr>
          <p:nvPr/>
        </p:nvPicPr>
        <p:blipFill>
          <a:blip r:embed="rId2"/>
          <a:srcRect/>
          <a:stretch>
            <a:fillRect/>
          </a:stretch>
        </p:blipFill>
        <p:spPr bwMode="auto">
          <a:xfrm>
            <a:off x="9879287" y="335353"/>
            <a:ext cx="1928826" cy="810781"/>
          </a:xfrm>
          <a:prstGeom prst="rect">
            <a:avLst/>
          </a:prstGeom>
          <a:noFill/>
        </p:spPr>
      </p:pic>
    </p:spTree>
    <p:extLst>
      <p:ext uri="{BB962C8B-B14F-4D97-AF65-F5344CB8AC3E}">
        <p14:creationId xmlns:p14="http://schemas.microsoft.com/office/powerpoint/2010/main" val="2852501472"/>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8D1AA55E-40D5-461B-A5A8-4AE8AAB71B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itolo 3">
            <a:extLst>
              <a:ext uri="{FF2B5EF4-FFF2-40B4-BE49-F238E27FC236}">
                <a16:creationId xmlns:a16="http://schemas.microsoft.com/office/drawing/2014/main" id="{34811D00-3965-4E0C-B34B-CE68AAB5F941}"/>
              </a:ext>
            </a:extLst>
          </p:cNvPr>
          <p:cNvSpPr>
            <a:spLocks noGrp="1"/>
          </p:cNvSpPr>
          <p:nvPr>
            <p:ph type="title"/>
          </p:nvPr>
        </p:nvSpPr>
        <p:spPr>
          <a:xfrm>
            <a:off x="803775" y="1115533"/>
            <a:ext cx="10359525" cy="964324"/>
          </a:xfrm>
        </p:spPr>
        <p:txBody>
          <a:bodyPr anchor="b">
            <a:normAutofit/>
          </a:bodyPr>
          <a:lstStyle/>
          <a:p>
            <a:r>
              <a:rPr lang="en-US" sz="2200" dirty="0">
                <a:solidFill>
                  <a:srgbClr val="002060"/>
                </a:solidFill>
              </a:rPr>
              <a:t>Guidelines 77A. Alternative approach to calculate EPIFP</a:t>
            </a:r>
            <a:br>
              <a:rPr lang="en-US" sz="3900" dirty="0"/>
            </a:br>
            <a:endParaRPr lang="en-US" sz="3900" dirty="0"/>
          </a:p>
        </p:txBody>
      </p:sp>
      <p:cxnSp>
        <p:nvCxnSpPr>
          <p:cNvPr id="12" name="Straight Connector 11">
            <a:extLst>
              <a:ext uri="{FF2B5EF4-FFF2-40B4-BE49-F238E27FC236}">
                <a16:creationId xmlns:a16="http://schemas.microsoft.com/office/drawing/2014/main" id="{7EB498BD-8089-4626-91EA-4978EBEF535E}"/>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8878" y="806470"/>
            <a:ext cx="7903723" cy="0"/>
          </a:xfrm>
          <a:prstGeom prst="line">
            <a:avLst/>
          </a:prstGeom>
          <a:ln w="25400" cap="sq">
            <a:gradFill flip="none" rotWithShape="1">
              <a:gsLst>
                <a:gs pos="0">
                  <a:schemeClr val="accent1"/>
                </a:gs>
                <a:gs pos="100000">
                  <a:schemeClr val="accent2"/>
                </a:gs>
              </a:gsLst>
              <a:lin ang="10800000" scaled="0"/>
              <a:tileRect/>
            </a:gradFill>
            <a:bevel/>
          </a:ln>
        </p:spPr>
        <p:style>
          <a:lnRef idx="1">
            <a:schemeClr val="accent1"/>
          </a:lnRef>
          <a:fillRef idx="0">
            <a:schemeClr val="accent1"/>
          </a:fillRef>
          <a:effectRef idx="0">
            <a:schemeClr val="accent1"/>
          </a:effectRef>
          <a:fontRef idx="minor">
            <a:schemeClr val="tx1"/>
          </a:fontRef>
        </p:style>
      </p:cxnSp>
      <p:sp>
        <p:nvSpPr>
          <p:cNvPr id="5" name="Segnaposto contenuto 4">
            <a:extLst>
              <a:ext uri="{FF2B5EF4-FFF2-40B4-BE49-F238E27FC236}">
                <a16:creationId xmlns:a16="http://schemas.microsoft.com/office/drawing/2014/main" id="{C9F20992-C4E2-4236-9A59-8382AB582E0B}"/>
              </a:ext>
            </a:extLst>
          </p:cNvPr>
          <p:cNvSpPr>
            <a:spLocks noGrp="1"/>
          </p:cNvSpPr>
          <p:nvPr>
            <p:ph idx="1"/>
          </p:nvPr>
        </p:nvSpPr>
        <p:spPr>
          <a:xfrm>
            <a:off x="794250" y="1800229"/>
            <a:ext cx="10550025" cy="4485592"/>
          </a:xfrm>
        </p:spPr>
        <p:txBody>
          <a:bodyPr anchor="t">
            <a:normAutofit/>
          </a:bodyPr>
          <a:lstStyle/>
          <a:p>
            <a:pPr marL="0" indent="0" algn="just">
              <a:buNone/>
            </a:pPr>
            <a:r>
              <a:rPr lang="en-GB" sz="1400" dirty="0">
                <a:solidFill>
                  <a:schemeClr val="tx1">
                    <a:alpha val="80000"/>
                  </a:schemeClr>
                </a:solidFill>
              </a:rPr>
              <a:t>As simplification, the EPIFP may be indirectly valuated as the share of present value of future profits (VIF) stemming from future premiums.</a:t>
            </a:r>
          </a:p>
          <a:p>
            <a:pPr marL="0" indent="0" algn="just">
              <a:buNone/>
            </a:pPr>
            <a:r>
              <a:rPr lang="en-GB" sz="1400" dirty="0">
                <a:solidFill>
                  <a:schemeClr val="tx1">
                    <a:alpha val="80000"/>
                  </a:schemeClr>
                </a:solidFill>
              </a:rPr>
              <a:t>The guideline in draft foresaw a sign off by the actuarial function, anyway the last guideline does not mention any sign off as necessary,</a:t>
            </a:r>
            <a:endParaRPr lang="en-GB" sz="400" dirty="0">
              <a:solidFill>
                <a:schemeClr val="tx1">
                  <a:alpha val="80000"/>
                </a:schemeClr>
              </a:solidFill>
            </a:endParaRPr>
          </a:p>
          <a:p>
            <a:pPr marL="0" indent="0" algn="just">
              <a:buNone/>
            </a:pPr>
            <a:endParaRPr lang="en-GB" sz="1400" dirty="0">
              <a:solidFill>
                <a:schemeClr val="tx1">
                  <a:alpha val="80000"/>
                </a:schemeClr>
              </a:solidFill>
            </a:endParaRPr>
          </a:p>
          <a:p>
            <a:pPr marL="0" lvl="1" indent="0" algn="just">
              <a:buNone/>
            </a:pPr>
            <a:endParaRPr lang="en-GB" sz="1400" dirty="0">
              <a:solidFill>
                <a:schemeClr val="tx1">
                  <a:alpha val="80000"/>
                </a:schemeClr>
              </a:solidFill>
            </a:endParaRPr>
          </a:p>
        </p:txBody>
      </p:sp>
      <p:grpSp>
        <p:nvGrpSpPr>
          <p:cNvPr id="14" name="Group 13">
            <a:extLst>
              <a:ext uri="{FF2B5EF4-FFF2-40B4-BE49-F238E27FC236}">
                <a16:creationId xmlns:a16="http://schemas.microsoft.com/office/drawing/2014/main" id="{78350D8D-73D6-4132-89B5-DD52F3962A76}"/>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1388224" y="2325422"/>
            <a:ext cx="465458" cy="872153"/>
            <a:chOff x="11388224" y="2325422"/>
            <a:chExt cx="465458" cy="872153"/>
          </a:xfrm>
        </p:grpSpPr>
        <p:sp>
          <p:nvSpPr>
            <p:cNvPr id="15" name="Graphic 11">
              <a:extLst>
                <a:ext uri="{FF2B5EF4-FFF2-40B4-BE49-F238E27FC236}">
                  <a16:creationId xmlns:a16="http://schemas.microsoft.com/office/drawing/2014/main" id="{6CB927A4-E432-4310-9CD5-E89FF506317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403764" y="2325422"/>
              <a:ext cx="139039" cy="139039"/>
            </a:xfrm>
            <a:custGeom>
              <a:avLst/>
              <a:gdLst>
                <a:gd name="connsiteX0" fmla="*/ 129602 w 139039"/>
                <a:gd name="connsiteY0" fmla="*/ 60082 h 139039"/>
                <a:gd name="connsiteX1" fmla="*/ 78957 w 139039"/>
                <a:gd name="connsiteY1" fmla="*/ 60082 h 139039"/>
                <a:gd name="connsiteX2" fmla="*/ 78957 w 139039"/>
                <a:gd name="connsiteY2" fmla="*/ 9437 h 139039"/>
                <a:gd name="connsiteX3" fmla="*/ 69520 w 139039"/>
                <a:gd name="connsiteY3" fmla="*/ 0 h 139039"/>
                <a:gd name="connsiteX4" fmla="*/ 60082 w 139039"/>
                <a:gd name="connsiteY4" fmla="*/ 9437 h 139039"/>
                <a:gd name="connsiteX5" fmla="*/ 60082 w 139039"/>
                <a:gd name="connsiteY5" fmla="*/ 60082 h 139039"/>
                <a:gd name="connsiteX6" fmla="*/ 9437 w 139039"/>
                <a:gd name="connsiteY6" fmla="*/ 60082 h 139039"/>
                <a:gd name="connsiteX7" fmla="*/ 0 w 139039"/>
                <a:gd name="connsiteY7" fmla="*/ 69520 h 139039"/>
                <a:gd name="connsiteX8" fmla="*/ 9437 w 139039"/>
                <a:gd name="connsiteY8" fmla="*/ 78957 h 139039"/>
                <a:gd name="connsiteX9" fmla="*/ 60082 w 139039"/>
                <a:gd name="connsiteY9" fmla="*/ 78957 h 139039"/>
                <a:gd name="connsiteX10" fmla="*/ 60082 w 139039"/>
                <a:gd name="connsiteY10" fmla="*/ 129602 h 139039"/>
                <a:gd name="connsiteX11" fmla="*/ 69520 w 139039"/>
                <a:gd name="connsiteY11" fmla="*/ 139039 h 139039"/>
                <a:gd name="connsiteX12" fmla="*/ 78957 w 139039"/>
                <a:gd name="connsiteY12" fmla="*/ 129602 h 139039"/>
                <a:gd name="connsiteX13" fmla="*/ 78957 w 139039"/>
                <a:gd name="connsiteY13" fmla="*/ 78957 h 139039"/>
                <a:gd name="connsiteX14" fmla="*/ 129602 w 139039"/>
                <a:gd name="connsiteY14" fmla="*/ 78957 h 139039"/>
                <a:gd name="connsiteX15" fmla="*/ 139039 w 139039"/>
                <a:gd name="connsiteY15" fmla="*/ 69520 h 139039"/>
                <a:gd name="connsiteX16" fmla="*/ 129602 w 139039"/>
                <a:gd name="connsiteY16" fmla="*/ 60082 h 1390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39039" h="139039">
                  <a:moveTo>
                    <a:pt x="129602" y="60082"/>
                  </a:moveTo>
                  <a:lnTo>
                    <a:pt x="78957" y="60082"/>
                  </a:lnTo>
                  <a:lnTo>
                    <a:pt x="78957" y="9437"/>
                  </a:lnTo>
                  <a:cubicBezTo>
                    <a:pt x="78957" y="4225"/>
                    <a:pt x="74731" y="0"/>
                    <a:pt x="69520" y="0"/>
                  </a:cubicBezTo>
                  <a:cubicBezTo>
                    <a:pt x="64308" y="0"/>
                    <a:pt x="60082" y="4225"/>
                    <a:pt x="60082" y="9437"/>
                  </a:cubicBezTo>
                  <a:lnTo>
                    <a:pt x="60082" y="60082"/>
                  </a:lnTo>
                  <a:lnTo>
                    <a:pt x="9437" y="60082"/>
                  </a:lnTo>
                  <a:cubicBezTo>
                    <a:pt x="4225" y="60082"/>
                    <a:pt x="0" y="64308"/>
                    <a:pt x="0" y="69520"/>
                  </a:cubicBezTo>
                  <a:cubicBezTo>
                    <a:pt x="0" y="74731"/>
                    <a:pt x="4225" y="78957"/>
                    <a:pt x="9437" y="78957"/>
                  </a:cubicBezTo>
                  <a:lnTo>
                    <a:pt x="60082" y="78957"/>
                  </a:lnTo>
                  <a:lnTo>
                    <a:pt x="60082" y="129602"/>
                  </a:lnTo>
                  <a:cubicBezTo>
                    <a:pt x="60082" y="134814"/>
                    <a:pt x="64308" y="139039"/>
                    <a:pt x="69520" y="139039"/>
                  </a:cubicBezTo>
                  <a:cubicBezTo>
                    <a:pt x="74731" y="139039"/>
                    <a:pt x="78957" y="134814"/>
                    <a:pt x="78957" y="129602"/>
                  </a:cubicBezTo>
                  <a:lnTo>
                    <a:pt x="78957" y="78957"/>
                  </a:lnTo>
                  <a:lnTo>
                    <a:pt x="129602" y="78957"/>
                  </a:lnTo>
                  <a:cubicBezTo>
                    <a:pt x="134814" y="78957"/>
                    <a:pt x="139039" y="74731"/>
                    <a:pt x="139039" y="69520"/>
                  </a:cubicBezTo>
                  <a:cubicBezTo>
                    <a:pt x="139039" y="64308"/>
                    <a:pt x="134814" y="60082"/>
                    <a:pt x="129602" y="60082"/>
                  </a:cubicBezTo>
                  <a:close/>
                </a:path>
              </a:pathLst>
            </a:custGeom>
            <a:solidFill>
              <a:schemeClr val="accent2"/>
            </a:solidFill>
            <a:ln w="603" cap="flat">
              <a:noFill/>
              <a:prstDash val="solid"/>
              <a:miter/>
            </a:ln>
          </p:spPr>
          <p:txBody>
            <a:bodyPr rtlCol="0" anchor="ctr"/>
            <a:lstStyle/>
            <a:p>
              <a:endParaRPr lang="en-US"/>
            </a:p>
          </p:txBody>
        </p:sp>
        <p:sp>
          <p:nvSpPr>
            <p:cNvPr id="16" name="Graphic 10">
              <a:extLst>
                <a:ext uri="{FF2B5EF4-FFF2-40B4-BE49-F238E27FC236}">
                  <a16:creationId xmlns:a16="http://schemas.microsoft.com/office/drawing/2014/main" id="{E3020543-B24B-4EC4-8FFC-8DD88EEA91A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762544" y="2554717"/>
              <a:ext cx="91138" cy="91138"/>
            </a:xfrm>
            <a:custGeom>
              <a:avLst/>
              <a:gdLst>
                <a:gd name="connsiteX0" fmla="*/ 91138 w 91138"/>
                <a:gd name="connsiteY0" fmla="*/ 45569 h 91138"/>
                <a:gd name="connsiteX1" fmla="*/ 45569 w 91138"/>
                <a:gd name="connsiteY1" fmla="*/ 91138 h 91138"/>
                <a:gd name="connsiteX2" fmla="*/ 0 w 91138"/>
                <a:gd name="connsiteY2" fmla="*/ 45569 h 91138"/>
                <a:gd name="connsiteX3" fmla="*/ 45569 w 91138"/>
                <a:gd name="connsiteY3" fmla="*/ 0 h 91138"/>
                <a:gd name="connsiteX4" fmla="*/ 91138 w 91138"/>
                <a:gd name="connsiteY4" fmla="*/ 45569 h 9113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138" h="91138">
                  <a:moveTo>
                    <a:pt x="91138" y="45569"/>
                  </a:moveTo>
                  <a:cubicBezTo>
                    <a:pt x="91138" y="70736"/>
                    <a:pt x="70736" y="91138"/>
                    <a:pt x="45569" y="91138"/>
                  </a:cubicBezTo>
                  <a:cubicBezTo>
                    <a:pt x="20402" y="91138"/>
                    <a:pt x="0" y="70736"/>
                    <a:pt x="0" y="45569"/>
                  </a:cubicBezTo>
                  <a:cubicBezTo>
                    <a:pt x="0" y="20402"/>
                    <a:pt x="20402" y="0"/>
                    <a:pt x="45569" y="0"/>
                  </a:cubicBezTo>
                  <a:cubicBezTo>
                    <a:pt x="70736" y="0"/>
                    <a:pt x="91138" y="20402"/>
                    <a:pt x="91138" y="45569"/>
                  </a:cubicBezTo>
                  <a:close/>
                </a:path>
              </a:pathLst>
            </a:custGeom>
            <a:solidFill>
              <a:schemeClr val="accent2"/>
            </a:solidFill>
            <a:ln w="422" cap="flat">
              <a:noFill/>
              <a:prstDash val="solid"/>
              <a:miter/>
            </a:ln>
          </p:spPr>
          <p:txBody>
            <a:bodyPr rtlCol="0" anchor="ctr"/>
            <a:lstStyle/>
            <a:p>
              <a:endParaRPr lang="en-US"/>
            </a:p>
          </p:txBody>
        </p:sp>
        <p:sp>
          <p:nvSpPr>
            <p:cNvPr id="17" name="Graphic 12">
              <a:extLst>
                <a:ext uri="{FF2B5EF4-FFF2-40B4-BE49-F238E27FC236}">
                  <a16:creationId xmlns:a16="http://schemas.microsoft.com/office/drawing/2014/main" id="{1453BF6C-B012-48B7-B4E8-6D7AC7C27D0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388224" y="3069861"/>
              <a:ext cx="127714" cy="127714"/>
            </a:xfrm>
            <a:custGeom>
              <a:avLst/>
              <a:gdLst>
                <a:gd name="connsiteX0" fmla="*/ 63857 w 127714"/>
                <a:gd name="connsiteY0" fmla="*/ 18874 h 127714"/>
                <a:gd name="connsiteX1" fmla="*/ 108840 w 127714"/>
                <a:gd name="connsiteY1" fmla="*/ 63857 h 127714"/>
                <a:gd name="connsiteX2" fmla="*/ 63857 w 127714"/>
                <a:gd name="connsiteY2" fmla="*/ 108840 h 127714"/>
                <a:gd name="connsiteX3" fmla="*/ 18874 w 127714"/>
                <a:gd name="connsiteY3" fmla="*/ 63857 h 127714"/>
                <a:gd name="connsiteX4" fmla="*/ 63857 w 127714"/>
                <a:gd name="connsiteY4" fmla="*/ 18874 h 127714"/>
                <a:gd name="connsiteX5" fmla="*/ 63857 w 127714"/>
                <a:gd name="connsiteY5" fmla="*/ 0 h 127714"/>
                <a:gd name="connsiteX6" fmla="*/ 0 w 127714"/>
                <a:gd name="connsiteY6" fmla="*/ 63857 h 127714"/>
                <a:gd name="connsiteX7" fmla="*/ 63857 w 127714"/>
                <a:gd name="connsiteY7" fmla="*/ 127714 h 127714"/>
                <a:gd name="connsiteX8" fmla="*/ 127714 w 127714"/>
                <a:gd name="connsiteY8" fmla="*/ 63857 h 127714"/>
                <a:gd name="connsiteX9" fmla="*/ 63857 w 127714"/>
                <a:gd name="connsiteY9" fmla="*/ 0 h 1277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27714" h="127714">
                  <a:moveTo>
                    <a:pt x="63857" y="18874"/>
                  </a:moveTo>
                  <a:cubicBezTo>
                    <a:pt x="88700" y="18874"/>
                    <a:pt x="108840" y="39014"/>
                    <a:pt x="108840" y="63857"/>
                  </a:cubicBezTo>
                  <a:cubicBezTo>
                    <a:pt x="108840" y="88700"/>
                    <a:pt x="88700" y="108840"/>
                    <a:pt x="63857" y="108840"/>
                  </a:cubicBezTo>
                  <a:cubicBezTo>
                    <a:pt x="39014" y="108840"/>
                    <a:pt x="18874" y="88700"/>
                    <a:pt x="18874" y="63857"/>
                  </a:cubicBezTo>
                  <a:cubicBezTo>
                    <a:pt x="18898" y="39024"/>
                    <a:pt x="39024" y="18898"/>
                    <a:pt x="63857" y="18874"/>
                  </a:cubicBezTo>
                  <a:moveTo>
                    <a:pt x="63857" y="0"/>
                  </a:moveTo>
                  <a:cubicBezTo>
                    <a:pt x="28590" y="0"/>
                    <a:pt x="0" y="28590"/>
                    <a:pt x="0" y="63857"/>
                  </a:cubicBezTo>
                  <a:cubicBezTo>
                    <a:pt x="0" y="99124"/>
                    <a:pt x="28590" y="127714"/>
                    <a:pt x="63857" y="127714"/>
                  </a:cubicBezTo>
                  <a:cubicBezTo>
                    <a:pt x="99124" y="127714"/>
                    <a:pt x="127714" y="99124"/>
                    <a:pt x="127714" y="63857"/>
                  </a:cubicBezTo>
                  <a:cubicBezTo>
                    <a:pt x="127714" y="28590"/>
                    <a:pt x="99124" y="0"/>
                    <a:pt x="63857" y="0"/>
                  </a:cubicBezTo>
                  <a:close/>
                </a:path>
              </a:pathLst>
            </a:custGeom>
            <a:solidFill>
              <a:schemeClr val="accent2"/>
            </a:solidFill>
            <a:ln w="610" cap="flat">
              <a:noFill/>
              <a:prstDash val="solid"/>
              <a:miter/>
            </a:ln>
          </p:spPr>
          <p:txBody>
            <a:bodyPr rtlCol="0" anchor="ctr"/>
            <a:lstStyle/>
            <a:p>
              <a:endParaRPr lang="en-US"/>
            </a:p>
          </p:txBody>
        </p:sp>
      </p:grpSp>
      <p:sp>
        <p:nvSpPr>
          <p:cNvPr id="2" name="Segnaposto numero diapositiva 1">
            <a:extLst>
              <a:ext uri="{FF2B5EF4-FFF2-40B4-BE49-F238E27FC236}">
                <a16:creationId xmlns:a16="http://schemas.microsoft.com/office/drawing/2014/main" id="{72E03EDD-0F06-4097-97AD-2F135F50D83A}"/>
              </a:ext>
            </a:extLst>
          </p:cNvPr>
          <p:cNvSpPr>
            <a:spLocks noGrp="1"/>
          </p:cNvSpPr>
          <p:nvPr>
            <p:ph type="sldNum" sz="quarter" idx="12"/>
          </p:nvPr>
        </p:nvSpPr>
        <p:spPr>
          <a:xfrm>
            <a:off x="8610600" y="6356350"/>
            <a:ext cx="2743200" cy="365125"/>
          </a:xfrm>
        </p:spPr>
        <p:txBody>
          <a:bodyPr>
            <a:normAutofit/>
          </a:bodyPr>
          <a:lstStyle/>
          <a:p>
            <a:pPr>
              <a:spcAft>
                <a:spcPts val="600"/>
              </a:spcAft>
            </a:pPr>
            <a:fld id="{D57F1E4F-1CFF-5643-939E-217C01CDF565}" type="slidenum">
              <a:rPr lang="en-US">
                <a:solidFill>
                  <a:schemeClr val="tx1">
                    <a:alpha val="60000"/>
                  </a:schemeClr>
                </a:solidFill>
              </a:rPr>
              <a:pPr>
                <a:spcAft>
                  <a:spcPts val="600"/>
                </a:spcAft>
              </a:pPr>
              <a:t>36</a:t>
            </a:fld>
            <a:endParaRPr lang="en-US">
              <a:solidFill>
                <a:schemeClr val="tx1">
                  <a:alpha val="60000"/>
                </a:schemeClr>
              </a:solidFill>
            </a:endParaRPr>
          </a:p>
        </p:txBody>
      </p:sp>
      <p:pic>
        <p:nvPicPr>
          <p:cNvPr id="3" name="Picture 2">
            <a:extLst>
              <a:ext uri="{FF2B5EF4-FFF2-40B4-BE49-F238E27FC236}">
                <a16:creationId xmlns:a16="http://schemas.microsoft.com/office/drawing/2014/main" id="{9E222F8D-538B-45E3-9590-C20EE49CFBCB}"/>
              </a:ext>
            </a:extLst>
          </p:cNvPr>
          <p:cNvPicPr>
            <a:picLocks noChangeAspect="1" noChangeArrowheads="1"/>
          </p:cNvPicPr>
          <p:nvPr/>
        </p:nvPicPr>
        <p:blipFill>
          <a:blip r:embed="rId2"/>
          <a:srcRect/>
          <a:stretch>
            <a:fillRect/>
          </a:stretch>
        </p:blipFill>
        <p:spPr bwMode="auto">
          <a:xfrm>
            <a:off x="9879287" y="335353"/>
            <a:ext cx="1928826" cy="810781"/>
          </a:xfrm>
          <a:prstGeom prst="rect">
            <a:avLst/>
          </a:prstGeom>
          <a:noFill/>
        </p:spPr>
      </p:pic>
    </p:spTree>
    <p:extLst>
      <p:ext uri="{BB962C8B-B14F-4D97-AF65-F5344CB8AC3E}">
        <p14:creationId xmlns:p14="http://schemas.microsoft.com/office/powerpoint/2010/main" val="1564165532"/>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2" name="Rectangle 21">
            <a:extLst>
              <a:ext uri="{FF2B5EF4-FFF2-40B4-BE49-F238E27FC236}">
                <a16:creationId xmlns:a16="http://schemas.microsoft.com/office/drawing/2014/main" id="{09588DA8-065E-4F6F-8EFD-43104AB2E0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24" name="Rectangle 23">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6" name="Rectangle 25">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8" name="Rectangle 27">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0" name="Rectangle 29">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32" name="Freeform: Shape 31">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34" name="Rectangle 33">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4" name="Titolo 3">
            <a:extLst>
              <a:ext uri="{FF2B5EF4-FFF2-40B4-BE49-F238E27FC236}">
                <a16:creationId xmlns:a16="http://schemas.microsoft.com/office/drawing/2014/main" id="{34811D00-3965-4E0C-B34B-CE68AAB5F941}"/>
              </a:ext>
            </a:extLst>
          </p:cNvPr>
          <p:cNvSpPr>
            <a:spLocks noGrp="1"/>
          </p:cNvSpPr>
          <p:nvPr>
            <p:ph type="title"/>
          </p:nvPr>
        </p:nvSpPr>
        <p:spPr>
          <a:xfrm>
            <a:off x="466722" y="586855"/>
            <a:ext cx="3201366" cy="3387497"/>
          </a:xfrm>
        </p:spPr>
        <p:txBody>
          <a:bodyPr anchor="b">
            <a:normAutofit/>
          </a:bodyPr>
          <a:lstStyle/>
          <a:p>
            <a:pPr algn="r"/>
            <a:r>
              <a:rPr lang="en-US" sz="4000" dirty="0">
                <a:solidFill>
                  <a:srgbClr val="FFFFFF"/>
                </a:solidFill>
              </a:rPr>
              <a:t>Part 2: contract boundaries</a:t>
            </a:r>
            <a:br>
              <a:rPr lang="en-US" sz="4000" dirty="0">
                <a:solidFill>
                  <a:srgbClr val="FFFFFF"/>
                </a:solidFill>
              </a:rPr>
            </a:br>
            <a:endParaRPr lang="en-US" sz="4000" dirty="0">
              <a:solidFill>
                <a:srgbClr val="FFFFFF"/>
              </a:solidFill>
            </a:endParaRPr>
          </a:p>
        </p:txBody>
      </p:sp>
      <p:sp>
        <p:nvSpPr>
          <p:cNvPr id="5" name="Segnaposto contenuto 4">
            <a:extLst>
              <a:ext uri="{FF2B5EF4-FFF2-40B4-BE49-F238E27FC236}">
                <a16:creationId xmlns:a16="http://schemas.microsoft.com/office/drawing/2014/main" id="{C9F20992-C4E2-4236-9A59-8382AB582E0B}"/>
              </a:ext>
            </a:extLst>
          </p:cNvPr>
          <p:cNvSpPr>
            <a:spLocks noGrp="1"/>
          </p:cNvSpPr>
          <p:nvPr>
            <p:ph idx="1"/>
          </p:nvPr>
        </p:nvSpPr>
        <p:spPr>
          <a:xfrm>
            <a:off x="4810259" y="649480"/>
            <a:ext cx="6555347" cy="5546047"/>
          </a:xfrm>
        </p:spPr>
        <p:txBody>
          <a:bodyPr anchor="ctr">
            <a:normAutofit/>
          </a:bodyPr>
          <a:lstStyle/>
          <a:p>
            <a:pPr marL="0" indent="0">
              <a:buNone/>
            </a:pPr>
            <a:r>
              <a:rPr lang="en-GB" sz="2000" dirty="0"/>
              <a:t>New: 0, 6A, 6B, 6C</a:t>
            </a:r>
          </a:p>
          <a:p>
            <a:pPr marL="0" indent="0">
              <a:buNone/>
            </a:pPr>
            <a:r>
              <a:rPr lang="en-GB" sz="2000" dirty="0"/>
              <a:t>Amended: 5 </a:t>
            </a:r>
          </a:p>
        </p:txBody>
      </p:sp>
      <p:sp>
        <p:nvSpPr>
          <p:cNvPr id="2" name="Segnaposto numero diapositiva 1">
            <a:extLst>
              <a:ext uri="{FF2B5EF4-FFF2-40B4-BE49-F238E27FC236}">
                <a16:creationId xmlns:a16="http://schemas.microsoft.com/office/drawing/2014/main" id="{72E03EDD-0F06-4097-97AD-2F135F50D83A}"/>
              </a:ext>
            </a:extLst>
          </p:cNvPr>
          <p:cNvSpPr>
            <a:spLocks noGrp="1"/>
          </p:cNvSpPr>
          <p:nvPr>
            <p:ph type="sldNum" sz="quarter" idx="12"/>
          </p:nvPr>
        </p:nvSpPr>
        <p:spPr>
          <a:xfrm>
            <a:off x="11704320" y="6455664"/>
            <a:ext cx="448056" cy="365125"/>
          </a:xfrm>
        </p:spPr>
        <p:txBody>
          <a:bodyP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D57F1E4F-1CFF-5643-939E-217C01CDF565}" type="slidenum">
              <a:rPr kumimoji="0" lang="en-US" sz="1100" b="0" i="0" u="none" strike="noStrike" kern="1200" cap="none" spc="0" normalizeH="0" baseline="0" noProof="0">
                <a:ln>
                  <a:noFill/>
                </a:ln>
                <a:solidFill>
                  <a:prstClr val="black">
                    <a:lumMod val="50000"/>
                    <a:lumOff val="50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37</a:t>
            </a:fld>
            <a:endParaRPr kumimoji="0" lang="en-US" sz="1100" b="0" i="0" u="none" strike="noStrike" kern="1200" cap="none" spc="0" normalizeH="0" baseline="0" noProof="0">
              <a:ln>
                <a:noFill/>
              </a:ln>
              <a:solidFill>
                <a:prstClr val="black">
                  <a:lumMod val="50000"/>
                  <a:lumOff val="50000"/>
                </a:prstClr>
              </a:solidFill>
              <a:effectLst/>
              <a:uLnTx/>
              <a:uFillTx/>
              <a:latin typeface="Calibri" panose="020F0502020204030204"/>
              <a:ea typeface="+mn-ea"/>
              <a:cs typeface="+mn-cs"/>
            </a:endParaRPr>
          </a:p>
        </p:txBody>
      </p:sp>
      <p:pic>
        <p:nvPicPr>
          <p:cNvPr id="3" name="Picture 2">
            <a:extLst>
              <a:ext uri="{FF2B5EF4-FFF2-40B4-BE49-F238E27FC236}">
                <a16:creationId xmlns:a16="http://schemas.microsoft.com/office/drawing/2014/main" id="{9E222F8D-538B-45E3-9590-C20EE49CFBCB}"/>
              </a:ext>
            </a:extLst>
          </p:cNvPr>
          <p:cNvPicPr>
            <a:picLocks noChangeAspect="1" noChangeArrowheads="1"/>
          </p:cNvPicPr>
          <p:nvPr/>
        </p:nvPicPr>
        <p:blipFill>
          <a:blip r:embed="rId2"/>
          <a:srcRect/>
          <a:stretch>
            <a:fillRect/>
          </a:stretch>
        </p:blipFill>
        <p:spPr bwMode="auto">
          <a:xfrm>
            <a:off x="9844074" y="524302"/>
            <a:ext cx="1928826" cy="810781"/>
          </a:xfrm>
          <a:prstGeom prst="rect">
            <a:avLst/>
          </a:prstGeom>
          <a:noFill/>
        </p:spPr>
      </p:pic>
    </p:spTree>
    <p:extLst>
      <p:ext uri="{BB962C8B-B14F-4D97-AF65-F5344CB8AC3E}">
        <p14:creationId xmlns:p14="http://schemas.microsoft.com/office/powerpoint/2010/main" val="462069525"/>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8D1AA55E-40D5-461B-A5A8-4AE8AAB71B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itolo 3">
            <a:extLst>
              <a:ext uri="{FF2B5EF4-FFF2-40B4-BE49-F238E27FC236}">
                <a16:creationId xmlns:a16="http://schemas.microsoft.com/office/drawing/2014/main" id="{34811D00-3965-4E0C-B34B-CE68AAB5F941}"/>
              </a:ext>
            </a:extLst>
          </p:cNvPr>
          <p:cNvSpPr>
            <a:spLocks noGrp="1"/>
          </p:cNvSpPr>
          <p:nvPr>
            <p:ph type="title"/>
          </p:nvPr>
        </p:nvSpPr>
        <p:spPr>
          <a:xfrm>
            <a:off x="803775" y="1115533"/>
            <a:ext cx="10359525" cy="964324"/>
          </a:xfrm>
        </p:spPr>
        <p:txBody>
          <a:bodyPr anchor="b">
            <a:normAutofit/>
          </a:bodyPr>
          <a:lstStyle/>
          <a:p>
            <a:r>
              <a:rPr lang="en-US" sz="2200" dirty="0">
                <a:solidFill>
                  <a:srgbClr val="002060"/>
                </a:solidFill>
              </a:rPr>
              <a:t>Guidelines 0. Contract boundaries (1/2)</a:t>
            </a:r>
            <a:br>
              <a:rPr lang="en-US" sz="3900" dirty="0"/>
            </a:br>
            <a:endParaRPr lang="en-US" sz="3900" dirty="0"/>
          </a:p>
        </p:txBody>
      </p:sp>
      <p:cxnSp>
        <p:nvCxnSpPr>
          <p:cNvPr id="12" name="Straight Connector 11">
            <a:extLst>
              <a:ext uri="{FF2B5EF4-FFF2-40B4-BE49-F238E27FC236}">
                <a16:creationId xmlns:a16="http://schemas.microsoft.com/office/drawing/2014/main" id="{7EB498BD-8089-4626-91EA-4978EBEF535E}"/>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8878" y="806470"/>
            <a:ext cx="7903723" cy="0"/>
          </a:xfrm>
          <a:prstGeom prst="line">
            <a:avLst/>
          </a:prstGeom>
          <a:ln w="25400" cap="sq">
            <a:gradFill flip="none" rotWithShape="1">
              <a:gsLst>
                <a:gs pos="0">
                  <a:schemeClr val="accent1"/>
                </a:gs>
                <a:gs pos="100000">
                  <a:schemeClr val="accent2"/>
                </a:gs>
              </a:gsLst>
              <a:lin ang="10800000" scaled="0"/>
              <a:tileRect/>
            </a:gradFill>
            <a:bevel/>
          </a:ln>
        </p:spPr>
        <p:style>
          <a:lnRef idx="1">
            <a:schemeClr val="accent1"/>
          </a:lnRef>
          <a:fillRef idx="0">
            <a:schemeClr val="accent1"/>
          </a:fillRef>
          <a:effectRef idx="0">
            <a:schemeClr val="accent1"/>
          </a:effectRef>
          <a:fontRef idx="minor">
            <a:schemeClr val="tx1"/>
          </a:fontRef>
        </p:style>
      </p:cxnSp>
      <p:sp>
        <p:nvSpPr>
          <p:cNvPr id="5" name="Segnaposto contenuto 4">
            <a:extLst>
              <a:ext uri="{FF2B5EF4-FFF2-40B4-BE49-F238E27FC236}">
                <a16:creationId xmlns:a16="http://schemas.microsoft.com/office/drawing/2014/main" id="{C9F20992-C4E2-4236-9A59-8382AB582E0B}"/>
              </a:ext>
            </a:extLst>
          </p:cNvPr>
          <p:cNvSpPr>
            <a:spLocks noGrp="1"/>
          </p:cNvSpPr>
          <p:nvPr>
            <p:ph idx="1"/>
          </p:nvPr>
        </p:nvSpPr>
        <p:spPr>
          <a:xfrm>
            <a:off x="794250" y="1800229"/>
            <a:ext cx="10550025" cy="4485592"/>
          </a:xfrm>
        </p:spPr>
        <p:txBody>
          <a:bodyPr anchor="t">
            <a:normAutofit/>
          </a:bodyPr>
          <a:lstStyle/>
          <a:p>
            <a:pPr marL="0" indent="0" algn="just">
              <a:buNone/>
            </a:pPr>
            <a:r>
              <a:rPr lang="en-GB" sz="1400" u="sng" dirty="0">
                <a:solidFill>
                  <a:schemeClr val="tx1">
                    <a:alpha val="80000"/>
                  </a:schemeClr>
                </a:solidFill>
              </a:rPr>
              <a:t>Background</a:t>
            </a:r>
          </a:p>
          <a:p>
            <a:pPr marL="0" indent="0" algn="just">
              <a:buNone/>
            </a:pPr>
            <a:r>
              <a:rPr lang="en-GB" sz="1400" dirty="0">
                <a:solidFill>
                  <a:schemeClr val="tx1">
                    <a:alpha val="80000"/>
                  </a:schemeClr>
                </a:solidFill>
              </a:rPr>
              <a:t>The reason of the issue of guideline 0 is the (few) Undertakings’ bad practise to annul the contribution of cash outflows falling in future periods which go beyond any contract boundary decided for any future premium!</a:t>
            </a:r>
          </a:p>
          <a:p>
            <a:pPr marL="0" indent="0" algn="just">
              <a:buNone/>
            </a:pPr>
            <a:r>
              <a:rPr lang="en-GB" sz="1400" dirty="0">
                <a:solidFill>
                  <a:schemeClr val="tx1">
                    <a:alpha val="80000"/>
                  </a:schemeClr>
                </a:solidFill>
              </a:rPr>
              <a:t>They had annulled the contribution of those cash flows despite are guaranteed by past or current paid in premiums.</a:t>
            </a:r>
          </a:p>
          <a:p>
            <a:pPr marL="0" indent="0" algn="just">
              <a:buNone/>
            </a:pPr>
            <a:r>
              <a:rPr lang="en-GB" sz="1400" dirty="0">
                <a:solidFill>
                  <a:schemeClr val="tx1">
                    <a:alpha val="80000"/>
                  </a:schemeClr>
                </a:solidFill>
              </a:rPr>
              <a:t>The equation of best estimate identifies cash flows as function of “t” and “k”</a:t>
            </a:r>
          </a:p>
          <a:p>
            <a:pPr marL="0" indent="0" algn="just">
              <a:buNone/>
            </a:pPr>
            <a:r>
              <a:rPr lang="en-GB" sz="1400" dirty="0">
                <a:solidFill>
                  <a:schemeClr val="tx1">
                    <a:alpha val="80000"/>
                  </a:schemeClr>
                </a:solidFill>
              </a:rPr>
              <a:t>“t” is  the time beyond 0 (zero) that is conventionally the evaluation date (and the reporting date as well in pillar 1) </a:t>
            </a:r>
          </a:p>
          <a:p>
            <a:pPr marL="0" lvl="1" indent="0" algn="just">
              <a:buNone/>
            </a:pPr>
            <a:r>
              <a:rPr lang="en-GB" sz="1400" dirty="0">
                <a:solidFill>
                  <a:schemeClr val="tx1">
                    <a:alpha val="80000"/>
                  </a:schemeClr>
                </a:solidFill>
              </a:rPr>
              <a:t>“k” is the premium by means the cash flows out had originated (k&lt;=0) or will be originated (k&gt;0).</a:t>
            </a:r>
          </a:p>
          <a:p>
            <a:pPr marL="0" lvl="1" indent="0" algn="just">
              <a:buNone/>
            </a:pPr>
            <a:endParaRPr lang="en-GB" sz="1400" dirty="0">
              <a:solidFill>
                <a:schemeClr val="tx1">
                  <a:alpha val="80000"/>
                </a:schemeClr>
              </a:solidFill>
            </a:endParaRPr>
          </a:p>
          <a:p>
            <a:pPr marL="0" lvl="1" indent="0" algn="just">
              <a:buNone/>
            </a:pPr>
            <a:r>
              <a:rPr lang="en-GB" sz="1400" dirty="0">
                <a:solidFill>
                  <a:schemeClr val="tx1">
                    <a:alpha val="80000"/>
                  </a:schemeClr>
                </a:solidFill>
              </a:rPr>
              <a:t>For any k&gt;0, the best estimate equation allows for both the cash flows out and the future premiums (cash flow in) by means the first are justified</a:t>
            </a:r>
          </a:p>
          <a:p>
            <a:pPr marL="0" lvl="1" indent="0" algn="just">
              <a:buNone/>
            </a:pPr>
            <a:r>
              <a:rPr lang="en-GB" sz="1400" dirty="0">
                <a:solidFill>
                  <a:schemeClr val="tx1">
                    <a:alpha val="80000"/>
                  </a:schemeClr>
                </a:solidFill>
              </a:rPr>
              <a:t>If there’s a contract boundary at time k’, the consequence is that neither premiums nor the </a:t>
            </a:r>
            <a:r>
              <a:rPr lang="en-GB" sz="1400" u="sng" dirty="0">
                <a:solidFill>
                  <a:schemeClr val="tx1">
                    <a:alpha val="80000"/>
                  </a:schemeClr>
                </a:solidFill>
              </a:rPr>
              <a:t>relevant</a:t>
            </a:r>
            <a:r>
              <a:rPr lang="en-GB" sz="1400" dirty="0">
                <a:solidFill>
                  <a:schemeClr val="tx1">
                    <a:alpha val="80000"/>
                  </a:schemeClr>
                </a:solidFill>
              </a:rPr>
              <a:t> obligations from k&gt;=k’ must be projected at the valuation date 0.</a:t>
            </a:r>
          </a:p>
          <a:p>
            <a:pPr marL="0" lvl="1" indent="0" algn="just">
              <a:buNone/>
            </a:pPr>
            <a:r>
              <a:rPr lang="en-GB" sz="1400" dirty="0">
                <a:solidFill>
                  <a:srgbClr val="0070C0">
                    <a:alpha val="80000"/>
                  </a:srgbClr>
                </a:solidFill>
              </a:rPr>
              <a:t>However, if this is the case, the obligations stemming from premiums paid in k&lt;=0 and premiums foreseen to be paid at any 0&lt;t&lt;k’ must be allowed for in the best estimate in 0, </a:t>
            </a:r>
            <a:r>
              <a:rPr lang="en-GB" sz="1400" u="sng" dirty="0">
                <a:solidFill>
                  <a:srgbClr val="0070C0">
                    <a:alpha val="80000"/>
                  </a:srgbClr>
                </a:solidFill>
              </a:rPr>
              <a:t>for any t&gt;=k’</a:t>
            </a:r>
            <a:r>
              <a:rPr lang="en-GB" sz="1400" dirty="0">
                <a:solidFill>
                  <a:srgbClr val="0070C0">
                    <a:alpha val="80000"/>
                  </a:srgbClr>
                </a:solidFill>
              </a:rPr>
              <a:t>.</a:t>
            </a:r>
          </a:p>
          <a:p>
            <a:pPr marL="0" lvl="1" indent="0" algn="just">
              <a:buNone/>
            </a:pPr>
            <a:r>
              <a:rPr lang="en-GB" sz="1400" dirty="0">
                <a:solidFill>
                  <a:srgbClr val="FF0000">
                    <a:alpha val="80000"/>
                  </a:srgbClr>
                </a:solidFill>
              </a:rPr>
              <a:t>Unfortunately, some Undertakings have (wrongly) interrupted the consideration of future obligations at time t=k’ so that only obligations in t&lt;k’ have a contribution to the best estimate in 0</a:t>
            </a:r>
          </a:p>
          <a:p>
            <a:pPr marL="0" lvl="1" indent="0" algn="just">
              <a:buNone/>
            </a:pPr>
            <a:endParaRPr lang="en-GB" sz="1400" dirty="0">
              <a:solidFill>
                <a:schemeClr val="tx1">
                  <a:alpha val="80000"/>
                </a:schemeClr>
              </a:solidFill>
            </a:endParaRPr>
          </a:p>
        </p:txBody>
      </p:sp>
      <p:grpSp>
        <p:nvGrpSpPr>
          <p:cNvPr id="14" name="Group 13">
            <a:extLst>
              <a:ext uri="{FF2B5EF4-FFF2-40B4-BE49-F238E27FC236}">
                <a16:creationId xmlns:a16="http://schemas.microsoft.com/office/drawing/2014/main" id="{78350D8D-73D6-4132-89B5-DD52F3962A76}"/>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1388224" y="2325422"/>
            <a:ext cx="465458" cy="872153"/>
            <a:chOff x="11388224" y="2325422"/>
            <a:chExt cx="465458" cy="872153"/>
          </a:xfrm>
        </p:grpSpPr>
        <p:sp>
          <p:nvSpPr>
            <p:cNvPr id="15" name="Graphic 11">
              <a:extLst>
                <a:ext uri="{FF2B5EF4-FFF2-40B4-BE49-F238E27FC236}">
                  <a16:creationId xmlns:a16="http://schemas.microsoft.com/office/drawing/2014/main" id="{6CB927A4-E432-4310-9CD5-E89FF506317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403764" y="2325422"/>
              <a:ext cx="139039" cy="139039"/>
            </a:xfrm>
            <a:custGeom>
              <a:avLst/>
              <a:gdLst>
                <a:gd name="connsiteX0" fmla="*/ 129602 w 139039"/>
                <a:gd name="connsiteY0" fmla="*/ 60082 h 139039"/>
                <a:gd name="connsiteX1" fmla="*/ 78957 w 139039"/>
                <a:gd name="connsiteY1" fmla="*/ 60082 h 139039"/>
                <a:gd name="connsiteX2" fmla="*/ 78957 w 139039"/>
                <a:gd name="connsiteY2" fmla="*/ 9437 h 139039"/>
                <a:gd name="connsiteX3" fmla="*/ 69520 w 139039"/>
                <a:gd name="connsiteY3" fmla="*/ 0 h 139039"/>
                <a:gd name="connsiteX4" fmla="*/ 60082 w 139039"/>
                <a:gd name="connsiteY4" fmla="*/ 9437 h 139039"/>
                <a:gd name="connsiteX5" fmla="*/ 60082 w 139039"/>
                <a:gd name="connsiteY5" fmla="*/ 60082 h 139039"/>
                <a:gd name="connsiteX6" fmla="*/ 9437 w 139039"/>
                <a:gd name="connsiteY6" fmla="*/ 60082 h 139039"/>
                <a:gd name="connsiteX7" fmla="*/ 0 w 139039"/>
                <a:gd name="connsiteY7" fmla="*/ 69520 h 139039"/>
                <a:gd name="connsiteX8" fmla="*/ 9437 w 139039"/>
                <a:gd name="connsiteY8" fmla="*/ 78957 h 139039"/>
                <a:gd name="connsiteX9" fmla="*/ 60082 w 139039"/>
                <a:gd name="connsiteY9" fmla="*/ 78957 h 139039"/>
                <a:gd name="connsiteX10" fmla="*/ 60082 w 139039"/>
                <a:gd name="connsiteY10" fmla="*/ 129602 h 139039"/>
                <a:gd name="connsiteX11" fmla="*/ 69520 w 139039"/>
                <a:gd name="connsiteY11" fmla="*/ 139039 h 139039"/>
                <a:gd name="connsiteX12" fmla="*/ 78957 w 139039"/>
                <a:gd name="connsiteY12" fmla="*/ 129602 h 139039"/>
                <a:gd name="connsiteX13" fmla="*/ 78957 w 139039"/>
                <a:gd name="connsiteY13" fmla="*/ 78957 h 139039"/>
                <a:gd name="connsiteX14" fmla="*/ 129602 w 139039"/>
                <a:gd name="connsiteY14" fmla="*/ 78957 h 139039"/>
                <a:gd name="connsiteX15" fmla="*/ 139039 w 139039"/>
                <a:gd name="connsiteY15" fmla="*/ 69520 h 139039"/>
                <a:gd name="connsiteX16" fmla="*/ 129602 w 139039"/>
                <a:gd name="connsiteY16" fmla="*/ 60082 h 1390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39039" h="139039">
                  <a:moveTo>
                    <a:pt x="129602" y="60082"/>
                  </a:moveTo>
                  <a:lnTo>
                    <a:pt x="78957" y="60082"/>
                  </a:lnTo>
                  <a:lnTo>
                    <a:pt x="78957" y="9437"/>
                  </a:lnTo>
                  <a:cubicBezTo>
                    <a:pt x="78957" y="4225"/>
                    <a:pt x="74731" y="0"/>
                    <a:pt x="69520" y="0"/>
                  </a:cubicBezTo>
                  <a:cubicBezTo>
                    <a:pt x="64308" y="0"/>
                    <a:pt x="60082" y="4225"/>
                    <a:pt x="60082" y="9437"/>
                  </a:cubicBezTo>
                  <a:lnTo>
                    <a:pt x="60082" y="60082"/>
                  </a:lnTo>
                  <a:lnTo>
                    <a:pt x="9437" y="60082"/>
                  </a:lnTo>
                  <a:cubicBezTo>
                    <a:pt x="4225" y="60082"/>
                    <a:pt x="0" y="64308"/>
                    <a:pt x="0" y="69520"/>
                  </a:cubicBezTo>
                  <a:cubicBezTo>
                    <a:pt x="0" y="74731"/>
                    <a:pt x="4225" y="78957"/>
                    <a:pt x="9437" y="78957"/>
                  </a:cubicBezTo>
                  <a:lnTo>
                    <a:pt x="60082" y="78957"/>
                  </a:lnTo>
                  <a:lnTo>
                    <a:pt x="60082" y="129602"/>
                  </a:lnTo>
                  <a:cubicBezTo>
                    <a:pt x="60082" y="134814"/>
                    <a:pt x="64308" y="139039"/>
                    <a:pt x="69520" y="139039"/>
                  </a:cubicBezTo>
                  <a:cubicBezTo>
                    <a:pt x="74731" y="139039"/>
                    <a:pt x="78957" y="134814"/>
                    <a:pt x="78957" y="129602"/>
                  </a:cubicBezTo>
                  <a:lnTo>
                    <a:pt x="78957" y="78957"/>
                  </a:lnTo>
                  <a:lnTo>
                    <a:pt x="129602" y="78957"/>
                  </a:lnTo>
                  <a:cubicBezTo>
                    <a:pt x="134814" y="78957"/>
                    <a:pt x="139039" y="74731"/>
                    <a:pt x="139039" y="69520"/>
                  </a:cubicBezTo>
                  <a:cubicBezTo>
                    <a:pt x="139039" y="64308"/>
                    <a:pt x="134814" y="60082"/>
                    <a:pt x="129602" y="60082"/>
                  </a:cubicBezTo>
                  <a:close/>
                </a:path>
              </a:pathLst>
            </a:custGeom>
            <a:solidFill>
              <a:schemeClr val="accent2"/>
            </a:solidFill>
            <a:ln w="603" cap="flat">
              <a:noFill/>
              <a:prstDash val="solid"/>
              <a:miter/>
            </a:ln>
          </p:spPr>
          <p:txBody>
            <a:bodyPr rtlCol="0" anchor="ctr"/>
            <a:lstStyle/>
            <a:p>
              <a:endParaRPr lang="en-US"/>
            </a:p>
          </p:txBody>
        </p:sp>
        <p:sp>
          <p:nvSpPr>
            <p:cNvPr id="16" name="Graphic 10">
              <a:extLst>
                <a:ext uri="{FF2B5EF4-FFF2-40B4-BE49-F238E27FC236}">
                  <a16:creationId xmlns:a16="http://schemas.microsoft.com/office/drawing/2014/main" id="{E3020543-B24B-4EC4-8FFC-8DD88EEA91A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762544" y="2554717"/>
              <a:ext cx="91138" cy="91138"/>
            </a:xfrm>
            <a:custGeom>
              <a:avLst/>
              <a:gdLst>
                <a:gd name="connsiteX0" fmla="*/ 91138 w 91138"/>
                <a:gd name="connsiteY0" fmla="*/ 45569 h 91138"/>
                <a:gd name="connsiteX1" fmla="*/ 45569 w 91138"/>
                <a:gd name="connsiteY1" fmla="*/ 91138 h 91138"/>
                <a:gd name="connsiteX2" fmla="*/ 0 w 91138"/>
                <a:gd name="connsiteY2" fmla="*/ 45569 h 91138"/>
                <a:gd name="connsiteX3" fmla="*/ 45569 w 91138"/>
                <a:gd name="connsiteY3" fmla="*/ 0 h 91138"/>
                <a:gd name="connsiteX4" fmla="*/ 91138 w 91138"/>
                <a:gd name="connsiteY4" fmla="*/ 45569 h 9113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138" h="91138">
                  <a:moveTo>
                    <a:pt x="91138" y="45569"/>
                  </a:moveTo>
                  <a:cubicBezTo>
                    <a:pt x="91138" y="70736"/>
                    <a:pt x="70736" y="91138"/>
                    <a:pt x="45569" y="91138"/>
                  </a:cubicBezTo>
                  <a:cubicBezTo>
                    <a:pt x="20402" y="91138"/>
                    <a:pt x="0" y="70736"/>
                    <a:pt x="0" y="45569"/>
                  </a:cubicBezTo>
                  <a:cubicBezTo>
                    <a:pt x="0" y="20402"/>
                    <a:pt x="20402" y="0"/>
                    <a:pt x="45569" y="0"/>
                  </a:cubicBezTo>
                  <a:cubicBezTo>
                    <a:pt x="70736" y="0"/>
                    <a:pt x="91138" y="20402"/>
                    <a:pt x="91138" y="45569"/>
                  </a:cubicBezTo>
                  <a:close/>
                </a:path>
              </a:pathLst>
            </a:custGeom>
            <a:solidFill>
              <a:schemeClr val="accent2"/>
            </a:solidFill>
            <a:ln w="422" cap="flat">
              <a:noFill/>
              <a:prstDash val="solid"/>
              <a:miter/>
            </a:ln>
          </p:spPr>
          <p:txBody>
            <a:bodyPr rtlCol="0" anchor="ctr"/>
            <a:lstStyle/>
            <a:p>
              <a:endParaRPr lang="en-US"/>
            </a:p>
          </p:txBody>
        </p:sp>
        <p:sp>
          <p:nvSpPr>
            <p:cNvPr id="17" name="Graphic 12">
              <a:extLst>
                <a:ext uri="{FF2B5EF4-FFF2-40B4-BE49-F238E27FC236}">
                  <a16:creationId xmlns:a16="http://schemas.microsoft.com/office/drawing/2014/main" id="{1453BF6C-B012-48B7-B4E8-6D7AC7C27D0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388224" y="3069861"/>
              <a:ext cx="127714" cy="127714"/>
            </a:xfrm>
            <a:custGeom>
              <a:avLst/>
              <a:gdLst>
                <a:gd name="connsiteX0" fmla="*/ 63857 w 127714"/>
                <a:gd name="connsiteY0" fmla="*/ 18874 h 127714"/>
                <a:gd name="connsiteX1" fmla="*/ 108840 w 127714"/>
                <a:gd name="connsiteY1" fmla="*/ 63857 h 127714"/>
                <a:gd name="connsiteX2" fmla="*/ 63857 w 127714"/>
                <a:gd name="connsiteY2" fmla="*/ 108840 h 127714"/>
                <a:gd name="connsiteX3" fmla="*/ 18874 w 127714"/>
                <a:gd name="connsiteY3" fmla="*/ 63857 h 127714"/>
                <a:gd name="connsiteX4" fmla="*/ 63857 w 127714"/>
                <a:gd name="connsiteY4" fmla="*/ 18874 h 127714"/>
                <a:gd name="connsiteX5" fmla="*/ 63857 w 127714"/>
                <a:gd name="connsiteY5" fmla="*/ 0 h 127714"/>
                <a:gd name="connsiteX6" fmla="*/ 0 w 127714"/>
                <a:gd name="connsiteY6" fmla="*/ 63857 h 127714"/>
                <a:gd name="connsiteX7" fmla="*/ 63857 w 127714"/>
                <a:gd name="connsiteY7" fmla="*/ 127714 h 127714"/>
                <a:gd name="connsiteX8" fmla="*/ 127714 w 127714"/>
                <a:gd name="connsiteY8" fmla="*/ 63857 h 127714"/>
                <a:gd name="connsiteX9" fmla="*/ 63857 w 127714"/>
                <a:gd name="connsiteY9" fmla="*/ 0 h 1277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27714" h="127714">
                  <a:moveTo>
                    <a:pt x="63857" y="18874"/>
                  </a:moveTo>
                  <a:cubicBezTo>
                    <a:pt x="88700" y="18874"/>
                    <a:pt x="108840" y="39014"/>
                    <a:pt x="108840" y="63857"/>
                  </a:cubicBezTo>
                  <a:cubicBezTo>
                    <a:pt x="108840" y="88700"/>
                    <a:pt x="88700" y="108840"/>
                    <a:pt x="63857" y="108840"/>
                  </a:cubicBezTo>
                  <a:cubicBezTo>
                    <a:pt x="39014" y="108840"/>
                    <a:pt x="18874" y="88700"/>
                    <a:pt x="18874" y="63857"/>
                  </a:cubicBezTo>
                  <a:cubicBezTo>
                    <a:pt x="18898" y="39024"/>
                    <a:pt x="39024" y="18898"/>
                    <a:pt x="63857" y="18874"/>
                  </a:cubicBezTo>
                  <a:moveTo>
                    <a:pt x="63857" y="0"/>
                  </a:moveTo>
                  <a:cubicBezTo>
                    <a:pt x="28590" y="0"/>
                    <a:pt x="0" y="28590"/>
                    <a:pt x="0" y="63857"/>
                  </a:cubicBezTo>
                  <a:cubicBezTo>
                    <a:pt x="0" y="99124"/>
                    <a:pt x="28590" y="127714"/>
                    <a:pt x="63857" y="127714"/>
                  </a:cubicBezTo>
                  <a:cubicBezTo>
                    <a:pt x="99124" y="127714"/>
                    <a:pt x="127714" y="99124"/>
                    <a:pt x="127714" y="63857"/>
                  </a:cubicBezTo>
                  <a:cubicBezTo>
                    <a:pt x="127714" y="28590"/>
                    <a:pt x="99124" y="0"/>
                    <a:pt x="63857" y="0"/>
                  </a:cubicBezTo>
                  <a:close/>
                </a:path>
              </a:pathLst>
            </a:custGeom>
            <a:solidFill>
              <a:schemeClr val="accent2"/>
            </a:solidFill>
            <a:ln w="610" cap="flat">
              <a:noFill/>
              <a:prstDash val="solid"/>
              <a:miter/>
            </a:ln>
          </p:spPr>
          <p:txBody>
            <a:bodyPr rtlCol="0" anchor="ctr"/>
            <a:lstStyle/>
            <a:p>
              <a:endParaRPr lang="en-US"/>
            </a:p>
          </p:txBody>
        </p:sp>
      </p:grpSp>
      <p:sp>
        <p:nvSpPr>
          <p:cNvPr id="2" name="Segnaposto numero diapositiva 1">
            <a:extLst>
              <a:ext uri="{FF2B5EF4-FFF2-40B4-BE49-F238E27FC236}">
                <a16:creationId xmlns:a16="http://schemas.microsoft.com/office/drawing/2014/main" id="{72E03EDD-0F06-4097-97AD-2F135F50D83A}"/>
              </a:ext>
            </a:extLst>
          </p:cNvPr>
          <p:cNvSpPr>
            <a:spLocks noGrp="1"/>
          </p:cNvSpPr>
          <p:nvPr>
            <p:ph type="sldNum" sz="quarter" idx="12"/>
          </p:nvPr>
        </p:nvSpPr>
        <p:spPr>
          <a:xfrm>
            <a:off x="8610600" y="6356350"/>
            <a:ext cx="2743200" cy="365125"/>
          </a:xfrm>
        </p:spPr>
        <p:txBody>
          <a:bodyPr>
            <a:normAutofit/>
          </a:bodyPr>
          <a:lstStyle/>
          <a:p>
            <a:pPr>
              <a:spcAft>
                <a:spcPts val="600"/>
              </a:spcAft>
            </a:pPr>
            <a:fld id="{D57F1E4F-1CFF-5643-939E-217C01CDF565}" type="slidenum">
              <a:rPr lang="en-US">
                <a:solidFill>
                  <a:schemeClr val="tx1">
                    <a:alpha val="60000"/>
                  </a:schemeClr>
                </a:solidFill>
              </a:rPr>
              <a:pPr>
                <a:spcAft>
                  <a:spcPts val="600"/>
                </a:spcAft>
              </a:pPr>
              <a:t>38</a:t>
            </a:fld>
            <a:endParaRPr lang="en-US">
              <a:solidFill>
                <a:schemeClr val="tx1">
                  <a:alpha val="60000"/>
                </a:schemeClr>
              </a:solidFill>
            </a:endParaRPr>
          </a:p>
        </p:txBody>
      </p:sp>
      <p:pic>
        <p:nvPicPr>
          <p:cNvPr id="3" name="Picture 2">
            <a:extLst>
              <a:ext uri="{FF2B5EF4-FFF2-40B4-BE49-F238E27FC236}">
                <a16:creationId xmlns:a16="http://schemas.microsoft.com/office/drawing/2014/main" id="{9E222F8D-538B-45E3-9590-C20EE49CFBCB}"/>
              </a:ext>
            </a:extLst>
          </p:cNvPr>
          <p:cNvPicPr>
            <a:picLocks noChangeAspect="1" noChangeArrowheads="1"/>
          </p:cNvPicPr>
          <p:nvPr/>
        </p:nvPicPr>
        <p:blipFill>
          <a:blip r:embed="rId2"/>
          <a:srcRect/>
          <a:stretch>
            <a:fillRect/>
          </a:stretch>
        </p:blipFill>
        <p:spPr bwMode="auto">
          <a:xfrm>
            <a:off x="9879287" y="335353"/>
            <a:ext cx="1928826" cy="810781"/>
          </a:xfrm>
          <a:prstGeom prst="rect">
            <a:avLst/>
          </a:prstGeom>
          <a:noFill/>
        </p:spPr>
      </p:pic>
    </p:spTree>
    <p:extLst>
      <p:ext uri="{BB962C8B-B14F-4D97-AF65-F5344CB8AC3E}">
        <p14:creationId xmlns:p14="http://schemas.microsoft.com/office/powerpoint/2010/main" val="4125222848"/>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8D1AA55E-40D5-461B-A5A8-4AE8AAB71B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itolo 3">
            <a:extLst>
              <a:ext uri="{FF2B5EF4-FFF2-40B4-BE49-F238E27FC236}">
                <a16:creationId xmlns:a16="http://schemas.microsoft.com/office/drawing/2014/main" id="{34811D00-3965-4E0C-B34B-CE68AAB5F941}"/>
              </a:ext>
            </a:extLst>
          </p:cNvPr>
          <p:cNvSpPr>
            <a:spLocks noGrp="1"/>
          </p:cNvSpPr>
          <p:nvPr>
            <p:ph type="title"/>
          </p:nvPr>
        </p:nvSpPr>
        <p:spPr>
          <a:xfrm>
            <a:off x="803775" y="1115533"/>
            <a:ext cx="10359525" cy="964324"/>
          </a:xfrm>
        </p:spPr>
        <p:txBody>
          <a:bodyPr anchor="b">
            <a:normAutofit/>
          </a:bodyPr>
          <a:lstStyle/>
          <a:p>
            <a:r>
              <a:rPr lang="en-US" sz="2200" dirty="0">
                <a:solidFill>
                  <a:srgbClr val="002060"/>
                </a:solidFill>
              </a:rPr>
              <a:t>Guidelines 0. Contract boundaries (2/2)</a:t>
            </a:r>
            <a:br>
              <a:rPr lang="en-US" sz="3900" dirty="0"/>
            </a:br>
            <a:endParaRPr lang="en-US" sz="3900" dirty="0"/>
          </a:p>
        </p:txBody>
      </p:sp>
      <p:cxnSp>
        <p:nvCxnSpPr>
          <p:cNvPr id="12" name="Straight Connector 11">
            <a:extLst>
              <a:ext uri="{FF2B5EF4-FFF2-40B4-BE49-F238E27FC236}">
                <a16:creationId xmlns:a16="http://schemas.microsoft.com/office/drawing/2014/main" id="{7EB498BD-8089-4626-91EA-4978EBEF535E}"/>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8878" y="806470"/>
            <a:ext cx="7903723" cy="0"/>
          </a:xfrm>
          <a:prstGeom prst="line">
            <a:avLst/>
          </a:prstGeom>
          <a:ln w="25400" cap="sq">
            <a:gradFill flip="none" rotWithShape="1">
              <a:gsLst>
                <a:gs pos="0">
                  <a:schemeClr val="accent1"/>
                </a:gs>
                <a:gs pos="100000">
                  <a:schemeClr val="accent2"/>
                </a:gs>
              </a:gsLst>
              <a:lin ang="10800000" scaled="0"/>
              <a:tileRect/>
            </a:gradFill>
            <a:bevel/>
          </a:ln>
        </p:spPr>
        <p:style>
          <a:lnRef idx="1">
            <a:schemeClr val="accent1"/>
          </a:lnRef>
          <a:fillRef idx="0">
            <a:schemeClr val="accent1"/>
          </a:fillRef>
          <a:effectRef idx="0">
            <a:schemeClr val="accent1"/>
          </a:effectRef>
          <a:fontRef idx="minor">
            <a:schemeClr val="tx1"/>
          </a:fontRef>
        </p:style>
      </p:cxnSp>
      <p:sp>
        <p:nvSpPr>
          <p:cNvPr id="5" name="Segnaposto contenuto 4">
            <a:extLst>
              <a:ext uri="{FF2B5EF4-FFF2-40B4-BE49-F238E27FC236}">
                <a16:creationId xmlns:a16="http://schemas.microsoft.com/office/drawing/2014/main" id="{C9F20992-C4E2-4236-9A59-8382AB582E0B}"/>
              </a:ext>
            </a:extLst>
          </p:cNvPr>
          <p:cNvSpPr>
            <a:spLocks noGrp="1"/>
          </p:cNvSpPr>
          <p:nvPr>
            <p:ph idx="1"/>
          </p:nvPr>
        </p:nvSpPr>
        <p:spPr>
          <a:xfrm>
            <a:off x="794250" y="1800229"/>
            <a:ext cx="10550025" cy="4485592"/>
          </a:xfrm>
        </p:spPr>
        <p:txBody>
          <a:bodyPr anchor="t">
            <a:normAutofit/>
          </a:bodyPr>
          <a:lstStyle/>
          <a:p>
            <a:pPr marL="0" indent="0" algn="just">
              <a:buNone/>
            </a:pPr>
            <a:r>
              <a:rPr lang="en-GB" sz="1400" u="sng" dirty="0">
                <a:solidFill>
                  <a:schemeClr val="tx1">
                    <a:alpha val="80000"/>
                  </a:schemeClr>
                </a:solidFill>
              </a:rPr>
              <a:t>Guideline</a:t>
            </a:r>
          </a:p>
          <a:p>
            <a:pPr marL="0" indent="0" algn="just">
              <a:buNone/>
            </a:pPr>
            <a:r>
              <a:rPr lang="en-GB" sz="1400" dirty="0">
                <a:solidFill>
                  <a:schemeClr val="tx1">
                    <a:alpha val="80000"/>
                  </a:schemeClr>
                </a:solidFill>
              </a:rPr>
              <a:t>The guideline tries to explain that the right method is that corresponding to the blue one of my previous slide whilst the wrong method is that corresponding to the red one.</a:t>
            </a:r>
          </a:p>
          <a:p>
            <a:pPr marL="0" indent="0" algn="just">
              <a:buNone/>
            </a:pPr>
            <a:endParaRPr lang="en-GB" sz="1400" dirty="0">
              <a:solidFill>
                <a:schemeClr val="tx1">
                  <a:alpha val="80000"/>
                </a:schemeClr>
              </a:solidFill>
            </a:endParaRPr>
          </a:p>
          <a:p>
            <a:pPr marL="0" indent="0" algn="just">
              <a:buNone/>
            </a:pPr>
            <a:r>
              <a:rPr lang="en-GB" sz="1400" dirty="0">
                <a:solidFill>
                  <a:schemeClr val="tx1">
                    <a:alpha val="80000"/>
                  </a:schemeClr>
                </a:solidFill>
              </a:rPr>
              <a:t>Furthermore, the explanatory text says:</a:t>
            </a:r>
          </a:p>
          <a:p>
            <a:pPr algn="just"/>
            <a:r>
              <a:rPr lang="en-GB" sz="1400" dirty="0">
                <a:solidFill>
                  <a:schemeClr val="tx1">
                    <a:alpha val="80000"/>
                  </a:schemeClr>
                </a:solidFill>
              </a:rPr>
              <a:t>If the undertaking can compel the policyholder to pay the (future) premium, contract boundary is not applicable (i.e. is not met)</a:t>
            </a:r>
          </a:p>
          <a:p>
            <a:pPr algn="just"/>
            <a:r>
              <a:rPr lang="en-GB" sz="1400" dirty="0">
                <a:solidFill>
                  <a:schemeClr val="tx1">
                    <a:alpha val="80000"/>
                  </a:schemeClr>
                </a:solidFill>
              </a:rPr>
              <a:t>If the policyholder can pay the (future) premium which the Undertaking cannot refuse to, the contract boundary is not applicable</a:t>
            </a:r>
          </a:p>
          <a:p>
            <a:pPr algn="just"/>
            <a:r>
              <a:rPr lang="en-GB" sz="1400" dirty="0">
                <a:solidFill>
                  <a:schemeClr val="tx1">
                    <a:alpha val="80000"/>
                  </a:schemeClr>
                </a:solidFill>
              </a:rPr>
              <a:t>If either the policyholder or the undertaking could, respectively, asks for receiving back a premium already paid in and refuse to accept the premium already paid in, for - both - during a short period of time, then in practise contract boundary is not applicable.</a:t>
            </a:r>
          </a:p>
        </p:txBody>
      </p:sp>
      <p:grpSp>
        <p:nvGrpSpPr>
          <p:cNvPr id="14" name="Group 13">
            <a:extLst>
              <a:ext uri="{FF2B5EF4-FFF2-40B4-BE49-F238E27FC236}">
                <a16:creationId xmlns:a16="http://schemas.microsoft.com/office/drawing/2014/main" id="{78350D8D-73D6-4132-89B5-DD52F3962A76}"/>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1388224" y="2325422"/>
            <a:ext cx="465458" cy="872153"/>
            <a:chOff x="11388224" y="2325422"/>
            <a:chExt cx="465458" cy="872153"/>
          </a:xfrm>
        </p:grpSpPr>
        <p:sp>
          <p:nvSpPr>
            <p:cNvPr id="15" name="Graphic 11">
              <a:extLst>
                <a:ext uri="{FF2B5EF4-FFF2-40B4-BE49-F238E27FC236}">
                  <a16:creationId xmlns:a16="http://schemas.microsoft.com/office/drawing/2014/main" id="{6CB927A4-E432-4310-9CD5-E89FF506317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403764" y="2325422"/>
              <a:ext cx="139039" cy="139039"/>
            </a:xfrm>
            <a:custGeom>
              <a:avLst/>
              <a:gdLst>
                <a:gd name="connsiteX0" fmla="*/ 129602 w 139039"/>
                <a:gd name="connsiteY0" fmla="*/ 60082 h 139039"/>
                <a:gd name="connsiteX1" fmla="*/ 78957 w 139039"/>
                <a:gd name="connsiteY1" fmla="*/ 60082 h 139039"/>
                <a:gd name="connsiteX2" fmla="*/ 78957 w 139039"/>
                <a:gd name="connsiteY2" fmla="*/ 9437 h 139039"/>
                <a:gd name="connsiteX3" fmla="*/ 69520 w 139039"/>
                <a:gd name="connsiteY3" fmla="*/ 0 h 139039"/>
                <a:gd name="connsiteX4" fmla="*/ 60082 w 139039"/>
                <a:gd name="connsiteY4" fmla="*/ 9437 h 139039"/>
                <a:gd name="connsiteX5" fmla="*/ 60082 w 139039"/>
                <a:gd name="connsiteY5" fmla="*/ 60082 h 139039"/>
                <a:gd name="connsiteX6" fmla="*/ 9437 w 139039"/>
                <a:gd name="connsiteY6" fmla="*/ 60082 h 139039"/>
                <a:gd name="connsiteX7" fmla="*/ 0 w 139039"/>
                <a:gd name="connsiteY7" fmla="*/ 69520 h 139039"/>
                <a:gd name="connsiteX8" fmla="*/ 9437 w 139039"/>
                <a:gd name="connsiteY8" fmla="*/ 78957 h 139039"/>
                <a:gd name="connsiteX9" fmla="*/ 60082 w 139039"/>
                <a:gd name="connsiteY9" fmla="*/ 78957 h 139039"/>
                <a:gd name="connsiteX10" fmla="*/ 60082 w 139039"/>
                <a:gd name="connsiteY10" fmla="*/ 129602 h 139039"/>
                <a:gd name="connsiteX11" fmla="*/ 69520 w 139039"/>
                <a:gd name="connsiteY11" fmla="*/ 139039 h 139039"/>
                <a:gd name="connsiteX12" fmla="*/ 78957 w 139039"/>
                <a:gd name="connsiteY12" fmla="*/ 129602 h 139039"/>
                <a:gd name="connsiteX13" fmla="*/ 78957 w 139039"/>
                <a:gd name="connsiteY13" fmla="*/ 78957 h 139039"/>
                <a:gd name="connsiteX14" fmla="*/ 129602 w 139039"/>
                <a:gd name="connsiteY14" fmla="*/ 78957 h 139039"/>
                <a:gd name="connsiteX15" fmla="*/ 139039 w 139039"/>
                <a:gd name="connsiteY15" fmla="*/ 69520 h 139039"/>
                <a:gd name="connsiteX16" fmla="*/ 129602 w 139039"/>
                <a:gd name="connsiteY16" fmla="*/ 60082 h 1390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39039" h="139039">
                  <a:moveTo>
                    <a:pt x="129602" y="60082"/>
                  </a:moveTo>
                  <a:lnTo>
                    <a:pt x="78957" y="60082"/>
                  </a:lnTo>
                  <a:lnTo>
                    <a:pt x="78957" y="9437"/>
                  </a:lnTo>
                  <a:cubicBezTo>
                    <a:pt x="78957" y="4225"/>
                    <a:pt x="74731" y="0"/>
                    <a:pt x="69520" y="0"/>
                  </a:cubicBezTo>
                  <a:cubicBezTo>
                    <a:pt x="64308" y="0"/>
                    <a:pt x="60082" y="4225"/>
                    <a:pt x="60082" y="9437"/>
                  </a:cubicBezTo>
                  <a:lnTo>
                    <a:pt x="60082" y="60082"/>
                  </a:lnTo>
                  <a:lnTo>
                    <a:pt x="9437" y="60082"/>
                  </a:lnTo>
                  <a:cubicBezTo>
                    <a:pt x="4225" y="60082"/>
                    <a:pt x="0" y="64308"/>
                    <a:pt x="0" y="69520"/>
                  </a:cubicBezTo>
                  <a:cubicBezTo>
                    <a:pt x="0" y="74731"/>
                    <a:pt x="4225" y="78957"/>
                    <a:pt x="9437" y="78957"/>
                  </a:cubicBezTo>
                  <a:lnTo>
                    <a:pt x="60082" y="78957"/>
                  </a:lnTo>
                  <a:lnTo>
                    <a:pt x="60082" y="129602"/>
                  </a:lnTo>
                  <a:cubicBezTo>
                    <a:pt x="60082" y="134814"/>
                    <a:pt x="64308" y="139039"/>
                    <a:pt x="69520" y="139039"/>
                  </a:cubicBezTo>
                  <a:cubicBezTo>
                    <a:pt x="74731" y="139039"/>
                    <a:pt x="78957" y="134814"/>
                    <a:pt x="78957" y="129602"/>
                  </a:cubicBezTo>
                  <a:lnTo>
                    <a:pt x="78957" y="78957"/>
                  </a:lnTo>
                  <a:lnTo>
                    <a:pt x="129602" y="78957"/>
                  </a:lnTo>
                  <a:cubicBezTo>
                    <a:pt x="134814" y="78957"/>
                    <a:pt x="139039" y="74731"/>
                    <a:pt x="139039" y="69520"/>
                  </a:cubicBezTo>
                  <a:cubicBezTo>
                    <a:pt x="139039" y="64308"/>
                    <a:pt x="134814" y="60082"/>
                    <a:pt x="129602" y="60082"/>
                  </a:cubicBezTo>
                  <a:close/>
                </a:path>
              </a:pathLst>
            </a:custGeom>
            <a:solidFill>
              <a:schemeClr val="accent2"/>
            </a:solidFill>
            <a:ln w="603" cap="flat">
              <a:noFill/>
              <a:prstDash val="solid"/>
              <a:miter/>
            </a:ln>
          </p:spPr>
          <p:txBody>
            <a:bodyPr rtlCol="0" anchor="ctr"/>
            <a:lstStyle/>
            <a:p>
              <a:endParaRPr lang="en-US"/>
            </a:p>
          </p:txBody>
        </p:sp>
        <p:sp>
          <p:nvSpPr>
            <p:cNvPr id="16" name="Graphic 10">
              <a:extLst>
                <a:ext uri="{FF2B5EF4-FFF2-40B4-BE49-F238E27FC236}">
                  <a16:creationId xmlns:a16="http://schemas.microsoft.com/office/drawing/2014/main" id="{E3020543-B24B-4EC4-8FFC-8DD88EEA91A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762544" y="2554717"/>
              <a:ext cx="91138" cy="91138"/>
            </a:xfrm>
            <a:custGeom>
              <a:avLst/>
              <a:gdLst>
                <a:gd name="connsiteX0" fmla="*/ 91138 w 91138"/>
                <a:gd name="connsiteY0" fmla="*/ 45569 h 91138"/>
                <a:gd name="connsiteX1" fmla="*/ 45569 w 91138"/>
                <a:gd name="connsiteY1" fmla="*/ 91138 h 91138"/>
                <a:gd name="connsiteX2" fmla="*/ 0 w 91138"/>
                <a:gd name="connsiteY2" fmla="*/ 45569 h 91138"/>
                <a:gd name="connsiteX3" fmla="*/ 45569 w 91138"/>
                <a:gd name="connsiteY3" fmla="*/ 0 h 91138"/>
                <a:gd name="connsiteX4" fmla="*/ 91138 w 91138"/>
                <a:gd name="connsiteY4" fmla="*/ 45569 h 9113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138" h="91138">
                  <a:moveTo>
                    <a:pt x="91138" y="45569"/>
                  </a:moveTo>
                  <a:cubicBezTo>
                    <a:pt x="91138" y="70736"/>
                    <a:pt x="70736" y="91138"/>
                    <a:pt x="45569" y="91138"/>
                  </a:cubicBezTo>
                  <a:cubicBezTo>
                    <a:pt x="20402" y="91138"/>
                    <a:pt x="0" y="70736"/>
                    <a:pt x="0" y="45569"/>
                  </a:cubicBezTo>
                  <a:cubicBezTo>
                    <a:pt x="0" y="20402"/>
                    <a:pt x="20402" y="0"/>
                    <a:pt x="45569" y="0"/>
                  </a:cubicBezTo>
                  <a:cubicBezTo>
                    <a:pt x="70736" y="0"/>
                    <a:pt x="91138" y="20402"/>
                    <a:pt x="91138" y="45569"/>
                  </a:cubicBezTo>
                  <a:close/>
                </a:path>
              </a:pathLst>
            </a:custGeom>
            <a:solidFill>
              <a:schemeClr val="accent2"/>
            </a:solidFill>
            <a:ln w="422" cap="flat">
              <a:noFill/>
              <a:prstDash val="solid"/>
              <a:miter/>
            </a:ln>
          </p:spPr>
          <p:txBody>
            <a:bodyPr rtlCol="0" anchor="ctr"/>
            <a:lstStyle/>
            <a:p>
              <a:endParaRPr lang="en-US"/>
            </a:p>
          </p:txBody>
        </p:sp>
        <p:sp>
          <p:nvSpPr>
            <p:cNvPr id="17" name="Graphic 12">
              <a:extLst>
                <a:ext uri="{FF2B5EF4-FFF2-40B4-BE49-F238E27FC236}">
                  <a16:creationId xmlns:a16="http://schemas.microsoft.com/office/drawing/2014/main" id="{1453BF6C-B012-48B7-B4E8-6D7AC7C27D0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388224" y="3069861"/>
              <a:ext cx="127714" cy="127714"/>
            </a:xfrm>
            <a:custGeom>
              <a:avLst/>
              <a:gdLst>
                <a:gd name="connsiteX0" fmla="*/ 63857 w 127714"/>
                <a:gd name="connsiteY0" fmla="*/ 18874 h 127714"/>
                <a:gd name="connsiteX1" fmla="*/ 108840 w 127714"/>
                <a:gd name="connsiteY1" fmla="*/ 63857 h 127714"/>
                <a:gd name="connsiteX2" fmla="*/ 63857 w 127714"/>
                <a:gd name="connsiteY2" fmla="*/ 108840 h 127714"/>
                <a:gd name="connsiteX3" fmla="*/ 18874 w 127714"/>
                <a:gd name="connsiteY3" fmla="*/ 63857 h 127714"/>
                <a:gd name="connsiteX4" fmla="*/ 63857 w 127714"/>
                <a:gd name="connsiteY4" fmla="*/ 18874 h 127714"/>
                <a:gd name="connsiteX5" fmla="*/ 63857 w 127714"/>
                <a:gd name="connsiteY5" fmla="*/ 0 h 127714"/>
                <a:gd name="connsiteX6" fmla="*/ 0 w 127714"/>
                <a:gd name="connsiteY6" fmla="*/ 63857 h 127714"/>
                <a:gd name="connsiteX7" fmla="*/ 63857 w 127714"/>
                <a:gd name="connsiteY7" fmla="*/ 127714 h 127714"/>
                <a:gd name="connsiteX8" fmla="*/ 127714 w 127714"/>
                <a:gd name="connsiteY8" fmla="*/ 63857 h 127714"/>
                <a:gd name="connsiteX9" fmla="*/ 63857 w 127714"/>
                <a:gd name="connsiteY9" fmla="*/ 0 h 1277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27714" h="127714">
                  <a:moveTo>
                    <a:pt x="63857" y="18874"/>
                  </a:moveTo>
                  <a:cubicBezTo>
                    <a:pt x="88700" y="18874"/>
                    <a:pt x="108840" y="39014"/>
                    <a:pt x="108840" y="63857"/>
                  </a:cubicBezTo>
                  <a:cubicBezTo>
                    <a:pt x="108840" y="88700"/>
                    <a:pt x="88700" y="108840"/>
                    <a:pt x="63857" y="108840"/>
                  </a:cubicBezTo>
                  <a:cubicBezTo>
                    <a:pt x="39014" y="108840"/>
                    <a:pt x="18874" y="88700"/>
                    <a:pt x="18874" y="63857"/>
                  </a:cubicBezTo>
                  <a:cubicBezTo>
                    <a:pt x="18898" y="39024"/>
                    <a:pt x="39024" y="18898"/>
                    <a:pt x="63857" y="18874"/>
                  </a:cubicBezTo>
                  <a:moveTo>
                    <a:pt x="63857" y="0"/>
                  </a:moveTo>
                  <a:cubicBezTo>
                    <a:pt x="28590" y="0"/>
                    <a:pt x="0" y="28590"/>
                    <a:pt x="0" y="63857"/>
                  </a:cubicBezTo>
                  <a:cubicBezTo>
                    <a:pt x="0" y="99124"/>
                    <a:pt x="28590" y="127714"/>
                    <a:pt x="63857" y="127714"/>
                  </a:cubicBezTo>
                  <a:cubicBezTo>
                    <a:pt x="99124" y="127714"/>
                    <a:pt x="127714" y="99124"/>
                    <a:pt x="127714" y="63857"/>
                  </a:cubicBezTo>
                  <a:cubicBezTo>
                    <a:pt x="127714" y="28590"/>
                    <a:pt x="99124" y="0"/>
                    <a:pt x="63857" y="0"/>
                  </a:cubicBezTo>
                  <a:close/>
                </a:path>
              </a:pathLst>
            </a:custGeom>
            <a:solidFill>
              <a:schemeClr val="accent2"/>
            </a:solidFill>
            <a:ln w="610" cap="flat">
              <a:noFill/>
              <a:prstDash val="solid"/>
              <a:miter/>
            </a:ln>
          </p:spPr>
          <p:txBody>
            <a:bodyPr rtlCol="0" anchor="ctr"/>
            <a:lstStyle/>
            <a:p>
              <a:endParaRPr lang="en-US"/>
            </a:p>
          </p:txBody>
        </p:sp>
      </p:grpSp>
      <p:sp>
        <p:nvSpPr>
          <p:cNvPr id="2" name="Segnaposto numero diapositiva 1">
            <a:extLst>
              <a:ext uri="{FF2B5EF4-FFF2-40B4-BE49-F238E27FC236}">
                <a16:creationId xmlns:a16="http://schemas.microsoft.com/office/drawing/2014/main" id="{72E03EDD-0F06-4097-97AD-2F135F50D83A}"/>
              </a:ext>
            </a:extLst>
          </p:cNvPr>
          <p:cNvSpPr>
            <a:spLocks noGrp="1"/>
          </p:cNvSpPr>
          <p:nvPr>
            <p:ph type="sldNum" sz="quarter" idx="12"/>
          </p:nvPr>
        </p:nvSpPr>
        <p:spPr>
          <a:xfrm>
            <a:off x="8610600" y="6356350"/>
            <a:ext cx="2743200" cy="365125"/>
          </a:xfrm>
        </p:spPr>
        <p:txBody>
          <a:bodyPr>
            <a:normAutofit/>
          </a:bodyPr>
          <a:lstStyle/>
          <a:p>
            <a:pPr>
              <a:spcAft>
                <a:spcPts val="600"/>
              </a:spcAft>
            </a:pPr>
            <a:fld id="{D57F1E4F-1CFF-5643-939E-217C01CDF565}" type="slidenum">
              <a:rPr lang="en-US">
                <a:solidFill>
                  <a:schemeClr val="tx1">
                    <a:alpha val="60000"/>
                  </a:schemeClr>
                </a:solidFill>
              </a:rPr>
              <a:pPr>
                <a:spcAft>
                  <a:spcPts val="600"/>
                </a:spcAft>
              </a:pPr>
              <a:t>39</a:t>
            </a:fld>
            <a:endParaRPr lang="en-US">
              <a:solidFill>
                <a:schemeClr val="tx1">
                  <a:alpha val="60000"/>
                </a:schemeClr>
              </a:solidFill>
            </a:endParaRPr>
          </a:p>
        </p:txBody>
      </p:sp>
      <p:pic>
        <p:nvPicPr>
          <p:cNvPr id="3" name="Picture 2">
            <a:extLst>
              <a:ext uri="{FF2B5EF4-FFF2-40B4-BE49-F238E27FC236}">
                <a16:creationId xmlns:a16="http://schemas.microsoft.com/office/drawing/2014/main" id="{9E222F8D-538B-45E3-9590-C20EE49CFBCB}"/>
              </a:ext>
            </a:extLst>
          </p:cNvPr>
          <p:cNvPicPr>
            <a:picLocks noChangeAspect="1" noChangeArrowheads="1"/>
          </p:cNvPicPr>
          <p:nvPr/>
        </p:nvPicPr>
        <p:blipFill>
          <a:blip r:embed="rId2"/>
          <a:srcRect/>
          <a:stretch>
            <a:fillRect/>
          </a:stretch>
        </p:blipFill>
        <p:spPr bwMode="auto">
          <a:xfrm>
            <a:off x="9879287" y="335353"/>
            <a:ext cx="1928826" cy="810781"/>
          </a:xfrm>
          <a:prstGeom prst="rect">
            <a:avLst/>
          </a:prstGeom>
          <a:noFill/>
        </p:spPr>
      </p:pic>
    </p:spTree>
    <p:extLst>
      <p:ext uri="{BB962C8B-B14F-4D97-AF65-F5344CB8AC3E}">
        <p14:creationId xmlns:p14="http://schemas.microsoft.com/office/powerpoint/2010/main" val="425183246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8D1AA55E-40D5-461B-A5A8-4AE8AAB71B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itolo 3">
            <a:extLst>
              <a:ext uri="{FF2B5EF4-FFF2-40B4-BE49-F238E27FC236}">
                <a16:creationId xmlns:a16="http://schemas.microsoft.com/office/drawing/2014/main" id="{34811D00-3965-4E0C-B34B-CE68AAB5F941}"/>
              </a:ext>
            </a:extLst>
          </p:cNvPr>
          <p:cNvSpPr>
            <a:spLocks noGrp="1"/>
          </p:cNvSpPr>
          <p:nvPr>
            <p:ph type="title"/>
          </p:nvPr>
        </p:nvSpPr>
        <p:spPr>
          <a:xfrm>
            <a:off x="803775" y="1106008"/>
            <a:ext cx="10359525" cy="964324"/>
          </a:xfrm>
        </p:spPr>
        <p:txBody>
          <a:bodyPr anchor="b">
            <a:normAutofit/>
          </a:bodyPr>
          <a:lstStyle/>
          <a:p>
            <a:r>
              <a:rPr lang="it-IT" sz="2200" noProof="1">
                <a:solidFill>
                  <a:srgbClr val="002060"/>
                </a:solidFill>
              </a:rPr>
              <a:t>Divergent practices for technical provisions</a:t>
            </a:r>
            <a:br>
              <a:rPr lang="en-US" sz="3900" dirty="0"/>
            </a:br>
            <a:endParaRPr lang="en-US" sz="3900" dirty="0"/>
          </a:p>
        </p:txBody>
      </p:sp>
      <p:cxnSp>
        <p:nvCxnSpPr>
          <p:cNvPr id="12" name="Straight Connector 11">
            <a:extLst>
              <a:ext uri="{FF2B5EF4-FFF2-40B4-BE49-F238E27FC236}">
                <a16:creationId xmlns:a16="http://schemas.microsoft.com/office/drawing/2014/main" id="{7EB498BD-8089-4626-91EA-4978EBEF535E}"/>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8878" y="806470"/>
            <a:ext cx="7903723" cy="0"/>
          </a:xfrm>
          <a:prstGeom prst="line">
            <a:avLst/>
          </a:prstGeom>
          <a:ln w="25400" cap="sq">
            <a:gradFill flip="none" rotWithShape="1">
              <a:gsLst>
                <a:gs pos="0">
                  <a:schemeClr val="accent1"/>
                </a:gs>
                <a:gs pos="100000">
                  <a:schemeClr val="accent2"/>
                </a:gs>
              </a:gsLst>
              <a:lin ang="10800000" scaled="0"/>
              <a:tileRect/>
            </a:gradFill>
            <a:bevel/>
          </a:ln>
        </p:spPr>
        <p:style>
          <a:lnRef idx="1">
            <a:schemeClr val="accent1"/>
          </a:lnRef>
          <a:fillRef idx="0">
            <a:schemeClr val="accent1"/>
          </a:fillRef>
          <a:effectRef idx="0">
            <a:schemeClr val="accent1"/>
          </a:effectRef>
          <a:fontRef idx="minor">
            <a:schemeClr val="tx1"/>
          </a:fontRef>
        </p:style>
      </p:cxnSp>
      <p:sp>
        <p:nvSpPr>
          <p:cNvPr id="5" name="Segnaposto contenuto 4">
            <a:extLst>
              <a:ext uri="{FF2B5EF4-FFF2-40B4-BE49-F238E27FC236}">
                <a16:creationId xmlns:a16="http://schemas.microsoft.com/office/drawing/2014/main" id="{C9F20992-C4E2-4236-9A59-8382AB582E0B}"/>
              </a:ext>
            </a:extLst>
          </p:cNvPr>
          <p:cNvSpPr>
            <a:spLocks noGrp="1"/>
          </p:cNvSpPr>
          <p:nvPr>
            <p:ph idx="1"/>
          </p:nvPr>
        </p:nvSpPr>
        <p:spPr>
          <a:xfrm>
            <a:off x="803775" y="2325422"/>
            <a:ext cx="10550025" cy="3950873"/>
          </a:xfrm>
        </p:spPr>
        <p:txBody>
          <a:bodyPr anchor="t">
            <a:normAutofit/>
          </a:bodyPr>
          <a:lstStyle/>
          <a:p>
            <a:pPr marL="0" indent="0" algn="just">
              <a:buNone/>
            </a:pPr>
            <a:r>
              <a:rPr lang="en-GB" sz="1400" dirty="0">
                <a:solidFill>
                  <a:schemeClr val="tx1">
                    <a:alpha val="80000"/>
                  </a:schemeClr>
                </a:solidFill>
              </a:rPr>
              <a:t>The need to issue amendments to the existing guidelines has been the observation of divergent practices on the way to calculate technical provisions across Europe during the past years</a:t>
            </a:r>
          </a:p>
          <a:p>
            <a:pPr marL="0" indent="0" algn="just">
              <a:buNone/>
            </a:pPr>
            <a:r>
              <a:rPr lang="en-GB" sz="1400" dirty="0">
                <a:solidFill>
                  <a:schemeClr val="tx1">
                    <a:alpha val="80000"/>
                  </a:schemeClr>
                </a:solidFill>
              </a:rPr>
              <a:t>Therefore, guidelines have been amended with regard to:</a:t>
            </a:r>
          </a:p>
          <a:p>
            <a:pPr algn="just"/>
            <a:r>
              <a:rPr lang="en-GB" sz="1400" dirty="0">
                <a:solidFill>
                  <a:schemeClr val="tx1">
                    <a:alpha val="80000"/>
                  </a:schemeClr>
                </a:solidFill>
              </a:rPr>
              <a:t>The role of future management actions</a:t>
            </a:r>
          </a:p>
          <a:p>
            <a:pPr algn="just"/>
            <a:r>
              <a:rPr lang="en-GB" sz="1400" dirty="0">
                <a:solidFill>
                  <a:schemeClr val="tx1">
                    <a:alpha val="80000"/>
                  </a:schemeClr>
                </a:solidFill>
              </a:rPr>
              <a:t>Modelling future expenses</a:t>
            </a:r>
          </a:p>
          <a:p>
            <a:pPr algn="just"/>
            <a:r>
              <a:rPr lang="en-GB" sz="1400" dirty="0">
                <a:solidFill>
                  <a:schemeClr val="tx1">
                    <a:alpha val="80000"/>
                  </a:schemeClr>
                </a:solidFill>
              </a:rPr>
              <a:t>Valuation of options and guarantees through Economic Scenario Generators</a:t>
            </a:r>
          </a:p>
          <a:p>
            <a:pPr algn="just"/>
            <a:r>
              <a:rPr lang="en-GB" sz="1400" dirty="0">
                <a:solidFill>
                  <a:schemeClr val="tx1">
                    <a:alpha val="80000"/>
                  </a:schemeClr>
                </a:solidFill>
              </a:rPr>
              <a:t>Modelling dynamic policyholder behaviour</a:t>
            </a:r>
          </a:p>
          <a:p>
            <a:pPr algn="just"/>
            <a:r>
              <a:rPr lang="en-GB" sz="1400" dirty="0">
                <a:solidFill>
                  <a:schemeClr val="tx1">
                    <a:alpha val="80000"/>
                  </a:schemeClr>
                </a:solidFill>
              </a:rPr>
              <a:t>Identification of EPIFP</a:t>
            </a:r>
          </a:p>
          <a:p>
            <a:pPr algn="just"/>
            <a:endParaRPr lang="en-GB" sz="1400" dirty="0">
              <a:solidFill>
                <a:schemeClr val="tx1">
                  <a:alpha val="80000"/>
                </a:schemeClr>
              </a:solidFill>
            </a:endParaRPr>
          </a:p>
          <a:p>
            <a:pPr marL="0" indent="0" algn="just">
              <a:buNone/>
            </a:pPr>
            <a:r>
              <a:rPr lang="en-GB" sz="1400" dirty="0">
                <a:solidFill>
                  <a:schemeClr val="tx1">
                    <a:alpha val="80000"/>
                  </a:schemeClr>
                </a:solidFill>
              </a:rPr>
              <a:t>The new guidelines apply in the same manner to both individual and group balance sheets.</a:t>
            </a:r>
          </a:p>
          <a:p>
            <a:pPr marL="0" indent="0" algn="just">
              <a:buNone/>
            </a:pPr>
            <a:r>
              <a:rPr lang="en-GB" sz="1400" dirty="0">
                <a:solidFill>
                  <a:schemeClr val="tx1">
                    <a:alpha val="80000"/>
                  </a:schemeClr>
                </a:solidFill>
              </a:rPr>
              <a:t>Guidelines shall be explicitly accepted by national competent authorities (NCA). If not, EIOPA would inform the EU Parliament, Council and Commission.</a:t>
            </a:r>
          </a:p>
          <a:p>
            <a:pPr marL="0" indent="0" algn="just">
              <a:buNone/>
            </a:pPr>
            <a:r>
              <a:rPr lang="en-GB" sz="1400" dirty="0">
                <a:solidFill>
                  <a:schemeClr val="tx1">
                    <a:alpha val="80000"/>
                  </a:schemeClr>
                </a:solidFill>
              </a:rPr>
              <a:t>Guidelines are subject to potential future changes by EIOPA.</a:t>
            </a:r>
          </a:p>
        </p:txBody>
      </p:sp>
      <p:grpSp>
        <p:nvGrpSpPr>
          <p:cNvPr id="14" name="Group 13">
            <a:extLst>
              <a:ext uri="{FF2B5EF4-FFF2-40B4-BE49-F238E27FC236}">
                <a16:creationId xmlns:a16="http://schemas.microsoft.com/office/drawing/2014/main" id="{78350D8D-73D6-4132-89B5-DD52F3962A76}"/>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1388224" y="2325422"/>
            <a:ext cx="465458" cy="872153"/>
            <a:chOff x="11388224" y="2325422"/>
            <a:chExt cx="465458" cy="872153"/>
          </a:xfrm>
        </p:grpSpPr>
        <p:sp>
          <p:nvSpPr>
            <p:cNvPr id="15" name="Graphic 11">
              <a:extLst>
                <a:ext uri="{FF2B5EF4-FFF2-40B4-BE49-F238E27FC236}">
                  <a16:creationId xmlns:a16="http://schemas.microsoft.com/office/drawing/2014/main" id="{6CB927A4-E432-4310-9CD5-E89FF506317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403764" y="2325422"/>
              <a:ext cx="139039" cy="139039"/>
            </a:xfrm>
            <a:custGeom>
              <a:avLst/>
              <a:gdLst>
                <a:gd name="connsiteX0" fmla="*/ 129602 w 139039"/>
                <a:gd name="connsiteY0" fmla="*/ 60082 h 139039"/>
                <a:gd name="connsiteX1" fmla="*/ 78957 w 139039"/>
                <a:gd name="connsiteY1" fmla="*/ 60082 h 139039"/>
                <a:gd name="connsiteX2" fmla="*/ 78957 w 139039"/>
                <a:gd name="connsiteY2" fmla="*/ 9437 h 139039"/>
                <a:gd name="connsiteX3" fmla="*/ 69520 w 139039"/>
                <a:gd name="connsiteY3" fmla="*/ 0 h 139039"/>
                <a:gd name="connsiteX4" fmla="*/ 60082 w 139039"/>
                <a:gd name="connsiteY4" fmla="*/ 9437 h 139039"/>
                <a:gd name="connsiteX5" fmla="*/ 60082 w 139039"/>
                <a:gd name="connsiteY5" fmla="*/ 60082 h 139039"/>
                <a:gd name="connsiteX6" fmla="*/ 9437 w 139039"/>
                <a:gd name="connsiteY6" fmla="*/ 60082 h 139039"/>
                <a:gd name="connsiteX7" fmla="*/ 0 w 139039"/>
                <a:gd name="connsiteY7" fmla="*/ 69520 h 139039"/>
                <a:gd name="connsiteX8" fmla="*/ 9437 w 139039"/>
                <a:gd name="connsiteY8" fmla="*/ 78957 h 139039"/>
                <a:gd name="connsiteX9" fmla="*/ 60082 w 139039"/>
                <a:gd name="connsiteY9" fmla="*/ 78957 h 139039"/>
                <a:gd name="connsiteX10" fmla="*/ 60082 w 139039"/>
                <a:gd name="connsiteY10" fmla="*/ 129602 h 139039"/>
                <a:gd name="connsiteX11" fmla="*/ 69520 w 139039"/>
                <a:gd name="connsiteY11" fmla="*/ 139039 h 139039"/>
                <a:gd name="connsiteX12" fmla="*/ 78957 w 139039"/>
                <a:gd name="connsiteY12" fmla="*/ 129602 h 139039"/>
                <a:gd name="connsiteX13" fmla="*/ 78957 w 139039"/>
                <a:gd name="connsiteY13" fmla="*/ 78957 h 139039"/>
                <a:gd name="connsiteX14" fmla="*/ 129602 w 139039"/>
                <a:gd name="connsiteY14" fmla="*/ 78957 h 139039"/>
                <a:gd name="connsiteX15" fmla="*/ 139039 w 139039"/>
                <a:gd name="connsiteY15" fmla="*/ 69520 h 139039"/>
                <a:gd name="connsiteX16" fmla="*/ 129602 w 139039"/>
                <a:gd name="connsiteY16" fmla="*/ 60082 h 1390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39039" h="139039">
                  <a:moveTo>
                    <a:pt x="129602" y="60082"/>
                  </a:moveTo>
                  <a:lnTo>
                    <a:pt x="78957" y="60082"/>
                  </a:lnTo>
                  <a:lnTo>
                    <a:pt x="78957" y="9437"/>
                  </a:lnTo>
                  <a:cubicBezTo>
                    <a:pt x="78957" y="4225"/>
                    <a:pt x="74731" y="0"/>
                    <a:pt x="69520" y="0"/>
                  </a:cubicBezTo>
                  <a:cubicBezTo>
                    <a:pt x="64308" y="0"/>
                    <a:pt x="60082" y="4225"/>
                    <a:pt x="60082" y="9437"/>
                  </a:cubicBezTo>
                  <a:lnTo>
                    <a:pt x="60082" y="60082"/>
                  </a:lnTo>
                  <a:lnTo>
                    <a:pt x="9437" y="60082"/>
                  </a:lnTo>
                  <a:cubicBezTo>
                    <a:pt x="4225" y="60082"/>
                    <a:pt x="0" y="64308"/>
                    <a:pt x="0" y="69520"/>
                  </a:cubicBezTo>
                  <a:cubicBezTo>
                    <a:pt x="0" y="74731"/>
                    <a:pt x="4225" y="78957"/>
                    <a:pt x="9437" y="78957"/>
                  </a:cubicBezTo>
                  <a:lnTo>
                    <a:pt x="60082" y="78957"/>
                  </a:lnTo>
                  <a:lnTo>
                    <a:pt x="60082" y="129602"/>
                  </a:lnTo>
                  <a:cubicBezTo>
                    <a:pt x="60082" y="134814"/>
                    <a:pt x="64308" y="139039"/>
                    <a:pt x="69520" y="139039"/>
                  </a:cubicBezTo>
                  <a:cubicBezTo>
                    <a:pt x="74731" y="139039"/>
                    <a:pt x="78957" y="134814"/>
                    <a:pt x="78957" y="129602"/>
                  </a:cubicBezTo>
                  <a:lnTo>
                    <a:pt x="78957" y="78957"/>
                  </a:lnTo>
                  <a:lnTo>
                    <a:pt x="129602" y="78957"/>
                  </a:lnTo>
                  <a:cubicBezTo>
                    <a:pt x="134814" y="78957"/>
                    <a:pt x="139039" y="74731"/>
                    <a:pt x="139039" y="69520"/>
                  </a:cubicBezTo>
                  <a:cubicBezTo>
                    <a:pt x="139039" y="64308"/>
                    <a:pt x="134814" y="60082"/>
                    <a:pt x="129602" y="60082"/>
                  </a:cubicBezTo>
                  <a:close/>
                </a:path>
              </a:pathLst>
            </a:custGeom>
            <a:solidFill>
              <a:schemeClr val="accent2"/>
            </a:solidFill>
            <a:ln w="603" cap="flat">
              <a:noFill/>
              <a:prstDash val="solid"/>
              <a:miter/>
            </a:ln>
          </p:spPr>
          <p:txBody>
            <a:bodyPr rtlCol="0" anchor="ctr"/>
            <a:lstStyle/>
            <a:p>
              <a:endParaRPr lang="en-US"/>
            </a:p>
          </p:txBody>
        </p:sp>
        <p:sp>
          <p:nvSpPr>
            <p:cNvPr id="16" name="Graphic 10">
              <a:extLst>
                <a:ext uri="{FF2B5EF4-FFF2-40B4-BE49-F238E27FC236}">
                  <a16:creationId xmlns:a16="http://schemas.microsoft.com/office/drawing/2014/main" id="{E3020543-B24B-4EC4-8FFC-8DD88EEA91A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762544" y="2554717"/>
              <a:ext cx="91138" cy="91138"/>
            </a:xfrm>
            <a:custGeom>
              <a:avLst/>
              <a:gdLst>
                <a:gd name="connsiteX0" fmla="*/ 91138 w 91138"/>
                <a:gd name="connsiteY0" fmla="*/ 45569 h 91138"/>
                <a:gd name="connsiteX1" fmla="*/ 45569 w 91138"/>
                <a:gd name="connsiteY1" fmla="*/ 91138 h 91138"/>
                <a:gd name="connsiteX2" fmla="*/ 0 w 91138"/>
                <a:gd name="connsiteY2" fmla="*/ 45569 h 91138"/>
                <a:gd name="connsiteX3" fmla="*/ 45569 w 91138"/>
                <a:gd name="connsiteY3" fmla="*/ 0 h 91138"/>
                <a:gd name="connsiteX4" fmla="*/ 91138 w 91138"/>
                <a:gd name="connsiteY4" fmla="*/ 45569 h 9113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138" h="91138">
                  <a:moveTo>
                    <a:pt x="91138" y="45569"/>
                  </a:moveTo>
                  <a:cubicBezTo>
                    <a:pt x="91138" y="70736"/>
                    <a:pt x="70736" y="91138"/>
                    <a:pt x="45569" y="91138"/>
                  </a:cubicBezTo>
                  <a:cubicBezTo>
                    <a:pt x="20402" y="91138"/>
                    <a:pt x="0" y="70736"/>
                    <a:pt x="0" y="45569"/>
                  </a:cubicBezTo>
                  <a:cubicBezTo>
                    <a:pt x="0" y="20402"/>
                    <a:pt x="20402" y="0"/>
                    <a:pt x="45569" y="0"/>
                  </a:cubicBezTo>
                  <a:cubicBezTo>
                    <a:pt x="70736" y="0"/>
                    <a:pt x="91138" y="20402"/>
                    <a:pt x="91138" y="45569"/>
                  </a:cubicBezTo>
                  <a:close/>
                </a:path>
              </a:pathLst>
            </a:custGeom>
            <a:solidFill>
              <a:schemeClr val="accent2"/>
            </a:solidFill>
            <a:ln w="422" cap="flat">
              <a:noFill/>
              <a:prstDash val="solid"/>
              <a:miter/>
            </a:ln>
          </p:spPr>
          <p:txBody>
            <a:bodyPr rtlCol="0" anchor="ctr"/>
            <a:lstStyle/>
            <a:p>
              <a:endParaRPr lang="en-US"/>
            </a:p>
          </p:txBody>
        </p:sp>
        <p:sp>
          <p:nvSpPr>
            <p:cNvPr id="17" name="Graphic 12">
              <a:extLst>
                <a:ext uri="{FF2B5EF4-FFF2-40B4-BE49-F238E27FC236}">
                  <a16:creationId xmlns:a16="http://schemas.microsoft.com/office/drawing/2014/main" id="{1453BF6C-B012-48B7-B4E8-6D7AC7C27D0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388224" y="3069861"/>
              <a:ext cx="127714" cy="127714"/>
            </a:xfrm>
            <a:custGeom>
              <a:avLst/>
              <a:gdLst>
                <a:gd name="connsiteX0" fmla="*/ 63857 w 127714"/>
                <a:gd name="connsiteY0" fmla="*/ 18874 h 127714"/>
                <a:gd name="connsiteX1" fmla="*/ 108840 w 127714"/>
                <a:gd name="connsiteY1" fmla="*/ 63857 h 127714"/>
                <a:gd name="connsiteX2" fmla="*/ 63857 w 127714"/>
                <a:gd name="connsiteY2" fmla="*/ 108840 h 127714"/>
                <a:gd name="connsiteX3" fmla="*/ 18874 w 127714"/>
                <a:gd name="connsiteY3" fmla="*/ 63857 h 127714"/>
                <a:gd name="connsiteX4" fmla="*/ 63857 w 127714"/>
                <a:gd name="connsiteY4" fmla="*/ 18874 h 127714"/>
                <a:gd name="connsiteX5" fmla="*/ 63857 w 127714"/>
                <a:gd name="connsiteY5" fmla="*/ 0 h 127714"/>
                <a:gd name="connsiteX6" fmla="*/ 0 w 127714"/>
                <a:gd name="connsiteY6" fmla="*/ 63857 h 127714"/>
                <a:gd name="connsiteX7" fmla="*/ 63857 w 127714"/>
                <a:gd name="connsiteY7" fmla="*/ 127714 h 127714"/>
                <a:gd name="connsiteX8" fmla="*/ 127714 w 127714"/>
                <a:gd name="connsiteY8" fmla="*/ 63857 h 127714"/>
                <a:gd name="connsiteX9" fmla="*/ 63857 w 127714"/>
                <a:gd name="connsiteY9" fmla="*/ 0 h 1277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27714" h="127714">
                  <a:moveTo>
                    <a:pt x="63857" y="18874"/>
                  </a:moveTo>
                  <a:cubicBezTo>
                    <a:pt x="88700" y="18874"/>
                    <a:pt x="108840" y="39014"/>
                    <a:pt x="108840" y="63857"/>
                  </a:cubicBezTo>
                  <a:cubicBezTo>
                    <a:pt x="108840" y="88700"/>
                    <a:pt x="88700" y="108840"/>
                    <a:pt x="63857" y="108840"/>
                  </a:cubicBezTo>
                  <a:cubicBezTo>
                    <a:pt x="39014" y="108840"/>
                    <a:pt x="18874" y="88700"/>
                    <a:pt x="18874" y="63857"/>
                  </a:cubicBezTo>
                  <a:cubicBezTo>
                    <a:pt x="18898" y="39024"/>
                    <a:pt x="39024" y="18898"/>
                    <a:pt x="63857" y="18874"/>
                  </a:cubicBezTo>
                  <a:moveTo>
                    <a:pt x="63857" y="0"/>
                  </a:moveTo>
                  <a:cubicBezTo>
                    <a:pt x="28590" y="0"/>
                    <a:pt x="0" y="28590"/>
                    <a:pt x="0" y="63857"/>
                  </a:cubicBezTo>
                  <a:cubicBezTo>
                    <a:pt x="0" y="99124"/>
                    <a:pt x="28590" y="127714"/>
                    <a:pt x="63857" y="127714"/>
                  </a:cubicBezTo>
                  <a:cubicBezTo>
                    <a:pt x="99124" y="127714"/>
                    <a:pt x="127714" y="99124"/>
                    <a:pt x="127714" y="63857"/>
                  </a:cubicBezTo>
                  <a:cubicBezTo>
                    <a:pt x="127714" y="28590"/>
                    <a:pt x="99124" y="0"/>
                    <a:pt x="63857" y="0"/>
                  </a:cubicBezTo>
                  <a:close/>
                </a:path>
              </a:pathLst>
            </a:custGeom>
            <a:solidFill>
              <a:schemeClr val="accent2"/>
            </a:solidFill>
            <a:ln w="610" cap="flat">
              <a:noFill/>
              <a:prstDash val="solid"/>
              <a:miter/>
            </a:ln>
          </p:spPr>
          <p:txBody>
            <a:bodyPr rtlCol="0" anchor="ctr"/>
            <a:lstStyle/>
            <a:p>
              <a:endParaRPr lang="en-US"/>
            </a:p>
          </p:txBody>
        </p:sp>
      </p:grpSp>
      <p:sp>
        <p:nvSpPr>
          <p:cNvPr id="2" name="Segnaposto numero diapositiva 1">
            <a:extLst>
              <a:ext uri="{FF2B5EF4-FFF2-40B4-BE49-F238E27FC236}">
                <a16:creationId xmlns:a16="http://schemas.microsoft.com/office/drawing/2014/main" id="{72E03EDD-0F06-4097-97AD-2F135F50D83A}"/>
              </a:ext>
            </a:extLst>
          </p:cNvPr>
          <p:cNvSpPr>
            <a:spLocks noGrp="1"/>
          </p:cNvSpPr>
          <p:nvPr>
            <p:ph type="sldNum" sz="quarter" idx="12"/>
          </p:nvPr>
        </p:nvSpPr>
        <p:spPr>
          <a:xfrm>
            <a:off x="8610600" y="6356350"/>
            <a:ext cx="2743200" cy="365125"/>
          </a:xfrm>
        </p:spPr>
        <p:txBody>
          <a:bodyPr>
            <a:normAutofit/>
          </a:bodyPr>
          <a:lstStyle/>
          <a:p>
            <a:pPr>
              <a:spcAft>
                <a:spcPts val="600"/>
              </a:spcAft>
            </a:pPr>
            <a:fld id="{D57F1E4F-1CFF-5643-939E-217C01CDF565}" type="slidenum">
              <a:rPr lang="en-US">
                <a:solidFill>
                  <a:schemeClr val="tx1">
                    <a:alpha val="60000"/>
                  </a:schemeClr>
                </a:solidFill>
              </a:rPr>
              <a:pPr>
                <a:spcAft>
                  <a:spcPts val="600"/>
                </a:spcAft>
              </a:pPr>
              <a:t>4</a:t>
            </a:fld>
            <a:endParaRPr lang="en-US">
              <a:solidFill>
                <a:schemeClr val="tx1">
                  <a:alpha val="60000"/>
                </a:schemeClr>
              </a:solidFill>
            </a:endParaRPr>
          </a:p>
        </p:txBody>
      </p:sp>
      <p:pic>
        <p:nvPicPr>
          <p:cNvPr id="3" name="Picture 2">
            <a:extLst>
              <a:ext uri="{FF2B5EF4-FFF2-40B4-BE49-F238E27FC236}">
                <a16:creationId xmlns:a16="http://schemas.microsoft.com/office/drawing/2014/main" id="{9E222F8D-538B-45E3-9590-C20EE49CFBCB}"/>
              </a:ext>
            </a:extLst>
          </p:cNvPr>
          <p:cNvPicPr>
            <a:picLocks noChangeAspect="1" noChangeArrowheads="1"/>
          </p:cNvPicPr>
          <p:nvPr/>
        </p:nvPicPr>
        <p:blipFill>
          <a:blip r:embed="rId2"/>
          <a:srcRect/>
          <a:stretch>
            <a:fillRect/>
          </a:stretch>
        </p:blipFill>
        <p:spPr bwMode="auto">
          <a:xfrm>
            <a:off x="9844074" y="524302"/>
            <a:ext cx="1928826" cy="810781"/>
          </a:xfrm>
          <a:prstGeom prst="rect">
            <a:avLst/>
          </a:prstGeom>
          <a:noFill/>
        </p:spPr>
      </p:pic>
    </p:spTree>
    <p:extLst>
      <p:ext uri="{BB962C8B-B14F-4D97-AF65-F5344CB8AC3E}">
        <p14:creationId xmlns:p14="http://schemas.microsoft.com/office/powerpoint/2010/main" val="3919570024"/>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8D1AA55E-40D5-461B-A5A8-4AE8AAB71B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itolo 3">
            <a:extLst>
              <a:ext uri="{FF2B5EF4-FFF2-40B4-BE49-F238E27FC236}">
                <a16:creationId xmlns:a16="http://schemas.microsoft.com/office/drawing/2014/main" id="{34811D00-3965-4E0C-B34B-CE68AAB5F941}"/>
              </a:ext>
            </a:extLst>
          </p:cNvPr>
          <p:cNvSpPr>
            <a:spLocks noGrp="1"/>
          </p:cNvSpPr>
          <p:nvPr>
            <p:ph type="title"/>
          </p:nvPr>
        </p:nvSpPr>
        <p:spPr>
          <a:xfrm>
            <a:off x="803775" y="1115533"/>
            <a:ext cx="10359525" cy="964324"/>
          </a:xfrm>
        </p:spPr>
        <p:txBody>
          <a:bodyPr anchor="b">
            <a:normAutofit/>
          </a:bodyPr>
          <a:lstStyle/>
          <a:p>
            <a:r>
              <a:rPr lang="en-US" sz="2200" dirty="0">
                <a:solidFill>
                  <a:srgbClr val="002060"/>
                </a:solidFill>
              </a:rPr>
              <a:t>Guidelines 5 (amended). Contract boundaries (1/2)</a:t>
            </a:r>
            <a:br>
              <a:rPr lang="en-US" sz="3900" dirty="0"/>
            </a:br>
            <a:endParaRPr lang="en-US" sz="3900" dirty="0"/>
          </a:p>
        </p:txBody>
      </p:sp>
      <p:cxnSp>
        <p:nvCxnSpPr>
          <p:cNvPr id="12" name="Straight Connector 11">
            <a:extLst>
              <a:ext uri="{FF2B5EF4-FFF2-40B4-BE49-F238E27FC236}">
                <a16:creationId xmlns:a16="http://schemas.microsoft.com/office/drawing/2014/main" id="{7EB498BD-8089-4626-91EA-4978EBEF535E}"/>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8878" y="806470"/>
            <a:ext cx="7903723" cy="0"/>
          </a:xfrm>
          <a:prstGeom prst="line">
            <a:avLst/>
          </a:prstGeom>
          <a:ln w="25400" cap="sq">
            <a:gradFill flip="none" rotWithShape="1">
              <a:gsLst>
                <a:gs pos="0">
                  <a:schemeClr val="accent1"/>
                </a:gs>
                <a:gs pos="100000">
                  <a:schemeClr val="accent2"/>
                </a:gs>
              </a:gsLst>
              <a:lin ang="10800000" scaled="0"/>
              <a:tileRect/>
            </a:gradFill>
            <a:bevel/>
          </a:ln>
        </p:spPr>
        <p:style>
          <a:lnRef idx="1">
            <a:schemeClr val="accent1"/>
          </a:lnRef>
          <a:fillRef idx="0">
            <a:schemeClr val="accent1"/>
          </a:fillRef>
          <a:effectRef idx="0">
            <a:schemeClr val="accent1"/>
          </a:effectRef>
          <a:fontRef idx="minor">
            <a:schemeClr val="tx1"/>
          </a:fontRef>
        </p:style>
      </p:cxnSp>
      <p:sp>
        <p:nvSpPr>
          <p:cNvPr id="5" name="Segnaposto contenuto 4">
            <a:extLst>
              <a:ext uri="{FF2B5EF4-FFF2-40B4-BE49-F238E27FC236}">
                <a16:creationId xmlns:a16="http://schemas.microsoft.com/office/drawing/2014/main" id="{C9F20992-C4E2-4236-9A59-8382AB582E0B}"/>
              </a:ext>
            </a:extLst>
          </p:cNvPr>
          <p:cNvSpPr>
            <a:spLocks noGrp="1"/>
          </p:cNvSpPr>
          <p:nvPr>
            <p:ph idx="1"/>
          </p:nvPr>
        </p:nvSpPr>
        <p:spPr>
          <a:xfrm>
            <a:off x="794250" y="1800229"/>
            <a:ext cx="10550025" cy="4485592"/>
          </a:xfrm>
        </p:spPr>
        <p:txBody>
          <a:bodyPr anchor="t">
            <a:normAutofit/>
          </a:bodyPr>
          <a:lstStyle/>
          <a:p>
            <a:pPr marL="0" indent="0" algn="just">
              <a:buNone/>
            </a:pPr>
            <a:r>
              <a:rPr lang="en-GB" sz="1400" u="sng" dirty="0">
                <a:solidFill>
                  <a:schemeClr val="tx1">
                    <a:alpha val="80000"/>
                  </a:schemeClr>
                </a:solidFill>
              </a:rPr>
              <a:t>Guideline</a:t>
            </a:r>
          </a:p>
          <a:p>
            <a:pPr marL="0" indent="0" algn="just">
              <a:buNone/>
            </a:pPr>
            <a:r>
              <a:rPr lang="en-GB" sz="1400" dirty="0">
                <a:solidFill>
                  <a:schemeClr val="tx1">
                    <a:alpha val="80000"/>
                  </a:schemeClr>
                </a:solidFill>
              </a:rPr>
              <a:t>The explanatory text of guideline explains that, for the purpose of setting contract boundaries about options and guarantees, any contract which could be detached in two different independent contracts, need to be unbundled because, if not, “</a:t>
            </a:r>
            <a:r>
              <a:rPr lang="en-GB" sz="1400" i="1" dirty="0">
                <a:solidFill>
                  <a:srgbClr val="0070C0">
                    <a:alpha val="80000"/>
                  </a:srgbClr>
                </a:solidFill>
              </a:rPr>
              <a:t>the contract could lead to different contract boundaries compared to independent contracts,….</a:t>
            </a:r>
            <a:r>
              <a:rPr lang="en-GB" sz="1400" dirty="0">
                <a:solidFill>
                  <a:schemeClr val="tx1">
                    <a:alpha val="80000"/>
                  </a:schemeClr>
                </a:solidFill>
              </a:rPr>
              <a:t>” </a:t>
            </a:r>
          </a:p>
          <a:p>
            <a:pPr marL="0" indent="0" algn="just">
              <a:buNone/>
            </a:pPr>
            <a:r>
              <a:rPr lang="en-GB" sz="1400" dirty="0">
                <a:solidFill>
                  <a:schemeClr val="tx1">
                    <a:alpha val="80000"/>
                  </a:schemeClr>
                </a:solidFill>
              </a:rPr>
              <a:t>“</a:t>
            </a:r>
            <a:r>
              <a:rPr lang="en-GB" sz="1400" i="1" dirty="0">
                <a:solidFill>
                  <a:srgbClr val="0070C0">
                    <a:alpha val="80000"/>
                  </a:srgbClr>
                </a:solidFill>
              </a:rPr>
              <a:t>therefore, any contract that is equivalent in terms of risk to two (or more) parts of the contract [which] could be sold independently should be unbundled</a:t>
            </a:r>
            <a:r>
              <a:rPr lang="en-GB" sz="1400" dirty="0">
                <a:solidFill>
                  <a:schemeClr val="tx1">
                    <a:alpha val="80000"/>
                  </a:schemeClr>
                </a:solidFill>
              </a:rPr>
              <a:t>”</a:t>
            </a:r>
          </a:p>
          <a:p>
            <a:pPr marL="0" indent="0" algn="just">
              <a:buNone/>
            </a:pPr>
            <a:r>
              <a:rPr lang="en-GB" sz="1400" dirty="0">
                <a:solidFill>
                  <a:schemeClr val="tx1">
                    <a:alpha val="80000"/>
                  </a:schemeClr>
                </a:solidFill>
              </a:rPr>
              <a:t>“</a:t>
            </a:r>
            <a:r>
              <a:rPr lang="en-GB" sz="1400" i="1" dirty="0">
                <a:solidFill>
                  <a:srgbClr val="0070C0">
                    <a:alpha val="80000"/>
                  </a:srgbClr>
                </a:solidFill>
              </a:rPr>
              <a:t>Conversely, dependencies in term of risk should prevent a contract from being unbundled unless they are not discernible</a:t>
            </a:r>
            <a:r>
              <a:rPr lang="en-GB" sz="1400" dirty="0">
                <a:solidFill>
                  <a:schemeClr val="tx1">
                    <a:alpha val="80000"/>
                  </a:schemeClr>
                </a:solidFill>
              </a:rPr>
              <a:t>”</a:t>
            </a:r>
          </a:p>
          <a:p>
            <a:pPr marL="0" indent="0" algn="just">
              <a:buNone/>
            </a:pPr>
            <a:r>
              <a:rPr lang="en-GB" sz="1400" dirty="0">
                <a:solidFill>
                  <a:schemeClr val="tx1">
                    <a:alpha val="80000"/>
                  </a:schemeClr>
                </a:solidFill>
              </a:rPr>
              <a:t>Examples where unbundling is necessary</a:t>
            </a:r>
          </a:p>
          <a:p>
            <a:pPr algn="just"/>
            <a:r>
              <a:rPr lang="en-GB" sz="1400" dirty="0">
                <a:solidFill>
                  <a:schemeClr val="tx1">
                    <a:alpha val="80000"/>
                  </a:schemeClr>
                </a:solidFill>
              </a:rPr>
              <a:t>Unit linked whose mortality cover is the sum of fixed amount and a % of face value of units</a:t>
            </a:r>
          </a:p>
          <a:p>
            <a:pPr algn="just"/>
            <a:r>
              <a:rPr lang="en-GB" sz="1400" dirty="0">
                <a:solidFill>
                  <a:schemeClr val="tx1">
                    <a:alpha val="80000"/>
                  </a:schemeClr>
                </a:solidFill>
              </a:rPr>
              <a:t>Saving products with different components where the allocation of premiums is under the policyholder’s discretion</a:t>
            </a:r>
          </a:p>
          <a:p>
            <a:pPr algn="just"/>
            <a:r>
              <a:rPr lang="en-GB" sz="1400" dirty="0">
                <a:solidFill>
                  <a:schemeClr val="tx1">
                    <a:alpha val="80000"/>
                  </a:schemeClr>
                </a:solidFill>
              </a:rPr>
              <a:t>Saving products with an additional mortality cover whose cost is borne by policyholders’ through a predefined rider</a:t>
            </a:r>
          </a:p>
          <a:p>
            <a:pPr algn="just"/>
            <a:endParaRPr lang="en-GB" sz="1400" dirty="0">
              <a:solidFill>
                <a:schemeClr val="tx1">
                  <a:alpha val="80000"/>
                </a:schemeClr>
              </a:solidFill>
            </a:endParaRPr>
          </a:p>
          <a:p>
            <a:pPr marL="0" indent="0" algn="just">
              <a:buNone/>
            </a:pPr>
            <a:endParaRPr lang="en-GB" sz="1400" dirty="0">
              <a:solidFill>
                <a:schemeClr val="tx1">
                  <a:alpha val="80000"/>
                </a:schemeClr>
              </a:solidFill>
            </a:endParaRPr>
          </a:p>
          <a:p>
            <a:pPr marL="0" indent="0" algn="just">
              <a:buNone/>
            </a:pPr>
            <a:endParaRPr lang="en-GB" sz="1400" dirty="0">
              <a:solidFill>
                <a:schemeClr val="tx1">
                  <a:alpha val="80000"/>
                </a:schemeClr>
              </a:solidFill>
            </a:endParaRPr>
          </a:p>
        </p:txBody>
      </p:sp>
      <p:grpSp>
        <p:nvGrpSpPr>
          <p:cNvPr id="14" name="Group 13">
            <a:extLst>
              <a:ext uri="{FF2B5EF4-FFF2-40B4-BE49-F238E27FC236}">
                <a16:creationId xmlns:a16="http://schemas.microsoft.com/office/drawing/2014/main" id="{78350D8D-73D6-4132-89B5-DD52F3962A76}"/>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1388224" y="2325422"/>
            <a:ext cx="465458" cy="872153"/>
            <a:chOff x="11388224" y="2325422"/>
            <a:chExt cx="465458" cy="872153"/>
          </a:xfrm>
        </p:grpSpPr>
        <p:sp>
          <p:nvSpPr>
            <p:cNvPr id="15" name="Graphic 11">
              <a:extLst>
                <a:ext uri="{FF2B5EF4-FFF2-40B4-BE49-F238E27FC236}">
                  <a16:creationId xmlns:a16="http://schemas.microsoft.com/office/drawing/2014/main" id="{6CB927A4-E432-4310-9CD5-E89FF506317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403764" y="2325422"/>
              <a:ext cx="139039" cy="139039"/>
            </a:xfrm>
            <a:custGeom>
              <a:avLst/>
              <a:gdLst>
                <a:gd name="connsiteX0" fmla="*/ 129602 w 139039"/>
                <a:gd name="connsiteY0" fmla="*/ 60082 h 139039"/>
                <a:gd name="connsiteX1" fmla="*/ 78957 w 139039"/>
                <a:gd name="connsiteY1" fmla="*/ 60082 h 139039"/>
                <a:gd name="connsiteX2" fmla="*/ 78957 w 139039"/>
                <a:gd name="connsiteY2" fmla="*/ 9437 h 139039"/>
                <a:gd name="connsiteX3" fmla="*/ 69520 w 139039"/>
                <a:gd name="connsiteY3" fmla="*/ 0 h 139039"/>
                <a:gd name="connsiteX4" fmla="*/ 60082 w 139039"/>
                <a:gd name="connsiteY4" fmla="*/ 9437 h 139039"/>
                <a:gd name="connsiteX5" fmla="*/ 60082 w 139039"/>
                <a:gd name="connsiteY5" fmla="*/ 60082 h 139039"/>
                <a:gd name="connsiteX6" fmla="*/ 9437 w 139039"/>
                <a:gd name="connsiteY6" fmla="*/ 60082 h 139039"/>
                <a:gd name="connsiteX7" fmla="*/ 0 w 139039"/>
                <a:gd name="connsiteY7" fmla="*/ 69520 h 139039"/>
                <a:gd name="connsiteX8" fmla="*/ 9437 w 139039"/>
                <a:gd name="connsiteY8" fmla="*/ 78957 h 139039"/>
                <a:gd name="connsiteX9" fmla="*/ 60082 w 139039"/>
                <a:gd name="connsiteY9" fmla="*/ 78957 h 139039"/>
                <a:gd name="connsiteX10" fmla="*/ 60082 w 139039"/>
                <a:gd name="connsiteY10" fmla="*/ 129602 h 139039"/>
                <a:gd name="connsiteX11" fmla="*/ 69520 w 139039"/>
                <a:gd name="connsiteY11" fmla="*/ 139039 h 139039"/>
                <a:gd name="connsiteX12" fmla="*/ 78957 w 139039"/>
                <a:gd name="connsiteY12" fmla="*/ 129602 h 139039"/>
                <a:gd name="connsiteX13" fmla="*/ 78957 w 139039"/>
                <a:gd name="connsiteY13" fmla="*/ 78957 h 139039"/>
                <a:gd name="connsiteX14" fmla="*/ 129602 w 139039"/>
                <a:gd name="connsiteY14" fmla="*/ 78957 h 139039"/>
                <a:gd name="connsiteX15" fmla="*/ 139039 w 139039"/>
                <a:gd name="connsiteY15" fmla="*/ 69520 h 139039"/>
                <a:gd name="connsiteX16" fmla="*/ 129602 w 139039"/>
                <a:gd name="connsiteY16" fmla="*/ 60082 h 1390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39039" h="139039">
                  <a:moveTo>
                    <a:pt x="129602" y="60082"/>
                  </a:moveTo>
                  <a:lnTo>
                    <a:pt x="78957" y="60082"/>
                  </a:lnTo>
                  <a:lnTo>
                    <a:pt x="78957" y="9437"/>
                  </a:lnTo>
                  <a:cubicBezTo>
                    <a:pt x="78957" y="4225"/>
                    <a:pt x="74731" y="0"/>
                    <a:pt x="69520" y="0"/>
                  </a:cubicBezTo>
                  <a:cubicBezTo>
                    <a:pt x="64308" y="0"/>
                    <a:pt x="60082" y="4225"/>
                    <a:pt x="60082" y="9437"/>
                  </a:cubicBezTo>
                  <a:lnTo>
                    <a:pt x="60082" y="60082"/>
                  </a:lnTo>
                  <a:lnTo>
                    <a:pt x="9437" y="60082"/>
                  </a:lnTo>
                  <a:cubicBezTo>
                    <a:pt x="4225" y="60082"/>
                    <a:pt x="0" y="64308"/>
                    <a:pt x="0" y="69520"/>
                  </a:cubicBezTo>
                  <a:cubicBezTo>
                    <a:pt x="0" y="74731"/>
                    <a:pt x="4225" y="78957"/>
                    <a:pt x="9437" y="78957"/>
                  </a:cubicBezTo>
                  <a:lnTo>
                    <a:pt x="60082" y="78957"/>
                  </a:lnTo>
                  <a:lnTo>
                    <a:pt x="60082" y="129602"/>
                  </a:lnTo>
                  <a:cubicBezTo>
                    <a:pt x="60082" y="134814"/>
                    <a:pt x="64308" y="139039"/>
                    <a:pt x="69520" y="139039"/>
                  </a:cubicBezTo>
                  <a:cubicBezTo>
                    <a:pt x="74731" y="139039"/>
                    <a:pt x="78957" y="134814"/>
                    <a:pt x="78957" y="129602"/>
                  </a:cubicBezTo>
                  <a:lnTo>
                    <a:pt x="78957" y="78957"/>
                  </a:lnTo>
                  <a:lnTo>
                    <a:pt x="129602" y="78957"/>
                  </a:lnTo>
                  <a:cubicBezTo>
                    <a:pt x="134814" y="78957"/>
                    <a:pt x="139039" y="74731"/>
                    <a:pt x="139039" y="69520"/>
                  </a:cubicBezTo>
                  <a:cubicBezTo>
                    <a:pt x="139039" y="64308"/>
                    <a:pt x="134814" y="60082"/>
                    <a:pt x="129602" y="60082"/>
                  </a:cubicBezTo>
                  <a:close/>
                </a:path>
              </a:pathLst>
            </a:custGeom>
            <a:solidFill>
              <a:schemeClr val="accent2"/>
            </a:solidFill>
            <a:ln w="603" cap="flat">
              <a:noFill/>
              <a:prstDash val="solid"/>
              <a:miter/>
            </a:ln>
          </p:spPr>
          <p:txBody>
            <a:bodyPr rtlCol="0" anchor="ctr"/>
            <a:lstStyle/>
            <a:p>
              <a:endParaRPr lang="en-US"/>
            </a:p>
          </p:txBody>
        </p:sp>
        <p:sp>
          <p:nvSpPr>
            <p:cNvPr id="16" name="Graphic 10">
              <a:extLst>
                <a:ext uri="{FF2B5EF4-FFF2-40B4-BE49-F238E27FC236}">
                  <a16:creationId xmlns:a16="http://schemas.microsoft.com/office/drawing/2014/main" id="{E3020543-B24B-4EC4-8FFC-8DD88EEA91A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762544" y="2554717"/>
              <a:ext cx="91138" cy="91138"/>
            </a:xfrm>
            <a:custGeom>
              <a:avLst/>
              <a:gdLst>
                <a:gd name="connsiteX0" fmla="*/ 91138 w 91138"/>
                <a:gd name="connsiteY0" fmla="*/ 45569 h 91138"/>
                <a:gd name="connsiteX1" fmla="*/ 45569 w 91138"/>
                <a:gd name="connsiteY1" fmla="*/ 91138 h 91138"/>
                <a:gd name="connsiteX2" fmla="*/ 0 w 91138"/>
                <a:gd name="connsiteY2" fmla="*/ 45569 h 91138"/>
                <a:gd name="connsiteX3" fmla="*/ 45569 w 91138"/>
                <a:gd name="connsiteY3" fmla="*/ 0 h 91138"/>
                <a:gd name="connsiteX4" fmla="*/ 91138 w 91138"/>
                <a:gd name="connsiteY4" fmla="*/ 45569 h 9113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138" h="91138">
                  <a:moveTo>
                    <a:pt x="91138" y="45569"/>
                  </a:moveTo>
                  <a:cubicBezTo>
                    <a:pt x="91138" y="70736"/>
                    <a:pt x="70736" y="91138"/>
                    <a:pt x="45569" y="91138"/>
                  </a:cubicBezTo>
                  <a:cubicBezTo>
                    <a:pt x="20402" y="91138"/>
                    <a:pt x="0" y="70736"/>
                    <a:pt x="0" y="45569"/>
                  </a:cubicBezTo>
                  <a:cubicBezTo>
                    <a:pt x="0" y="20402"/>
                    <a:pt x="20402" y="0"/>
                    <a:pt x="45569" y="0"/>
                  </a:cubicBezTo>
                  <a:cubicBezTo>
                    <a:pt x="70736" y="0"/>
                    <a:pt x="91138" y="20402"/>
                    <a:pt x="91138" y="45569"/>
                  </a:cubicBezTo>
                  <a:close/>
                </a:path>
              </a:pathLst>
            </a:custGeom>
            <a:solidFill>
              <a:schemeClr val="accent2"/>
            </a:solidFill>
            <a:ln w="422" cap="flat">
              <a:noFill/>
              <a:prstDash val="solid"/>
              <a:miter/>
            </a:ln>
          </p:spPr>
          <p:txBody>
            <a:bodyPr rtlCol="0" anchor="ctr"/>
            <a:lstStyle/>
            <a:p>
              <a:endParaRPr lang="en-US"/>
            </a:p>
          </p:txBody>
        </p:sp>
        <p:sp>
          <p:nvSpPr>
            <p:cNvPr id="17" name="Graphic 12">
              <a:extLst>
                <a:ext uri="{FF2B5EF4-FFF2-40B4-BE49-F238E27FC236}">
                  <a16:creationId xmlns:a16="http://schemas.microsoft.com/office/drawing/2014/main" id="{1453BF6C-B012-48B7-B4E8-6D7AC7C27D0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388224" y="3069861"/>
              <a:ext cx="127714" cy="127714"/>
            </a:xfrm>
            <a:custGeom>
              <a:avLst/>
              <a:gdLst>
                <a:gd name="connsiteX0" fmla="*/ 63857 w 127714"/>
                <a:gd name="connsiteY0" fmla="*/ 18874 h 127714"/>
                <a:gd name="connsiteX1" fmla="*/ 108840 w 127714"/>
                <a:gd name="connsiteY1" fmla="*/ 63857 h 127714"/>
                <a:gd name="connsiteX2" fmla="*/ 63857 w 127714"/>
                <a:gd name="connsiteY2" fmla="*/ 108840 h 127714"/>
                <a:gd name="connsiteX3" fmla="*/ 18874 w 127714"/>
                <a:gd name="connsiteY3" fmla="*/ 63857 h 127714"/>
                <a:gd name="connsiteX4" fmla="*/ 63857 w 127714"/>
                <a:gd name="connsiteY4" fmla="*/ 18874 h 127714"/>
                <a:gd name="connsiteX5" fmla="*/ 63857 w 127714"/>
                <a:gd name="connsiteY5" fmla="*/ 0 h 127714"/>
                <a:gd name="connsiteX6" fmla="*/ 0 w 127714"/>
                <a:gd name="connsiteY6" fmla="*/ 63857 h 127714"/>
                <a:gd name="connsiteX7" fmla="*/ 63857 w 127714"/>
                <a:gd name="connsiteY7" fmla="*/ 127714 h 127714"/>
                <a:gd name="connsiteX8" fmla="*/ 127714 w 127714"/>
                <a:gd name="connsiteY8" fmla="*/ 63857 h 127714"/>
                <a:gd name="connsiteX9" fmla="*/ 63857 w 127714"/>
                <a:gd name="connsiteY9" fmla="*/ 0 h 1277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27714" h="127714">
                  <a:moveTo>
                    <a:pt x="63857" y="18874"/>
                  </a:moveTo>
                  <a:cubicBezTo>
                    <a:pt x="88700" y="18874"/>
                    <a:pt x="108840" y="39014"/>
                    <a:pt x="108840" y="63857"/>
                  </a:cubicBezTo>
                  <a:cubicBezTo>
                    <a:pt x="108840" y="88700"/>
                    <a:pt x="88700" y="108840"/>
                    <a:pt x="63857" y="108840"/>
                  </a:cubicBezTo>
                  <a:cubicBezTo>
                    <a:pt x="39014" y="108840"/>
                    <a:pt x="18874" y="88700"/>
                    <a:pt x="18874" y="63857"/>
                  </a:cubicBezTo>
                  <a:cubicBezTo>
                    <a:pt x="18898" y="39024"/>
                    <a:pt x="39024" y="18898"/>
                    <a:pt x="63857" y="18874"/>
                  </a:cubicBezTo>
                  <a:moveTo>
                    <a:pt x="63857" y="0"/>
                  </a:moveTo>
                  <a:cubicBezTo>
                    <a:pt x="28590" y="0"/>
                    <a:pt x="0" y="28590"/>
                    <a:pt x="0" y="63857"/>
                  </a:cubicBezTo>
                  <a:cubicBezTo>
                    <a:pt x="0" y="99124"/>
                    <a:pt x="28590" y="127714"/>
                    <a:pt x="63857" y="127714"/>
                  </a:cubicBezTo>
                  <a:cubicBezTo>
                    <a:pt x="99124" y="127714"/>
                    <a:pt x="127714" y="99124"/>
                    <a:pt x="127714" y="63857"/>
                  </a:cubicBezTo>
                  <a:cubicBezTo>
                    <a:pt x="127714" y="28590"/>
                    <a:pt x="99124" y="0"/>
                    <a:pt x="63857" y="0"/>
                  </a:cubicBezTo>
                  <a:close/>
                </a:path>
              </a:pathLst>
            </a:custGeom>
            <a:solidFill>
              <a:schemeClr val="accent2"/>
            </a:solidFill>
            <a:ln w="610" cap="flat">
              <a:noFill/>
              <a:prstDash val="solid"/>
              <a:miter/>
            </a:ln>
          </p:spPr>
          <p:txBody>
            <a:bodyPr rtlCol="0" anchor="ctr"/>
            <a:lstStyle/>
            <a:p>
              <a:endParaRPr lang="en-US"/>
            </a:p>
          </p:txBody>
        </p:sp>
      </p:grpSp>
      <p:sp>
        <p:nvSpPr>
          <p:cNvPr id="2" name="Segnaposto numero diapositiva 1">
            <a:extLst>
              <a:ext uri="{FF2B5EF4-FFF2-40B4-BE49-F238E27FC236}">
                <a16:creationId xmlns:a16="http://schemas.microsoft.com/office/drawing/2014/main" id="{72E03EDD-0F06-4097-97AD-2F135F50D83A}"/>
              </a:ext>
            </a:extLst>
          </p:cNvPr>
          <p:cNvSpPr>
            <a:spLocks noGrp="1"/>
          </p:cNvSpPr>
          <p:nvPr>
            <p:ph type="sldNum" sz="quarter" idx="12"/>
          </p:nvPr>
        </p:nvSpPr>
        <p:spPr>
          <a:xfrm>
            <a:off x="8610600" y="6356350"/>
            <a:ext cx="2743200" cy="365125"/>
          </a:xfrm>
        </p:spPr>
        <p:txBody>
          <a:bodyPr>
            <a:normAutofit/>
          </a:bodyPr>
          <a:lstStyle/>
          <a:p>
            <a:pPr>
              <a:spcAft>
                <a:spcPts val="600"/>
              </a:spcAft>
            </a:pPr>
            <a:fld id="{D57F1E4F-1CFF-5643-939E-217C01CDF565}" type="slidenum">
              <a:rPr lang="en-US">
                <a:solidFill>
                  <a:schemeClr val="tx1">
                    <a:alpha val="60000"/>
                  </a:schemeClr>
                </a:solidFill>
              </a:rPr>
              <a:pPr>
                <a:spcAft>
                  <a:spcPts val="600"/>
                </a:spcAft>
              </a:pPr>
              <a:t>40</a:t>
            </a:fld>
            <a:endParaRPr lang="en-US">
              <a:solidFill>
                <a:schemeClr val="tx1">
                  <a:alpha val="60000"/>
                </a:schemeClr>
              </a:solidFill>
            </a:endParaRPr>
          </a:p>
        </p:txBody>
      </p:sp>
      <p:pic>
        <p:nvPicPr>
          <p:cNvPr id="3" name="Picture 2">
            <a:extLst>
              <a:ext uri="{FF2B5EF4-FFF2-40B4-BE49-F238E27FC236}">
                <a16:creationId xmlns:a16="http://schemas.microsoft.com/office/drawing/2014/main" id="{9E222F8D-538B-45E3-9590-C20EE49CFBCB}"/>
              </a:ext>
            </a:extLst>
          </p:cNvPr>
          <p:cNvPicPr>
            <a:picLocks noChangeAspect="1" noChangeArrowheads="1"/>
          </p:cNvPicPr>
          <p:nvPr/>
        </p:nvPicPr>
        <p:blipFill>
          <a:blip r:embed="rId2"/>
          <a:srcRect/>
          <a:stretch>
            <a:fillRect/>
          </a:stretch>
        </p:blipFill>
        <p:spPr bwMode="auto">
          <a:xfrm>
            <a:off x="9879287" y="335353"/>
            <a:ext cx="1928826" cy="810781"/>
          </a:xfrm>
          <a:prstGeom prst="rect">
            <a:avLst/>
          </a:prstGeom>
          <a:noFill/>
        </p:spPr>
      </p:pic>
    </p:spTree>
    <p:extLst>
      <p:ext uri="{BB962C8B-B14F-4D97-AF65-F5344CB8AC3E}">
        <p14:creationId xmlns:p14="http://schemas.microsoft.com/office/powerpoint/2010/main" val="2895327342"/>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8D1AA55E-40D5-461B-A5A8-4AE8AAB71B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itolo 3">
            <a:extLst>
              <a:ext uri="{FF2B5EF4-FFF2-40B4-BE49-F238E27FC236}">
                <a16:creationId xmlns:a16="http://schemas.microsoft.com/office/drawing/2014/main" id="{34811D00-3965-4E0C-B34B-CE68AAB5F941}"/>
              </a:ext>
            </a:extLst>
          </p:cNvPr>
          <p:cNvSpPr>
            <a:spLocks noGrp="1"/>
          </p:cNvSpPr>
          <p:nvPr>
            <p:ph type="title"/>
          </p:nvPr>
        </p:nvSpPr>
        <p:spPr>
          <a:xfrm>
            <a:off x="803775" y="1115533"/>
            <a:ext cx="10359525" cy="964324"/>
          </a:xfrm>
        </p:spPr>
        <p:txBody>
          <a:bodyPr anchor="b">
            <a:normAutofit/>
          </a:bodyPr>
          <a:lstStyle/>
          <a:p>
            <a:r>
              <a:rPr lang="en-US" sz="2200" dirty="0">
                <a:solidFill>
                  <a:srgbClr val="002060"/>
                </a:solidFill>
              </a:rPr>
              <a:t>Guidelines 5 (amended). Contract boundaries (2/2)</a:t>
            </a:r>
            <a:br>
              <a:rPr lang="en-US" sz="3900" dirty="0"/>
            </a:br>
            <a:endParaRPr lang="en-US" sz="3900" dirty="0"/>
          </a:p>
        </p:txBody>
      </p:sp>
      <p:cxnSp>
        <p:nvCxnSpPr>
          <p:cNvPr id="12" name="Straight Connector 11">
            <a:extLst>
              <a:ext uri="{FF2B5EF4-FFF2-40B4-BE49-F238E27FC236}">
                <a16:creationId xmlns:a16="http://schemas.microsoft.com/office/drawing/2014/main" id="{7EB498BD-8089-4626-91EA-4978EBEF535E}"/>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8878" y="806470"/>
            <a:ext cx="7903723" cy="0"/>
          </a:xfrm>
          <a:prstGeom prst="line">
            <a:avLst/>
          </a:prstGeom>
          <a:ln w="25400" cap="sq">
            <a:gradFill flip="none" rotWithShape="1">
              <a:gsLst>
                <a:gs pos="0">
                  <a:schemeClr val="accent1"/>
                </a:gs>
                <a:gs pos="100000">
                  <a:schemeClr val="accent2"/>
                </a:gs>
              </a:gsLst>
              <a:lin ang="10800000" scaled="0"/>
              <a:tileRect/>
            </a:gradFill>
            <a:bevel/>
          </a:ln>
        </p:spPr>
        <p:style>
          <a:lnRef idx="1">
            <a:schemeClr val="accent1"/>
          </a:lnRef>
          <a:fillRef idx="0">
            <a:schemeClr val="accent1"/>
          </a:fillRef>
          <a:effectRef idx="0">
            <a:schemeClr val="accent1"/>
          </a:effectRef>
          <a:fontRef idx="minor">
            <a:schemeClr val="tx1"/>
          </a:fontRef>
        </p:style>
      </p:cxnSp>
      <p:sp>
        <p:nvSpPr>
          <p:cNvPr id="5" name="Segnaposto contenuto 4">
            <a:extLst>
              <a:ext uri="{FF2B5EF4-FFF2-40B4-BE49-F238E27FC236}">
                <a16:creationId xmlns:a16="http://schemas.microsoft.com/office/drawing/2014/main" id="{C9F20992-C4E2-4236-9A59-8382AB582E0B}"/>
              </a:ext>
            </a:extLst>
          </p:cNvPr>
          <p:cNvSpPr>
            <a:spLocks noGrp="1"/>
          </p:cNvSpPr>
          <p:nvPr>
            <p:ph idx="1"/>
          </p:nvPr>
        </p:nvSpPr>
        <p:spPr>
          <a:xfrm>
            <a:off x="794250" y="1800229"/>
            <a:ext cx="10550025" cy="4485592"/>
          </a:xfrm>
        </p:spPr>
        <p:txBody>
          <a:bodyPr anchor="t">
            <a:normAutofit/>
          </a:bodyPr>
          <a:lstStyle/>
          <a:p>
            <a:pPr marL="0" indent="0" algn="just">
              <a:buNone/>
            </a:pPr>
            <a:r>
              <a:rPr lang="en-GB" sz="1400" u="sng" dirty="0">
                <a:solidFill>
                  <a:schemeClr val="tx1">
                    <a:alpha val="80000"/>
                  </a:schemeClr>
                </a:solidFill>
              </a:rPr>
              <a:t>Guideline</a:t>
            </a:r>
          </a:p>
          <a:p>
            <a:pPr marL="0" indent="0" algn="just">
              <a:buNone/>
            </a:pPr>
            <a:r>
              <a:rPr lang="en-GB" sz="1400" dirty="0">
                <a:solidFill>
                  <a:schemeClr val="tx1">
                    <a:alpha val="80000"/>
                  </a:schemeClr>
                </a:solidFill>
              </a:rPr>
              <a:t>Examples where unbundling is </a:t>
            </a:r>
            <a:r>
              <a:rPr lang="en-GB" sz="1400" u="sng" dirty="0">
                <a:solidFill>
                  <a:schemeClr val="tx1">
                    <a:alpha val="80000"/>
                  </a:schemeClr>
                </a:solidFill>
              </a:rPr>
              <a:t>not</a:t>
            </a:r>
            <a:r>
              <a:rPr lang="en-GB" sz="1400" dirty="0">
                <a:solidFill>
                  <a:schemeClr val="tx1">
                    <a:alpha val="80000"/>
                  </a:schemeClr>
                </a:solidFill>
              </a:rPr>
              <a:t> necessary</a:t>
            </a:r>
          </a:p>
          <a:p>
            <a:pPr algn="just"/>
            <a:r>
              <a:rPr lang="en-GB" sz="1400" dirty="0">
                <a:solidFill>
                  <a:schemeClr val="tx1">
                    <a:alpha val="80000"/>
                  </a:schemeClr>
                </a:solidFill>
              </a:rPr>
              <a:t>Unit linked whose mortality cover is the maximum of fixed amount and the face value of units</a:t>
            </a:r>
          </a:p>
          <a:p>
            <a:pPr algn="just"/>
            <a:r>
              <a:rPr lang="en-GB" sz="1400" dirty="0">
                <a:solidFill>
                  <a:schemeClr val="tx1">
                    <a:alpha val="80000"/>
                  </a:schemeClr>
                </a:solidFill>
              </a:rPr>
              <a:t>Saving products with different components where the allocation of premiums or reserves is under a dynamic reallocation that is neither controlled by policyholder nor predefined</a:t>
            </a:r>
          </a:p>
          <a:p>
            <a:pPr algn="just"/>
            <a:r>
              <a:rPr lang="en-GB" sz="1400" dirty="0">
                <a:solidFill>
                  <a:schemeClr val="tx1">
                    <a:alpha val="80000"/>
                  </a:schemeClr>
                </a:solidFill>
              </a:rPr>
              <a:t>Saving products with an additional mortality cover whose cost is borne by policyholders’ through a rider which can be re-priced and changed by the Undertaking</a:t>
            </a:r>
          </a:p>
          <a:p>
            <a:pPr algn="just"/>
            <a:r>
              <a:rPr lang="en-GB" sz="1400" dirty="0">
                <a:solidFill>
                  <a:schemeClr val="tx1">
                    <a:alpha val="80000"/>
                  </a:schemeClr>
                </a:solidFill>
              </a:rPr>
              <a:t>Unit linked products with an additional mortality cover whose cost is deducted periodically from the unit fund</a:t>
            </a:r>
          </a:p>
          <a:p>
            <a:pPr marL="0" indent="0" algn="just">
              <a:buNone/>
            </a:pPr>
            <a:endParaRPr lang="en-GB" sz="1400" dirty="0">
              <a:solidFill>
                <a:schemeClr val="tx1">
                  <a:alpha val="80000"/>
                </a:schemeClr>
              </a:solidFill>
            </a:endParaRPr>
          </a:p>
          <a:p>
            <a:pPr marL="0" indent="0" algn="just">
              <a:buNone/>
            </a:pPr>
            <a:endParaRPr lang="en-GB" sz="1400" dirty="0">
              <a:solidFill>
                <a:schemeClr val="tx1">
                  <a:alpha val="80000"/>
                </a:schemeClr>
              </a:solidFill>
            </a:endParaRPr>
          </a:p>
        </p:txBody>
      </p:sp>
      <p:grpSp>
        <p:nvGrpSpPr>
          <p:cNvPr id="14" name="Group 13">
            <a:extLst>
              <a:ext uri="{FF2B5EF4-FFF2-40B4-BE49-F238E27FC236}">
                <a16:creationId xmlns:a16="http://schemas.microsoft.com/office/drawing/2014/main" id="{78350D8D-73D6-4132-89B5-DD52F3962A76}"/>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1388224" y="2325422"/>
            <a:ext cx="465458" cy="872153"/>
            <a:chOff x="11388224" y="2325422"/>
            <a:chExt cx="465458" cy="872153"/>
          </a:xfrm>
        </p:grpSpPr>
        <p:sp>
          <p:nvSpPr>
            <p:cNvPr id="15" name="Graphic 11">
              <a:extLst>
                <a:ext uri="{FF2B5EF4-FFF2-40B4-BE49-F238E27FC236}">
                  <a16:creationId xmlns:a16="http://schemas.microsoft.com/office/drawing/2014/main" id="{6CB927A4-E432-4310-9CD5-E89FF506317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403764" y="2325422"/>
              <a:ext cx="139039" cy="139039"/>
            </a:xfrm>
            <a:custGeom>
              <a:avLst/>
              <a:gdLst>
                <a:gd name="connsiteX0" fmla="*/ 129602 w 139039"/>
                <a:gd name="connsiteY0" fmla="*/ 60082 h 139039"/>
                <a:gd name="connsiteX1" fmla="*/ 78957 w 139039"/>
                <a:gd name="connsiteY1" fmla="*/ 60082 h 139039"/>
                <a:gd name="connsiteX2" fmla="*/ 78957 w 139039"/>
                <a:gd name="connsiteY2" fmla="*/ 9437 h 139039"/>
                <a:gd name="connsiteX3" fmla="*/ 69520 w 139039"/>
                <a:gd name="connsiteY3" fmla="*/ 0 h 139039"/>
                <a:gd name="connsiteX4" fmla="*/ 60082 w 139039"/>
                <a:gd name="connsiteY4" fmla="*/ 9437 h 139039"/>
                <a:gd name="connsiteX5" fmla="*/ 60082 w 139039"/>
                <a:gd name="connsiteY5" fmla="*/ 60082 h 139039"/>
                <a:gd name="connsiteX6" fmla="*/ 9437 w 139039"/>
                <a:gd name="connsiteY6" fmla="*/ 60082 h 139039"/>
                <a:gd name="connsiteX7" fmla="*/ 0 w 139039"/>
                <a:gd name="connsiteY7" fmla="*/ 69520 h 139039"/>
                <a:gd name="connsiteX8" fmla="*/ 9437 w 139039"/>
                <a:gd name="connsiteY8" fmla="*/ 78957 h 139039"/>
                <a:gd name="connsiteX9" fmla="*/ 60082 w 139039"/>
                <a:gd name="connsiteY9" fmla="*/ 78957 h 139039"/>
                <a:gd name="connsiteX10" fmla="*/ 60082 w 139039"/>
                <a:gd name="connsiteY10" fmla="*/ 129602 h 139039"/>
                <a:gd name="connsiteX11" fmla="*/ 69520 w 139039"/>
                <a:gd name="connsiteY11" fmla="*/ 139039 h 139039"/>
                <a:gd name="connsiteX12" fmla="*/ 78957 w 139039"/>
                <a:gd name="connsiteY12" fmla="*/ 129602 h 139039"/>
                <a:gd name="connsiteX13" fmla="*/ 78957 w 139039"/>
                <a:gd name="connsiteY13" fmla="*/ 78957 h 139039"/>
                <a:gd name="connsiteX14" fmla="*/ 129602 w 139039"/>
                <a:gd name="connsiteY14" fmla="*/ 78957 h 139039"/>
                <a:gd name="connsiteX15" fmla="*/ 139039 w 139039"/>
                <a:gd name="connsiteY15" fmla="*/ 69520 h 139039"/>
                <a:gd name="connsiteX16" fmla="*/ 129602 w 139039"/>
                <a:gd name="connsiteY16" fmla="*/ 60082 h 1390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39039" h="139039">
                  <a:moveTo>
                    <a:pt x="129602" y="60082"/>
                  </a:moveTo>
                  <a:lnTo>
                    <a:pt x="78957" y="60082"/>
                  </a:lnTo>
                  <a:lnTo>
                    <a:pt x="78957" y="9437"/>
                  </a:lnTo>
                  <a:cubicBezTo>
                    <a:pt x="78957" y="4225"/>
                    <a:pt x="74731" y="0"/>
                    <a:pt x="69520" y="0"/>
                  </a:cubicBezTo>
                  <a:cubicBezTo>
                    <a:pt x="64308" y="0"/>
                    <a:pt x="60082" y="4225"/>
                    <a:pt x="60082" y="9437"/>
                  </a:cubicBezTo>
                  <a:lnTo>
                    <a:pt x="60082" y="60082"/>
                  </a:lnTo>
                  <a:lnTo>
                    <a:pt x="9437" y="60082"/>
                  </a:lnTo>
                  <a:cubicBezTo>
                    <a:pt x="4225" y="60082"/>
                    <a:pt x="0" y="64308"/>
                    <a:pt x="0" y="69520"/>
                  </a:cubicBezTo>
                  <a:cubicBezTo>
                    <a:pt x="0" y="74731"/>
                    <a:pt x="4225" y="78957"/>
                    <a:pt x="9437" y="78957"/>
                  </a:cubicBezTo>
                  <a:lnTo>
                    <a:pt x="60082" y="78957"/>
                  </a:lnTo>
                  <a:lnTo>
                    <a:pt x="60082" y="129602"/>
                  </a:lnTo>
                  <a:cubicBezTo>
                    <a:pt x="60082" y="134814"/>
                    <a:pt x="64308" y="139039"/>
                    <a:pt x="69520" y="139039"/>
                  </a:cubicBezTo>
                  <a:cubicBezTo>
                    <a:pt x="74731" y="139039"/>
                    <a:pt x="78957" y="134814"/>
                    <a:pt x="78957" y="129602"/>
                  </a:cubicBezTo>
                  <a:lnTo>
                    <a:pt x="78957" y="78957"/>
                  </a:lnTo>
                  <a:lnTo>
                    <a:pt x="129602" y="78957"/>
                  </a:lnTo>
                  <a:cubicBezTo>
                    <a:pt x="134814" y="78957"/>
                    <a:pt x="139039" y="74731"/>
                    <a:pt x="139039" y="69520"/>
                  </a:cubicBezTo>
                  <a:cubicBezTo>
                    <a:pt x="139039" y="64308"/>
                    <a:pt x="134814" y="60082"/>
                    <a:pt x="129602" y="60082"/>
                  </a:cubicBezTo>
                  <a:close/>
                </a:path>
              </a:pathLst>
            </a:custGeom>
            <a:solidFill>
              <a:schemeClr val="accent2"/>
            </a:solidFill>
            <a:ln w="603" cap="flat">
              <a:noFill/>
              <a:prstDash val="solid"/>
              <a:miter/>
            </a:ln>
          </p:spPr>
          <p:txBody>
            <a:bodyPr rtlCol="0" anchor="ctr"/>
            <a:lstStyle/>
            <a:p>
              <a:endParaRPr lang="en-US"/>
            </a:p>
          </p:txBody>
        </p:sp>
        <p:sp>
          <p:nvSpPr>
            <p:cNvPr id="16" name="Graphic 10">
              <a:extLst>
                <a:ext uri="{FF2B5EF4-FFF2-40B4-BE49-F238E27FC236}">
                  <a16:creationId xmlns:a16="http://schemas.microsoft.com/office/drawing/2014/main" id="{E3020543-B24B-4EC4-8FFC-8DD88EEA91A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762544" y="2554717"/>
              <a:ext cx="91138" cy="91138"/>
            </a:xfrm>
            <a:custGeom>
              <a:avLst/>
              <a:gdLst>
                <a:gd name="connsiteX0" fmla="*/ 91138 w 91138"/>
                <a:gd name="connsiteY0" fmla="*/ 45569 h 91138"/>
                <a:gd name="connsiteX1" fmla="*/ 45569 w 91138"/>
                <a:gd name="connsiteY1" fmla="*/ 91138 h 91138"/>
                <a:gd name="connsiteX2" fmla="*/ 0 w 91138"/>
                <a:gd name="connsiteY2" fmla="*/ 45569 h 91138"/>
                <a:gd name="connsiteX3" fmla="*/ 45569 w 91138"/>
                <a:gd name="connsiteY3" fmla="*/ 0 h 91138"/>
                <a:gd name="connsiteX4" fmla="*/ 91138 w 91138"/>
                <a:gd name="connsiteY4" fmla="*/ 45569 h 9113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138" h="91138">
                  <a:moveTo>
                    <a:pt x="91138" y="45569"/>
                  </a:moveTo>
                  <a:cubicBezTo>
                    <a:pt x="91138" y="70736"/>
                    <a:pt x="70736" y="91138"/>
                    <a:pt x="45569" y="91138"/>
                  </a:cubicBezTo>
                  <a:cubicBezTo>
                    <a:pt x="20402" y="91138"/>
                    <a:pt x="0" y="70736"/>
                    <a:pt x="0" y="45569"/>
                  </a:cubicBezTo>
                  <a:cubicBezTo>
                    <a:pt x="0" y="20402"/>
                    <a:pt x="20402" y="0"/>
                    <a:pt x="45569" y="0"/>
                  </a:cubicBezTo>
                  <a:cubicBezTo>
                    <a:pt x="70736" y="0"/>
                    <a:pt x="91138" y="20402"/>
                    <a:pt x="91138" y="45569"/>
                  </a:cubicBezTo>
                  <a:close/>
                </a:path>
              </a:pathLst>
            </a:custGeom>
            <a:solidFill>
              <a:schemeClr val="accent2"/>
            </a:solidFill>
            <a:ln w="422" cap="flat">
              <a:noFill/>
              <a:prstDash val="solid"/>
              <a:miter/>
            </a:ln>
          </p:spPr>
          <p:txBody>
            <a:bodyPr rtlCol="0" anchor="ctr"/>
            <a:lstStyle/>
            <a:p>
              <a:endParaRPr lang="en-US"/>
            </a:p>
          </p:txBody>
        </p:sp>
        <p:sp>
          <p:nvSpPr>
            <p:cNvPr id="17" name="Graphic 12">
              <a:extLst>
                <a:ext uri="{FF2B5EF4-FFF2-40B4-BE49-F238E27FC236}">
                  <a16:creationId xmlns:a16="http://schemas.microsoft.com/office/drawing/2014/main" id="{1453BF6C-B012-48B7-B4E8-6D7AC7C27D0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388224" y="3069861"/>
              <a:ext cx="127714" cy="127714"/>
            </a:xfrm>
            <a:custGeom>
              <a:avLst/>
              <a:gdLst>
                <a:gd name="connsiteX0" fmla="*/ 63857 w 127714"/>
                <a:gd name="connsiteY0" fmla="*/ 18874 h 127714"/>
                <a:gd name="connsiteX1" fmla="*/ 108840 w 127714"/>
                <a:gd name="connsiteY1" fmla="*/ 63857 h 127714"/>
                <a:gd name="connsiteX2" fmla="*/ 63857 w 127714"/>
                <a:gd name="connsiteY2" fmla="*/ 108840 h 127714"/>
                <a:gd name="connsiteX3" fmla="*/ 18874 w 127714"/>
                <a:gd name="connsiteY3" fmla="*/ 63857 h 127714"/>
                <a:gd name="connsiteX4" fmla="*/ 63857 w 127714"/>
                <a:gd name="connsiteY4" fmla="*/ 18874 h 127714"/>
                <a:gd name="connsiteX5" fmla="*/ 63857 w 127714"/>
                <a:gd name="connsiteY5" fmla="*/ 0 h 127714"/>
                <a:gd name="connsiteX6" fmla="*/ 0 w 127714"/>
                <a:gd name="connsiteY6" fmla="*/ 63857 h 127714"/>
                <a:gd name="connsiteX7" fmla="*/ 63857 w 127714"/>
                <a:gd name="connsiteY7" fmla="*/ 127714 h 127714"/>
                <a:gd name="connsiteX8" fmla="*/ 127714 w 127714"/>
                <a:gd name="connsiteY8" fmla="*/ 63857 h 127714"/>
                <a:gd name="connsiteX9" fmla="*/ 63857 w 127714"/>
                <a:gd name="connsiteY9" fmla="*/ 0 h 1277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27714" h="127714">
                  <a:moveTo>
                    <a:pt x="63857" y="18874"/>
                  </a:moveTo>
                  <a:cubicBezTo>
                    <a:pt x="88700" y="18874"/>
                    <a:pt x="108840" y="39014"/>
                    <a:pt x="108840" y="63857"/>
                  </a:cubicBezTo>
                  <a:cubicBezTo>
                    <a:pt x="108840" y="88700"/>
                    <a:pt x="88700" y="108840"/>
                    <a:pt x="63857" y="108840"/>
                  </a:cubicBezTo>
                  <a:cubicBezTo>
                    <a:pt x="39014" y="108840"/>
                    <a:pt x="18874" y="88700"/>
                    <a:pt x="18874" y="63857"/>
                  </a:cubicBezTo>
                  <a:cubicBezTo>
                    <a:pt x="18898" y="39024"/>
                    <a:pt x="39024" y="18898"/>
                    <a:pt x="63857" y="18874"/>
                  </a:cubicBezTo>
                  <a:moveTo>
                    <a:pt x="63857" y="0"/>
                  </a:moveTo>
                  <a:cubicBezTo>
                    <a:pt x="28590" y="0"/>
                    <a:pt x="0" y="28590"/>
                    <a:pt x="0" y="63857"/>
                  </a:cubicBezTo>
                  <a:cubicBezTo>
                    <a:pt x="0" y="99124"/>
                    <a:pt x="28590" y="127714"/>
                    <a:pt x="63857" y="127714"/>
                  </a:cubicBezTo>
                  <a:cubicBezTo>
                    <a:pt x="99124" y="127714"/>
                    <a:pt x="127714" y="99124"/>
                    <a:pt x="127714" y="63857"/>
                  </a:cubicBezTo>
                  <a:cubicBezTo>
                    <a:pt x="127714" y="28590"/>
                    <a:pt x="99124" y="0"/>
                    <a:pt x="63857" y="0"/>
                  </a:cubicBezTo>
                  <a:close/>
                </a:path>
              </a:pathLst>
            </a:custGeom>
            <a:solidFill>
              <a:schemeClr val="accent2"/>
            </a:solidFill>
            <a:ln w="610" cap="flat">
              <a:noFill/>
              <a:prstDash val="solid"/>
              <a:miter/>
            </a:ln>
          </p:spPr>
          <p:txBody>
            <a:bodyPr rtlCol="0" anchor="ctr"/>
            <a:lstStyle/>
            <a:p>
              <a:endParaRPr lang="en-US"/>
            </a:p>
          </p:txBody>
        </p:sp>
      </p:grpSp>
      <p:sp>
        <p:nvSpPr>
          <p:cNvPr id="2" name="Segnaposto numero diapositiva 1">
            <a:extLst>
              <a:ext uri="{FF2B5EF4-FFF2-40B4-BE49-F238E27FC236}">
                <a16:creationId xmlns:a16="http://schemas.microsoft.com/office/drawing/2014/main" id="{72E03EDD-0F06-4097-97AD-2F135F50D83A}"/>
              </a:ext>
            </a:extLst>
          </p:cNvPr>
          <p:cNvSpPr>
            <a:spLocks noGrp="1"/>
          </p:cNvSpPr>
          <p:nvPr>
            <p:ph type="sldNum" sz="quarter" idx="12"/>
          </p:nvPr>
        </p:nvSpPr>
        <p:spPr>
          <a:xfrm>
            <a:off x="8610600" y="6356350"/>
            <a:ext cx="2743200" cy="365125"/>
          </a:xfrm>
        </p:spPr>
        <p:txBody>
          <a:bodyPr>
            <a:normAutofit/>
          </a:bodyPr>
          <a:lstStyle/>
          <a:p>
            <a:pPr>
              <a:spcAft>
                <a:spcPts val="600"/>
              </a:spcAft>
            </a:pPr>
            <a:fld id="{D57F1E4F-1CFF-5643-939E-217C01CDF565}" type="slidenum">
              <a:rPr lang="en-US">
                <a:solidFill>
                  <a:schemeClr val="tx1">
                    <a:alpha val="60000"/>
                  </a:schemeClr>
                </a:solidFill>
              </a:rPr>
              <a:pPr>
                <a:spcAft>
                  <a:spcPts val="600"/>
                </a:spcAft>
              </a:pPr>
              <a:t>41</a:t>
            </a:fld>
            <a:endParaRPr lang="en-US">
              <a:solidFill>
                <a:schemeClr val="tx1">
                  <a:alpha val="60000"/>
                </a:schemeClr>
              </a:solidFill>
            </a:endParaRPr>
          </a:p>
        </p:txBody>
      </p:sp>
      <p:pic>
        <p:nvPicPr>
          <p:cNvPr id="3" name="Picture 2">
            <a:extLst>
              <a:ext uri="{FF2B5EF4-FFF2-40B4-BE49-F238E27FC236}">
                <a16:creationId xmlns:a16="http://schemas.microsoft.com/office/drawing/2014/main" id="{9E222F8D-538B-45E3-9590-C20EE49CFBCB}"/>
              </a:ext>
            </a:extLst>
          </p:cNvPr>
          <p:cNvPicPr>
            <a:picLocks noChangeAspect="1" noChangeArrowheads="1"/>
          </p:cNvPicPr>
          <p:nvPr/>
        </p:nvPicPr>
        <p:blipFill>
          <a:blip r:embed="rId2"/>
          <a:srcRect/>
          <a:stretch>
            <a:fillRect/>
          </a:stretch>
        </p:blipFill>
        <p:spPr bwMode="auto">
          <a:xfrm>
            <a:off x="9879287" y="335353"/>
            <a:ext cx="1928826" cy="810781"/>
          </a:xfrm>
          <a:prstGeom prst="rect">
            <a:avLst/>
          </a:prstGeom>
          <a:noFill/>
        </p:spPr>
      </p:pic>
    </p:spTree>
    <p:extLst>
      <p:ext uri="{BB962C8B-B14F-4D97-AF65-F5344CB8AC3E}">
        <p14:creationId xmlns:p14="http://schemas.microsoft.com/office/powerpoint/2010/main" val="2828340654"/>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8D1AA55E-40D5-461B-A5A8-4AE8AAB71B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itolo 3">
            <a:extLst>
              <a:ext uri="{FF2B5EF4-FFF2-40B4-BE49-F238E27FC236}">
                <a16:creationId xmlns:a16="http://schemas.microsoft.com/office/drawing/2014/main" id="{34811D00-3965-4E0C-B34B-CE68AAB5F941}"/>
              </a:ext>
            </a:extLst>
          </p:cNvPr>
          <p:cNvSpPr>
            <a:spLocks noGrp="1"/>
          </p:cNvSpPr>
          <p:nvPr>
            <p:ph type="title"/>
          </p:nvPr>
        </p:nvSpPr>
        <p:spPr>
          <a:xfrm>
            <a:off x="803775" y="1115533"/>
            <a:ext cx="10359525" cy="964324"/>
          </a:xfrm>
        </p:spPr>
        <p:txBody>
          <a:bodyPr anchor="b">
            <a:normAutofit fontScale="90000"/>
          </a:bodyPr>
          <a:lstStyle/>
          <a:p>
            <a:r>
              <a:rPr lang="en-US" sz="2200" dirty="0">
                <a:solidFill>
                  <a:srgbClr val="002060"/>
                </a:solidFill>
              </a:rPr>
              <a:t>Guidelines 6A, 6B, 6C. Identification of a financial guarantee of benefits, insurance risks with a discernible effect on the economic of a contract and changes over time </a:t>
            </a:r>
            <a:br>
              <a:rPr lang="en-US" sz="3900" dirty="0"/>
            </a:br>
            <a:endParaRPr lang="en-US" sz="3900" dirty="0"/>
          </a:p>
        </p:txBody>
      </p:sp>
      <p:cxnSp>
        <p:nvCxnSpPr>
          <p:cNvPr id="12" name="Straight Connector 11">
            <a:extLst>
              <a:ext uri="{FF2B5EF4-FFF2-40B4-BE49-F238E27FC236}">
                <a16:creationId xmlns:a16="http://schemas.microsoft.com/office/drawing/2014/main" id="{7EB498BD-8089-4626-91EA-4978EBEF535E}"/>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8878" y="806470"/>
            <a:ext cx="7903723" cy="0"/>
          </a:xfrm>
          <a:prstGeom prst="line">
            <a:avLst/>
          </a:prstGeom>
          <a:ln w="25400" cap="sq">
            <a:gradFill flip="none" rotWithShape="1">
              <a:gsLst>
                <a:gs pos="0">
                  <a:schemeClr val="accent1"/>
                </a:gs>
                <a:gs pos="100000">
                  <a:schemeClr val="accent2"/>
                </a:gs>
              </a:gsLst>
              <a:lin ang="10800000" scaled="0"/>
              <a:tileRect/>
            </a:gradFill>
            <a:bevel/>
          </a:ln>
        </p:spPr>
        <p:style>
          <a:lnRef idx="1">
            <a:schemeClr val="accent1"/>
          </a:lnRef>
          <a:fillRef idx="0">
            <a:schemeClr val="accent1"/>
          </a:fillRef>
          <a:effectRef idx="0">
            <a:schemeClr val="accent1"/>
          </a:effectRef>
          <a:fontRef idx="minor">
            <a:schemeClr val="tx1"/>
          </a:fontRef>
        </p:style>
      </p:cxnSp>
      <p:sp>
        <p:nvSpPr>
          <p:cNvPr id="5" name="Segnaposto contenuto 4">
            <a:extLst>
              <a:ext uri="{FF2B5EF4-FFF2-40B4-BE49-F238E27FC236}">
                <a16:creationId xmlns:a16="http://schemas.microsoft.com/office/drawing/2014/main" id="{C9F20992-C4E2-4236-9A59-8382AB582E0B}"/>
              </a:ext>
            </a:extLst>
          </p:cNvPr>
          <p:cNvSpPr>
            <a:spLocks noGrp="1"/>
          </p:cNvSpPr>
          <p:nvPr>
            <p:ph idx="1"/>
          </p:nvPr>
        </p:nvSpPr>
        <p:spPr>
          <a:xfrm>
            <a:off x="794250" y="1800229"/>
            <a:ext cx="10550025" cy="4485592"/>
          </a:xfrm>
        </p:spPr>
        <p:txBody>
          <a:bodyPr anchor="t">
            <a:normAutofit lnSpcReduction="10000"/>
          </a:bodyPr>
          <a:lstStyle/>
          <a:p>
            <a:pPr marL="0" indent="0" algn="just">
              <a:buNone/>
            </a:pPr>
            <a:r>
              <a:rPr lang="en-GB" sz="1400" u="sng" dirty="0">
                <a:solidFill>
                  <a:schemeClr val="tx1">
                    <a:alpha val="80000"/>
                  </a:schemeClr>
                </a:solidFill>
              </a:rPr>
              <a:t>Background</a:t>
            </a:r>
          </a:p>
          <a:p>
            <a:pPr marL="0" indent="0" algn="just">
              <a:buNone/>
            </a:pPr>
            <a:r>
              <a:rPr lang="en-GB" sz="1400" dirty="0">
                <a:solidFill>
                  <a:schemeClr val="tx1">
                    <a:alpha val="80000"/>
                  </a:schemeClr>
                </a:solidFill>
              </a:rPr>
              <a:t>If the contract has no discernible impact from the point of view of Undertaking, contract boundary is met, i.e. it’s applicable.</a:t>
            </a:r>
          </a:p>
          <a:p>
            <a:pPr marL="0" indent="0" algn="just">
              <a:buNone/>
            </a:pPr>
            <a:r>
              <a:rPr lang="en-GB" sz="1400" dirty="0">
                <a:solidFill>
                  <a:schemeClr val="tx1">
                    <a:alpha val="80000"/>
                  </a:schemeClr>
                </a:solidFill>
              </a:rPr>
              <a:t>The underpinning rationale is that events that do not change technical provisions and do not change the SCR or, more widely, risks, may be excluded from the point in time best estimate.</a:t>
            </a:r>
          </a:p>
          <a:p>
            <a:pPr marL="0" indent="0" algn="just">
              <a:buNone/>
            </a:pPr>
            <a:r>
              <a:rPr lang="en-GB" sz="1400" dirty="0">
                <a:solidFill>
                  <a:schemeClr val="tx1">
                    <a:alpha val="80000"/>
                  </a:schemeClr>
                </a:solidFill>
              </a:rPr>
              <a:t>Of course, where premiums are due mandatory, contract boundary is not applicable even though without discernible effects.  </a:t>
            </a:r>
          </a:p>
          <a:p>
            <a:pPr marL="0" indent="0" algn="just">
              <a:buNone/>
            </a:pPr>
            <a:r>
              <a:rPr lang="en-GB" sz="1400" dirty="0">
                <a:solidFill>
                  <a:schemeClr val="tx1">
                    <a:alpha val="80000"/>
                  </a:schemeClr>
                </a:solidFill>
              </a:rPr>
              <a:t>The existence of any discernible risk should be identified at the inception (origin) of contract, however changes over time are feasible.</a:t>
            </a:r>
          </a:p>
          <a:p>
            <a:pPr marL="0" indent="0" algn="just">
              <a:buNone/>
            </a:pPr>
            <a:r>
              <a:rPr lang="en-GB" sz="1400" dirty="0">
                <a:solidFill>
                  <a:schemeClr val="tx1">
                    <a:alpha val="80000"/>
                  </a:schemeClr>
                </a:solidFill>
              </a:rPr>
              <a:t>It’s worth noting that contract boundary is met also in the opposite event where the Undertaking is strongly exposed to risks and, nevertheless, can reject or amend prices &amp; conditions to mitigate those risks.</a:t>
            </a:r>
          </a:p>
          <a:p>
            <a:pPr marL="0" indent="0" algn="just">
              <a:buNone/>
            </a:pPr>
            <a:endParaRPr lang="en-GB" sz="1400" dirty="0">
              <a:solidFill>
                <a:schemeClr val="tx1">
                  <a:alpha val="80000"/>
                </a:schemeClr>
              </a:solidFill>
            </a:endParaRPr>
          </a:p>
          <a:p>
            <a:pPr marL="0" indent="0" algn="just">
              <a:buNone/>
            </a:pPr>
            <a:r>
              <a:rPr lang="en-GB" sz="1400" dirty="0">
                <a:solidFill>
                  <a:schemeClr val="tx1">
                    <a:alpha val="80000"/>
                  </a:schemeClr>
                </a:solidFill>
              </a:rPr>
              <a:t>Guideline 6A deals with financial discernible risks, guideline 6B deals with insurance discernible risks and guideline 6C deals with changes of risks after the origin of contracts.</a:t>
            </a:r>
          </a:p>
          <a:p>
            <a:pPr marL="0" indent="0" algn="just">
              <a:buNone/>
            </a:pPr>
            <a:r>
              <a:rPr lang="en-GB" sz="1400" dirty="0">
                <a:solidFill>
                  <a:schemeClr val="tx1">
                    <a:alpha val="80000"/>
                  </a:schemeClr>
                </a:solidFill>
              </a:rPr>
              <a:t>To verify the materiality of any future option or future premium, a quantitative check is envisaged. It consists in excluding the financial guarantee or the insurance cover in the best estimates and gauge the difference; the best estimate to be compared must allow for the </a:t>
            </a:r>
            <a:r>
              <a:rPr lang="en-GB" sz="1400" dirty="0" err="1">
                <a:solidFill>
                  <a:schemeClr val="tx1">
                    <a:alpha val="80000"/>
                  </a:schemeClr>
                </a:solidFill>
              </a:rPr>
              <a:t>the</a:t>
            </a:r>
            <a:r>
              <a:rPr lang="en-GB" sz="1400" dirty="0">
                <a:solidFill>
                  <a:schemeClr val="tx1">
                    <a:alpha val="80000"/>
                  </a:schemeClr>
                </a:solidFill>
              </a:rPr>
              <a:t> option or future premium under investigation.   </a:t>
            </a:r>
          </a:p>
          <a:p>
            <a:pPr marL="0" indent="0" algn="just">
              <a:buNone/>
            </a:pPr>
            <a:r>
              <a:rPr lang="en-GB" sz="1400" dirty="0">
                <a:solidFill>
                  <a:schemeClr val="tx1">
                    <a:alpha val="80000"/>
                  </a:schemeClr>
                </a:solidFill>
              </a:rPr>
              <a:t>Thus, the materiality assessment represents a sensitivity test where future obligations arising from (1) past and current paid in premiums, (2) future premiums deemed to not meet contract boundaries and (3) future premiums deemed to meet contract boundaries (the last being under investigation) contribute all together to the results without distinction between (1), (2) and (3).</a:t>
            </a:r>
          </a:p>
        </p:txBody>
      </p:sp>
      <p:grpSp>
        <p:nvGrpSpPr>
          <p:cNvPr id="14" name="Group 13">
            <a:extLst>
              <a:ext uri="{FF2B5EF4-FFF2-40B4-BE49-F238E27FC236}">
                <a16:creationId xmlns:a16="http://schemas.microsoft.com/office/drawing/2014/main" id="{78350D8D-73D6-4132-89B5-DD52F3962A76}"/>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1388224" y="2325422"/>
            <a:ext cx="465458" cy="872153"/>
            <a:chOff x="11388224" y="2325422"/>
            <a:chExt cx="465458" cy="872153"/>
          </a:xfrm>
        </p:grpSpPr>
        <p:sp>
          <p:nvSpPr>
            <p:cNvPr id="15" name="Graphic 11">
              <a:extLst>
                <a:ext uri="{FF2B5EF4-FFF2-40B4-BE49-F238E27FC236}">
                  <a16:creationId xmlns:a16="http://schemas.microsoft.com/office/drawing/2014/main" id="{6CB927A4-E432-4310-9CD5-E89FF506317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403764" y="2325422"/>
              <a:ext cx="139039" cy="139039"/>
            </a:xfrm>
            <a:custGeom>
              <a:avLst/>
              <a:gdLst>
                <a:gd name="connsiteX0" fmla="*/ 129602 w 139039"/>
                <a:gd name="connsiteY0" fmla="*/ 60082 h 139039"/>
                <a:gd name="connsiteX1" fmla="*/ 78957 w 139039"/>
                <a:gd name="connsiteY1" fmla="*/ 60082 h 139039"/>
                <a:gd name="connsiteX2" fmla="*/ 78957 w 139039"/>
                <a:gd name="connsiteY2" fmla="*/ 9437 h 139039"/>
                <a:gd name="connsiteX3" fmla="*/ 69520 w 139039"/>
                <a:gd name="connsiteY3" fmla="*/ 0 h 139039"/>
                <a:gd name="connsiteX4" fmla="*/ 60082 w 139039"/>
                <a:gd name="connsiteY4" fmla="*/ 9437 h 139039"/>
                <a:gd name="connsiteX5" fmla="*/ 60082 w 139039"/>
                <a:gd name="connsiteY5" fmla="*/ 60082 h 139039"/>
                <a:gd name="connsiteX6" fmla="*/ 9437 w 139039"/>
                <a:gd name="connsiteY6" fmla="*/ 60082 h 139039"/>
                <a:gd name="connsiteX7" fmla="*/ 0 w 139039"/>
                <a:gd name="connsiteY7" fmla="*/ 69520 h 139039"/>
                <a:gd name="connsiteX8" fmla="*/ 9437 w 139039"/>
                <a:gd name="connsiteY8" fmla="*/ 78957 h 139039"/>
                <a:gd name="connsiteX9" fmla="*/ 60082 w 139039"/>
                <a:gd name="connsiteY9" fmla="*/ 78957 h 139039"/>
                <a:gd name="connsiteX10" fmla="*/ 60082 w 139039"/>
                <a:gd name="connsiteY10" fmla="*/ 129602 h 139039"/>
                <a:gd name="connsiteX11" fmla="*/ 69520 w 139039"/>
                <a:gd name="connsiteY11" fmla="*/ 139039 h 139039"/>
                <a:gd name="connsiteX12" fmla="*/ 78957 w 139039"/>
                <a:gd name="connsiteY12" fmla="*/ 129602 h 139039"/>
                <a:gd name="connsiteX13" fmla="*/ 78957 w 139039"/>
                <a:gd name="connsiteY13" fmla="*/ 78957 h 139039"/>
                <a:gd name="connsiteX14" fmla="*/ 129602 w 139039"/>
                <a:gd name="connsiteY14" fmla="*/ 78957 h 139039"/>
                <a:gd name="connsiteX15" fmla="*/ 139039 w 139039"/>
                <a:gd name="connsiteY15" fmla="*/ 69520 h 139039"/>
                <a:gd name="connsiteX16" fmla="*/ 129602 w 139039"/>
                <a:gd name="connsiteY16" fmla="*/ 60082 h 1390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39039" h="139039">
                  <a:moveTo>
                    <a:pt x="129602" y="60082"/>
                  </a:moveTo>
                  <a:lnTo>
                    <a:pt x="78957" y="60082"/>
                  </a:lnTo>
                  <a:lnTo>
                    <a:pt x="78957" y="9437"/>
                  </a:lnTo>
                  <a:cubicBezTo>
                    <a:pt x="78957" y="4225"/>
                    <a:pt x="74731" y="0"/>
                    <a:pt x="69520" y="0"/>
                  </a:cubicBezTo>
                  <a:cubicBezTo>
                    <a:pt x="64308" y="0"/>
                    <a:pt x="60082" y="4225"/>
                    <a:pt x="60082" y="9437"/>
                  </a:cubicBezTo>
                  <a:lnTo>
                    <a:pt x="60082" y="60082"/>
                  </a:lnTo>
                  <a:lnTo>
                    <a:pt x="9437" y="60082"/>
                  </a:lnTo>
                  <a:cubicBezTo>
                    <a:pt x="4225" y="60082"/>
                    <a:pt x="0" y="64308"/>
                    <a:pt x="0" y="69520"/>
                  </a:cubicBezTo>
                  <a:cubicBezTo>
                    <a:pt x="0" y="74731"/>
                    <a:pt x="4225" y="78957"/>
                    <a:pt x="9437" y="78957"/>
                  </a:cubicBezTo>
                  <a:lnTo>
                    <a:pt x="60082" y="78957"/>
                  </a:lnTo>
                  <a:lnTo>
                    <a:pt x="60082" y="129602"/>
                  </a:lnTo>
                  <a:cubicBezTo>
                    <a:pt x="60082" y="134814"/>
                    <a:pt x="64308" y="139039"/>
                    <a:pt x="69520" y="139039"/>
                  </a:cubicBezTo>
                  <a:cubicBezTo>
                    <a:pt x="74731" y="139039"/>
                    <a:pt x="78957" y="134814"/>
                    <a:pt x="78957" y="129602"/>
                  </a:cubicBezTo>
                  <a:lnTo>
                    <a:pt x="78957" y="78957"/>
                  </a:lnTo>
                  <a:lnTo>
                    <a:pt x="129602" y="78957"/>
                  </a:lnTo>
                  <a:cubicBezTo>
                    <a:pt x="134814" y="78957"/>
                    <a:pt x="139039" y="74731"/>
                    <a:pt x="139039" y="69520"/>
                  </a:cubicBezTo>
                  <a:cubicBezTo>
                    <a:pt x="139039" y="64308"/>
                    <a:pt x="134814" y="60082"/>
                    <a:pt x="129602" y="60082"/>
                  </a:cubicBezTo>
                  <a:close/>
                </a:path>
              </a:pathLst>
            </a:custGeom>
            <a:solidFill>
              <a:schemeClr val="accent2"/>
            </a:solidFill>
            <a:ln w="603" cap="flat">
              <a:noFill/>
              <a:prstDash val="solid"/>
              <a:miter/>
            </a:ln>
          </p:spPr>
          <p:txBody>
            <a:bodyPr rtlCol="0" anchor="ctr"/>
            <a:lstStyle/>
            <a:p>
              <a:endParaRPr lang="en-US"/>
            </a:p>
          </p:txBody>
        </p:sp>
        <p:sp>
          <p:nvSpPr>
            <p:cNvPr id="16" name="Graphic 10">
              <a:extLst>
                <a:ext uri="{FF2B5EF4-FFF2-40B4-BE49-F238E27FC236}">
                  <a16:creationId xmlns:a16="http://schemas.microsoft.com/office/drawing/2014/main" id="{E3020543-B24B-4EC4-8FFC-8DD88EEA91A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762544" y="2554717"/>
              <a:ext cx="91138" cy="91138"/>
            </a:xfrm>
            <a:custGeom>
              <a:avLst/>
              <a:gdLst>
                <a:gd name="connsiteX0" fmla="*/ 91138 w 91138"/>
                <a:gd name="connsiteY0" fmla="*/ 45569 h 91138"/>
                <a:gd name="connsiteX1" fmla="*/ 45569 w 91138"/>
                <a:gd name="connsiteY1" fmla="*/ 91138 h 91138"/>
                <a:gd name="connsiteX2" fmla="*/ 0 w 91138"/>
                <a:gd name="connsiteY2" fmla="*/ 45569 h 91138"/>
                <a:gd name="connsiteX3" fmla="*/ 45569 w 91138"/>
                <a:gd name="connsiteY3" fmla="*/ 0 h 91138"/>
                <a:gd name="connsiteX4" fmla="*/ 91138 w 91138"/>
                <a:gd name="connsiteY4" fmla="*/ 45569 h 9113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138" h="91138">
                  <a:moveTo>
                    <a:pt x="91138" y="45569"/>
                  </a:moveTo>
                  <a:cubicBezTo>
                    <a:pt x="91138" y="70736"/>
                    <a:pt x="70736" y="91138"/>
                    <a:pt x="45569" y="91138"/>
                  </a:cubicBezTo>
                  <a:cubicBezTo>
                    <a:pt x="20402" y="91138"/>
                    <a:pt x="0" y="70736"/>
                    <a:pt x="0" y="45569"/>
                  </a:cubicBezTo>
                  <a:cubicBezTo>
                    <a:pt x="0" y="20402"/>
                    <a:pt x="20402" y="0"/>
                    <a:pt x="45569" y="0"/>
                  </a:cubicBezTo>
                  <a:cubicBezTo>
                    <a:pt x="70736" y="0"/>
                    <a:pt x="91138" y="20402"/>
                    <a:pt x="91138" y="45569"/>
                  </a:cubicBezTo>
                  <a:close/>
                </a:path>
              </a:pathLst>
            </a:custGeom>
            <a:solidFill>
              <a:schemeClr val="accent2"/>
            </a:solidFill>
            <a:ln w="422" cap="flat">
              <a:noFill/>
              <a:prstDash val="solid"/>
              <a:miter/>
            </a:ln>
          </p:spPr>
          <p:txBody>
            <a:bodyPr rtlCol="0" anchor="ctr"/>
            <a:lstStyle/>
            <a:p>
              <a:endParaRPr lang="en-US"/>
            </a:p>
          </p:txBody>
        </p:sp>
        <p:sp>
          <p:nvSpPr>
            <p:cNvPr id="17" name="Graphic 12">
              <a:extLst>
                <a:ext uri="{FF2B5EF4-FFF2-40B4-BE49-F238E27FC236}">
                  <a16:creationId xmlns:a16="http://schemas.microsoft.com/office/drawing/2014/main" id="{1453BF6C-B012-48B7-B4E8-6D7AC7C27D0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388224" y="3069861"/>
              <a:ext cx="127714" cy="127714"/>
            </a:xfrm>
            <a:custGeom>
              <a:avLst/>
              <a:gdLst>
                <a:gd name="connsiteX0" fmla="*/ 63857 w 127714"/>
                <a:gd name="connsiteY0" fmla="*/ 18874 h 127714"/>
                <a:gd name="connsiteX1" fmla="*/ 108840 w 127714"/>
                <a:gd name="connsiteY1" fmla="*/ 63857 h 127714"/>
                <a:gd name="connsiteX2" fmla="*/ 63857 w 127714"/>
                <a:gd name="connsiteY2" fmla="*/ 108840 h 127714"/>
                <a:gd name="connsiteX3" fmla="*/ 18874 w 127714"/>
                <a:gd name="connsiteY3" fmla="*/ 63857 h 127714"/>
                <a:gd name="connsiteX4" fmla="*/ 63857 w 127714"/>
                <a:gd name="connsiteY4" fmla="*/ 18874 h 127714"/>
                <a:gd name="connsiteX5" fmla="*/ 63857 w 127714"/>
                <a:gd name="connsiteY5" fmla="*/ 0 h 127714"/>
                <a:gd name="connsiteX6" fmla="*/ 0 w 127714"/>
                <a:gd name="connsiteY6" fmla="*/ 63857 h 127714"/>
                <a:gd name="connsiteX7" fmla="*/ 63857 w 127714"/>
                <a:gd name="connsiteY7" fmla="*/ 127714 h 127714"/>
                <a:gd name="connsiteX8" fmla="*/ 127714 w 127714"/>
                <a:gd name="connsiteY8" fmla="*/ 63857 h 127714"/>
                <a:gd name="connsiteX9" fmla="*/ 63857 w 127714"/>
                <a:gd name="connsiteY9" fmla="*/ 0 h 1277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27714" h="127714">
                  <a:moveTo>
                    <a:pt x="63857" y="18874"/>
                  </a:moveTo>
                  <a:cubicBezTo>
                    <a:pt x="88700" y="18874"/>
                    <a:pt x="108840" y="39014"/>
                    <a:pt x="108840" y="63857"/>
                  </a:cubicBezTo>
                  <a:cubicBezTo>
                    <a:pt x="108840" y="88700"/>
                    <a:pt x="88700" y="108840"/>
                    <a:pt x="63857" y="108840"/>
                  </a:cubicBezTo>
                  <a:cubicBezTo>
                    <a:pt x="39014" y="108840"/>
                    <a:pt x="18874" y="88700"/>
                    <a:pt x="18874" y="63857"/>
                  </a:cubicBezTo>
                  <a:cubicBezTo>
                    <a:pt x="18898" y="39024"/>
                    <a:pt x="39024" y="18898"/>
                    <a:pt x="63857" y="18874"/>
                  </a:cubicBezTo>
                  <a:moveTo>
                    <a:pt x="63857" y="0"/>
                  </a:moveTo>
                  <a:cubicBezTo>
                    <a:pt x="28590" y="0"/>
                    <a:pt x="0" y="28590"/>
                    <a:pt x="0" y="63857"/>
                  </a:cubicBezTo>
                  <a:cubicBezTo>
                    <a:pt x="0" y="99124"/>
                    <a:pt x="28590" y="127714"/>
                    <a:pt x="63857" y="127714"/>
                  </a:cubicBezTo>
                  <a:cubicBezTo>
                    <a:pt x="99124" y="127714"/>
                    <a:pt x="127714" y="99124"/>
                    <a:pt x="127714" y="63857"/>
                  </a:cubicBezTo>
                  <a:cubicBezTo>
                    <a:pt x="127714" y="28590"/>
                    <a:pt x="99124" y="0"/>
                    <a:pt x="63857" y="0"/>
                  </a:cubicBezTo>
                  <a:close/>
                </a:path>
              </a:pathLst>
            </a:custGeom>
            <a:solidFill>
              <a:schemeClr val="accent2"/>
            </a:solidFill>
            <a:ln w="610" cap="flat">
              <a:noFill/>
              <a:prstDash val="solid"/>
              <a:miter/>
            </a:ln>
          </p:spPr>
          <p:txBody>
            <a:bodyPr rtlCol="0" anchor="ctr"/>
            <a:lstStyle/>
            <a:p>
              <a:endParaRPr lang="en-US"/>
            </a:p>
          </p:txBody>
        </p:sp>
      </p:grpSp>
      <p:sp>
        <p:nvSpPr>
          <p:cNvPr id="2" name="Segnaposto numero diapositiva 1">
            <a:extLst>
              <a:ext uri="{FF2B5EF4-FFF2-40B4-BE49-F238E27FC236}">
                <a16:creationId xmlns:a16="http://schemas.microsoft.com/office/drawing/2014/main" id="{72E03EDD-0F06-4097-97AD-2F135F50D83A}"/>
              </a:ext>
            </a:extLst>
          </p:cNvPr>
          <p:cNvSpPr>
            <a:spLocks noGrp="1"/>
          </p:cNvSpPr>
          <p:nvPr>
            <p:ph type="sldNum" sz="quarter" idx="12"/>
          </p:nvPr>
        </p:nvSpPr>
        <p:spPr>
          <a:xfrm>
            <a:off x="8610600" y="6356350"/>
            <a:ext cx="2743200" cy="365125"/>
          </a:xfrm>
        </p:spPr>
        <p:txBody>
          <a:bodyPr>
            <a:normAutofit/>
          </a:bodyPr>
          <a:lstStyle/>
          <a:p>
            <a:pPr>
              <a:spcAft>
                <a:spcPts val="600"/>
              </a:spcAft>
            </a:pPr>
            <a:fld id="{D57F1E4F-1CFF-5643-939E-217C01CDF565}" type="slidenum">
              <a:rPr lang="en-US">
                <a:solidFill>
                  <a:schemeClr val="tx1">
                    <a:alpha val="60000"/>
                  </a:schemeClr>
                </a:solidFill>
              </a:rPr>
              <a:pPr>
                <a:spcAft>
                  <a:spcPts val="600"/>
                </a:spcAft>
              </a:pPr>
              <a:t>42</a:t>
            </a:fld>
            <a:endParaRPr lang="en-US">
              <a:solidFill>
                <a:schemeClr val="tx1">
                  <a:alpha val="60000"/>
                </a:schemeClr>
              </a:solidFill>
            </a:endParaRPr>
          </a:p>
        </p:txBody>
      </p:sp>
      <p:pic>
        <p:nvPicPr>
          <p:cNvPr id="3" name="Picture 2">
            <a:extLst>
              <a:ext uri="{FF2B5EF4-FFF2-40B4-BE49-F238E27FC236}">
                <a16:creationId xmlns:a16="http://schemas.microsoft.com/office/drawing/2014/main" id="{9E222F8D-538B-45E3-9590-C20EE49CFBCB}"/>
              </a:ext>
            </a:extLst>
          </p:cNvPr>
          <p:cNvPicPr>
            <a:picLocks noChangeAspect="1" noChangeArrowheads="1"/>
          </p:cNvPicPr>
          <p:nvPr/>
        </p:nvPicPr>
        <p:blipFill>
          <a:blip r:embed="rId2"/>
          <a:srcRect/>
          <a:stretch>
            <a:fillRect/>
          </a:stretch>
        </p:blipFill>
        <p:spPr bwMode="auto">
          <a:xfrm>
            <a:off x="9879287" y="335353"/>
            <a:ext cx="1928826" cy="810781"/>
          </a:xfrm>
          <a:prstGeom prst="rect">
            <a:avLst/>
          </a:prstGeom>
          <a:noFill/>
        </p:spPr>
      </p:pic>
    </p:spTree>
    <p:extLst>
      <p:ext uri="{BB962C8B-B14F-4D97-AF65-F5344CB8AC3E}">
        <p14:creationId xmlns:p14="http://schemas.microsoft.com/office/powerpoint/2010/main" val="2877448808"/>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8D1AA55E-40D5-461B-A5A8-4AE8AAB71B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itolo 3">
            <a:extLst>
              <a:ext uri="{FF2B5EF4-FFF2-40B4-BE49-F238E27FC236}">
                <a16:creationId xmlns:a16="http://schemas.microsoft.com/office/drawing/2014/main" id="{34811D00-3965-4E0C-B34B-CE68AAB5F941}"/>
              </a:ext>
            </a:extLst>
          </p:cNvPr>
          <p:cNvSpPr>
            <a:spLocks noGrp="1"/>
          </p:cNvSpPr>
          <p:nvPr>
            <p:ph type="title"/>
          </p:nvPr>
        </p:nvSpPr>
        <p:spPr>
          <a:xfrm>
            <a:off x="803775" y="1115533"/>
            <a:ext cx="10359525" cy="964324"/>
          </a:xfrm>
        </p:spPr>
        <p:txBody>
          <a:bodyPr anchor="b">
            <a:normAutofit fontScale="90000"/>
          </a:bodyPr>
          <a:lstStyle/>
          <a:p>
            <a:r>
              <a:rPr lang="en-US" sz="2200" dirty="0">
                <a:solidFill>
                  <a:srgbClr val="002060"/>
                </a:solidFill>
              </a:rPr>
              <a:t>Guidelines 6A. Identification of a financial guarantee of benefits with a discernible effect on the economic of a contract </a:t>
            </a:r>
            <a:br>
              <a:rPr lang="en-US" sz="3900" dirty="0"/>
            </a:br>
            <a:endParaRPr lang="en-US" sz="3900" dirty="0"/>
          </a:p>
        </p:txBody>
      </p:sp>
      <p:cxnSp>
        <p:nvCxnSpPr>
          <p:cNvPr id="12" name="Straight Connector 11">
            <a:extLst>
              <a:ext uri="{FF2B5EF4-FFF2-40B4-BE49-F238E27FC236}">
                <a16:creationId xmlns:a16="http://schemas.microsoft.com/office/drawing/2014/main" id="{7EB498BD-8089-4626-91EA-4978EBEF535E}"/>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8878" y="806470"/>
            <a:ext cx="7903723" cy="0"/>
          </a:xfrm>
          <a:prstGeom prst="line">
            <a:avLst/>
          </a:prstGeom>
          <a:ln w="25400" cap="sq">
            <a:gradFill flip="none" rotWithShape="1">
              <a:gsLst>
                <a:gs pos="0">
                  <a:schemeClr val="accent1"/>
                </a:gs>
                <a:gs pos="100000">
                  <a:schemeClr val="accent2"/>
                </a:gs>
              </a:gsLst>
              <a:lin ang="10800000" scaled="0"/>
              <a:tileRect/>
            </a:gradFill>
            <a:bevel/>
          </a:ln>
        </p:spPr>
        <p:style>
          <a:lnRef idx="1">
            <a:schemeClr val="accent1"/>
          </a:lnRef>
          <a:fillRef idx="0">
            <a:schemeClr val="accent1"/>
          </a:fillRef>
          <a:effectRef idx="0">
            <a:schemeClr val="accent1"/>
          </a:effectRef>
          <a:fontRef idx="minor">
            <a:schemeClr val="tx1"/>
          </a:fontRef>
        </p:style>
      </p:cxnSp>
      <p:sp>
        <p:nvSpPr>
          <p:cNvPr id="5" name="Segnaposto contenuto 4">
            <a:extLst>
              <a:ext uri="{FF2B5EF4-FFF2-40B4-BE49-F238E27FC236}">
                <a16:creationId xmlns:a16="http://schemas.microsoft.com/office/drawing/2014/main" id="{C9F20992-C4E2-4236-9A59-8382AB582E0B}"/>
              </a:ext>
            </a:extLst>
          </p:cNvPr>
          <p:cNvSpPr>
            <a:spLocks noGrp="1"/>
          </p:cNvSpPr>
          <p:nvPr>
            <p:ph idx="1"/>
          </p:nvPr>
        </p:nvSpPr>
        <p:spPr>
          <a:xfrm>
            <a:off x="794250" y="1800229"/>
            <a:ext cx="10550025" cy="4485592"/>
          </a:xfrm>
        </p:spPr>
        <p:txBody>
          <a:bodyPr anchor="t">
            <a:normAutofit/>
          </a:bodyPr>
          <a:lstStyle/>
          <a:p>
            <a:pPr marL="0" indent="0" algn="just">
              <a:buNone/>
            </a:pPr>
            <a:r>
              <a:rPr lang="en-GB" sz="1400" u="sng" dirty="0">
                <a:solidFill>
                  <a:schemeClr val="tx1">
                    <a:alpha val="80000"/>
                  </a:schemeClr>
                </a:solidFill>
              </a:rPr>
              <a:t>Guideline 6A</a:t>
            </a:r>
          </a:p>
          <a:p>
            <a:pPr marL="0" indent="0" algn="just">
              <a:buNone/>
            </a:pPr>
            <a:r>
              <a:rPr lang="en-GB" sz="1400" dirty="0">
                <a:solidFill>
                  <a:schemeClr val="tx1">
                    <a:alpha val="80000"/>
                  </a:schemeClr>
                </a:solidFill>
              </a:rPr>
              <a:t>To determine whether a financial risk has a discernible effect (from the point of view of Undertaking), its impacts shall be seen in respect to all the future cash flows.</a:t>
            </a:r>
          </a:p>
          <a:p>
            <a:pPr marL="0" indent="0" algn="just">
              <a:buNone/>
            </a:pPr>
            <a:r>
              <a:rPr lang="en-GB" sz="1400" dirty="0">
                <a:solidFill>
                  <a:schemeClr val="tx1">
                    <a:alpha val="80000"/>
                  </a:schemeClr>
                </a:solidFill>
              </a:rPr>
              <a:t>Financial guarantees, in particular, drive to existence of discernible effects since provides the policyholder with a discernible advantage.</a:t>
            </a:r>
          </a:p>
          <a:p>
            <a:pPr marL="0" indent="0" algn="just">
              <a:buNone/>
            </a:pPr>
            <a:r>
              <a:rPr lang="en-GB" sz="1400" dirty="0">
                <a:solidFill>
                  <a:schemeClr val="tx1">
                    <a:alpha val="80000"/>
                  </a:schemeClr>
                </a:solidFill>
              </a:rPr>
              <a:t>The check maybe either quantitative or qualitative</a:t>
            </a:r>
          </a:p>
          <a:p>
            <a:pPr marL="0" indent="0" algn="just">
              <a:buNone/>
            </a:pPr>
            <a:r>
              <a:rPr lang="en-GB" sz="1400" dirty="0">
                <a:solidFill>
                  <a:schemeClr val="tx1">
                    <a:alpha val="80000"/>
                  </a:schemeClr>
                </a:solidFill>
              </a:rPr>
              <a:t>Under a qualitative check, the Undertaking should look at the timing, amount and risks arising from the financial guarantee.</a:t>
            </a:r>
          </a:p>
          <a:p>
            <a:pPr marL="0" indent="0" algn="just">
              <a:buNone/>
            </a:pPr>
            <a:r>
              <a:rPr lang="en-GB" sz="1400" dirty="0">
                <a:solidFill>
                  <a:schemeClr val="tx1">
                    <a:alpha val="80000"/>
                  </a:schemeClr>
                </a:solidFill>
              </a:rPr>
              <a:t>Under a quantitative check, the Undertaking should run the best estimate with a without the guarantees. In doing so, they have to pay attention to 3 things:</a:t>
            </a:r>
          </a:p>
          <a:p>
            <a:pPr algn="just"/>
            <a:r>
              <a:rPr lang="en-GB" sz="1400" dirty="0">
                <a:solidFill>
                  <a:schemeClr val="tx1">
                    <a:alpha val="80000"/>
                  </a:schemeClr>
                </a:solidFill>
              </a:rPr>
              <a:t>Run stochastic calculations, at least via closed formula. In case of scenarios, look at the average of outcomes</a:t>
            </a:r>
          </a:p>
          <a:p>
            <a:pPr algn="just"/>
            <a:r>
              <a:rPr lang="en-GB" sz="1400" dirty="0">
                <a:solidFill>
                  <a:schemeClr val="tx1">
                    <a:alpha val="80000"/>
                  </a:schemeClr>
                </a:solidFill>
              </a:rPr>
              <a:t>Compare the best estimate with and without financial guarantees </a:t>
            </a:r>
            <a:r>
              <a:rPr lang="en-GB" sz="1400" u="sng" dirty="0">
                <a:solidFill>
                  <a:schemeClr val="tx1">
                    <a:alpha val="80000"/>
                  </a:schemeClr>
                </a:solidFill>
              </a:rPr>
              <a:t>excluding</a:t>
            </a:r>
            <a:r>
              <a:rPr lang="en-GB" sz="1400" dirty="0">
                <a:solidFill>
                  <a:schemeClr val="tx1">
                    <a:alpha val="80000"/>
                  </a:schemeClr>
                </a:solidFill>
              </a:rPr>
              <a:t> the volatility adjustment and the matching adjustment from both the best estimate runs</a:t>
            </a:r>
          </a:p>
          <a:p>
            <a:pPr algn="just"/>
            <a:r>
              <a:rPr lang="en-GB" sz="1400" dirty="0">
                <a:solidFill>
                  <a:schemeClr val="tx1">
                    <a:alpha val="80000"/>
                  </a:schemeClr>
                </a:solidFill>
              </a:rPr>
              <a:t>Consider the impact of future discretionary benefits if and only if they are in scope of best estimates, i.e. if they are not “pure” discretionary benefits</a:t>
            </a:r>
          </a:p>
          <a:p>
            <a:pPr marL="0" indent="0" algn="just">
              <a:buNone/>
            </a:pPr>
            <a:r>
              <a:rPr lang="en-GB" sz="1400" dirty="0">
                <a:solidFill>
                  <a:schemeClr val="tx1">
                    <a:alpha val="80000"/>
                  </a:schemeClr>
                </a:solidFill>
              </a:rPr>
              <a:t>The last sentence means that FDB is considered to the same extent as financial guarantees</a:t>
            </a:r>
          </a:p>
        </p:txBody>
      </p:sp>
      <p:grpSp>
        <p:nvGrpSpPr>
          <p:cNvPr id="14" name="Group 13">
            <a:extLst>
              <a:ext uri="{FF2B5EF4-FFF2-40B4-BE49-F238E27FC236}">
                <a16:creationId xmlns:a16="http://schemas.microsoft.com/office/drawing/2014/main" id="{78350D8D-73D6-4132-89B5-DD52F3962A76}"/>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1388224" y="2325422"/>
            <a:ext cx="465458" cy="872153"/>
            <a:chOff x="11388224" y="2325422"/>
            <a:chExt cx="465458" cy="872153"/>
          </a:xfrm>
        </p:grpSpPr>
        <p:sp>
          <p:nvSpPr>
            <p:cNvPr id="15" name="Graphic 11">
              <a:extLst>
                <a:ext uri="{FF2B5EF4-FFF2-40B4-BE49-F238E27FC236}">
                  <a16:creationId xmlns:a16="http://schemas.microsoft.com/office/drawing/2014/main" id="{6CB927A4-E432-4310-9CD5-E89FF506317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403764" y="2325422"/>
              <a:ext cx="139039" cy="139039"/>
            </a:xfrm>
            <a:custGeom>
              <a:avLst/>
              <a:gdLst>
                <a:gd name="connsiteX0" fmla="*/ 129602 w 139039"/>
                <a:gd name="connsiteY0" fmla="*/ 60082 h 139039"/>
                <a:gd name="connsiteX1" fmla="*/ 78957 w 139039"/>
                <a:gd name="connsiteY1" fmla="*/ 60082 h 139039"/>
                <a:gd name="connsiteX2" fmla="*/ 78957 w 139039"/>
                <a:gd name="connsiteY2" fmla="*/ 9437 h 139039"/>
                <a:gd name="connsiteX3" fmla="*/ 69520 w 139039"/>
                <a:gd name="connsiteY3" fmla="*/ 0 h 139039"/>
                <a:gd name="connsiteX4" fmla="*/ 60082 w 139039"/>
                <a:gd name="connsiteY4" fmla="*/ 9437 h 139039"/>
                <a:gd name="connsiteX5" fmla="*/ 60082 w 139039"/>
                <a:gd name="connsiteY5" fmla="*/ 60082 h 139039"/>
                <a:gd name="connsiteX6" fmla="*/ 9437 w 139039"/>
                <a:gd name="connsiteY6" fmla="*/ 60082 h 139039"/>
                <a:gd name="connsiteX7" fmla="*/ 0 w 139039"/>
                <a:gd name="connsiteY7" fmla="*/ 69520 h 139039"/>
                <a:gd name="connsiteX8" fmla="*/ 9437 w 139039"/>
                <a:gd name="connsiteY8" fmla="*/ 78957 h 139039"/>
                <a:gd name="connsiteX9" fmla="*/ 60082 w 139039"/>
                <a:gd name="connsiteY9" fmla="*/ 78957 h 139039"/>
                <a:gd name="connsiteX10" fmla="*/ 60082 w 139039"/>
                <a:gd name="connsiteY10" fmla="*/ 129602 h 139039"/>
                <a:gd name="connsiteX11" fmla="*/ 69520 w 139039"/>
                <a:gd name="connsiteY11" fmla="*/ 139039 h 139039"/>
                <a:gd name="connsiteX12" fmla="*/ 78957 w 139039"/>
                <a:gd name="connsiteY12" fmla="*/ 129602 h 139039"/>
                <a:gd name="connsiteX13" fmla="*/ 78957 w 139039"/>
                <a:gd name="connsiteY13" fmla="*/ 78957 h 139039"/>
                <a:gd name="connsiteX14" fmla="*/ 129602 w 139039"/>
                <a:gd name="connsiteY14" fmla="*/ 78957 h 139039"/>
                <a:gd name="connsiteX15" fmla="*/ 139039 w 139039"/>
                <a:gd name="connsiteY15" fmla="*/ 69520 h 139039"/>
                <a:gd name="connsiteX16" fmla="*/ 129602 w 139039"/>
                <a:gd name="connsiteY16" fmla="*/ 60082 h 1390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39039" h="139039">
                  <a:moveTo>
                    <a:pt x="129602" y="60082"/>
                  </a:moveTo>
                  <a:lnTo>
                    <a:pt x="78957" y="60082"/>
                  </a:lnTo>
                  <a:lnTo>
                    <a:pt x="78957" y="9437"/>
                  </a:lnTo>
                  <a:cubicBezTo>
                    <a:pt x="78957" y="4225"/>
                    <a:pt x="74731" y="0"/>
                    <a:pt x="69520" y="0"/>
                  </a:cubicBezTo>
                  <a:cubicBezTo>
                    <a:pt x="64308" y="0"/>
                    <a:pt x="60082" y="4225"/>
                    <a:pt x="60082" y="9437"/>
                  </a:cubicBezTo>
                  <a:lnTo>
                    <a:pt x="60082" y="60082"/>
                  </a:lnTo>
                  <a:lnTo>
                    <a:pt x="9437" y="60082"/>
                  </a:lnTo>
                  <a:cubicBezTo>
                    <a:pt x="4225" y="60082"/>
                    <a:pt x="0" y="64308"/>
                    <a:pt x="0" y="69520"/>
                  </a:cubicBezTo>
                  <a:cubicBezTo>
                    <a:pt x="0" y="74731"/>
                    <a:pt x="4225" y="78957"/>
                    <a:pt x="9437" y="78957"/>
                  </a:cubicBezTo>
                  <a:lnTo>
                    <a:pt x="60082" y="78957"/>
                  </a:lnTo>
                  <a:lnTo>
                    <a:pt x="60082" y="129602"/>
                  </a:lnTo>
                  <a:cubicBezTo>
                    <a:pt x="60082" y="134814"/>
                    <a:pt x="64308" y="139039"/>
                    <a:pt x="69520" y="139039"/>
                  </a:cubicBezTo>
                  <a:cubicBezTo>
                    <a:pt x="74731" y="139039"/>
                    <a:pt x="78957" y="134814"/>
                    <a:pt x="78957" y="129602"/>
                  </a:cubicBezTo>
                  <a:lnTo>
                    <a:pt x="78957" y="78957"/>
                  </a:lnTo>
                  <a:lnTo>
                    <a:pt x="129602" y="78957"/>
                  </a:lnTo>
                  <a:cubicBezTo>
                    <a:pt x="134814" y="78957"/>
                    <a:pt x="139039" y="74731"/>
                    <a:pt x="139039" y="69520"/>
                  </a:cubicBezTo>
                  <a:cubicBezTo>
                    <a:pt x="139039" y="64308"/>
                    <a:pt x="134814" y="60082"/>
                    <a:pt x="129602" y="60082"/>
                  </a:cubicBezTo>
                  <a:close/>
                </a:path>
              </a:pathLst>
            </a:custGeom>
            <a:solidFill>
              <a:schemeClr val="accent2"/>
            </a:solidFill>
            <a:ln w="603" cap="flat">
              <a:noFill/>
              <a:prstDash val="solid"/>
              <a:miter/>
            </a:ln>
          </p:spPr>
          <p:txBody>
            <a:bodyPr rtlCol="0" anchor="ctr"/>
            <a:lstStyle/>
            <a:p>
              <a:endParaRPr lang="en-US"/>
            </a:p>
          </p:txBody>
        </p:sp>
        <p:sp>
          <p:nvSpPr>
            <p:cNvPr id="16" name="Graphic 10">
              <a:extLst>
                <a:ext uri="{FF2B5EF4-FFF2-40B4-BE49-F238E27FC236}">
                  <a16:creationId xmlns:a16="http://schemas.microsoft.com/office/drawing/2014/main" id="{E3020543-B24B-4EC4-8FFC-8DD88EEA91A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762544" y="2554717"/>
              <a:ext cx="91138" cy="91138"/>
            </a:xfrm>
            <a:custGeom>
              <a:avLst/>
              <a:gdLst>
                <a:gd name="connsiteX0" fmla="*/ 91138 w 91138"/>
                <a:gd name="connsiteY0" fmla="*/ 45569 h 91138"/>
                <a:gd name="connsiteX1" fmla="*/ 45569 w 91138"/>
                <a:gd name="connsiteY1" fmla="*/ 91138 h 91138"/>
                <a:gd name="connsiteX2" fmla="*/ 0 w 91138"/>
                <a:gd name="connsiteY2" fmla="*/ 45569 h 91138"/>
                <a:gd name="connsiteX3" fmla="*/ 45569 w 91138"/>
                <a:gd name="connsiteY3" fmla="*/ 0 h 91138"/>
                <a:gd name="connsiteX4" fmla="*/ 91138 w 91138"/>
                <a:gd name="connsiteY4" fmla="*/ 45569 h 9113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138" h="91138">
                  <a:moveTo>
                    <a:pt x="91138" y="45569"/>
                  </a:moveTo>
                  <a:cubicBezTo>
                    <a:pt x="91138" y="70736"/>
                    <a:pt x="70736" y="91138"/>
                    <a:pt x="45569" y="91138"/>
                  </a:cubicBezTo>
                  <a:cubicBezTo>
                    <a:pt x="20402" y="91138"/>
                    <a:pt x="0" y="70736"/>
                    <a:pt x="0" y="45569"/>
                  </a:cubicBezTo>
                  <a:cubicBezTo>
                    <a:pt x="0" y="20402"/>
                    <a:pt x="20402" y="0"/>
                    <a:pt x="45569" y="0"/>
                  </a:cubicBezTo>
                  <a:cubicBezTo>
                    <a:pt x="70736" y="0"/>
                    <a:pt x="91138" y="20402"/>
                    <a:pt x="91138" y="45569"/>
                  </a:cubicBezTo>
                  <a:close/>
                </a:path>
              </a:pathLst>
            </a:custGeom>
            <a:solidFill>
              <a:schemeClr val="accent2"/>
            </a:solidFill>
            <a:ln w="422" cap="flat">
              <a:noFill/>
              <a:prstDash val="solid"/>
              <a:miter/>
            </a:ln>
          </p:spPr>
          <p:txBody>
            <a:bodyPr rtlCol="0" anchor="ctr"/>
            <a:lstStyle/>
            <a:p>
              <a:endParaRPr lang="en-US"/>
            </a:p>
          </p:txBody>
        </p:sp>
        <p:sp>
          <p:nvSpPr>
            <p:cNvPr id="17" name="Graphic 12">
              <a:extLst>
                <a:ext uri="{FF2B5EF4-FFF2-40B4-BE49-F238E27FC236}">
                  <a16:creationId xmlns:a16="http://schemas.microsoft.com/office/drawing/2014/main" id="{1453BF6C-B012-48B7-B4E8-6D7AC7C27D0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388224" y="3069861"/>
              <a:ext cx="127714" cy="127714"/>
            </a:xfrm>
            <a:custGeom>
              <a:avLst/>
              <a:gdLst>
                <a:gd name="connsiteX0" fmla="*/ 63857 w 127714"/>
                <a:gd name="connsiteY0" fmla="*/ 18874 h 127714"/>
                <a:gd name="connsiteX1" fmla="*/ 108840 w 127714"/>
                <a:gd name="connsiteY1" fmla="*/ 63857 h 127714"/>
                <a:gd name="connsiteX2" fmla="*/ 63857 w 127714"/>
                <a:gd name="connsiteY2" fmla="*/ 108840 h 127714"/>
                <a:gd name="connsiteX3" fmla="*/ 18874 w 127714"/>
                <a:gd name="connsiteY3" fmla="*/ 63857 h 127714"/>
                <a:gd name="connsiteX4" fmla="*/ 63857 w 127714"/>
                <a:gd name="connsiteY4" fmla="*/ 18874 h 127714"/>
                <a:gd name="connsiteX5" fmla="*/ 63857 w 127714"/>
                <a:gd name="connsiteY5" fmla="*/ 0 h 127714"/>
                <a:gd name="connsiteX6" fmla="*/ 0 w 127714"/>
                <a:gd name="connsiteY6" fmla="*/ 63857 h 127714"/>
                <a:gd name="connsiteX7" fmla="*/ 63857 w 127714"/>
                <a:gd name="connsiteY7" fmla="*/ 127714 h 127714"/>
                <a:gd name="connsiteX8" fmla="*/ 127714 w 127714"/>
                <a:gd name="connsiteY8" fmla="*/ 63857 h 127714"/>
                <a:gd name="connsiteX9" fmla="*/ 63857 w 127714"/>
                <a:gd name="connsiteY9" fmla="*/ 0 h 1277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27714" h="127714">
                  <a:moveTo>
                    <a:pt x="63857" y="18874"/>
                  </a:moveTo>
                  <a:cubicBezTo>
                    <a:pt x="88700" y="18874"/>
                    <a:pt x="108840" y="39014"/>
                    <a:pt x="108840" y="63857"/>
                  </a:cubicBezTo>
                  <a:cubicBezTo>
                    <a:pt x="108840" y="88700"/>
                    <a:pt x="88700" y="108840"/>
                    <a:pt x="63857" y="108840"/>
                  </a:cubicBezTo>
                  <a:cubicBezTo>
                    <a:pt x="39014" y="108840"/>
                    <a:pt x="18874" y="88700"/>
                    <a:pt x="18874" y="63857"/>
                  </a:cubicBezTo>
                  <a:cubicBezTo>
                    <a:pt x="18898" y="39024"/>
                    <a:pt x="39024" y="18898"/>
                    <a:pt x="63857" y="18874"/>
                  </a:cubicBezTo>
                  <a:moveTo>
                    <a:pt x="63857" y="0"/>
                  </a:moveTo>
                  <a:cubicBezTo>
                    <a:pt x="28590" y="0"/>
                    <a:pt x="0" y="28590"/>
                    <a:pt x="0" y="63857"/>
                  </a:cubicBezTo>
                  <a:cubicBezTo>
                    <a:pt x="0" y="99124"/>
                    <a:pt x="28590" y="127714"/>
                    <a:pt x="63857" y="127714"/>
                  </a:cubicBezTo>
                  <a:cubicBezTo>
                    <a:pt x="99124" y="127714"/>
                    <a:pt x="127714" y="99124"/>
                    <a:pt x="127714" y="63857"/>
                  </a:cubicBezTo>
                  <a:cubicBezTo>
                    <a:pt x="127714" y="28590"/>
                    <a:pt x="99124" y="0"/>
                    <a:pt x="63857" y="0"/>
                  </a:cubicBezTo>
                  <a:close/>
                </a:path>
              </a:pathLst>
            </a:custGeom>
            <a:solidFill>
              <a:schemeClr val="accent2"/>
            </a:solidFill>
            <a:ln w="610" cap="flat">
              <a:noFill/>
              <a:prstDash val="solid"/>
              <a:miter/>
            </a:ln>
          </p:spPr>
          <p:txBody>
            <a:bodyPr rtlCol="0" anchor="ctr"/>
            <a:lstStyle/>
            <a:p>
              <a:endParaRPr lang="en-US"/>
            </a:p>
          </p:txBody>
        </p:sp>
      </p:grpSp>
      <p:sp>
        <p:nvSpPr>
          <p:cNvPr id="2" name="Segnaposto numero diapositiva 1">
            <a:extLst>
              <a:ext uri="{FF2B5EF4-FFF2-40B4-BE49-F238E27FC236}">
                <a16:creationId xmlns:a16="http://schemas.microsoft.com/office/drawing/2014/main" id="{72E03EDD-0F06-4097-97AD-2F135F50D83A}"/>
              </a:ext>
            </a:extLst>
          </p:cNvPr>
          <p:cNvSpPr>
            <a:spLocks noGrp="1"/>
          </p:cNvSpPr>
          <p:nvPr>
            <p:ph type="sldNum" sz="quarter" idx="12"/>
          </p:nvPr>
        </p:nvSpPr>
        <p:spPr>
          <a:xfrm>
            <a:off x="8610600" y="6356350"/>
            <a:ext cx="2743200" cy="365125"/>
          </a:xfrm>
        </p:spPr>
        <p:txBody>
          <a:bodyPr>
            <a:normAutofit/>
          </a:bodyPr>
          <a:lstStyle/>
          <a:p>
            <a:pPr>
              <a:spcAft>
                <a:spcPts val="600"/>
              </a:spcAft>
            </a:pPr>
            <a:fld id="{D57F1E4F-1CFF-5643-939E-217C01CDF565}" type="slidenum">
              <a:rPr lang="en-US">
                <a:solidFill>
                  <a:schemeClr val="tx1">
                    <a:alpha val="60000"/>
                  </a:schemeClr>
                </a:solidFill>
              </a:rPr>
              <a:pPr>
                <a:spcAft>
                  <a:spcPts val="600"/>
                </a:spcAft>
              </a:pPr>
              <a:t>43</a:t>
            </a:fld>
            <a:endParaRPr lang="en-US">
              <a:solidFill>
                <a:schemeClr val="tx1">
                  <a:alpha val="60000"/>
                </a:schemeClr>
              </a:solidFill>
            </a:endParaRPr>
          </a:p>
        </p:txBody>
      </p:sp>
      <p:pic>
        <p:nvPicPr>
          <p:cNvPr id="3" name="Picture 2">
            <a:extLst>
              <a:ext uri="{FF2B5EF4-FFF2-40B4-BE49-F238E27FC236}">
                <a16:creationId xmlns:a16="http://schemas.microsoft.com/office/drawing/2014/main" id="{9E222F8D-538B-45E3-9590-C20EE49CFBCB}"/>
              </a:ext>
            </a:extLst>
          </p:cNvPr>
          <p:cNvPicPr>
            <a:picLocks noChangeAspect="1" noChangeArrowheads="1"/>
          </p:cNvPicPr>
          <p:nvPr/>
        </p:nvPicPr>
        <p:blipFill>
          <a:blip r:embed="rId2"/>
          <a:srcRect/>
          <a:stretch>
            <a:fillRect/>
          </a:stretch>
        </p:blipFill>
        <p:spPr bwMode="auto">
          <a:xfrm>
            <a:off x="9879287" y="335353"/>
            <a:ext cx="1928826" cy="810781"/>
          </a:xfrm>
          <a:prstGeom prst="rect">
            <a:avLst/>
          </a:prstGeom>
          <a:noFill/>
        </p:spPr>
      </p:pic>
    </p:spTree>
    <p:extLst>
      <p:ext uri="{BB962C8B-B14F-4D97-AF65-F5344CB8AC3E}">
        <p14:creationId xmlns:p14="http://schemas.microsoft.com/office/powerpoint/2010/main" val="3012616864"/>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8D1AA55E-40D5-461B-A5A8-4AE8AAB71B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itolo 3">
            <a:extLst>
              <a:ext uri="{FF2B5EF4-FFF2-40B4-BE49-F238E27FC236}">
                <a16:creationId xmlns:a16="http://schemas.microsoft.com/office/drawing/2014/main" id="{34811D00-3965-4E0C-B34B-CE68AAB5F941}"/>
              </a:ext>
            </a:extLst>
          </p:cNvPr>
          <p:cNvSpPr>
            <a:spLocks noGrp="1"/>
          </p:cNvSpPr>
          <p:nvPr>
            <p:ph type="title"/>
          </p:nvPr>
        </p:nvSpPr>
        <p:spPr>
          <a:xfrm>
            <a:off x="803775" y="1115533"/>
            <a:ext cx="10359525" cy="964324"/>
          </a:xfrm>
        </p:spPr>
        <p:txBody>
          <a:bodyPr anchor="b">
            <a:normAutofit fontScale="90000"/>
          </a:bodyPr>
          <a:lstStyle/>
          <a:p>
            <a:r>
              <a:rPr lang="en-US" sz="2200" dirty="0">
                <a:solidFill>
                  <a:srgbClr val="002060"/>
                </a:solidFill>
              </a:rPr>
              <a:t>Guidelines 6B. Identification of a coverage for a specified uncertain event that adversely affects the insured person with a discernible effect on the economic of a contract </a:t>
            </a:r>
            <a:br>
              <a:rPr lang="en-US" sz="3900" dirty="0"/>
            </a:br>
            <a:endParaRPr lang="en-US" sz="3900" dirty="0"/>
          </a:p>
        </p:txBody>
      </p:sp>
      <p:cxnSp>
        <p:nvCxnSpPr>
          <p:cNvPr id="12" name="Straight Connector 11">
            <a:extLst>
              <a:ext uri="{FF2B5EF4-FFF2-40B4-BE49-F238E27FC236}">
                <a16:creationId xmlns:a16="http://schemas.microsoft.com/office/drawing/2014/main" id="{7EB498BD-8089-4626-91EA-4978EBEF535E}"/>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8878" y="806470"/>
            <a:ext cx="7903723" cy="0"/>
          </a:xfrm>
          <a:prstGeom prst="line">
            <a:avLst/>
          </a:prstGeom>
          <a:ln w="25400" cap="sq">
            <a:gradFill flip="none" rotWithShape="1">
              <a:gsLst>
                <a:gs pos="0">
                  <a:schemeClr val="accent1"/>
                </a:gs>
                <a:gs pos="100000">
                  <a:schemeClr val="accent2"/>
                </a:gs>
              </a:gsLst>
              <a:lin ang="10800000" scaled="0"/>
              <a:tileRect/>
            </a:gradFill>
            <a:bevel/>
          </a:ln>
        </p:spPr>
        <p:style>
          <a:lnRef idx="1">
            <a:schemeClr val="accent1"/>
          </a:lnRef>
          <a:fillRef idx="0">
            <a:schemeClr val="accent1"/>
          </a:fillRef>
          <a:effectRef idx="0">
            <a:schemeClr val="accent1"/>
          </a:effectRef>
          <a:fontRef idx="minor">
            <a:schemeClr val="tx1"/>
          </a:fontRef>
        </p:style>
      </p:cxnSp>
      <p:sp>
        <p:nvSpPr>
          <p:cNvPr id="5" name="Segnaposto contenuto 4">
            <a:extLst>
              <a:ext uri="{FF2B5EF4-FFF2-40B4-BE49-F238E27FC236}">
                <a16:creationId xmlns:a16="http://schemas.microsoft.com/office/drawing/2014/main" id="{C9F20992-C4E2-4236-9A59-8382AB582E0B}"/>
              </a:ext>
            </a:extLst>
          </p:cNvPr>
          <p:cNvSpPr>
            <a:spLocks noGrp="1"/>
          </p:cNvSpPr>
          <p:nvPr>
            <p:ph idx="1"/>
          </p:nvPr>
        </p:nvSpPr>
        <p:spPr>
          <a:xfrm>
            <a:off x="794250" y="1800229"/>
            <a:ext cx="10550025" cy="4485592"/>
          </a:xfrm>
        </p:spPr>
        <p:txBody>
          <a:bodyPr anchor="t">
            <a:normAutofit/>
          </a:bodyPr>
          <a:lstStyle/>
          <a:p>
            <a:pPr marL="0" indent="0" algn="just">
              <a:buNone/>
            </a:pPr>
            <a:r>
              <a:rPr lang="en-GB" sz="1400" u="sng" dirty="0">
                <a:solidFill>
                  <a:schemeClr val="tx1">
                    <a:alpha val="80000"/>
                  </a:schemeClr>
                </a:solidFill>
              </a:rPr>
              <a:t>Guideline 6B</a:t>
            </a:r>
          </a:p>
          <a:p>
            <a:pPr marL="0" indent="0" algn="just">
              <a:buNone/>
            </a:pPr>
            <a:r>
              <a:rPr lang="en-GB" sz="1400" dirty="0">
                <a:solidFill>
                  <a:schemeClr val="tx1">
                    <a:alpha val="80000"/>
                  </a:schemeClr>
                </a:solidFill>
              </a:rPr>
              <a:t>To determine whether an insurance risk has a discernible effect (from the point of view of Undertaking), its impacts shall be seen in respect to all the future cash flows.</a:t>
            </a:r>
          </a:p>
          <a:p>
            <a:pPr marL="0" indent="0" algn="just">
              <a:buNone/>
            </a:pPr>
            <a:r>
              <a:rPr lang="en-GB" sz="1400" dirty="0">
                <a:solidFill>
                  <a:schemeClr val="tx1">
                    <a:alpha val="80000"/>
                  </a:schemeClr>
                </a:solidFill>
              </a:rPr>
              <a:t>Insurance cover (including guarantees of minimum in case of biometric event) in particular, drives to existence of discernible effects since provides the policyholder with a discernible advantage should the insured (biometric) event incur to the head insured.</a:t>
            </a:r>
          </a:p>
          <a:p>
            <a:pPr marL="0" indent="0" algn="just">
              <a:buNone/>
            </a:pPr>
            <a:r>
              <a:rPr lang="en-GB" sz="1400" dirty="0">
                <a:solidFill>
                  <a:schemeClr val="tx1">
                    <a:alpha val="80000"/>
                  </a:schemeClr>
                </a:solidFill>
              </a:rPr>
              <a:t>The check maybe either quantitative or qualitative</a:t>
            </a:r>
          </a:p>
          <a:p>
            <a:pPr marL="0" indent="0" algn="just">
              <a:buNone/>
            </a:pPr>
            <a:r>
              <a:rPr lang="en-GB" sz="1400" dirty="0">
                <a:solidFill>
                  <a:schemeClr val="tx1">
                    <a:alpha val="80000"/>
                  </a:schemeClr>
                </a:solidFill>
              </a:rPr>
              <a:t>Under a qualitative check, the Undertaking could  look, for examples, to the % of additional cover or to the level of price of biometric cover. More in general, it should look at the timing, amount and risks arising from the insurance cover</a:t>
            </a:r>
          </a:p>
          <a:p>
            <a:pPr marL="0" indent="0" algn="just">
              <a:buNone/>
            </a:pPr>
            <a:r>
              <a:rPr lang="en-GB" sz="1400" dirty="0">
                <a:solidFill>
                  <a:schemeClr val="tx1">
                    <a:alpha val="80000"/>
                  </a:schemeClr>
                </a:solidFill>
              </a:rPr>
              <a:t>Under a quantitative check, the Undertaking should run the best estimate with a without the biometric cover. In doing so, they have to pay attention to 3 things:</a:t>
            </a:r>
          </a:p>
          <a:p>
            <a:pPr algn="just"/>
            <a:r>
              <a:rPr lang="en-GB" sz="1400" dirty="0">
                <a:solidFill>
                  <a:schemeClr val="tx1">
                    <a:alpha val="80000"/>
                  </a:schemeClr>
                </a:solidFill>
              </a:rPr>
              <a:t>Run stochastic calculations when necessary. In case of scenarios, look at the average of outcomes</a:t>
            </a:r>
          </a:p>
          <a:p>
            <a:pPr algn="just"/>
            <a:r>
              <a:rPr lang="en-GB" sz="1400" dirty="0">
                <a:solidFill>
                  <a:schemeClr val="tx1">
                    <a:alpha val="80000"/>
                  </a:schemeClr>
                </a:solidFill>
              </a:rPr>
              <a:t>Compare the best estimate with and without insurance cover </a:t>
            </a:r>
            <a:r>
              <a:rPr lang="en-GB" sz="1400" u="sng" dirty="0">
                <a:solidFill>
                  <a:schemeClr val="tx1">
                    <a:alpha val="80000"/>
                  </a:schemeClr>
                </a:solidFill>
              </a:rPr>
              <a:t>including</a:t>
            </a:r>
            <a:r>
              <a:rPr lang="en-GB" sz="1400" dirty="0">
                <a:solidFill>
                  <a:schemeClr val="tx1">
                    <a:alpha val="80000"/>
                  </a:schemeClr>
                </a:solidFill>
              </a:rPr>
              <a:t> the volatility adjustment and the matching adjustment from both the best estimate runs</a:t>
            </a:r>
          </a:p>
          <a:p>
            <a:pPr algn="just"/>
            <a:r>
              <a:rPr lang="en-GB" sz="1400" dirty="0">
                <a:solidFill>
                  <a:schemeClr val="tx1">
                    <a:alpha val="80000"/>
                  </a:schemeClr>
                </a:solidFill>
              </a:rPr>
              <a:t>Despite expenses are not insurance cover, the quantitative check shall pay attention also the impact on the best estimates for future expenses</a:t>
            </a:r>
          </a:p>
        </p:txBody>
      </p:sp>
      <p:grpSp>
        <p:nvGrpSpPr>
          <p:cNvPr id="14" name="Group 13">
            <a:extLst>
              <a:ext uri="{FF2B5EF4-FFF2-40B4-BE49-F238E27FC236}">
                <a16:creationId xmlns:a16="http://schemas.microsoft.com/office/drawing/2014/main" id="{78350D8D-73D6-4132-89B5-DD52F3962A76}"/>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1388224" y="2325422"/>
            <a:ext cx="465458" cy="872153"/>
            <a:chOff x="11388224" y="2325422"/>
            <a:chExt cx="465458" cy="872153"/>
          </a:xfrm>
        </p:grpSpPr>
        <p:sp>
          <p:nvSpPr>
            <p:cNvPr id="15" name="Graphic 11">
              <a:extLst>
                <a:ext uri="{FF2B5EF4-FFF2-40B4-BE49-F238E27FC236}">
                  <a16:creationId xmlns:a16="http://schemas.microsoft.com/office/drawing/2014/main" id="{6CB927A4-E432-4310-9CD5-E89FF506317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403764" y="2325422"/>
              <a:ext cx="139039" cy="139039"/>
            </a:xfrm>
            <a:custGeom>
              <a:avLst/>
              <a:gdLst>
                <a:gd name="connsiteX0" fmla="*/ 129602 w 139039"/>
                <a:gd name="connsiteY0" fmla="*/ 60082 h 139039"/>
                <a:gd name="connsiteX1" fmla="*/ 78957 w 139039"/>
                <a:gd name="connsiteY1" fmla="*/ 60082 h 139039"/>
                <a:gd name="connsiteX2" fmla="*/ 78957 w 139039"/>
                <a:gd name="connsiteY2" fmla="*/ 9437 h 139039"/>
                <a:gd name="connsiteX3" fmla="*/ 69520 w 139039"/>
                <a:gd name="connsiteY3" fmla="*/ 0 h 139039"/>
                <a:gd name="connsiteX4" fmla="*/ 60082 w 139039"/>
                <a:gd name="connsiteY4" fmla="*/ 9437 h 139039"/>
                <a:gd name="connsiteX5" fmla="*/ 60082 w 139039"/>
                <a:gd name="connsiteY5" fmla="*/ 60082 h 139039"/>
                <a:gd name="connsiteX6" fmla="*/ 9437 w 139039"/>
                <a:gd name="connsiteY6" fmla="*/ 60082 h 139039"/>
                <a:gd name="connsiteX7" fmla="*/ 0 w 139039"/>
                <a:gd name="connsiteY7" fmla="*/ 69520 h 139039"/>
                <a:gd name="connsiteX8" fmla="*/ 9437 w 139039"/>
                <a:gd name="connsiteY8" fmla="*/ 78957 h 139039"/>
                <a:gd name="connsiteX9" fmla="*/ 60082 w 139039"/>
                <a:gd name="connsiteY9" fmla="*/ 78957 h 139039"/>
                <a:gd name="connsiteX10" fmla="*/ 60082 w 139039"/>
                <a:gd name="connsiteY10" fmla="*/ 129602 h 139039"/>
                <a:gd name="connsiteX11" fmla="*/ 69520 w 139039"/>
                <a:gd name="connsiteY11" fmla="*/ 139039 h 139039"/>
                <a:gd name="connsiteX12" fmla="*/ 78957 w 139039"/>
                <a:gd name="connsiteY12" fmla="*/ 129602 h 139039"/>
                <a:gd name="connsiteX13" fmla="*/ 78957 w 139039"/>
                <a:gd name="connsiteY13" fmla="*/ 78957 h 139039"/>
                <a:gd name="connsiteX14" fmla="*/ 129602 w 139039"/>
                <a:gd name="connsiteY14" fmla="*/ 78957 h 139039"/>
                <a:gd name="connsiteX15" fmla="*/ 139039 w 139039"/>
                <a:gd name="connsiteY15" fmla="*/ 69520 h 139039"/>
                <a:gd name="connsiteX16" fmla="*/ 129602 w 139039"/>
                <a:gd name="connsiteY16" fmla="*/ 60082 h 1390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39039" h="139039">
                  <a:moveTo>
                    <a:pt x="129602" y="60082"/>
                  </a:moveTo>
                  <a:lnTo>
                    <a:pt x="78957" y="60082"/>
                  </a:lnTo>
                  <a:lnTo>
                    <a:pt x="78957" y="9437"/>
                  </a:lnTo>
                  <a:cubicBezTo>
                    <a:pt x="78957" y="4225"/>
                    <a:pt x="74731" y="0"/>
                    <a:pt x="69520" y="0"/>
                  </a:cubicBezTo>
                  <a:cubicBezTo>
                    <a:pt x="64308" y="0"/>
                    <a:pt x="60082" y="4225"/>
                    <a:pt x="60082" y="9437"/>
                  </a:cubicBezTo>
                  <a:lnTo>
                    <a:pt x="60082" y="60082"/>
                  </a:lnTo>
                  <a:lnTo>
                    <a:pt x="9437" y="60082"/>
                  </a:lnTo>
                  <a:cubicBezTo>
                    <a:pt x="4225" y="60082"/>
                    <a:pt x="0" y="64308"/>
                    <a:pt x="0" y="69520"/>
                  </a:cubicBezTo>
                  <a:cubicBezTo>
                    <a:pt x="0" y="74731"/>
                    <a:pt x="4225" y="78957"/>
                    <a:pt x="9437" y="78957"/>
                  </a:cubicBezTo>
                  <a:lnTo>
                    <a:pt x="60082" y="78957"/>
                  </a:lnTo>
                  <a:lnTo>
                    <a:pt x="60082" y="129602"/>
                  </a:lnTo>
                  <a:cubicBezTo>
                    <a:pt x="60082" y="134814"/>
                    <a:pt x="64308" y="139039"/>
                    <a:pt x="69520" y="139039"/>
                  </a:cubicBezTo>
                  <a:cubicBezTo>
                    <a:pt x="74731" y="139039"/>
                    <a:pt x="78957" y="134814"/>
                    <a:pt x="78957" y="129602"/>
                  </a:cubicBezTo>
                  <a:lnTo>
                    <a:pt x="78957" y="78957"/>
                  </a:lnTo>
                  <a:lnTo>
                    <a:pt x="129602" y="78957"/>
                  </a:lnTo>
                  <a:cubicBezTo>
                    <a:pt x="134814" y="78957"/>
                    <a:pt x="139039" y="74731"/>
                    <a:pt x="139039" y="69520"/>
                  </a:cubicBezTo>
                  <a:cubicBezTo>
                    <a:pt x="139039" y="64308"/>
                    <a:pt x="134814" y="60082"/>
                    <a:pt x="129602" y="60082"/>
                  </a:cubicBezTo>
                  <a:close/>
                </a:path>
              </a:pathLst>
            </a:custGeom>
            <a:solidFill>
              <a:schemeClr val="accent2"/>
            </a:solidFill>
            <a:ln w="603" cap="flat">
              <a:noFill/>
              <a:prstDash val="solid"/>
              <a:miter/>
            </a:ln>
          </p:spPr>
          <p:txBody>
            <a:bodyPr rtlCol="0" anchor="ctr"/>
            <a:lstStyle/>
            <a:p>
              <a:endParaRPr lang="en-US"/>
            </a:p>
          </p:txBody>
        </p:sp>
        <p:sp>
          <p:nvSpPr>
            <p:cNvPr id="16" name="Graphic 10">
              <a:extLst>
                <a:ext uri="{FF2B5EF4-FFF2-40B4-BE49-F238E27FC236}">
                  <a16:creationId xmlns:a16="http://schemas.microsoft.com/office/drawing/2014/main" id="{E3020543-B24B-4EC4-8FFC-8DD88EEA91A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762544" y="2554717"/>
              <a:ext cx="91138" cy="91138"/>
            </a:xfrm>
            <a:custGeom>
              <a:avLst/>
              <a:gdLst>
                <a:gd name="connsiteX0" fmla="*/ 91138 w 91138"/>
                <a:gd name="connsiteY0" fmla="*/ 45569 h 91138"/>
                <a:gd name="connsiteX1" fmla="*/ 45569 w 91138"/>
                <a:gd name="connsiteY1" fmla="*/ 91138 h 91138"/>
                <a:gd name="connsiteX2" fmla="*/ 0 w 91138"/>
                <a:gd name="connsiteY2" fmla="*/ 45569 h 91138"/>
                <a:gd name="connsiteX3" fmla="*/ 45569 w 91138"/>
                <a:gd name="connsiteY3" fmla="*/ 0 h 91138"/>
                <a:gd name="connsiteX4" fmla="*/ 91138 w 91138"/>
                <a:gd name="connsiteY4" fmla="*/ 45569 h 9113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138" h="91138">
                  <a:moveTo>
                    <a:pt x="91138" y="45569"/>
                  </a:moveTo>
                  <a:cubicBezTo>
                    <a:pt x="91138" y="70736"/>
                    <a:pt x="70736" y="91138"/>
                    <a:pt x="45569" y="91138"/>
                  </a:cubicBezTo>
                  <a:cubicBezTo>
                    <a:pt x="20402" y="91138"/>
                    <a:pt x="0" y="70736"/>
                    <a:pt x="0" y="45569"/>
                  </a:cubicBezTo>
                  <a:cubicBezTo>
                    <a:pt x="0" y="20402"/>
                    <a:pt x="20402" y="0"/>
                    <a:pt x="45569" y="0"/>
                  </a:cubicBezTo>
                  <a:cubicBezTo>
                    <a:pt x="70736" y="0"/>
                    <a:pt x="91138" y="20402"/>
                    <a:pt x="91138" y="45569"/>
                  </a:cubicBezTo>
                  <a:close/>
                </a:path>
              </a:pathLst>
            </a:custGeom>
            <a:solidFill>
              <a:schemeClr val="accent2"/>
            </a:solidFill>
            <a:ln w="422" cap="flat">
              <a:noFill/>
              <a:prstDash val="solid"/>
              <a:miter/>
            </a:ln>
          </p:spPr>
          <p:txBody>
            <a:bodyPr rtlCol="0" anchor="ctr"/>
            <a:lstStyle/>
            <a:p>
              <a:endParaRPr lang="en-US"/>
            </a:p>
          </p:txBody>
        </p:sp>
        <p:sp>
          <p:nvSpPr>
            <p:cNvPr id="17" name="Graphic 12">
              <a:extLst>
                <a:ext uri="{FF2B5EF4-FFF2-40B4-BE49-F238E27FC236}">
                  <a16:creationId xmlns:a16="http://schemas.microsoft.com/office/drawing/2014/main" id="{1453BF6C-B012-48B7-B4E8-6D7AC7C27D0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388224" y="3069861"/>
              <a:ext cx="127714" cy="127714"/>
            </a:xfrm>
            <a:custGeom>
              <a:avLst/>
              <a:gdLst>
                <a:gd name="connsiteX0" fmla="*/ 63857 w 127714"/>
                <a:gd name="connsiteY0" fmla="*/ 18874 h 127714"/>
                <a:gd name="connsiteX1" fmla="*/ 108840 w 127714"/>
                <a:gd name="connsiteY1" fmla="*/ 63857 h 127714"/>
                <a:gd name="connsiteX2" fmla="*/ 63857 w 127714"/>
                <a:gd name="connsiteY2" fmla="*/ 108840 h 127714"/>
                <a:gd name="connsiteX3" fmla="*/ 18874 w 127714"/>
                <a:gd name="connsiteY3" fmla="*/ 63857 h 127714"/>
                <a:gd name="connsiteX4" fmla="*/ 63857 w 127714"/>
                <a:gd name="connsiteY4" fmla="*/ 18874 h 127714"/>
                <a:gd name="connsiteX5" fmla="*/ 63857 w 127714"/>
                <a:gd name="connsiteY5" fmla="*/ 0 h 127714"/>
                <a:gd name="connsiteX6" fmla="*/ 0 w 127714"/>
                <a:gd name="connsiteY6" fmla="*/ 63857 h 127714"/>
                <a:gd name="connsiteX7" fmla="*/ 63857 w 127714"/>
                <a:gd name="connsiteY7" fmla="*/ 127714 h 127714"/>
                <a:gd name="connsiteX8" fmla="*/ 127714 w 127714"/>
                <a:gd name="connsiteY8" fmla="*/ 63857 h 127714"/>
                <a:gd name="connsiteX9" fmla="*/ 63857 w 127714"/>
                <a:gd name="connsiteY9" fmla="*/ 0 h 1277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27714" h="127714">
                  <a:moveTo>
                    <a:pt x="63857" y="18874"/>
                  </a:moveTo>
                  <a:cubicBezTo>
                    <a:pt x="88700" y="18874"/>
                    <a:pt x="108840" y="39014"/>
                    <a:pt x="108840" y="63857"/>
                  </a:cubicBezTo>
                  <a:cubicBezTo>
                    <a:pt x="108840" y="88700"/>
                    <a:pt x="88700" y="108840"/>
                    <a:pt x="63857" y="108840"/>
                  </a:cubicBezTo>
                  <a:cubicBezTo>
                    <a:pt x="39014" y="108840"/>
                    <a:pt x="18874" y="88700"/>
                    <a:pt x="18874" y="63857"/>
                  </a:cubicBezTo>
                  <a:cubicBezTo>
                    <a:pt x="18898" y="39024"/>
                    <a:pt x="39024" y="18898"/>
                    <a:pt x="63857" y="18874"/>
                  </a:cubicBezTo>
                  <a:moveTo>
                    <a:pt x="63857" y="0"/>
                  </a:moveTo>
                  <a:cubicBezTo>
                    <a:pt x="28590" y="0"/>
                    <a:pt x="0" y="28590"/>
                    <a:pt x="0" y="63857"/>
                  </a:cubicBezTo>
                  <a:cubicBezTo>
                    <a:pt x="0" y="99124"/>
                    <a:pt x="28590" y="127714"/>
                    <a:pt x="63857" y="127714"/>
                  </a:cubicBezTo>
                  <a:cubicBezTo>
                    <a:pt x="99124" y="127714"/>
                    <a:pt x="127714" y="99124"/>
                    <a:pt x="127714" y="63857"/>
                  </a:cubicBezTo>
                  <a:cubicBezTo>
                    <a:pt x="127714" y="28590"/>
                    <a:pt x="99124" y="0"/>
                    <a:pt x="63857" y="0"/>
                  </a:cubicBezTo>
                  <a:close/>
                </a:path>
              </a:pathLst>
            </a:custGeom>
            <a:solidFill>
              <a:schemeClr val="accent2"/>
            </a:solidFill>
            <a:ln w="610" cap="flat">
              <a:noFill/>
              <a:prstDash val="solid"/>
              <a:miter/>
            </a:ln>
          </p:spPr>
          <p:txBody>
            <a:bodyPr rtlCol="0" anchor="ctr"/>
            <a:lstStyle/>
            <a:p>
              <a:endParaRPr lang="en-US"/>
            </a:p>
          </p:txBody>
        </p:sp>
      </p:grpSp>
      <p:sp>
        <p:nvSpPr>
          <p:cNvPr id="2" name="Segnaposto numero diapositiva 1">
            <a:extLst>
              <a:ext uri="{FF2B5EF4-FFF2-40B4-BE49-F238E27FC236}">
                <a16:creationId xmlns:a16="http://schemas.microsoft.com/office/drawing/2014/main" id="{72E03EDD-0F06-4097-97AD-2F135F50D83A}"/>
              </a:ext>
            </a:extLst>
          </p:cNvPr>
          <p:cNvSpPr>
            <a:spLocks noGrp="1"/>
          </p:cNvSpPr>
          <p:nvPr>
            <p:ph type="sldNum" sz="quarter" idx="12"/>
          </p:nvPr>
        </p:nvSpPr>
        <p:spPr>
          <a:xfrm>
            <a:off x="8610600" y="6356350"/>
            <a:ext cx="2743200" cy="365125"/>
          </a:xfrm>
        </p:spPr>
        <p:txBody>
          <a:bodyPr>
            <a:normAutofit/>
          </a:bodyPr>
          <a:lstStyle/>
          <a:p>
            <a:pPr>
              <a:spcAft>
                <a:spcPts val="600"/>
              </a:spcAft>
            </a:pPr>
            <a:fld id="{D57F1E4F-1CFF-5643-939E-217C01CDF565}" type="slidenum">
              <a:rPr lang="en-US">
                <a:solidFill>
                  <a:schemeClr val="tx1">
                    <a:alpha val="60000"/>
                  </a:schemeClr>
                </a:solidFill>
              </a:rPr>
              <a:pPr>
                <a:spcAft>
                  <a:spcPts val="600"/>
                </a:spcAft>
              </a:pPr>
              <a:t>44</a:t>
            </a:fld>
            <a:endParaRPr lang="en-US">
              <a:solidFill>
                <a:schemeClr val="tx1">
                  <a:alpha val="60000"/>
                </a:schemeClr>
              </a:solidFill>
            </a:endParaRPr>
          </a:p>
        </p:txBody>
      </p:sp>
      <p:pic>
        <p:nvPicPr>
          <p:cNvPr id="3" name="Picture 2">
            <a:extLst>
              <a:ext uri="{FF2B5EF4-FFF2-40B4-BE49-F238E27FC236}">
                <a16:creationId xmlns:a16="http://schemas.microsoft.com/office/drawing/2014/main" id="{9E222F8D-538B-45E3-9590-C20EE49CFBCB}"/>
              </a:ext>
            </a:extLst>
          </p:cNvPr>
          <p:cNvPicPr>
            <a:picLocks noChangeAspect="1" noChangeArrowheads="1"/>
          </p:cNvPicPr>
          <p:nvPr/>
        </p:nvPicPr>
        <p:blipFill>
          <a:blip r:embed="rId2"/>
          <a:srcRect/>
          <a:stretch>
            <a:fillRect/>
          </a:stretch>
        </p:blipFill>
        <p:spPr bwMode="auto">
          <a:xfrm>
            <a:off x="9879287" y="335353"/>
            <a:ext cx="1928826" cy="810781"/>
          </a:xfrm>
          <a:prstGeom prst="rect">
            <a:avLst/>
          </a:prstGeom>
          <a:noFill/>
        </p:spPr>
      </p:pic>
    </p:spTree>
    <p:extLst>
      <p:ext uri="{BB962C8B-B14F-4D97-AF65-F5344CB8AC3E}">
        <p14:creationId xmlns:p14="http://schemas.microsoft.com/office/powerpoint/2010/main" val="2443332930"/>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8D1AA55E-40D5-461B-A5A8-4AE8AAB71B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itolo 3">
            <a:extLst>
              <a:ext uri="{FF2B5EF4-FFF2-40B4-BE49-F238E27FC236}">
                <a16:creationId xmlns:a16="http://schemas.microsoft.com/office/drawing/2014/main" id="{34811D00-3965-4E0C-B34B-CE68AAB5F941}"/>
              </a:ext>
            </a:extLst>
          </p:cNvPr>
          <p:cNvSpPr>
            <a:spLocks noGrp="1"/>
          </p:cNvSpPr>
          <p:nvPr>
            <p:ph type="title"/>
          </p:nvPr>
        </p:nvSpPr>
        <p:spPr>
          <a:xfrm>
            <a:off x="803775" y="1115533"/>
            <a:ext cx="10359525" cy="964324"/>
          </a:xfrm>
        </p:spPr>
        <p:txBody>
          <a:bodyPr anchor="b">
            <a:normAutofit/>
          </a:bodyPr>
          <a:lstStyle/>
          <a:p>
            <a:r>
              <a:rPr lang="en-US" sz="2200" dirty="0">
                <a:solidFill>
                  <a:srgbClr val="002060"/>
                </a:solidFill>
              </a:rPr>
              <a:t>Guidelines 6C. Reassessment of a discernible effect of a cover or financial guarantee.</a:t>
            </a:r>
            <a:br>
              <a:rPr lang="en-US" sz="3900" dirty="0"/>
            </a:br>
            <a:endParaRPr lang="en-US" sz="3900" dirty="0"/>
          </a:p>
        </p:txBody>
      </p:sp>
      <p:cxnSp>
        <p:nvCxnSpPr>
          <p:cNvPr id="12" name="Straight Connector 11">
            <a:extLst>
              <a:ext uri="{FF2B5EF4-FFF2-40B4-BE49-F238E27FC236}">
                <a16:creationId xmlns:a16="http://schemas.microsoft.com/office/drawing/2014/main" id="{7EB498BD-8089-4626-91EA-4978EBEF535E}"/>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8878" y="806470"/>
            <a:ext cx="7903723" cy="0"/>
          </a:xfrm>
          <a:prstGeom prst="line">
            <a:avLst/>
          </a:prstGeom>
          <a:ln w="25400" cap="sq">
            <a:gradFill flip="none" rotWithShape="1">
              <a:gsLst>
                <a:gs pos="0">
                  <a:schemeClr val="accent1"/>
                </a:gs>
                <a:gs pos="100000">
                  <a:schemeClr val="accent2"/>
                </a:gs>
              </a:gsLst>
              <a:lin ang="10800000" scaled="0"/>
              <a:tileRect/>
            </a:gradFill>
            <a:bevel/>
          </a:ln>
        </p:spPr>
        <p:style>
          <a:lnRef idx="1">
            <a:schemeClr val="accent1"/>
          </a:lnRef>
          <a:fillRef idx="0">
            <a:schemeClr val="accent1"/>
          </a:fillRef>
          <a:effectRef idx="0">
            <a:schemeClr val="accent1"/>
          </a:effectRef>
          <a:fontRef idx="minor">
            <a:schemeClr val="tx1"/>
          </a:fontRef>
        </p:style>
      </p:cxnSp>
      <p:sp>
        <p:nvSpPr>
          <p:cNvPr id="5" name="Segnaposto contenuto 4">
            <a:extLst>
              <a:ext uri="{FF2B5EF4-FFF2-40B4-BE49-F238E27FC236}">
                <a16:creationId xmlns:a16="http://schemas.microsoft.com/office/drawing/2014/main" id="{C9F20992-C4E2-4236-9A59-8382AB582E0B}"/>
              </a:ext>
            </a:extLst>
          </p:cNvPr>
          <p:cNvSpPr>
            <a:spLocks noGrp="1"/>
          </p:cNvSpPr>
          <p:nvPr>
            <p:ph idx="1"/>
          </p:nvPr>
        </p:nvSpPr>
        <p:spPr>
          <a:xfrm>
            <a:off x="794250" y="1800229"/>
            <a:ext cx="10550025" cy="4485592"/>
          </a:xfrm>
        </p:spPr>
        <p:txBody>
          <a:bodyPr anchor="t">
            <a:normAutofit/>
          </a:bodyPr>
          <a:lstStyle/>
          <a:p>
            <a:pPr marL="0" indent="0" algn="just">
              <a:buNone/>
            </a:pPr>
            <a:r>
              <a:rPr lang="en-GB" sz="1400" u="sng" dirty="0">
                <a:solidFill>
                  <a:schemeClr val="tx1">
                    <a:alpha val="80000"/>
                  </a:schemeClr>
                </a:solidFill>
              </a:rPr>
              <a:t>Guideline 6C</a:t>
            </a:r>
          </a:p>
          <a:p>
            <a:pPr marL="0" indent="0" algn="just">
              <a:buNone/>
            </a:pPr>
            <a:r>
              <a:rPr lang="en-GB" sz="1400" dirty="0">
                <a:solidFill>
                  <a:schemeClr val="tx1">
                    <a:alpha val="80000"/>
                  </a:schemeClr>
                </a:solidFill>
              </a:rPr>
              <a:t> Once defined whether or not contract boundaries are applicable for each future premium and for each future option, to modify the stance is a rare event according to Guideline 6C.</a:t>
            </a:r>
          </a:p>
          <a:p>
            <a:pPr marL="0" indent="0" algn="just">
              <a:buNone/>
            </a:pPr>
            <a:r>
              <a:rPr lang="en-GB" sz="1400" dirty="0">
                <a:solidFill>
                  <a:schemeClr val="tx1">
                    <a:alpha val="80000"/>
                  </a:schemeClr>
                </a:solidFill>
              </a:rPr>
              <a:t>If the Undertaking would decide in favour of change, it must declare the choice suddenly to the National Supervisor and disclose the rationale in the next reporting RSR if due by the end of year, otherwise with a report ruled by art. 312 (3) of EU Regulation 2015/35 (10 Oct 2014), “</a:t>
            </a:r>
            <a:r>
              <a:rPr lang="en-GB" sz="1400" i="1" dirty="0">
                <a:solidFill>
                  <a:srgbClr val="0070C0">
                    <a:alpha val="80000"/>
                  </a:srgbClr>
                </a:solidFill>
              </a:rPr>
              <a:t>including a detailed description of the reassessment and its impact on the solvency position of the Undertaking</a:t>
            </a:r>
            <a:r>
              <a:rPr lang="en-GB" sz="1400" dirty="0">
                <a:solidFill>
                  <a:schemeClr val="tx1">
                    <a:alpha val="80000"/>
                  </a:schemeClr>
                </a:solidFill>
              </a:rPr>
              <a:t>”.</a:t>
            </a:r>
          </a:p>
          <a:p>
            <a:pPr marL="0" indent="0" algn="just">
              <a:buNone/>
            </a:pPr>
            <a:r>
              <a:rPr lang="en-GB" sz="1400" dirty="0">
                <a:solidFill>
                  <a:schemeClr val="tx1">
                    <a:alpha val="80000"/>
                  </a:schemeClr>
                </a:solidFill>
              </a:rPr>
              <a:t>The change shall be originated from external event such as changes of interest rates as of those existing at time of inception of the contract (i.e. when decisions about contract boundaries were taken).</a:t>
            </a:r>
          </a:p>
          <a:p>
            <a:pPr marL="0" indent="0" algn="just">
              <a:buNone/>
            </a:pPr>
            <a:r>
              <a:rPr lang="en-GB" sz="1400" dirty="0">
                <a:solidFill>
                  <a:schemeClr val="tx1">
                    <a:alpha val="80000"/>
                  </a:schemeClr>
                </a:solidFill>
              </a:rPr>
              <a:t>If due to interest rates, any change less significant than the previsions of interest rates up and down of Standard Formula should not be considered. The changes must be </a:t>
            </a:r>
            <a:r>
              <a:rPr lang="en-GB" sz="1400" u="sng" dirty="0">
                <a:solidFill>
                  <a:schemeClr val="tx1">
                    <a:alpha val="80000"/>
                  </a:schemeClr>
                </a:solidFill>
              </a:rPr>
              <a:t>extreme</a:t>
            </a:r>
            <a:r>
              <a:rPr lang="en-GB" sz="1400" dirty="0">
                <a:solidFill>
                  <a:schemeClr val="tx1">
                    <a:alpha val="80000"/>
                  </a:schemeClr>
                </a:solidFill>
              </a:rPr>
              <a:t> to justify the reassessment of contract boundary.</a:t>
            </a:r>
          </a:p>
          <a:p>
            <a:pPr marL="0" indent="0" algn="just">
              <a:buNone/>
            </a:pPr>
            <a:r>
              <a:rPr lang="en-GB" sz="1400" dirty="0">
                <a:solidFill>
                  <a:schemeClr val="tx1">
                    <a:alpha val="80000"/>
                  </a:schemeClr>
                </a:solidFill>
              </a:rPr>
              <a:t>The materiality of change since contract inception is checked via impacts on technical provisions. In doing so, the changes due to the extreme scenarios of stochastic runs should not be considered; moreover, impacts on stressed scenarios used to calculate the SCR should not be considered.</a:t>
            </a:r>
          </a:p>
          <a:p>
            <a:pPr marL="0" indent="0" algn="just">
              <a:buNone/>
            </a:pPr>
            <a:r>
              <a:rPr lang="en-GB" sz="1400" dirty="0">
                <a:solidFill>
                  <a:schemeClr val="tx1">
                    <a:alpha val="80000"/>
                  </a:schemeClr>
                </a:solidFill>
              </a:rPr>
              <a:t>The reassessment of contract boundary follows the same route than at inception, in particular it’s stated on the basis of the </a:t>
            </a:r>
            <a:r>
              <a:rPr lang="en-GB" sz="1400" u="sng" dirty="0">
                <a:solidFill>
                  <a:schemeClr val="tx1">
                    <a:alpha val="80000"/>
                  </a:schemeClr>
                </a:solidFill>
              </a:rPr>
              <a:t>average</a:t>
            </a:r>
            <a:r>
              <a:rPr lang="en-GB" sz="1400" dirty="0">
                <a:solidFill>
                  <a:schemeClr val="tx1">
                    <a:alpha val="80000"/>
                  </a:schemeClr>
                </a:solidFill>
              </a:rPr>
              <a:t> expected value of future possible cash flows and, in doing so, for the </a:t>
            </a:r>
            <a:r>
              <a:rPr lang="en-GB" sz="1400" u="sng" dirty="0">
                <a:solidFill>
                  <a:schemeClr val="tx1">
                    <a:alpha val="80000"/>
                  </a:schemeClr>
                </a:solidFill>
              </a:rPr>
              <a:t>non - stressed</a:t>
            </a:r>
            <a:r>
              <a:rPr lang="en-GB" sz="1400" dirty="0">
                <a:solidFill>
                  <a:schemeClr val="tx1">
                    <a:alpha val="80000"/>
                  </a:schemeClr>
                </a:solidFill>
              </a:rPr>
              <a:t> best estimate.</a:t>
            </a:r>
          </a:p>
          <a:p>
            <a:pPr marL="0" indent="0" algn="just">
              <a:buNone/>
            </a:pPr>
            <a:r>
              <a:rPr lang="en-GB" sz="1400" dirty="0">
                <a:solidFill>
                  <a:schemeClr val="tx1">
                    <a:alpha val="80000"/>
                  </a:schemeClr>
                </a:solidFill>
              </a:rPr>
              <a:t>Thus, once defined (or reassessed), any contract boundary keeps unchanged (i.e. constant) under extreme scenarios being used for the calculation of best estimate as well as keeps constant under the stressed scenarios used for calculating the SCR sub-modules.</a:t>
            </a:r>
          </a:p>
        </p:txBody>
      </p:sp>
      <p:grpSp>
        <p:nvGrpSpPr>
          <p:cNvPr id="14" name="Group 13">
            <a:extLst>
              <a:ext uri="{FF2B5EF4-FFF2-40B4-BE49-F238E27FC236}">
                <a16:creationId xmlns:a16="http://schemas.microsoft.com/office/drawing/2014/main" id="{78350D8D-73D6-4132-89B5-DD52F3962A76}"/>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1388224" y="2325422"/>
            <a:ext cx="465458" cy="872153"/>
            <a:chOff x="11388224" y="2325422"/>
            <a:chExt cx="465458" cy="872153"/>
          </a:xfrm>
        </p:grpSpPr>
        <p:sp>
          <p:nvSpPr>
            <p:cNvPr id="15" name="Graphic 11">
              <a:extLst>
                <a:ext uri="{FF2B5EF4-FFF2-40B4-BE49-F238E27FC236}">
                  <a16:creationId xmlns:a16="http://schemas.microsoft.com/office/drawing/2014/main" id="{6CB927A4-E432-4310-9CD5-E89FF506317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403764" y="2325422"/>
              <a:ext cx="139039" cy="139039"/>
            </a:xfrm>
            <a:custGeom>
              <a:avLst/>
              <a:gdLst>
                <a:gd name="connsiteX0" fmla="*/ 129602 w 139039"/>
                <a:gd name="connsiteY0" fmla="*/ 60082 h 139039"/>
                <a:gd name="connsiteX1" fmla="*/ 78957 w 139039"/>
                <a:gd name="connsiteY1" fmla="*/ 60082 h 139039"/>
                <a:gd name="connsiteX2" fmla="*/ 78957 w 139039"/>
                <a:gd name="connsiteY2" fmla="*/ 9437 h 139039"/>
                <a:gd name="connsiteX3" fmla="*/ 69520 w 139039"/>
                <a:gd name="connsiteY3" fmla="*/ 0 h 139039"/>
                <a:gd name="connsiteX4" fmla="*/ 60082 w 139039"/>
                <a:gd name="connsiteY4" fmla="*/ 9437 h 139039"/>
                <a:gd name="connsiteX5" fmla="*/ 60082 w 139039"/>
                <a:gd name="connsiteY5" fmla="*/ 60082 h 139039"/>
                <a:gd name="connsiteX6" fmla="*/ 9437 w 139039"/>
                <a:gd name="connsiteY6" fmla="*/ 60082 h 139039"/>
                <a:gd name="connsiteX7" fmla="*/ 0 w 139039"/>
                <a:gd name="connsiteY7" fmla="*/ 69520 h 139039"/>
                <a:gd name="connsiteX8" fmla="*/ 9437 w 139039"/>
                <a:gd name="connsiteY8" fmla="*/ 78957 h 139039"/>
                <a:gd name="connsiteX9" fmla="*/ 60082 w 139039"/>
                <a:gd name="connsiteY9" fmla="*/ 78957 h 139039"/>
                <a:gd name="connsiteX10" fmla="*/ 60082 w 139039"/>
                <a:gd name="connsiteY10" fmla="*/ 129602 h 139039"/>
                <a:gd name="connsiteX11" fmla="*/ 69520 w 139039"/>
                <a:gd name="connsiteY11" fmla="*/ 139039 h 139039"/>
                <a:gd name="connsiteX12" fmla="*/ 78957 w 139039"/>
                <a:gd name="connsiteY12" fmla="*/ 129602 h 139039"/>
                <a:gd name="connsiteX13" fmla="*/ 78957 w 139039"/>
                <a:gd name="connsiteY13" fmla="*/ 78957 h 139039"/>
                <a:gd name="connsiteX14" fmla="*/ 129602 w 139039"/>
                <a:gd name="connsiteY14" fmla="*/ 78957 h 139039"/>
                <a:gd name="connsiteX15" fmla="*/ 139039 w 139039"/>
                <a:gd name="connsiteY15" fmla="*/ 69520 h 139039"/>
                <a:gd name="connsiteX16" fmla="*/ 129602 w 139039"/>
                <a:gd name="connsiteY16" fmla="*/ 60082 h 1390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39039" h="139039">
                  <a:moveTo>
                    <a:pt x="129602" y="60082"/>
                  </a:moveTo>
                  <a:lnTo>
                    <a:pt x="78957" y="60082"/>
                  </a:lnTo>
                  <a:lnTo>
                    <a:pt x="78957" y="9437"/>
                  </a:lnTo>
                  <a:cubicBezTo>
                    <a:pt x="78957" y="4225"/>
                    <a:pt x="74731" y="0"/>
                    <a:pt x="69520" y="0"/>
                  </a:cubicBezTo>
                  <a:cubicBezTo>
                    <a:pt x="64308" y="0"/>
                    <a:pt x="60082" y="4225"/>
                    <a:pt x="60082" y="9437"/>
                  </a:cubicBezTo>
                  <a:lnTo>
                    <a:pt x="60082" y="60082"/>
                  </a:lnTo>
                  <a:lnTo>
                    <a:pt x="9437" y="60082"/>
                  </a:lnTo>
                  <a:cubicBezTo>
                    <a:pt x="4225" y="60082"/>
                    <a:pt x="0" y="64308"/>
                    <a:pt x="0" y="69520"/>
                  </a:cubicBezTo>
                  <a:cubicBezTo>
                    <a:pt x="0" y="74731"/>
                    <a:pt x="4225" y="78957"/>
                    <a:pt x="9437" y="78957"/>
                  </a:cubicBezTo>
                  <a:lnTo>
                    <a:pt x="60082" y="78957"/>
                  </a:lnTo>
                  <a:lnTo>
                    <a:pt x="60082" y="129602"/>
                  </a:lnTo>
                  <a:cubicBezTo>
                    <a:pt x="60082" y="134814"/>
                    <a:pt x="64308" y="139039"/>
                    <a:pt x="69520" y="139039"/>
                  </a:cubicBezTo>
                  <a:cubicBezTo>
                    <a:pt x="74731" y="139039"/>
                    <a:pt x="78957" y="134814"/>
                    <a:pt x="78957" y="129602"/>
                  </a:cubicBezTo>
                  <a:lnTo>
                    <a:pt x="78957" y="78957"/>
                  </a:lnTo>
                  <a:lnTo>
                    <a:pt x="129602" y="78957"/>
                  </a:lnTo>
                  <a:cubicBezTo>
                    <a:pt x="134814" y="78957"/>
                    <a:pt x="139039" y="74731"/>
                    <a:pt x="139039" y="69520"/>
                  </a:cubicBezTo>
                  <a:cubicBezTo>
                    <a:pt x="139039" y="64308"/>
                    <a:pt x="134814" y="60082"/>
                    <a:pt x="129602" y="60082"/>
                  </a:cubicBezTo>
                  <a:close/>
                </a:path>
              </a:pathLst>
            </a:custGeom>
            <a:solidFill>
              <a:schemeClr val="accent2"/>
            </a:solidFill>
            <a:ln w="603" cap="flat">
              <a:noFill/>
              <a:prstDash val="solid"/>
              <a:miter/>
            </a:ln>
          </p:spPr>
          <p:txBody>
            <a:bodyPr rtlCol="0" anchor="ctr"/>
            <a:lstStyle/>
            <a:p>
              <a:endParaRPr lang="en-US"/>
            </a:p>
          </p:txBody>
        </p:sp>
        <p:sp>
          <p:nvSpPr>
            <p:cNvPr id="16" name="Graphic 10">
              <a:extLst>
                <a:ext uri="{FF2B5EF4-FFF2-40B4-BE49-F238E27FC236}">
                  <a16:creationId xmlns:a16="http://schemas.microsoft.com/office/drawing/2014/main" id="{E3020543-B24B-4EC4-8FFC-8DD88EEA91A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762544" y="2554717"/>
              <a:ext cx="91138" cy="91138"/>
            </a:xfrm>
            <a:custGeom>
              <a:avLst/>
              <a:gdLst>
                <a:gd name="connsiteX0" fmla="*/ 91138 w 91138"/>
                <a:gd name="connsiteY0" fmla="*/ 45569 h 91138"/>
                <a:gd name="connsiteX1" fmla="*/ 45569 w 91138"/>
                <a:gd name="connsiteY1" fmla="*/ 91138 h 91138"/>
                <a:gd name="connsiteX2" fmla="*/ 0 w 91138"/>
                <a:gd name="connsiteY2" fmla="*/ 45569 h 91138"/>
                <a:gd name="connsiteX3" fmla="*/ 45569 w 91138"/>
                <a:gd name="connsiteY3" fmla="*/ 0 h 91138"/>
                <a:gd name="connsiteX4" fmla="*/ 91138 w 91138"/>
                <a:gd name="connsiteY4" fmla="*/ 45569 h 9113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138" h="91138">
                  <a:moveTo>
                    <a:pt x="91138" y="45569"/>
                  </a:moveTo>
                  <a:cubicBezTo>
                    <a:pt x="91138" y="70736"/>
                    <a:pt x="70736" y="91138"/>
                    <a:pt x="45569" y="91138"/>
                  </a:cubicBezTo>
                  <a:cubicBezTo>
                    <a:pt x="20402" y="91138"/>
                    <a:pt x="0" y="70736"/>
                    <a:pt x="0" y="45569"/>
                  </a:cubicBezTo>
                  <a:cubicBezTo>
                    <a:pt x="0" y="20402"/>
                    <a:pt x="20402" y="0"/>
                    <a:pt x="45569" y="0"/>
                  </a:cubicBezTo>
                  <a:cubicBezTo>
                    <a:pt x="70736" y="0"/>
                    <a:pt x="91138" y="20402"/>
                    <a:pt x="91138" y="45569"/>
                  </a:cubicBezTo>
                  <a:close/>
                </a:path>
              </a:pathLst>
            </a:custGeom>
            <a:solidFill>
              <a:schemeClr val="accent2"/>
            </a:solidFill>
            <a:ln w="422" cap="flat">
              <a:noFill/>
              <a:prstDash val="solid"/>
              <a:miter/>
            </a:ln>
          </p:spPr>
          <p:txBody>
            <a:bodyPr rtlCol="0" anchor="ctr"/>
            <a:lstStyle/>
            <a:p>
              <a:endParaRPr lang="en-US"/>
            </a:p>
          </p:txBody>
        </p:sp>
        <p:sp>
          <p:nvSpPr>
            <p:cNvPr id="17" name="Graphic 12">
              <a:extLst>
                <a:ext uri="{FF2B5EF4-FFF2-40B4-BE49-F238E27FC236}">
                  <a16:creationId xmlns:a16="http://schemas.microsoft.com/office/drawing/2014/main" id="{1453BF6C-B012-48B7-B4E8-6D7AC7C27D0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388224" y="3069861"/>
              <a:ext cx="127714" cy="127714"/>
            </a:xfrm>
            <a:custGeom>
              <a:avLst/>
              <a:gdLst>
                <a:gd name="connsiteX0" fmla="*/ 63857 w 127714"/>
                <a:gd name="connsiteY0" fmla="*/ 18874 h 127714"/>
                <a:gd name="connsiteX1" fmla="*/ 108840 w 127714"/>
                <a:gd name="connsiteY1" fmla="*/ 63857 h 127714"/>
                <a:gd name="connsiteX2" fmla="*/ 63857 w 127714"/>
                <a:gd name="connsiteY2" fmla="*/ 108840 h 127714"/>
                <a:gd name="connsiteX3" fmla="*/ 18874 w 127714"/>
                <a:gd name="connsiteY3" fmla="*/ 63857 h 127714"/>
                <a:gd name="connsiteX4" fmla="*/ 63857 w 127714"/>
                <a:gd name="connsiteY4" fmla="*/ 18874 h 127714"/>
                <a:gd name="connsiteX5" fmla="*/ 63857 w 127714"/>
                <a:gd name="connsiteY5" fmla="*/ 0 h 127714"/>
                <a:gd name="connsiteX6" fmla="*/ 0 w 127714"/>
                <a:gd name="connsiteY6" fmla="*/ 63857 h 127714"/>
                <a:gd name="connsiteX7" fmla="*/ 63857 w 127714"/>
                <a:gd name="connsiteY7" fmla="*/ 127714 h 127714"/>
                <a:gd name="connsiteX8" fmla="*/ 127714 w 127714"/>
                <a:gd name="connsiteY8" fmla="*/ 63857 h 127714"/>
                <a:gd name="connsiteX9" fmla="*/ 63857 w 127714"/>
                <a:gd name="connsiteY9" fmla="*/ 0 h 1277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27714" h="127714">
                  <a:moveTo>
                    <a:pt x="63857" y="18874"/>
                  </a:moveTo>
                  <a:cubicBezTo>
                    <a:pt x="88700" y="18874"/>
                    <a:pt x="108840" y="39014"/>
                    <a:pt x="108840" y="63857"/>
                  </a:cubicBezTo>
                  <a:cubicBezTo>
                    <a:pt x="108840" y="88700"/>
                    <a:pt x="88700" y="108840"/>
                    <a:pt x="63857" y="108840"/>
                  </a:cubicBezTo>
                  <a:cubicBezTo>
                    <a:pt x="39014" y="108840"/>
                    <a:pt x="18874" y="88700"/>
                    <a:pt x="18874" y="63857"/>
                  </a:cubicBezTo>
                  <a:cubicBezTo>
                    <a:pt x="18898" y="39024"/>
                    <a:pt x="39024" y="18898"/>
                    <a:pt x="63857" y="18874"/>
                  </a:cubicBezTo>
                  <a:moveTo>
                    <a:pt x="63857" y="0"/>
                  </a:moveTo>
                  <a:cubicBezTo>
                    <a:pt x="28590" y="0"/>
                    <a:pt x="0" y="28590"/>
                    <a:pt x="0" y="63857"/>
                  </a:cubicBezTo>
                  <a:cubicBezTo>
                    <a:pt x="0" y="99124"/>
                    <a:pt x="28590" y="127714"/>
                    <a:pt x="63857" y="127714"/>
                  </a:cubicBezTo>
                  <a:cubicBezTo>
                    <a:pt x="99124" y="127714"/>
                    <a:pt x="127714" y="99124"/>
                    <a:pt x="127714" y="63857"/>
                  </a:cubicBezTo>
                  <a:cubicBezTo>
                    <a:pt x="127714" y="28590"/>
                    <a:pt x="99124" y="0"/>
                    <a:pt x="63857" y="0"/>
                  </a:cubicBezTo>
                  <a:close/>
                </a:path>
              </a:pathLst>
            </a:custGeom>
            <a:solidFill>
              <a:schemeClr val="accent2"/>
            </a:solidFill>
            <a:ln w="610" cap="flat">
              <a:noFill/>
              <a:prstDash val="solid"/>
              <a:miter/>
            </a:ln>
          </p:spPr>
          <p:txBody>
            <a:bodyPr rtlCol="0" anchor="ctr"/>
            <a:lstStyle/>
            <a:p>
              <a:endParaRPr lang="en-US"/>
            </a:p>
          </p:txBody>
        </p:sp>
      </p:grpSp>
      <p:sp>
        <p:nvSpPr>
          <p:cNvPr id="2" name="Segnaposto numero diapositiva 1">
            <a:extLst>
              <a:ext uri="{FF2B5EF4-FFF2-40B4-BE49-F238E27FC236}">
                <a16:creationId xmlns:a16="http://schemas.microsoft.com/office/drawing/2014/main" id="{72E03EDD-0F06-4097-97AD-2F135F50D83A}"/>
              </a:ext>
            </a:extLst>
          </p:cNvPr>
          <p:cNvSpPr>
            <a:spLocks noGrp="1"/>
          </p:cNvSpPr>
          <p:nvPr>
            <p:ph type="sldNum" sz="quarter" idx="12"/>
          </p:nvPr>
        </p:nvSpPr>
        <p:spPr>
          <a:xfrm>
            <a:off x="8610600" y="6356350"/>
            <a:ext cx="2743200" cy="365125"/>
          </a:xfrm>
        </p:spPr>
        <p:txBody>
          <a:bodyPr>
            <a:normAutofit/>
          </a:bodyPr>
          <a:lstStyle/>
          <a:p>
            <a:pPr>
              <a:spcAft>
                <a:spcPts val="600"/>
              </a:spcAft>
            </a:pPr>
            <a:fld id="{D57F1E4F-1CFF-5643-939E-217C01CDF565}" type="slidenum">
              <a:rPr lang="en-US">
                <a:solidFill>
                  <a:schemeClr val="tx1">
                    <a:alpha val="60000"/>
                  </a:schemeClr>
                </a:solidFill>
              </a:rPr>
              <a:pPr>
                <a:spcAft>
                  <a:spcPts val="600"/>
                </a:spcAft>
              </a:pPr>
              <a:t>45</a:t>
            </a:fld>
            <a:endParaRPr lang="en-US">
              <a:solidFill>
                <a:schemeClr val="tx1">
                  <a:alpha val="60000"/>
                </a:schemeClr>
              </a:solidFill>
            </a:endParaRPr>
          </a:p>
        </p:txBody>
      </p:sp>
      <p:pic>
        <p:nvPicPr>
          <p:cNvPr id="3" name="Picture 2">
            <a:extLst>
              <a:ext uri="{FF2B5EF4-FFF2-40B4-BE49-F238E27FC236}">
                <a16:creationId xmlns:a16="http://schemas.microsoft.com/office/drawing/2014/main" id="{9E222F8D-538B-45E3-9590-C20EE49CFBCB}"/>
              </a:ext>
            </a:extLst>
          </p:cNvPr>
          <p:cNvPicPr>
            <a:picLocks noChangeAspect="1" noChangeArrowheads="1"/>
          </p:cNvPicPr>
          <p:nvPr/>
        </p:nvPicPr>
        <p:blipFill>
          <a:blip r:embed="rId2"/>
          <a:srcRect/>
          <a:stretch>
            <a:fillRect/>
          </a:stretch>
        </p:blipFill>
        <p:spPr bwMode="auto">
          <a:xfrm>
            <a:off x="9879287" y="335353"/>
            <a:ext cx="1928826" cy="810781"/>
          </a:xfrm>
          <a:prstGeom prst="rect">
            <a:avLst/>
          </a:prstGeom>
          <a:noFill/>
        </p:spPr>
      </p:pic>
    </p:spTree>
    <p:extLst>
      <p:ext uri="{BB962C8B-B14F-4D97-AF65-F5344CB8AC3E}">
        <p14:creationId xmlns:p14="http://schemas.microsoft.com/office/powerpoint/2010/main" val="279603813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8D1AA55E-40D5-461B-A5A8-4AE8AAB71B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itolo 3">
            <a:extLst>
              <a:ext uri="{FF2B5EF4-FFF2-40B4-BE49-F238E27FC236}">
                <a16:creationId xmlns:a16="http://schemas.microsoft.com/office/drawing/2014/main" id="{34811D00-3965-4E0C-B34B-CE68AAB5F941}"/>
              </a:ext>
            </a:extLst>
          </p:cNvPr>
          <p:cNvSpPr>
            <a:spLocks noGrp="1"/>
          </p:cNvSpPr>
          <p:nvPr>
            <p:ph type="title"/>
          </p:nvPr>
        </p:nvSpPr>
        <p:spPr>
          <a:xfrm>
            <a:off x="803775" y="1106008"/>
            <a:ext cx="10359525" cy="964324"/>
          </a:xfrm>
        </p:spPr>
        <p:txBody>
          <a:bodyPr anchor="b">
            <a:normAutofit/>
          </a:bodyPr>
          <a:lstStyle/>
          <a:p>
            <a:r>
              <a:rPr lang="it-IT" sz="2200" noProof="1">
                <a:solidFill>
                  <a:srgbClr val="002060"/>
                </a:solidFill>
              </a:rPr>
              <a:t>Stakeholders feedback and application date</a:t>
            </a:r>
            <a:br>
              <a:rPr lang="en-US" sz="3900" dirty="0"/>
            </a:br>
            <a:endParaRPr lang="en-US" sz="3900" dirty="0"/>
          </a:p>
        </p:txBody>
      </p:sp>
      <p:cxnSp>
        <p:nvCxnSpPr>
          <p:cNvPr id="12" name="Straight Connector 11">
            <a:extLst>
              <a:ext uri="{FF2B5EF4-FFF2-40B4-BE49-F238E27FC236}">
                <a16:creationId xmlns:a16="http://schemas.microsoft.com/office/drawing/2014/main" id="{7EB498BD-8089-4626-91EA-4978EBEF535E}"/>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8878" y="806470"/>
            <a:ext cx="7903723" cy="0"/>
          </a:xfrm>
          <a:prstGeom prst="line">
            <a:avLst/>
          </a:prstGeom>
          <a:ln w="25400" cap="sq">
            <a:gradFill flip="none" rotWithShape="1">
              <a:gsLst>
                <a:gs pos="0">
                  <a:schemeClr val="accent1"/>
                </a:gs>
                <a:gs pos="100000">
                  <a:schemeClr val="accent2"/>
                </a:gs>
              </a:gsLst>
              <a:lin ang="10800000" scaled="0"/>
              <a:tileRect/>
            </a:gradFill>
            <a:bevel/>
          </a:ln>
        </p:spPr>
        <p:style>
          <a:lnRef idx="1">
            <a:schemeClr val="accent1"/>
          </a:lnRef>
          <a:fillRef idx="0">
            <a:schemeClr val="accent1"/>
          </a:fillRef>
          <a:effectRef idx="0">
            <a:schemeClr val="accent1"/>
          </a:effectRef>
          <a:fontRef idx="minor">
            <a:schemeClr val="tx1"/>
          </a:fontRef>
        </p:style>
      </p:cxnSp>
      <p:sp>
        <p:nvSpPr>
          <p:cNvPr id="5" name="Segnaposto contenuto 4">
            <a:extLst>
              <a:ext uri="{FF2B5EF4-FFF2-40B4-BE49-F238E27FC236}">
                <a16:creationId xmlns:a16="http://schemas.microsoft.com/office/drawing/2014/main" id="{C9F20992-C4E2-4236-9A59-8382AB582E0B}"/>
              </a:ext>
            </a:extLst>
          </p:cNvPr>
          <p:cNvSpPr>
            <a:spLocks noGrp="1"/>
          </p:cNvSpPr>
          <p:nvPr>
            <p:ph idx="1"/>
          </p:nvPr>
        </p:nvSpPr>
        <p:spPr>
          <a:xfrm>
            <a:off x="803775" y="2325422"/>
            <a:ext cx="10550025" cy="3950873"/>
          </a:xfrm>
        </p:spPr>
        <p:txBody>
          <a:bodyPr anchor="t">
            <a:normAutofit/>
          </a:bodyPr>
          <a:lstStyle/>
          <a:p>
            <a:pPr marL="0" indent="0" algn="just">
              <a:buNone/>
            </a:pPr>
            <a:r>
              <a:rPr lang="en-GB" sz="1400" dirty="0">
                <a:solidFill>
                  <a:schemeClr val="tx1">
                    <a:alpha val="80000"/>
                  </a:schemeClr>
                </a:solidFill>
              </a:rPr>
              <a:t>The drafted proposals delivered in April ‘22 were put under discussion to stakeholders which were identified split down in 3 classes:</a:t>
            </a:r>
          </a:p>
          <a:p>
            <a:pPr algn="just">
              <a:buFontTx/>
              <a:buChar char="-"/>
            </a:pPr>
            <a:r>
              <a:rPr lang="en-GB" sz="1400" dirty="0">
                <a:solidFill>
                  <a:schemeClr val="tx1">
                    <a:alpha val="80000"/>
                  </a:schemeClr>
                </a:solidFill>
              </a:rPr>
              <a:t>EU trade, insurance or actuarial associations</a:t>
            </a:r>
          </a:p>
          <a:p>
            <a:pPr algn="just">
              <a:buFontTx/>
              <a:buChar char="-"/>
            </a:pPr>
            <a:r>
              <a:rPr lang="en-GB" sz="1400" dirty="0">
                <a:solidFill>
                  <a:schemeClr val="tx1">
                    <a:alpha val="80000"/>
                  </a:schemeClr>
                </a:solidFill>
              </a:rPr>
              <a:t>National insurance or actuarial associations</a:t>
            </a:r>
          </a:p>
          <a:p>
            <a:pPr algn="just">
              <a:buFontTx/>
              <a:buChar char="-"/>
            </a:pPr>
            <a:r>
              <a:rPr lang="en-GB" sz="1400" dirty="0">
                <a:solidFill>
                  <a:schemeClr val="tx1">
                    <a:alpha val="80000"/>
                  </a:schemeClr>
                </a:solidFill>
              </a:rPr>
              <a:t>Other parties such as consultants, lawyers or insurance and reinsurance undertakings</a:t>
            </a:r>
          </a:p>
          <a:p>
            <a:pPr marL="0" indent="0" algn="just">
              <a:buNone/>
            </a:pPr>
            <a:endParaRPr lang="en-GB" sz="1400" dirty="0">
              <a:solidFill>
                <a:schemeClr val="tx1">
                  <a:alpha val="80000"/>
                </a:schemeClr>
              </a:solidFill>
            </a:endParaRPr>
          </a:p>
          <a:p>
            <a:pPr marL="0" indent="0" algn="just">
              <a:buNone/>
            </a:pPr>
            <a:r>
              <a:rPr lang="en-GB" sz="1400" dirty="0">
                <a:solidFill>
                  <a:schemeClr val="tx1">
                    <a:alpha val="80000"/>
                  </a:schemeClr>
                </a:solidFill>
              </a:rPr>
              <a:t>EIOPA was aware of the importance of first application of IFRS17, considering the scheduled entry in force that is 1</a:t>
            </a:r>
            <a:r>
              <a:rPr lang="en-GB" sz="1400" baseline="30000" dirty="0">
                <a:solidFill>
                  <a:schemeClr val="tx1">
                    <a:alpha val="80000"/>
                  </a:schemeClr>
                </a:solidFill>
              </a:rPr>
              <a:t>st</a:t>
            </a:r>
            <a:r>
              <a:rPr lang="en-GB" sz="1400" dirty="0">
                <a:solidFill>
                  <a:schemeClr val="tx1">
                    <a:alpha val="80000"/>
                  </a:schemeClr>
                </a:solidFill>
              </a:rPr>
              <a:t> January 2023: it gives to the Local National Competent Authorities (NCAs) the power the delay the 1</a:t>
            </a:r>
            <a:r>
              <a:rPr lang="en-GB" sz="1400" baseline="30000" dirty="0">
                <a:solidFill>
                  <a:schemeClr val="tx1">
                    <a:alpha val="80000"/>
                  </a:schemeClr>
                </a:solidFill>
              </a:rPr>
              <a:t>st</a:t>
            </a:r>
            <a:r>
              <a:rPr lang="en-GB" sz="1400" dirty="0">
                <a:solidFill>
                  <a:schemeClr val="tx1">
                    <a:alpha val="80000"/>
                  </a:schemeClr>
                </a:solidFill>
              </a:rPr>
              <a:t> application of guidelines </a:t>
            </a:r>
          </a:p>
        </p:txBody>
      </p:sp>
      <p:grpSp>
        <p:nvGrpSpPr>
          <p:cNvPr id="14" name="Group 13">
            <a:extLst>
              <a:ext uri="{FF2B5EF4-FFF2-40B4-BE49-F238E27FC236}">
                <a16:creationId xmlns:a16="http://schemas.microsoft.com/office/drawing/2014/main" id="{78350D8D-73D6-4132-89B5-DD52F3962A76}"/>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1388224" y="2325422"/>
            <a:ext cx="465458" cy="872153"/>
            <a:chOff x="11388224" y="2325422"/>
            <a:chExt cx="465458" cy="872153"/>
          </a:xfrm>
        </p:grpSpPr>
        <p:sp>
          <p:nvSpPr>
            <p:cNvPr id="15" name="Graphic 11">
              <a:extLst>
                <a:ext uri="{FF2B5EF4-FFF2-40B4-BE49-F238E27FC236}">
                  <a16:creationId xmlns:a16="http://schemas.microsoft.com/office/drawing/2014/main" id="{6CB927A4-E432-4310-9CD5-E89FF506317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403764" y="2325422"/>
              <a:ext cx="139039" cy="139039"/>
            </a:xfrm>
            <a:custGeom>
              <a:avLst/>
              <a:gdLst>
                <a:gd name="connsiteX0" fmla="*/ 129602 w 139039"/>
                <a:gd name="connsiteY0" fmla="*/ 60082 h 139039"/>
                <a:gd name="connsiteX1" fmla="*/ 78957 w 139039"/>
                <a:gd name="connsiteY1" fmla="*/ 60082 h 139039"/>
                <a:gd name="connsiteX2" fmla="*/ 78957 w 139039"/>
                <a:gd name="connsiteY2" fmla="*/ 9437 h 139039"/>
                <a:gd name="connsiteX3" fmla="*/ 69520 w 139039"/>
                <a:gd name="connsiteY3" fmla="*/ 0 h 139039"/>
                <a:gd name="connsiteX4" fmla="*/ 60082 w 139039"/>
                <a:gd name="connsiteY4" fmla="*/ 9437 h 139039"/>
                <a:gd name="connsiteX5" fmla="*/ 60082 w 139039"/>
                <a:gd name="connsiteY5" fmla="*/ 60082 h 139039"/>
                <a:gd name="connsiteX6" fmla="*/ 9437 w 139039"/>
                <a:gd name="connsiteY6" fmla="*/ 60082 h 139039"/>
                <a:gd name="connsiteX7" fmla="*/ 0 w 139039"/>
                <a:gd name="connsiteY7" fmla="*/ 69520 h 139039"/>
                <a:gd name="connsiteX8" fmla="*/ 9437 w 139039"/>
                <a:gd name="connsiteY8" fmla="*/ 78957 h 139039"/>
                <a:gd name="connsiteX9" fmla="*/ 60082 w 139039"/>
                <a:gd name="connsiteY9" fmla="*/ 78957 h 139039"/>
                <a:gd name="connsiteX10" fmla="*/ 60082 w 139039"/>
                <a:gd name="connsiteY10" fmla="*/ 129602 h 139039"/>
                <a:gd name="connsiteX11" fmla="*/ 69520 w 139039"/>
                <a:gd name="connsiteY11" fmla="*/ 139039 h 139039"/>
                <a:gd name="connsiteX12" fmla="*/ 78957 w 139039"/>
                <a:gd name="connsiteY12" fmla="*/ 129602 h 139039"/>
                <a:gd name="connsiteX13" fmla="*/ 78957 w 139039"/>
                <a:gd name="connsiteY13" fmla="*/ 78957 h 139039"/>
                <a:gd name="connsiteX14" fmla="*/ 129602 w 139039"/>
                <a:gd name="connsiteY14" fmla="*/ 78957 h 139039"/>
                <a:gd name="connsiteX15" fmla="*/ 139039 w 139039"/>
                <a:gd name="connsiteY15" fmla="*/ 69520 h 139039"/>
                <a:gd name="connsiteX16" fmla="*/ 129602 w 139039"/>
                <a:gd name="connsiteY16" fmla="*/ 60082 h 1390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39039" h="139039">
                  <a:moveTo>
                    <a:pt x="129602" y="60082"/>
                  </a:moveTo>
                  <a:lnTo>
                    <a:pt x="78957" y="60082"/>
                  </a:lnTo>
                  <a:lnTo>
                    <a:pt x="78957" y="9437"/>
                  </a:lnTo>
                  <a:cubicBezTo>
                    <a:pt x="78957" y="4225"/>
                    <a:pt x="74731" y="0"/>
                    <a:pt x="69520" y="0"/>
                  </a:cubicBezTo>
                  <a:cubicBezTo>
                    <a:pt x="64308" y="0"/>
                    <a:pt x="60082" y="4225"/>
                    <a:pt x="60082" y="9437"/>
                  </a:cubicBezTo>
                  <a:lnTo>
                    <a:pt x="60082" y="60082"/>
                  </a:lnTo>
                  <a:lnTo>
                    <a:pt x="9437" y="60082"/>
                  </a:lnTo>
                  <a:cubicBezTo>
                    <a:pt x="4225" y="60082"/>
                    <a:pt x="0" y="64308"/>
                    <a:pt x="0" y="69520"/>
                  </a:cubicBezTo>
                  <a:cubicBezTo>
                    <a:pt x="0" y="74731"/>
                    <a:pt x="4225" y="78957"/>
                    <a:pt x="9437" y="78957"/>
                  </a:cubicBezTo>
                  <a:lnTo>
                    <a:pt x="60082" y="78957"/>
                  </a:lnTo>
                  <a:lnTo>
                    <a:pt x="60082" y="129602"/>
                  </a:lnTo>
                  <a:cubicBezTo>
                    <a:pt x="60082" y="134814"/>
                    <a:pt x="64308" y="139039"/>
                    <a:pt x="69520" y="139039"/>
                  </a:cubicBezTo>
                  <a:cubicBezTo>
                    <a:pt x="74731" y="139039"/>
                    <a:pt x="78957" y="134814"/>
                    <a:pt x="78957" y="129602"/>
                  </a:cubicBezTo>
                  <a:lnTo>
                    <a:pt x="78957" y="78957"/>
                  </a:lnTo>
                  <a:lnTo>
                    <a:pt x="129602" y="78957"/>
                  </a:lnTo>
                  <a:cubicBezTo>
                    <a:pt x="134814" y="78957"/>
                    <a:pt x="139039" y="74731"/>
                    <a:pt x="139039" y="69520"/>
                  </a:cubicBezTo>
                  <a:cubicBezTo>
                    <a:pt x="139039" y="64308"/>
                    <a:pt x="134814" y="60082"/>
                    <a:pt x="129602" y="60082"/>
                  </a:cubicBezTo>
                  <a:close/>
                </a:path>
              </a:pathLst>
            </a:custGeom>
            <a:solidFill>
              <a:schemeClr val="accent2"/>
            </a:solidFill>
            <a:ln w="603" cap="flat">
              <a:noFill/>
              <a:prstDash val="solid"/>
              <a:miter/>
            </a:ln>
          </p:spPr>
          <p:txBody>
            <a:bodyPr rtlCol="0" anchor="ctr"/>
            <a:lstStyle/>
            <a:p>
              <a:endParaRPr lang="en-US"/>
            </a:p>
          </p:txBody>
        </p:sp>
        <p:sp>
          <p:nvSpPr>
            <p:cNvPr id="16" name="Graphic 10">
              <a:extLst>
                <a:ext uri="{FF2B5EF4-FFF2-40B4-BE49-F238E27FC236}">
                  <a16:creationId xmlns:a16="http://schemas.microsoft.com/office/drawing/2014/main" id="{E3020543-B24B-4EC4-8FFC-8DD88EEA91A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762544" y="2554717"/>
              <a:ext cx="91138" cy="91138"/>
            </a:xfrm>
            <a:custGeom>
              <a:avLst/>
              <a:gdLst>
                <a:gd name="connsiteX0" fmla="*/ 91138 w 91138"/>
                <a:gd name="connsiteY0" fmla="*/ 45569 h 91138"/>
                <a:gd name="connsiteX1" fmla="*/ 45569 w 91138"/>
                <a:gd name="connsiteY1" fmla="*/ 91138 h 91138"/>
                <a:gd name="connsiteX2" fmla="*/ 0 w 91138"/>
                <a:gd name="connsiteY2" fmla="*/ 45569 h 91138"/>
                <a:gd name="connsiteX3" fmla="*/ 45569 w 91138"/>
                <a:gd name="connsiteY3" fmla="*/ 0 h 91138"/>
                <a:gd name="connsiteX4" fmla="*/ 91138 w 91138"/>
                <a:gd name="connsiteY4" fmla="*/ 45569 h 9113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138" h="91138">
                  <a:moveTo>
                    <a:pt x="91138" y="45569"/>
                  </a:moveTo>
                  <a:cubicBezTo>
                    <a:pt x="91138" y="70736"/>
                    <a:pt x="70736" y="91138"/>
                    <a:pt x="45569" y="91138"/>
                  </a:cubicBezTo>
                  <a:cubicBezTo>
                    <a:pt x="20402" y="91138"/>
                    <a:pt x="0" y="70736"/>
                    <a:pt x="0" y="45569"/>
                  </a:cubicBezTo>
                  <a:cubicBezTo>
                    <a:pt x="0" y="20402"/>
                    <a:pt x="20402" y="0"/>
                    <a:pt x="45569" y="0"/>
                  </a:cubicBezTo>
                  <a:cubicBezTo>
                    <a:pt x="70736" y="0"/>
                    <a:pt x="91138" y="20402"/>
                    <a:pt x="91138" y="45569"/>
                  </a:cubicBezTo>
                  <a:close/>
                </a:path>
              </a:pathLst>
            </a:custGeom>
            <a:solidFill>
              <a:schemeClr val="accent2"/>
            </a:solidFill>
            <a:ln w="422" cap="flat">
              <a:noFill/>
              <a:prstDash val="solid"/>
              <a:miter/>
            </a:ln>
          </p:spPr>
          <p:txBody>
            <a:bodyPr rtlCol="0" anchor="ctr"/>
            <a:lstStyle/>
            <a:p>
              <a:endParaRPr lang="en-US"/>
            </a:p>
          </p:txBody>
        </p:sp>
        <p:sp>
          <p:nvSpPr>
            <p:cNvPr id="17" name="Graphic 12">
              <a:extLst>
                <a:ext uri="{FF2B5EF4-FFF2-40B4-BE49-F238E27FC236}">
                  <a16:creationId xmlns:a16="http://schemas.microsoft.com/office/drawing/2014/main" id="{1453BF6C-B012-48B7-B4E8-6D7AC7C27D0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388224" y="3069861"/>
              <a:ext cx="127714" cy="127714"/>
            </a:xfrm>
            <a:custGeom>
              <a:avLst/>
              <a:gdLst>
                <a:gd name="connsiteX0" fmla="*/ 63857 w 127714"/>
                <a:gd name="connsiteY0" fmla="*/ 18874 h 127714"/>
                <a:gd name="connsiteX1" fmla="*/ 108840 w 127714"/>
                <a:gd name="connsiteY1" fmla="*/ 63857 h 127714"/>
                <a:gd name="connsiteX2" fmla="*/ 63857 w 127714"/>
                <a:gd name="connsiteY2" fmla="*/ 108840 h 127714"/>
                <a:gd name="connsiteX3" fmla="*/ 18874 w 127714"/>
                <a:gd name="connsiteY3" fmla="*/ 63857 h 127714"/>
                <a:gd name="connsiteX4" fmla="*/ 63857 w 127714"/>
                <a:gd name="connsiteY4" fmla="*/ 18874 h 127714"/>
                <a:gd name="connsiteX5" fmla="*/ 63857 w 127714"/>
                <a:gd name="connsiteY5" fmla="*/ 0 h 127714"/>
                <a:gd name="connsiteX6" fmla="*/ 0 w 127714"/>
                <a:gd name="connsiteY6" fmla="*/ 63857 h 127714"/>
                <a:gd name="connsiteX7" fmla="*/ 63857 w 127714"/>
                <a:gd name="connsiteY7" fmla="*/ 127714 h 127714"/>
                <a:gd name="connsiteX8" fmla="*/ 127714 w 127714"/>
                <a:gd name="connsiteY8" fmla="*/ 63857 h 127714"/>
                <a:gd name="connsiteX9" fmla="*/ 63857 w 127714"/>
                <a:gd name="connsiteY9" fmla="*/ 0 h 1277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27714" h="127714">
                  <a:moveTo>
                    <a:pt x="63857" y="18874"/>
                  </a:moveTo>
                  <a:cubicBezTo>
                    <a:pt x="88700" y="18874"/>
                    <a:pt x="108840" y="39014"/>
                    <a:pt x="108840" y="63857"/>
                  </a:cubicBezTo>
                  <a:cubicBezTo>
                    <a:pt x="108840" y="88700"/>
                    <a:pt x="88700" y="108840"/>
                    <a:pt x="63857" y="108840"/>
                  </a:cubicBezTo>
                  <a:cubicBezTo>
                    <a:pt x="39014" y="108840"/>
                    <a:pt x="18874" y="88700"/>
                    <a:pt x="18874" y="63857"/>
                  </a:cubicBezTo>
                  <a:cubicBezTo>
                    <a:pt x="18898" y="39024"/>
                    <a:pt x="39024" y="18898"/>
                    <a:pt x="63857" y="18874"/>
                  </a:cubicBezTo>
                  <a:moveTo>
                    <a:pt x="63857" y="0"/>
                  </a:moveTo>
                  <a:cubicBezTo>
                    <a:pt x="28590" y="0"/>
                    <a:pt x="0" y="28590"/>
                    <a:pt x="0" y="63857"/>
                  </a:cubicBezTo>
                  <a:cubicBezTo>
                    <a:pt x="0" y="99124"/>
                    <a:pt x="28590" y="127714"/>
                    <a:pt x="63857" y="127714"/>
                  </a:cubicBezTo>
                  <a:cubicBezTo>
                    <a:pt x="99124" y="127714"/>
                    <a:pt x="127714" y="99124"/>
                    <a:pt x="127714" y="63857"/>
                  </a:cubicBezTo>
                  <a:cubicBezTo>
                    <a:pt x="127714" y="28590"/>
                    <a:pt x="99124" y="0"/>
                    <a:pt x="63857" y="0"/>
                  </a:cubicBezTo>
                  <a:close/>
                </a:path>
              </a:pathLst>
            </a:custGeom>
            <a:solidFill>
              <a:schemeClr val="accent2"/>
            </a:solidFill>
            <a:ln w="610" cap="flat">
              <a:noFill/>
              <a:prstDash val="solid"/>
              <a:miter/>
            </a:ln>
          </p:spPr>
          <p:txBody>
            <a:bodyPr rtlCol="0" anchor="ctr"/>
            <a:lstStyle/>
            <a:p>
              <a:endParaRPr lang="en-US"/>
            </a:p>
          </p:txBody>
        </p:sp>
      </p:grpSp>
      <p:sp>
        <p:nvSpPr>
          <p:cNvPr id="2" name="Segnaposto numero diapositiva 1">
            <a:extLst>
              <a:ext uri="{FF2B5EF4-FFF2-40B4-BE49-F238E27FC236}">
                <a16:creationId xmlns:a16="http://schemas.microsoft.com/office/drawing/2014/main" id="{72E03EDD-0F06-4097-97AD-2F135F50D83A}"/>
              </a:ext>
            </a:extLst>
          </p:cNvPr>
          <p:cNvSpPr>
            <a:spLocks noGrp="1"/>
          </p:cNvSpPr>
          <p:nvPr>
            <p:ph type="sldNum" sz="quarter" idx="12"/>
          </p:nvPr>
        </p:nvSpPr>
        <p:spPr>
          <a:xfrm>
            <a:off x="8610600" y="6356350"/>
            <a:ext cx="2743200" cy="365125"/>
          </a:xfrm>
        </p:spPr>
        <p:txBody>
          <a:bodyPr>
            <a:normAutofit/>
          </a:bodyPr>
          <a:lstStyle/>
          <a:p>
            <a:pPr>
              <a:spcAft>
                <a:spcPts val="600"/>
              </a:spcAft>
            </a:pPr>
            <a:fld id="{D57F1E4F-1CFF-5643-939E-217C01CDF565}" type="slidenum">
              <a:rPr lang="en-US">
                <a:solidFill>
                  <a:schemeClr val="tx1">
                    <a:alpha val="60000"/>
                  </a:schemeClr>
                </a:solidFill>
              </a:rPr>
              <a:pPr>
                <a:spcAft>
                  <a:spcPts val="600"/>
                </a:spcAft>
              </a:pPr>
              <a:t>5</a:t>
            </a:fld>
            <a:endParaRPr lang="en-US">
              <a:solidFill>
                <a:schemeClr val="tx1">
                  <a:alpha val="60000"/>
                </a:schemeClr>
              </a:solidFill>
            </a:endParaRPr>
          </a:p>
        </p:txBody>
      </p:sp>
      <p:pic>
        <p:nvPicPr>
          <p:cNvPr id="3" name="Picture 2">
            <a:extLst>
              <a:ext uri="{FF2B5EF4-FFF2-40B4-BE49-F238E27FC236}">
                <a16:creationId xmlns:a16="http://schemas.microsoft.com/office/drawing/2014/main" id="{9E222F8D-538B-45E3-9590-C20EE49CFBCB}"/>
              </a:ext>
            </a:extLst>
          </p:cNvPr>
          <p:cNvPicPr>
            <a:picLocks noChangeAspect="1" noChangeArrowheads="1"/>
          </p:cNvPicPr>
          <p:nvPr/>
        </p:nvPicPr>
        <p:blipFill>
          <a:blip r:embed="rId2"/>
          <a:srcRect/>
          <a:stretch>
            <a:fillRect/>
          </a:stretch>
        </p:blipFill>
        <p:spPr bwMode="auto">
          <a:xfrm>
            <a:off x="9844074" y="524302"/>
            <a:ext cx="1928826" cy="810781"/>
          </a:xfrm>
          <a:prstGeom prst="rect">
            <a:avLst/>
          </a:prstGeom>
          <a:noFill/>
        </p:spPr>
      </p:pic>
    </p:spTree>
    <p:extLst>
      <p:ext uri="{BB962C8B-B14F-4D97-AF65-F5344CB8AC3E}">
        <p14:creationId xmlns:p14="http://schemas.microsoft.com/office/powerpoint/2010/main" val="228743024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2" name="Rectangle 21">
            <a:extLst>
              <a:ext uri="{FF2B5EF4-FFF2-40B4-BE49-F238E27FC236}">
                <a16:creationId xmlns:a16="http://schemas.microsoft.com/office/drawing/2014/main" id="{09588DA8-065E-4F6F-8EFD-43104AB2E0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24" name="Rectangle 23">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Rectangle 25">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Rectangle 27">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29">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2" name="Freeform: Shape 31">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34" name="Rectangle 33">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itolo 3">
            <a:extLst>
              <a:ext uri="{FF2B5EF4-FFF2-40B4-BE49-F238E27FC236}">
                <a16:creationId xmlns:a16="http://schemas.microsoft.com/office/drawing/2014/main" id="{34811D00-3965-4E0C-B34B-CE68AAB5F941}"/>
              </a:ext>
            </a:extLst>
          </p:cNvPr>
          <p:cNvSpPr>
            <a:spLocks noGrp="1"/>
          </p:cNvSpPr>
          <p:nvPr>
            <p:ph type="title"/>
          </p:nvPr>
        </p:nvSpPr>
        <p:spPr>
          <a:xfrm>
            <a:off x="466722" y="586855"/>
            <a:ext cx="3201366" cy="3387497"/>
          </a:xfrm>
        </p:spPr>
        <p:txBody>
          <a:bodyPr anchor="b">
            <a:normAutofit/>
          </a:bodyPr>
          <a:lstStyle/>
          <a:p>
            <a:pPr algn="r"/>
            <a:r>
              <a:rPr lang="en-US" sz="4000">
                <a:solidFill>
                  <a:srgbClr val="FFFFFF"/>
                </a:solidFill>
              </a:rPr>
              <a:t>Part 1: technical provisions</a:t>
            </a:r>
            <a:br>
              <a:rPr lang="en-US" sz="4000">
                <a:solidFill>
                  <a:srgbClr val="FFFFFF"/>
                </a:solidFill>
              </a:rPr>
            </a:br>
            <a:endParaRPr lang="en-US" sz="4000">
              <a:solidFill>
                <a:srgbClr val="FFFFFF"/>
              </a:solidFill>
            </a:endParaRPr>
          </a:p>
        </p:txBody>
      </p:sp>
      <p:sp>
        <p:nvSpPr>
          <p:cNvPr id="5" name="Segnaposto contenuto 4">
            <a:extLst>
              <a:ext uri="{FF2B5EF4-FFF2-40B4-BE49-F238E27FC236}">
                <a16:creationId xmlns:a16="http://schemas.microsoft.com/office/drawing/2014/main" id="{C9F20992-C4E2-4236-9A59-8382AB582E0B}"/>
              </a:ext>
            </a:extLst>
          </p:cNvPr>
          <p:cNvSpPr>
            <a:spLocks noGrp="1"/>
          </p:cNvSpPr>
          <p:nvPr>
            <p:ph idx="1"/>
          </p:nvPr>
        </p:nvSpPr>
        <p:spPr>
          <a:xfrm>
            <a:off x="4810259" y="649480"/>
            <a:ext cx="6555347" cy="5546047"/>
          </a:xfrm>
        </p:spPr>
        <p:txBody>
          <a:bodyPr anchor="ctr">
            <a:normAutofit/>
          </a:bodyPr>
          <a:lstStyle/>
          <a:p>
            <a:pPr marL="0" indent="0">
              <a:buNone/>
            </a:pPr>
            <a:r>
              <a:rPr lang="en-GB" sz="2000" dirty="0"/>
              <a:t>New: 25, 28A, 37A, 37B, 37C, 40A, 0, 24A, 24B, 24C, 24D, 24E, 40B, 53A, 57A, 77A</a:t>
            </a:r>
          </a:p>
          <a:p>
            <a:pPr marL="0" indent="0">
              <a:buNone/>
            </a:pPr>
            <a:r>
              <a:rPr lang="en-GB" sz="2000" dirty="0"/>
              <a:t>Amended: 30, 33, 77 </a:t>
            </a:r>
          </a:p>
        </p:txBody>
      </p:sp>
      <p:sp>
        <p:nvSpPr>
          <p:cNvPr id="2" name="Segnaposto numero diapositiva 1">
            <a:extLst>
              <a:ext uri="{FF2B5EF4-FFF2-40B4-BE49-F238E27FC236}">
                <a16:creationId xmlns:a16="http://schemas.microsoft.com/office/drawing/2014/main" id="{72E03EDD-0F06-4097-97AD-2F135F50D83A}"/>
              </a:ext>
            </a:extLst>
          </p:cNvPr>
          <p:cNvSpPr>
            <a:spLocks noGrp="1"/>
          </p:cNvSpPr>
          <p:nvPr>
            <p:ph type="sldNum" sz="quarter" idx="12"/>
          </p:nvPr>
        </p:nvSpPr>
        <p:spPr>
          <a:xfrm>
            <a:off x="11704320" y="6455664"/>
            <a:ext cx="448056" cy="365125"/>
          </a:xfrm>
        </p:spPr>
        <p:txBody>
          <a:bodyPr>
            <a:normAutofit/>
          </a:bodyPr>
          <a:lstStyle/>
          <a:p>
            <a:pPr>
              <a:spcAft>
                <a:spcPts val="600"/>
              </a:spcAft>
            </a:pPr>
            <a:fld id="{D57F1E4F-1CFF-5643-939E-217C01CDF565}" type="slidenum">
              <a:rPr lang="en-US" sz="1100">
                <a:solidFill>
                  <a:schemeClr val="tx1">
                    <a:lumMod val="50000"/>
                    <a:lumOff val="50000"/>
                  </a:schemeClr>
                </a:solidFill>
              </a:rPr>
              <a:pPr>
                <a:spcAft>
                  <a:spcPts val="600"/>
                </a:spcAft>
              </a:pPr>
              <a:t>6</a:t>
            </a:fld>
            <a:endParaRPr lang="en-US" sz="1100">
              <a:solidFill>
                <a:schemeClr val="tx1">
                  <a:lumMod val="50000"/>
                  <a:lumOff val="50000"/>
                </a:schemeClr>
              </a:solidFill>
            </a:endParaRPr>
          </a:p>
        </p:txBody>
      </p:sp>
      <p:pic>
        <p:nvPicPr>
          <p:cNvPr id="3" name="Picture 2">
            <a:extLst>
              <a:ext uri="{FF2B5EF4-FFF2-40B4-BE49-F238E27FC236}">
                <a16:creationId xmlns:a16="http://schemas.microsoft.com/office/drawing/2014/main" id="{9E222F8D-538B-45E3-9590-C20EE49CFBCB}"/>
              </a:ext>
            </a:extLst>
          </p:cNvPr>
          <p:cNvPicPr>
            <a:picLocks noChangeAspect="1" noChangeArrowheads="1"/>
          </p:cNvPicPr>
          <p:nvPr/>
        </p:nvPicPr>
        <p:blipFill>
          <a:blip r:embed="rId2"/>
          <a:srcRect/>
          <a:stretch>
            <a:fillRect/>
          </a:stretch>
        </p:blipFill>
        <p:spPr bwMode="auto">
          <a:xfrm>
            <a:off x="9844074" y="524302"/>
            <a:ext cx="1928826" cy="810781"/>
          </a:xfrm>
          <a:prstGeom prst="rect">
            <a:avLst/>
          </a:prstGeom>
          <a:noFill/>
        </p:spPr>
      </p:pic>
    </p:spTree>
    <p:extLst>
      <p:ext uri="{BB962C8B-B14F-4D97-AF65-F5344CB8AC3E}">
        <p14:creationId xmlns:p14="http://schemas.microsoft.com/office/powerpoint/2010/main" val="323243891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8D1AA55E-40D5-461B-A5A8-4AE8AAB71B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itolo 3">
            <a:extLst>
              <a:ext uri="{FF2B5EF4-FFF2-40B4-BE49-F238E27FC236}">
                <a16:creationId xmlns:a16="http://schemas.microsoft.com/office/drawing/2014/main" id="{34811D00-3965-4E0C-B34B-CE68AAB5F941}"/>
              </a:ext>
            </a:extLst>
          </p:cNvPr>
          <p:cNvSpPr>
            <a:spLocks noGrp="1"/>
          </p:cNvSpPr>
          <p:nvPr>
            <p:ph type="title"/>
          </p:nvPr>
        </p:nvSpPr>
        <p:spPr>
          <a:xfrm>
            <a:off x="803775" y="1106008"/>
            <a:ext cx="10359525" cy="964324"/>
          </a:xfrm>
        </p:spPr>
        <p:txBody>
          <a:bodyPr anchor="b">
            <a:normAutofit/>
          </a:bodyPr>
          <a:lstStyle/>
          <a:p>
            <a:r>
              <a:rPr lang="en-US" sz="2200" dirty="0">
                <a:solidFill>
                  <a:srgbClr val="002060"/>
                </a:solidFill>
              </a:rPr>
              <a:t>Guideline 25. Modelling biometric risk factors</a:t>
            </a:r>
            <a:br>
              <a:rPr lang="en-US" sz="3900" dirty="0"/>
            </a:br>
            <a:endParaRPr lang="en-US" sz="3900" dirty="0"/>
          </a:p>
        </p:txBody>
      </p:sp>
      <p:cxnSp>
        <p:nvCxnSpPr>
          <p:cNvPr id="12" name="Straight Connector 11">
            <a:extLst>
              <a:ext uri="{FF2B5EF4-FFF2-40B4-BE49-F238E27FC236}">
                <a16:creationId xmlns:a16="http://schemas.microsoft.com/office/drawing/2014/main" id="{7EB498BD-8089-4626-91EA-4978EBEF535E}"/>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8878" y="806470"/>
            <a:ext cx="7903723" cy="0"/>
          </a:xfrm>
          <a:prstGeom prst="line">
            <a:avLst/>
          </a:prstGeom>
          <a:ln w="25400" cap="sq">
            <a:gradFill flip="none" rotWithShape="1">
              <a:gsLst>
                <a:gs pos="0">
                  <a:schemeClr val="accent1"/>
                </a:gs>
                <a:gs pos="100000">
                  <a:schemeClr val="accent2"/>
                </a:gs>
              </a:gsLst>
              <a:lin ang="10800000" scaled="0"/>
              <a:tileRect/>
            </a:gradFill>
            <a:bevel/>
          </a:ln>
        </p:spPr>
        <p:style>
          <a:lnRef idx="1">
            <a:schemeClr val="accent1"/>
          </a:lnRef>
          <a:fillRef idx="0">
            <a:schemeClr val="accent1"/>
          </a:fillRef>
          <a:effectRef idx="0">
            <a:schemeClr val="accent1"/>
          </a:effectRef>
          <a:fontRef idx="minor">
            <a:schemeClr val="tx1"/>
          </a:fontRef>
        </p:style>
      </p:cxnSp>
      <p:sp>
        <p:nvSpPr>
          <p:cNvPr id="5" name="Segnaposto contenuto 4">
            <a:extLst>
              <a:ext uri="{FF2B5EF4-FFF2-40B4-BE49-F238E27FC236}">
                <a16:creationId xmlns:a16="http://schemas.microsoft.com/office/drawing/2014/main" id="{C9F20992-C4E2-4236-9A59-8382AB582E0B}"/>
              </a:ext>
            </a:extLst>
          </p:cNvPr>
          <p:cNvSpPr>
            <a:spLocks noGrp="1"/>
          </p:cNvSpPr>
          <p:nvPr>
            <p:ph idx="1"/>
          </p:nvPr>
        </p:nvSpPr>
        <p:spPr>
          <a:xfrm>
            <a:off x="803775" y="2325422"/>
            <a:ext cx="10550025" cy="3950873"/>
          </a:xfrm>
        </p:spPr>
        <p:txBody>
          <a:bodyPr anchor="t">
            <a:normAutofit/>
          </a:bodyPr>
          <a:lstStyle/>
          <a:p>
            <a:pPr marL="0" indent="0" algn="just">
              <a:buNone/>
            </a:pPr>
            <a:r>
              <a:rPr lang="en-GB" sz="1400" u="sng" dirty="0">
                <a:solidFill>
                  <a:schemeClr val="tx1">
                    <a:alpha val="80000"/>
                  </a:schemeClr>
                </a:solidFill>
              </a:rPr>
              <a:t>Background</a:t>
            </a:r>
          </a:p>
          <a:p>
            <a:pPr marL="0" indent="0" algn="just">
              <a:buNone/>
            </a:pPr>
            <a:r>
              <a:rPr lang="en-GB" sz="1400" dirty="0">
                <a:solidFill>
                  <a:schemeClr val="tx1">
                    <a:alpha val="80000"/>
                  </a:schemeClr>
                </a:solidFill>
              </a:rPr>
              <a:t>Biometric assumptions in Life Insurance are mortality, longevity, disability.</a:t>
            </a:r>
          </a:p>
          <a:p>
            <a:pPr marL="0" indent="0" algn="just">
              <a:buNone/>
            </a:pPr>
            <a:r>
              <a:rPr lang="en-GB" sz="1400" dirty="0">
                <a:solidFill>
                  <a:schemeClr val="tx1">
                    <a:alpha val="80000"/>
                  </a:schemeClr>
                </a:solidFill>
              </a:rPr>
              <a:t>Disability may be drill down in (1) accident events, (2) LTC events (according to various levels of importance) and (3) Dread Disease.</a:t>
            </a:r>
          </a:p>
          <a:p>
            <a:pPr marL="0" indent="0" algn="just">
              <a:buNone/>
            </a:pPr>
            <a:r>
              <a:rPr lang="en-GB" sz="1400" dirty="0">
                <a:solidFill>
                  <a:schemeClr val="tx1">
                    <a:alpha val="80000"/>
                  </a:schemeClr>
                </a:solidFill>
              </a:rPr>
              <a:t>Pandemic events are biometric events as well, though not usually allowed for setting assumptions for technical provisions.</a:t>
            </a:r>
          </a:p>
          <a:p>
            <a:pPr marL="0" indent="0" algn="just">
              <a:buNone/>
            </a:pPr>
            <a:r>
              <a:rPr lang="en-GB" sz="1400" u="sng" dirty="0">
                <a:solidFill>
                  <a:schemeClr val="tx1">
                    <a:alpha val="80000"/>
                  </a:schemeClr>
                </a:solidFill>
              </a:rPr>
              <a:t>Guideline content</a:t>
            </a:r>
          </a:p>
          <a:p>
            <a:pPr marL="0" indent="0" algn="just">
              <a:buNone/>
            </a:pPr>
            <a:r>
              <a:rPr lang="en-GB" sz="1400" dirty="0">
                <a:solidFill>
                  <a:schemeClr val="tx1">
                    <a:alpha val="80000"/>
                  </a:schemeClr>
                </a:solidFill>
              </a:rPr>
              <a:t>There are 3 things to pay attention in modelling biometric assumptions:</a:t>
            </a:r>
          </a:p>
          <a:p>
            <a:pPr algn="just">
              <a:buFontTx/>
              <a:buChar char="-"/>
            </a:pPr>
            <a:r>
              <a:rPr lang="en-GB" sz="1400" dirty="0">
                <a:solidFill>
                  <a:schemeClr val="tx1">
                    <a:alpha val="80000"/>
                  </a:schemeClr>
                </a:solidFill>
              </a:rPr>
              <a:t>They have a PDF distribution; however, they are usually modelled through their mean rather than through the whole set of probable outcomes within a stochastic approach. Guideline envisages to consider the possibility to model their stochastic feature</a:t>
            </a:r>
          </a:p>
          <a:p>
            <a:pPr algn="just">
              <a:buFontTx/>
              <a:buChar char="-"/>
            </a:pPr>
            <a:r>
              <a:rPr lang="en-GB" sz="1400" dirty="0">
                <a:solidFill>
                  <a:schemeClr val="tx1">
                    <a:alpha val="80000"/>
                  </a:schemeClr>
                </a:solidFill>
              </a:rPr>
              <a:t>Whenever insurance cover has long term characteristics, the trend of the [mean of] distribution might become important so that the duration of liabilities is key for deciding whether the introduction of changes of parameters in the long term could be appropriate</a:t>
            </a:r>
          </a:p>
          <a:p>
            <a:pPr algn="just">
              <a:buFontTx/>
              <a:buChar char="-"/>
            </a:pPr>
            <a:r>
              <a:rPr lang="en-GB" sz="1400" dirty="0">
                <a:solidFill>
                  <a:schemeClr val="tx1">
                    <a:alpha val="80000"/>
                  </a:schemeClr>
                </a:solidFill>
              </a:rPr>
              <a:t>Biometric risk factors may be correlated each other or correlated with other factors, such as lapses and financial &amp; economic factors. The insurer should assess the correlations. </a:t>
            </a:r>
            <a:r>
              <a:rPr lang="en-GB" sz="1400" i="1" dirty="0">
                <a:solidFill>
                  <a:schemeClr val="tx1">
                    <a:alpha val="80000"/>
                  </a:schemeClr>
                </a:solidFill>
              </a:rPr>
              <a:t>As a consequence, if an economic factor is modelled with different scenarios, the correlated biometric factor should be as well</a:t>
            </a:r>
            <a:r>
              <a:rPr lang="en-GB" sz="1400" dirty="0">
                <a:solidFill>
                  <a:schemeClr val="tx1">
                    <a:alpha val="80000"/>
                  </a:schemeClr>
                </a:solidFill>
              </a:rPr>
              <a:t>.</a:t>
            </a:r>
          </a:p>
        </p:txBody>
      </p:sp>
      <p:grpSp>
        <p:nvGrpSpPr>
          <p:cNvPr id="14" name="Group 13">
            <a:extLst>
              <a:ext uri="{FF2B5EF4-FFF2-40B4-BE49-F238E27FC236}">
                <a16:creationId xmlns:a16="http://schemas.microsoft.com/office/drawing/2014/main" id="{78350D8D-73D6-4132-89B5-DD52F3962A76}"/>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1388224" y="2325422"/>
            <a:ext cx="465458" cy="872153"/>
            <a:chOff x="11388224" y="2325422"/>
            <a:chExt cx="465458" cy="872153"/>
          </a:xfrm>
        </p:grpSpPr>
        <p:sp>
          <p:nvSpPr>
            <p:cNvPr id="15" name="Graphic 11">
              <a:extLst>
                <a:ext uri="{FF2B5EF4-FFF2-40B4-BE49-F238E27FC236}">
                  <a16:creationId xmlns:a16="http://schemas.microsoft.com/office/drawing/2014/main" id="{6CB927A4-E432-4310-9CD5-E89FF506317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403764" y="2325422"/>
              <a:ext cx="139039" cy="139039"/>
            </a:xfrm>
            <a:custGeom>
              <a:avLst/>
              <a:gdLst>
                <a:gd name="connsiteX0" fmla="*/ 129602 w 139039"/>
                <a:gd name="connsiteY0" fmla="*/ 60082 h 139039"/>
                <a:gd name="connsiteX1" fmla="*/ 78957 w 139039"/>
                <a:gd name="connsiteY1" fmla="*/ 60082 h 139039"/>
                <a:gd name="connsiteX2" fmla="*/ 78957 w 139039"/>
                <a:gd name="connsiteY2" fmla="*/ 9437 h 139039"/>
                <a:gd name="connsiteX3" fmla="*/ 69520 w 139039"/>
                <a:gd name="connsiteY3" fmla="*/ 0 h 139039"/>
                <a:gd name="connsiteX4" fmla="*/ 60082 w 139039"/>
                <a:gd name="connsiteY4" fmla="*/ 9437 h 139039"/>
                <a:gd name="connsiteX5" fmla="*/ 60082 w 139039"/>
                <a:gd name="connsiteY5" fmla="*/ 60082 h 139039"/>
                <a:gd name="connsiteX6" fmla="*/ 9437 w 139039"/>
                <a:gd name="connsiteY6" fmla="*/ 60082 h 139039"/>
                <a:gd name="connsiteX7" fmla="*/ 0 w 139039"/>
                <a:gd name="connsiteY7" fmla="*/ 69520 h 139039"/>
                <a:gd name="connsiteX8" fmla="*/ 9437 w 139039"/>
                <a:gd name="connsiteY8" fmla="*/ 78957 h 139039"/>
                <a:gd name="connsiteX9" fmla="*/ 60082 w 139039"/>
                <a:gd name="connsiteY9" fmla="*/ 78957 h 139039"/>
                <a:gd name="connsiteX10" fmla="*/ 60082 w 139039"/>
                <a:gd name="connsiteY10" fmla="*/ 129602 h 139039"/>
                <a:gd name="connsiteX11" fmla="*/ 69520 w 139039"/>
                <a:gd name="connsiteY11" fmla="*/ 139039 h 139039"/>
                <a:gd name="connsiteX12" fmla="*/ 78957 w 139039"/>
                <a:gd name="connsiteY12" fmla="*/ 129602 h 139039"/>
                <a:gd name="connsiteX13" fmla="*/ 78957 w 139039"/>
                <a:gd name="connsiteY13" fmla="*/ 78957 h 139039"/>
                <a:gd name="connsiteX14" fmla="*/ 129602 w 139039"/>
                <a:gd name="connsiteY14" fmla="*/ 78957 h 139039"/>
                <a:gd name="connsiteX15" fmla="*/ 139039 w 139039"/>
                <a:gd name="connsiteY15" fmla="*/ 69520 h 139039"/>
                <a:gd name="connsiteX16" fmla="*/ 129602 w 139039"/>
                <a:gd name="connsiteY16" fmla="*/ 60082 h 1390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39039" h="139039">
                  <a:moveTo>
                    <a:pt x="129602" y="60082"/>
                  </a:moveTo>
                  <a:lnTo>
                    <a:pt x="78957" y="60082"/>
                  </a:lnTo>
                  <a:lnTo>
                    <a:pt x="78957" y="9437"/>
                  </a:lnTo>
                  <a:cubicBezTo>
                    <a:pt x="78957" y="4225"/>
                    <a:pt x="74731" y="0"/>
                    <a:pt x="69520" y="0"/>
                  </a:cubicBezTo>
                  <a:cubicBezTo>
                    <a:pt x="64308" y="0"/>
                    <a:pt x="60082" y="4225"/>
                    <a:pt x="60082" y="9437"/>
                  </a:cubicBezTo>
                  <a:lnTo>
                    <a:pt x="60082" y="60082"/>
                  </a:lnTo>
                  <a:lnTo>
                    <a:pt x="9437" y="60082"/>
                  </a:lnTo>
                  <a:cubicBezTo>
                    <a:pt x="4225" y="60082"/>
                    <a:pt x="0" y="64308"/>
                    <a:pt x="0" y="69520"/>
                  </a:cubicBezTo>
                  <a:cubicBezTo>
                    <a:pt x="0" y="74731"/>
                    <a:pt x="4225" y="78957"/>
                    <a:pt x="9437" y="78957"/>
                  </a:cubicBezTo>
                  <a:lnTo>
                    <a:pt x="60082" y="78957"/>
                  </a:lnTo>
                  <a:lnTo>
                    <a:pt x="60082" y="129602"/>
                  </a:lnTo>
                  <a:cubicBezTo>
                    <a:pt x="60082" y="134814"/>
                    <a:pt x="64308" y="139039"/>
                    <a:pt x="69520" y="139039"/>
                  </a:cubicBezTo>
                  <a:cubicBezTo>
                    <a:pt x="74731" y="139039"/>
                    <a:pt x="78957" y="134814"/>
                    <a:pt x="78957" y="129602"/>
                  </a:cubicBezTo>
                  <a:lnTo>
                    <a:pt x="78957" y="78957"/>
                  </a:lnTo>
                  <a:lnTo>
                    <a:pt x="129602" y="78957"/>
                  </a:lnTo>
                  <a:cubicBezTo>
                    <a:pt x="134814" y="78957"/>
                    <a:pt x="139039" y="74731"/>
                    <a:pt x="139039" y="69520"/>
                  </a:cubicBezTo>
                  <a:cubicBezTo>
                    <a:pt x="139039" y="64308"/>
                    <a:pt x="134814" y="60082"/>
                    <a:pt x="129602" y="60082"/>
                  </a:cubicBezTo>
                  <a:close/>
                </a:path>
              </a:pathLst>
            </a:custGeom>
            <a:solidFill>
              <a:schemeClr val="accent2"/>
            </a:solidFill>
            <a:ln w="603" cap="flat">
              <a:noFill/>
              <a:prstDash val="solid"/>
              <a:miter/>
            </a:ln>
          </p:spPr>
          <p:txBody>
            <a:bodyPr rtlCol="0" anchor="ctr"/>
            <a:lstStyle/>
            <a:p>
              <a:endParaRPr lang="en-US"/>
            </a:p>
          </p:txBody>
        </p:sp>
        <p:sp>
          <p:nvSpPr>
            <p:cNvPr id="16" name="Graphic 10">
              <a:extLst>
                <a:ext uri="{FF2B5EF4-FFF2-40B4-BE49-F238E27FC236}">
                  <a16:creationId xmlns:a16="http://schemas.microsoft.com/office/drawing/2014/main" id="{E3020543-B24B-4EC4-8FFC-8DD88EEA91A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762544" y="2554717"/>
              <a:ext cx="91138" cy="91138"/>
            </a:xfrm>
            <a:custGeom>
              <a:avLst/>
              <a:gdLst>
                <a:gd name="connsiteX0" fmla="*/ 91138 w 91138"/>
                <a:gd name="connsiteY0" fmla="*/ 45569 h 91138"/>
                <a:gd name="connsiteX1" fmla="*/ 45569 w 91138"/>
                <a:gd name="connsiteY1" fmla="*/ 91138 h 91138"/>
                <a:gd name="connsiteX2" fmla="*/ 0 w 91138"/>
                <a:gd name="connsiteY2" fmla="*/ 45569 h 91138"/>
                <a:gd name="connsiteX3" fmla="*/ 45569 w 91138"/>
                <a:gd name="connsiteY3" fmla="*/ 0 h 91138"/>
                <a:gd name="connsiteX4" fmla="*/ 91138 w 91138"/>
                <a:gd name="connsiteY4" fmla="*/ 45569 h 9113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138" h="91138">
                  <a:moveTo>
                    <a:pt x="91138" y="45569"/>
                  </a:moveTo>
                  <a:cubicBezTo>
                    <a:pt x="91138" y="70736"/>
                    <a:pt x="70736" y="91138"/>
                    <a:pt x="45569" y="91138"/>
                  </a:cubicBezTo>
                  <a:cubicBezTo>
                    <a:pt x="20402" y="91138"/>
                    <a:pt x="0" y="70736"/>
                    <a:pt x="0" y="45569"/>
                  </a:cubicBezTo>
                  <a:cubicBezTo>
                    <a:pt x="0" y="20402"/>
                    <a:pt x="20402" y="0"/>
                    <a:pt x="45569" y="0"/>
                  </a:cubicBezTo>
                  <a:cubicBezTo>
                    <a:pt x="70736" y="0"/>
                    <a:pt x="91138" y="20402"/>
                    <a:pt x="91138" y="45569"/>
                  </a:cubicBezTo>
                  <a:close/>
                </a:path>
              </a:pathLst>
            </a:custGeom>
            <a:solidFill>
              <a:schemeClr val="accent2"/>
            </a:solidFill>
            <a:ln w="422" cap="flat">
              <a:noFill/>
              <a:prstDash val="solid"/>
              <a:miter/>
            </a:ln>
          </p:spPr>
          <p:txBody>
            <a:bodyPr rtlCol="0" anchor="ctr"/>
            <a:lstStyle/>
            <a:p>
              <a:endParaRPr lang="en-US"/>
            </a:p>
          </p:txBody>
        </p:sp>
        <p:sp>
          <p:nvSpPr>
            <p:cNvPr id="17" name="Graphic 12">
              <a:extLst>
                <a:ext uri="{FF2B5EF4-FFF2-40B4-BE49-F238E27FC236}">
                  <a16:creationId xmlns:a16="http://schemas.microsoft.com/office/drawing/2014/main" id="{1453BF6C-B012-48B7-B4E8-6D7AC7C27D0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388224" y="3069861"/>
              <a:ext cx="127714" cy="127714"/>
            </a:xfrm>
            <a:custGeom>
              <a:avLst/>
              <a:gdLst>
                <a:gd name="connsiteX0" fmla="*/ 63857 w 127714"/>
                <a:gd name="connsiteY0" fmla="*/ 18874 h 127714"/>
                <a:gd name="connsiteX1" fmla="*/ 108840 w 127714"/>
                <a:gd name="connsiteY1" fmla="*/ 63857 h 127714"/>
                <a:gd name="connsiteX2" fmla="*/ 63857 w 127714"/>
                <a:gd name="connsiteY2" fmla="*/ 108840 h 127714"/>
                <a:gd name="connsiteX3" fmla="*/ 18874 w 127714"/>
                <a:gd name="connsiteY3" fmla="*/ 63857 h 127714"/>
                <a:gd name="connsiteX4" fmla="*/ 63857 w 127714"/>
                <a:gd name="connsiteY4" fmla="*/ 18874 h 127714"/>
                <a:gd name="connsiteX5" fmla="*/ 63857 w 127714"/>
                <a:gd name="connsiteY5" fmla="*/ 0 h 127714"/>
                <a:gd name="connsiteX6" fmla="*/ 0 w 127714"/>
                <a:gd name="connsiteY6" fmla="*/ 63857 h 127714"/>
                <a:gd name="connsiteX7" fmla="*/ 63857 w 127714"/>
                <a:gd name="connsiteY7" fmla="*/ 127714 h 127714"/>
                <a:gd name="connsiteX8" fmla="*/ 127714 w 127714"/>
                <a:gd name="connsiteY8" fmla="*/ 63857 h 127714"/>
                <a:gd name="connsiteX9" fmla="*/ 63857 w 127714"/>
                <a:gd name="connsiteY9" fmla="*/ 0 h 1277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27714" h="127714">
                  <a:moveTo>
                    <a:pt x="63857" y="18874"/>
                  </a:moveTo>
                  <a:cubicBezTo>
                    <a:pt x="88700" y="18874"/>
                    <a:pt x="108840" y="39014"/>
                    <a:pt x="108840" y="63857"/>
                  </a:cubicBezTo>
                  <a:cubicBezTo>
                    <a:pt x="108840" y="88700"/>
                    <a:pt x="88700" y="108840"/>
                    <a:pt x="63857" y="108840"/>
                  </a:cubicBezTo>
                  <a:cubicBezTo>
                    <a:pt x="39014" y="108840"/>
                    <a:pt x="18874" y="88700"/>
                    <a:pt x="18874" y="63857"/>
                  </a:cubicBezTo>
                  <a:cubicBezTo>
                    <a:pt x="18898" y="39024"/>
                    <a:pt x="39024" y="18898"/>
                    <a:pt x="63857" y="18874"/>
                  </a:cubicBezTo>
                  <a:moveTo>
                    <a:pt x="63857" y="0"/>
                  </a:moveTo>
                  <a:cubicBezTo>
                    <a:pt x="28590" y="0"/>
                    <a:pt x="0" y="28590"/>
                    <a:pt x="0" y="63857"/>
                  </a:cubicBezTo>
                  <a:cubicBezTo>
                    <a:pt x="0" y="99124"/>
                    <a:pt x="28590" y="127714"/>
                    <a:pt x="63857" y="127714"/>
                  </a:cubicBezTo>
                  <a:cubicBezTo>
                    <a:pt x="99124" y="127714"/>
                    <a:pt x="127714" y="99124"/>
                    <a:pt x="127714" y="63857"/>
                  </a:cubicBezTo>
                  <a:cubicBezTo>
                    <a:pt x="127714" y="28590"/>
                    <a:pt x="99124" y="0"/>
                    <a:pt x="63857" y="0"/>
                  </a:cubicBezTo>
                  <a:close/>
                </a:path>
              </a:pathLst>
            </a:custGeom>
            <a:solidFill>
              <a:schemeClr val="accent2"/>
            </a:solidFill>
            <a:ln w="610" cap="flat">
              <a:noFill/>
              <a:prstDash val="solid"/>
              <a:miter/>
            </a:ln>
          </p:spPr>
          <p:txBody>
            <a:bodyPr rtlCol="0" anchor="ctr"/>
            <a:lstStyle/>
            <a:p>
              <a:endParaRPr lang="en-US"/>
            </a:p>
          </p:txBody>
        </p:sp>
      </p:grpSp>
      <p:sp>
        <p:nvSpPr>
          <p:cNvPr id="2" name="Segnaposto numero diapositiva 1">
            <a:extLst>
              <a:ext uri="{FF2B5EF4-FFF2-40B4-BE49-F238E27FC236}">
                <a16:creationId xmlns:a16="http://schemas.microsoft.com/office/drawing/2014/main" id="{72E03EDD-0F06-4097-97AD-2F135F50D83A}"/>
              </a:ext>
            </a:extLst>
          </p:cNvPr>
          <p:cNvSpPr>
            <a:spLocks noGrp="1"/>
          </p:cNvSpPr>
          <p:nvPr>
            <p:ph type="sldNum" sz="quarter" idx="12"/>
          </p:nvPr>
        </p:nvSpPr>
        <p:spPr>
          <a:xfrm>
            <a:off x="8610600" y="6356350"/>
            <a:ext cx="2743200" cy="365125"/>
          </a:xfrm>
        </p:spPr>
        <p:txBody>
          <a:bodyPr>
            <a:normAutofit/>
          </a:bodyPr>
          <a:lstStyle/>
          <a:p>
            <a:pPr>
              <a:spcAft>
                <a:spcPts val="600"/>
              </a:spcAft>
            </a:pPr>
            <a:fld id="{D57F1E4F-1CFF-5643-939E-217C01CDF565}" type="slidenum">
              <a:rPr lang="en-US">
                <a:solidFill>
                  <a:schemeClr val="tx1">
                    <a:alpha val="60000"/>
                  </a:schemeClr>
                </a:solidFill>
              </a:rPr>
              <a:pPr>
                <a:spcAft>
                  <a:spcPts val="600"/>
                </a:spcAft>
              </a:pPr>
              <a:t>7</a:t>
            </a:fld>
            <a:endParaRPr lang="en-US">
              <a:solidFill>
                <a:schemeClr val="tx1">
                  <a:alpha val="60000"/>
                </a:schemeClr>
              </a:solidFill>
            </a:endParaRPr>
          </a:p>
        </p:txBody>
      </p:sp>
      <p:pic>
        <p:nvPicPr>
          <p:cNvPr id="3" name="Picture 2">
            <a:extLst>
              <a:ext uri="{FF2B5EF4-FFF2-40B4-BE49-F238E27FC236}">
                <a16:creationId xmlns:a16="http://schemas.microsoft.com/office/drawing/2014/main" id="{9E222F8D-538B-45E3-9590-C20EE49CFBCB}"/>
              </a:ext>
            </a:extLst>
          </p:cNvPr>
          <p:cNvPicPr>
            <a:picLocks noChangeAspect="1" noChangeArrowheads="1"/>
          </p:cNvPicPr>
          <p:nvPr/>
        </p:nvPicPr>
        <p:blipFill>
          <a:blip r:embed="rId2"/>
          <a:srcRect/>
          <a:stretch>
            <a:fillRect/>
          </a:stretch>
        </p:blipFill>
        <p:spPr bwMode="auto">
          <a:xfrm>
            <a:off x="9844074" y="524302"/>
            <a:ext cx="1928826" cy="810781"/>
          </a:xfrm>
          <a:prstGeom prst="rect">
            <a:avLst/>
          </a:prstGeom>
          <a:noFill/>
        </p:spPr>
      </p:pic>
    </p:spTree>
    <p:extLst>
      <p:ext uri="{BB962C8B-B14F-4D97-AF65-F5344CB8AC3E}">
        <p14:creationId xmlns:p14="http://schemas.microsoft.com/office/powerpoint/2010/main" val="137912731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8D1AA55E-40D5-461B-A5A8-4AE8AAB71B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itolo 3">
            <a:extLst>
              <a:ext uri="{FF2B5EF4-FFF2-40B4-BE49-F238E27FC236}">
                <a16:creationId xmlns:a16="http://schemas.microsoft.com/office/drawing/2014/main" id="{34811D00-3965-4E0C-B34B-CE68AAB5F941}"/>
              </a:ext>
            </a:extLst>
          </p:cNvPr>
          <p:cNvSpPr>
            <a:spLocks noGrp="1"/>
          </p:cNvSpPr>
          <p:nvPr>
            <p:ph type="title"/>
          </p:nvPr>
        </p:nvSpPr>
        <p:spPr>
          <a:xfrm>
            <a:off x="803775" y="1106008"/>
            <a:ext cx="10359525" cy="964324"/>
          </a:xfrm>
        </p:spPr>
        <p:txBody>
          <a:bodyPr anchor="b">
            <a:normAutofit/>
          </a:bodyPr>
          <a:lstStyle/>
          <a:p>
            <a:r>
              <a:rPr lang="en-US" sz="2200" dirty="0">
                <a:solidFill>
                  <a:srgbClr val="002060"/>
                </a:solidFill>
              </a:rPr>
              <a:t>Guideline 28A. Investment management expenses</a:t>
            </a:r>
            <a:br>
              <a:rPr lang="en-US" sz="3900" dirty="0"/>
            </a:br>
            <a:endParaRPr lang="en-US" sz="3900" dirty="0"/>
          </a:p>
        </p:txBody>
      </p:sp>
      <p:cxnSp>
        <p:nvCxnSpPr>
          <p:cNvPr id="12" name="Straight Connector 11">
            <a:extLst>
              <a:ext uri="{FF2B5EF4-FFF2-40B4-BE49-F238E27FC236}">
                <a16:creationId xmlns:a16="http://schemas.microsoft.com/office/drawing/2014/main" id="{7EB498BD-8089-4626-91EA-4978EBEF535E}"/>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8878" y="806470"/>
            <a:ext cx="7903723" cy="0"/>
          </a:xfrm>
          <a:prstGeom prst="line">
            <a:avLst/>
          </a:prstGeom>
          <a:ln w="25400" cap="sq">
            <a:gradFill flip="none" rotWithShape="1">
              <a:gsLst>
                <a:gs pos="0">
                  <a:schemeClr val="accent1"/>
                </a:gs>
                <a:gs pos="100000">
                  <a:schemeClr val="accent2"/>
                </a:gs>
              </a:gsLst>
              <a:lin ang="10800000" scaled="0"/>
              <a:tileRect/>
            </a:gradFill>
            <a:bevel/>
          </a:ln>
        </p:spPr>
        <p:style>
          <a:lnRef idx="1">
            <a:schemeClr val="accent1"/>
          </a:lnRef>
          <a:fillRef idx="0">
            <a:schemeClr val="accent1"/>
          </a:fillRef>
          <a:effectRef idx="0">
            <a:schemeClr val="accent1"/>
          </a:effectRef>
          <a:fontRef idx="minor">
            <a:schemeClr val="tx1"/>
          </a:fontRef>
        </p:style>
      </p:cxnSp>
      <p:sp>
        <p:nvSpPr>
          <p:cNvPr id="5" name="Segnaposto contenuto 4">
            <a:extLst>
              <a:ext uri="{FF2B5EF4-FFF2-40B4-BE49-F238E27FC236}">
                <a16:creationId xmlns:a16="http://schemas.microsoft.com/office/drawing/2014/main" id="{C9F20992-C4E2-4236-9A59-8382AB582E0B}"/>
              </a:ext>
            </a:extLst>
          </p:cNvPr>
          <p:cNvSpPr>
            <a:spLocks noGrp="1"/>
          </p:cNvSpPr>
          <p:nvPr>
            <p:ph idx="1"/>
          </p:nvPr>
        </p:nvSpPr>
        <p:spPr>
          <a:xfrm>
            <a:off x="794250" y="1790704"/>
            <a:ext cx="10550025" cy="4485592"/>
          </a:xfrm>
        </p:spPr>
        <p:txBody>
          <a:bodyPr anchor="t">
            <a:normAutofit/>
          </a:bodyPr>
          <a:lstStyle/>
          <a:p>
            <a:pPr marL="0" indent="0" algn="just">
              <a:buNone/>
            </a:pPr>
            <a:r>
              <a:rPr lang="en-GB" sz="1400" u="sng" dirty="0">
                <a:solidFill>
                  <a:schemeClr val="tx1">
                    <a:alpha val="80000"/>
                  </a:schemeClr>
                </a:solidFill>
              </a:rPr>
              <a:t>Background</a:t>
            </a:r>
          </a:p>
          <a:p>
            <a:pPr marL="0" indent="0" algn="just">
              <a:buNone/>
            </a:pPr>
            <a:r>
              <a:rPr lang="en-GB" sz="1400" dirty="0">
                <a:solidFill>
                  <a:schemeClr val="tx1">
                    <a:alpha val="80000"/>
                  </a:schemeClr>
                </a:solidFill>
              </a:rPr>
              <a:t>Technical provisions allow for expenses which include “investment management expenses” which in turn can be split down in (1) internal, e.g. part of overheads which are classified as “administrative”, (2) external for trading activities and (3) external for managing the assets, for example in looking for the best earning for the investments.</a:t>
            </a:r>
          </a:p>
          <a:p>
            <a:pPr marL="0" indent="0" algn="just">
              <a:buNone/>
            </a:pPr>
            <a:r>
              <a:rPr lang="en-GB" sz="1400" dirty="0">
                <a:solidFill>
                  <a:schemeClr val="tx1">
                    <a:alpha val="80000"/>
                  </a:schemeClr>
                </a:solidFill>
              </a:rPr>
              <a:t>The best estimate expenses should be proportional to the assets under management</a:t>
            </a:r>
          </a:p>
          <a:p>
            <a:pPr marL="0" indent="0" algn="just">
              <a:buNone/>
            </a:pPr>
            <a:r>
              <a:rPr lang="en-GB" sz="1400" u="sng" dirty="0">
                <a:solidFill>
                  <a:schemeClr val="tx1">
                    <a:alpha val="80000"/>
                  </a:schemeClr>
                </a:solidFill>
              </a:rPr>
              <a:t>Guideline content</a:t>
            </a:r>
          </a:p>
          <a:p>
            <a:pPr marL="0" indent="0" algn="just">
              <a:buNone/>
            </a:pPr>
            <a:r>
              <a:rPr lang="en-GB" sz="1400" dirty="0">
                <a:solidFill>
                  <a:schemeClr val="tx1">
                    <a:alpha val="80000"/>
                  </a:schemeClr>
                </a:solidFill>
              </a:rPr>
              <a:t>Prior to set down the last version of guideline, it was deemed that the new requirement would have compelled to consider future investment expenses proportional to the Solvency II best estimate and SCR. However, the last guideline remains unclear, so that various interpretations may be all good and different practical application would work well.</a:t>
            </a:r>
          </a:p>
          <a:p>
            <a:pPr marL="0" indent="0" algn="just">
              <a:buNone/>
            </a:pPr>
            <a:r>
              <a:rPr lang="en-GB" sz="1400" dirty="0">
                <a:solidFill>
                  <a:schemeClr val="tx1">
                    <a:alpha val="80000"/>
                  </a:schemeClr>
                </a:solidFill>
              </a:rPr>
              <a:t>Anyway, for all the unit linked funds and, for non – linked, those having been ring fenced of where matching adjustment is applicable, the underlying identified assets shall be considered as basis for setting investment expense assumptions. The guideline does not specify whether they should be proportional to either the market value of book value (or to any other measure) because this is left subject to free (expert judgment) entity specific interpretation.</a:t>
            </a:r>
          </a:p>
          <a:p>
            <a:pPr marL="0" indent="0" algn="just">
              <a:buNone/>
            </a:pPr>
            <a:r>
              <a:rPr lang="en-GB" sz="1400" dirty="0">
                <a:solidFill>
                  <a:schemeClr val="tx1">
                    <a:alpha val="80000"/>
                  </a:schemeClr>
                </a:solidFill>
              </a:rPr>
              <a:t>For any other liability, for example liabilities of participating contracts, there’s no particular rule. </a:t>
            </a:r>
            <a:r>
              <a:rPr lang="en-GB" sz="1400" i="1" dirty="0">
                <a:solidFill>
                  <a:srgbClr val="002060">
                    <a:alpha val="80000"/>
                  </a:srgbClr>
                </a:solidFill>
              </a:rPr>
              <a:t>Anyway, I believe the underlying items as defined under IFRS17 may be appropriate. </a:t>
            </a:r>
            <a:r>
              <a:rPr lang="en-GB" sz="1400" dirty="0">
                <a:solidFill>
                  <a:schemeClr val="tx1">
                    <a:alpha val="80000"/>
                  </a:schemeClr>
                </a:solidFill>
              </a:rPr>
              <a:t> </a:t>
            </a:r>
          </a:p>
          <a:p>
            <a:pPr marL="0" indent="0" algn="just">
              <a:buNone/>
            </a:pPr>
            <a:r>
              <a:rPr lang="en-GB" sz="1400" dirty="0">
                <a:solidFill>
                  <a:schemeClr val="tx1">
                    <a:alpha val="80000"/>
                  </a:schemeClr>
                </a:solidFill>
              </a:rPr>
              <a:t>At last, reimbursements that the insurer eventually receives by asset managers’ shall be modelled as future inflows rather than as deduction of future outflows that eventually the insurer gives back to policyholders and / or other parties. </a:t>
            </a:r>
            <a:r>
              <a:rPr lang="en-GB" sz="1400" i="1" dirty="0">
                <a:solidFill>
                  <a:srgbClr val="002060">
                    <a:alpha val="80000"/>
                  </a:srgbClr>
                </a:solidFill>
              </a:rPr>
              <a:t>This assessment is aligned with IAS/IFRS usual requirements, for example IFRS9 applied to financial liabilities.</a:t>
            </a:r>
          </a:p>
        </p:txBody>
      </p:sp>
      <p:grpSp>
        <p:nvGrpSpPr>
          <p:cNvPr id="14" name="Group 13">
            <a:extLst>
              <a:ext uri="{FF2B5EF4-FFF2-40B4-BE49-F238E27FC236}">
                <a16:creationId xmlns:a16="http://schemas.microsoft.com/office/drawing/2014/main" id="{78350D8D-73D6-4132-89B5-DD52F3962A76}"/>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1388224" y="2325422"/>
            <a:ext cx="465458" cy="872153"/>
            <a:chOff x="11388224" y="2325422"/>
            <a:chExt cx="465458" cy="872153"/>
          </a:xfrm>
        </p:grpSpPr>
        <p:sp>
          <p:nvSpPr>
            <p:cNvPr id="15" name="Graphic 11">
              <a:extLst>
                <a:ext uri="{FF2B5EF4-FFF2-40B4-BE49-F238E27FC236}">
                  <a16:creationId xmlns:a16="http://schemas.microsoft.com/office/drawing/2014/main" id="{6CB927A4-E432-4310-9CD5-E89FF506317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403764" y="2325422"/>
              <a:ext cx="139039" cy="139039"/>
            </a:xfrm>
            <a:custGeom>
              <a:avLst/>
              <a:gdLst>
                <a:gd name="connsiteX0" fmla="*/ 129602 w 139039"/>
                <a:gd name="connsiteY0" fmla="*/ 60082 h 139039"/>
                <a:gd name="connsiteX1" fmla="*/ 78957 w 139039"/>
                <a:gd name="connsiteY1" fmla="*/ 60082 h 139039"/>
                <a:gd name="connsiteX2" fmla="*/ 78957 w 139039"/>
                <a:gd name="connsiteY2" fmla="*/ 9437 h 139039"/>
                <a:gd name="connsiteX3" fmla="*/ 69520 w 139039"/>
                <a:gd name="connsiteY3" fmla="*/ 0 h 139039"/>
                <a:gd name="connsiteX4" fmla="*/ 60082 w 139039"/>
                <a:gd name="connsiteY4" fmla="*/ 9437 h 139039"/>
                <a:gd name="connsiteX5" fmla="*/ 60082 w 139039"/>
                <a:gd name="connsiteY5" fmla="*/ 60082 h 139039"/>
                <a:gd name="connsiteX6" fmla="*/ 9437 w 139039"/>
                <a:gd name="connsiteY6" fmla="*/ 60082 h 139039"/>
                <a:gd name="connsiteX7" fmla="*/ 0 w 139039"/>
                <a:gd name="connsiteY7" fmla="*/ 69520 h 139039"/>
                <a:gd name="connsiteX8" fmla="*/ 9437 w 139039"/>
                <a:gd name="connsiteY8" fmla="*/ 78957 h 139039"/>
                <a:gd name="connsiteX9" fmla="*/ 60082 w 139039"/>
                <a:gd name="connsiteY9" fmla="*/ 78957 h 139039"/>
                <a:gd name="connsiteX10" fmla="*/ 60082 w 139039"/>
                <a:gd name="connsiteY10" fmla="*/ 129602 h 139039"/>
                <a:gd name="connsiteX11" fmla="*/ 69520 w 139039"/>
                <a:gd name="connsiteY11" fmla="*/ 139039 h 139039"/>
                <a:gd name="connsiteX12" fmla="*/ 78957 w 139039"/>
                <a:gd name="connsiteY12" fmla="*/ 129602 h 139039"/>
                <a:gd name="connsiteX13" fmla="*/ 78957 w 139039"/>
                <a:gd name="connsiteY13" fmla="*/ 78957 h 139039"/>
                <a:gd name="connsiteX14" fmla="*/ 129602 w 139039"/>
                <a:gd name="connsiteY14" fmla="*/ 78957 h 139039"/>
                <a:gd name="connsiteX15" fmla="*/ 139039 w 139039"/>
                <a:gd name="connsiteY15" fmla="*/ 69520 h 139039"/>
                <a:gd name="connsiteX16" fmla="*/ 129602 w 139039"/>
                <a:gd name="connsiteY16" fmla="*/ 60082 h 1390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39039" h="139039">
                  <a:moveTo>
                    <a:pt x="129602" y="60082"/>
                  </a:moveTo>
                  <a:lnTo>
                    <a:pt x="78957" y="60082"/>
                  </a:lnTo>
                  <a:lnTo>
                    <a:pt x="78957" y="9437"/>
                  </a:lnTo>
                  <a:cubicBezTo>
                    <a:pt x="78957" y="4225"/>
                    <a:pt x="74731" y="0"/>
                    <a:pt x="69520" y="0"/>
                  </a:cubicBezTo>
                  <a:cubicBezTo>
                    <a:pt x="64308" y="0"/>
                    <a:pt x="60082" y="4225"/>
                    <a:pt x="60082" y="9437"/>
                  </a:cubicBezTo>
                  <a:lnTo>
                    <a:pt x="60082" y="60082"/>
                  </a:lnTo>
                  <a:lnTo>
                    <a:pt x="9437" y="60082"/>
                  </a:lnTo>
                  <a:cubicBezTo>
                    <a:pt x="4225" y="60082"/>
                    <a:pt x="0" y="64308"/>
                    <a:pt x="0" y="69520"/>
                  </a:cubicBezTo>
                  <a:cubicBezTo>
                    <a:pt x="0" y="74731"/>
                    <a:pt x="4225" y="78957"/>
                    <a:pt x="9437" y="78957"/>
                  </a:cubicBezTo>
                  <a:lnTo>
                    <a:pt x="60082" y="78957"/>
                  </a:lnTo>
                  <a:lnTo>
                    <a:pt x="60082" y="129602"/>
                  </a:lnTo>
                  <a:cubicBezTo>
                    <a:pt x="60082" y="134814"/>
                    <a:pt x="64308" y="139039"/>
                    <a:pt x="69520" y="139039"/>
                  </a:cubicBezTo>
                  <a:cubicBezTo>
                    <a:pt x="74731" y="139039"/>
                    <a:pt x="78957" y="134814"/>
                    <a:pt x="78957" y="129602"/>
                  </a:cubicBezTo>
                  <a:lnTo>
                    <a:pt x="78957" y="78957"/>
                  </a:lnTo>
                  <a:lnTo>
                    <a:pt x="129602" y="78957"/>
                  </a:lnTo>
                  <a:cubicBezTo>
                    <a:pt x="134814" y="78957"/>
                    <a:pt x="139039" y="74731"/>
                    <a:pt x="139039" y="69520"/>
                  </a:cubicBezTo>
                  <a:cubicBezTo>
                    <a:pt x="139039" y="64308"/>
                    <a:pt x="134814" y="60082"/>
                    <a:pt x="129602" y="60082"/>
                  </a:cubicBezTo>
                  <a:close/>
                </a:path>
              </a:pathLst>
            </a:custGeom>
            <a:solidFill>
              <a:schemeClr val="accent2"/>
            </a:solidFill>
            <a:ln w="603" cap="flat">
              <a:noFill/>
              <a:prstDash val="solid"/>
              <a:miter/>
            </a:ln>
          </p:spPr>
          <p:txBody>
            <a:bodyPr rtlCol="0" anchor="ctr"/>
            <a:lstStyle/>
            <a:p>
              <a:endParaRPr lang="en-US"/>
            </a:p>
          </p:txBody>
        </p:sp>
        <p:sp>
          <p:nvSpPr>
            <p:cNvPr id="16" name="Graphic 10">
              <a:extLst>
                <a:ext uri="{FF2B5EF4-FFF2-40B4-BE49-F238E27FC236}">
                  <a16:creationId xmlns:a16="http://schemas.microsoft.com/office/drawing/2014/main" id="{E3020543-B24B-4EC4-8FFC-8DD88EEA91A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762544" y="2554717"/>
              <a:ext cx="91138" cy="91138"/>
            </a:xfrm>
            <a:custGeom>
              <a:avLst/>
              <a:gdLst>
                <a:gd name="connsiteX0" fmla="*/ 91138 w 91138"/>
                <a:gd name="connsiteY0" fmla="*/ 45569 h 91138"/>
                <a:gd name="connsiteX1" fmla="*/ 45569 w 91138"/>
                <a:gd name="connsiteY1" fmla="*/ 91138 h 91138"/>
                <a:gd name="connsiteX2" fmla="*/ 0 w 91138"/>
                <a:gd name="connsiteY2" fmla="*/ 45569 h 91138"/>
                <a:gd name="connsiteX3" fmla="*/ 45569 w 91138"/>
                <a:gd name="connsiteY3" fmla="*/ 0 h 91138"/>
                <a:gd name="connsiteX4" fmla="*/ 91138 w 91138"/>
                <a:gd name="connsiteY4" fmla="*/ 45569 h 9113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138" h="91138">
                  <a:moveTo>
                    <a:pt x="91138" y="45569"/>
                  </a:moveTo>
                  <a:cubicBezTo>
                    <a:pt x="91138" y="70736"/>
                    <a:pt x="70736" y="91138"/>
                    <a:pt x="45569" y="91138"/>
                  </a:cubicBezTo>
                  <a:cubicBezTo>
                    <a:pt x="20402" y="91138"/>
                    <a:pt x="0" y="70736"/>
                    <a:pt x="0" y="45569"/>
                  </a:cubicBezTo>
                  <a:cubicBezTo>
                    <a:pt x="0" y="20402"/>
                    <a:pt x="20402" y="0"/>
                    <a:pt x="45569" y="0"/>
                  </a:cubicBezTo>
                  <a:cubicBezTo>
                    <a:pt x="70736" y="0"/>
                    <a:pt x="91138" y="20402"/>
                    <a:pt x="91138" y="45569"/>
                  </a:cubicBezTo>
                  <a:close/>
                </a:path>
              </a:pathLst>
            </a:custGeom>
            <a:solidFill>
              <a:schemeClr val="accent2"/>
            </a:solidFill>
            <a:ln w="422" cap="flat">
              <a:noFill/>
              <a:prstDash val="solid"/>
              <a:miter/>
            </a:ln>
          </p:spPr>
          <p:txBody>
            <a:bodyPr rtlCol="0" anchor="ctr"/>
            <a:lstStyle/>
            <a:p>
              <a:endParaRPr lang="en-US"/>
            </a:p>
          </p:txBody>
        </p:sp>
        <p:sp>
          <p:nvSpPr>
            <p:cNvPr id="17" name="Graphic 12">
              <a:extLst>
                <a:ext uri="{FF2B5EF4-FFF2-40B4-BE49-F238E27FC236}">
                  <a16:creationId xmlns:a16="http://schemas.microsoft.com/office/drawing/2014/main" id="{1453BF6C-B012-48B7-B4E8-6D7AC7C27D0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388224" y="3069861"/>
              <a:ext cx="127714" cy="127714"/>
            </a:xfrm>
            <a:custGeom>
              <a:avLst/>
              <a:gdLst>
                <a:gd name="connsiteX0" fmla="*/ 63857 w 127714"/>
                <a:gd name="connsiteY0" fmla="*/ 18874 h 127714"/>
                <a:gd name="connsiteX1" fmla="*/ 108840 w 127714"/>
                <a:gd name="connsiteY1" fmla="*/ 63857 h 127714"/>
                <a:gd name="connsiteX2" fmla="*/ 63857 w 127714"/>
                <a:gd name="connsiteY2" fmla="*/ 108840 h 127714"/>
                <a:gd name="connsiteX3" fmla="*/ 18874 w 127714"/>
                <a:gd name="connsiteY3" fmla="*/ 63857 h 127714"/>
                <a:gd name="connsiteX4" fmla="*/ 63857 w 127714"/>
                <a:gd name="connsiteY4" fmla="*/ 18874 h 127714"/>
                <a:gd name="connsiteX5" fmla="*/ 63857 w 127714"/>
                <a:gd name="connsiteY5" fmla="*/ 0 h 127714"/>
                <a:gd name="connsiteX6" fmla="*/ 0 w 127714"/>
                <a:gd name="connsiteY6" fmla="*/ 63857 h 127714"/>
                <a:gd name="connsiteX7" fmla="*/ 63857 w 127714"/>
                <a:gd name="connsiteY7" fmla="*/ 127714 h 127714"/>
                <a:gd name="connsiteX8" fmla="*/ 127714 w 127714"/>
                <a:gd name="connsiteY8" fmla="*/ 63857 h 127714"/>
                <a:gd name="connsiteX9" fmla="*/ 63857 w 127714"/>
                <a:gd name="connsiteY9" fmla="*/ 0 h 1277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27714" h="127714">
                  <a:moveTo>
                    <a:pt x="63857" y="18874"/>
                  </a:moveTo>
                  <a:cubicBezTo>
                    <a:pt x="88700" y="18874"/>
                    <a:pt x="108840" y="39014"/>
                    <a:pt x="108840" y="63857"/>
                  </a:cubicBezTo>
                  <a:cubicBezTo>
                    <a:pt x="108840" y="88700"/>
                    <a:pt x="88700" y="108840"/>
                    <a:pt x="63857" y="108840"/>
                  </a:cubicBezTo>
                  <a:cubicBezTo>
                    <a:pt x="39014" y="108840"/>
                    <a:pt x="18874" y="88700"/>
                    <a:pt x="18874" y="63857"/>
                  </a:cubicBezTo>
                  <a:cubicBezTo>
                    <a:pt x="18898" y="39024"/>
                    <a:pt x="39024" y="18898"/>
                    <a:pt x="63857" y="18874"/>
                  </a:cubicBezTo>
                  <a:moveTo>
                    <a:pt x="63857" y="0"/>
                  </a:moveTo>
                  <a:cubicBezTo>
                    <a:pt x="28590" y="0"/>
                    <a:pt x="0" y="28590"/>
                    <a:pt x="0" y="63857"/>
                  </a:cubicBezTo>
                  <a:cubicBezTo>
                    <a:pt x="0" y="99124"/>
                    <a:pt x="28590" y="127714"/>
                    <a:pt x="63857" y="127714"/>
                  </a:cubicBezTo>
                  <a:cubicBezTo>
                    <a:pt x="99124" y="127714"/>
                    <a:pt x="127714" y="99124"/>
                    <a:pt x="127714" y="63857"/>
                  </a:cubicBezTo>
                  <a:cubicBezTo>
                    <a:pt x="127714" y="28590"/>
                    <a:pt x="99124" y="0"/>
                    <a:pt x="63857" y="0"/>
                  </a:cubicBezTo>
                  <a:close/>
                </a:path>
              </a:pathLst>
            </a:custGeom>
            <a:solidFill>
              <a:schemeClr val="accent2"/>
            </a:solidFill>
            <a:ln w="610" cap="flat">
              <a:noFill/>
              <a:prstDash val="solid"/>
              <a:miter/>
            </a:ln>
          </p:spPr>
          <p:txBody>
            <a:bodyPr rtlCol="0" anchor="ctr"/>
            <a:lstStyle/>
            <a:p>
              <a:endParaRPr lang="en-US"/>
            </a:p>
          </p:txBody>
        </p:sp>
      </p:grpSp>
      <p:sp>
        <p:nvSpPr>
          <p:cNvPr id="2" name="Segnaposto numero diapositiva 1">
            <a:extLst>
              <a:ext uri="{FF2B5EF4-FFF2-40B4-BE49-F238E27FC236}">
                <a16:creationId xmlns:a16="http://schemas.microsoft.com/office/drawing/2014/main" id="{72E03EDD-0F06-4097-97AD-2F135F50D83A}"/>
              </a:ext>
            </a:extLst>
          </p:cNvPr>
          <p:cNvSpPr>
            <a:spLocks noGrp="1"/>
          </p:cNvSpPr>
          <p:nvPr>
            <p:ph type="sldNum" sz="quarter" idx="12"/>
          </p:nvPr>
        </p:nvSpPr>
        <p:spPr>
          <a:xfrm>
            <a:off x="8610600" y="6356350"/>
            <a:ext cx="2743200" cy="365125"/>
          </a:xfrm>
        </p:spPr>
        <p:txBody>
          <a:bodyPr>
            <a:normAutofit/>
          </a:bodyPr>
          <a:lstStyle/>
          <a:p>
            <a:pPr>
              <a:spcAft>
                <a:spcPts val="600"/>
              </a:spcAft>
            </a:pPr>
            <a:fld id="{D57F1E4F-1CFF-5643-939E-217C01CDF565}" type="slidenum">
              <a:rPr lang="en-US">
                <a:solidFill>
                  <a:schemeClr val="tx1">
                    <a:alpha val="60000"/>
                  </a:schemeClr>
                </a:solidFill>
              </a:rPr>
              <a:pPr>
                <a:spcAft>
                  <a:spcPts val="600"/>
                </a:spcAft>
              </a:pPr>
              <a:t>8</a:t>
            </a:fld>
            <a:endParaRPr lang="en-US">
              <a:solidFill>
                <a:schemeClr val="tx1">
                  <a:alpha val="60000"/>
                </a:schemeClr>
              </a:solidFill>
            </a:endParaRPr>
          </a:p>
        </p:txBody>
      </p:sp>
      <p:pic>
        <p:nvPicPr>
          <p:cNvPr id="3" name="Picture 2">
            <a:extLst>
              <a:ext uri="{FF2B5EF4-FFF2-40B4-BE49-F238E27FC236}">
                <a16:creationId xmlns:a16="http://schemas.microsoft.com/office/drawing/2014/main" id="{9E222F8D-538B-45E3-9590-C20EE49CFBCB}"/>
              </a:ext>
            </a:extLst>
          </p:cNvPr>
          <p:cNvPicPr>
            <a:picLocks noChangeAspect="1" noChangeArrowheads="1"/>
          </p:cNvPicPr>
          <p:nvPr/>
        </p:nvPicPr>
        <p:blipFill>
          <a:blip r:embed="rId2"/>
          <a:srcRect/>
          <a:stretch>
            <a:fillRect/>
          </a:stretch>
        </p:blipFill>
        <p:spPr bwMode="auto">
          <a:xfrm>
            <a:off x="9844074" y="524302"/>
            <a:ext cx="1928826" cy="810781"/>
          </a:xfrm>
          <a:prstGeom prst="rect">
            <a:avLst/>
          </a:prstGeom>
          <a:noFill/>
        </p:spPr>
      </p:pic>
    </p:spTree>
    <p:extLst>
      <p:ext uri="{BB962C8B-B14F-4D97-AF65-F5344CB8AC3E}">
        <p14:creationId xmlns:p14="http://schemas.microsoft.com/office/powerpoint/2010/main" val="251509534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8D1AA55E-40D5-461B-A5A8-4AE8AAB71B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itolo 3">
            <a:extLst>
              <a:ext uri="{FF2B5EF4-FFF2-40B4-BE49-F238E27FC236}">
                <a16:creationId xmlns:a16="http://schemas.microsoft.com/office/drawing/2014/main" id="{34811D00-3965-4E0C-B34B-CE68AAB5F941}"/>
              </a:ext>
            </a:extLst>
          </p:cNvPr>
          <p:cNvSpPr>
            <a:spLocks noGrp="1"/>
          </p:cNvSpPr>
          <p:nvPr>
            <p:ph type="title"/>
          </p:nvPr>
        </p:nvSpPr>
        <p:spPr>
          <a:xfrm>
            <a:off x="803775" y="1106008"/>
            <a:ext cx="10359525" cy="964324"/>
          </a:xfrm>
        </p:spPr>
        <p:txBody>
          <a:bodyPr anchor="b">
            <a:normAutofit/>
          </a:bodyPr>
          <a:lstStyle/>
          <a:p>
            <a:r>
              <a:rPr lang="en-US" sz="2200" dirty="0">
                <a:solidFill>
                  <a:srgbClr val="002060"/>
                </a:solidFill>
              </a:rPr>
              <a:t>Guideline 30 (amended). Apportionment of expenses</a:t>
            </a:r>
            <a:br>
              <a:rPr lang="en-US" sz="3900" dirty="0"/>
            </a:br>
            <a:endParaRPr lang="en-US" sz="3900" dirty="0"/>
          </a:p>
        </p:txBody>
      </p:sp>
      <p:cxnSp>
        <p:nvCxnSpPr>
          <p:cNvPr id="12" name="Straight Connector 11">
            <a:extLst>
              <a:ext uri="{FF2B5EF4-FFF2-40B4-BE49-F238E27FC236}">
                <a16:creationId xmlns:a16="http://schemas.microsoft.com/office/drawing/2014/main" id="{7EB498BD-8089-4626-91EA-4978EBEF535E}"/>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8878" y="806470"/>
            <a:ext cx="7903723" cy="0"/>
          </a:xfrm>
          <a:prstGeom prst="line">
            <a:avLst/>
          </a:prstGeom>
          <a:ln w="25400" cap="sq">
            <a:gradFill flip="none" rotWithShape="1">
              <a:gsLst>
                <a:gs pos="0">
                  <a:schemeClr val="accent1"/>
                </a:gs>
                <a:gs pos="100000">
                  <a:schemeClr val="accent2"/>
                </a:gs>
              </a:gsLst>
              <a:lin ang="10800000" scaled="0"/>
              <a:tileRect/>
            </a:gradFill>
            <a:bevel/>
          </a:ln>
        </p:spPr>
        <p:style>
          <a:lnRef idx="1">
            <a:schemeClr val="accent1"/>
          </a:lnRef>
          <a:fillRef idx="0">
            <a:schemeClr val="accent1"/>
          </a:fillRef>
          <a:effectRef idx="0">
            <a:schemeClr val="accent1"/>
          </a:effectRef>
          <a:fontRef idx="minor">
            <a:schemeClr val="tx1"/>
          </a:fontRef>
        </p:style>
      </p:cxnSp>
      <p:sp>
        <p:nvSpPr>
          <p:cNvPr id="5" name="Segnaposto contenuto 4">
            <a:extLst>
              <a:ext uri="{FF2B5EF4-FFF2-40B4-BE49-F238E27FC236}">
                <a16:creationId xmlns:a16="http://schemas.microsoft.com/office/drawing/2014/main" id="{C9F20992-C4E2-4236-9A59-8382AB582E0B}"/>
              </a:ext>
            </a:extLst>
          </p:cNvPr>
          <p:cNvSpPr>
            <a:spLocks noGrp="1"/>
          </p:cNvSpPr>
          <p:nvPr>
            <p:ph idx="1"/>
          </p:nvPr>
        </p:nvSpPr>
        <p:spPr>
          <a:xfrm>
            <a:off x="794250" y="1790704"/>
            <a:ext cx="10550025" cy="4485592"/>
          </a:xfrm>
        </p:spPr>
        <p:txBody>
          <a:bodyPr anchor="t">
            <a:normAutofit/>
          </a:bodyPr>
          <a:lstStyle/>
          <a:p>
            <a:pPr marL="0" indent="0" algn="just">
              <a:buNone/>
            </a:pPr>
            <a:r>
              <a:rPr lang="en-GB" sz="1400" u="sng" dirty="0">
                <a:solidFill>
                  <a:schemeClr val="tx1">
                    <a:alpha val="80000"/>
                  </a:schemeClr>
                </a:solidFill>
              </a:rPr>
              <a:t>Background</a:t>
            </a:r>
          </a:p>
          <a:p>
            <a:pPr marL="0" indent="0" algn="just">
              <a:buNone/>
            </a:pPr>
            <a:r>
              <a:rPr lang="en-GB" sz="1400" dirty="0">
                <a:solidFill>
                  <a:schemeClr val="tx1">
                    <a:alpha val="80000"/>
                  </a:schemeClr>
                </a:solidFill>
              </a:rPr>
              <a:t>Once identified the volumes which the best estimate investment expenses shall be proportional to (guideline 28), it’s important the identification of parameters and evolution over time of the underlying volumes.</a:t>
            </a:r>
          </a:p>
          <a:p>
            <a:pPr marL="0" indent="0" algn="just">
              <a:buNone/>
            </a:pPr>
            <a:r>
              <a:rPr lang="en-GB" sz="1400" dirty="0">
                <a:solidFill>
                  <a:schemeClr val="tx1">
                    <a:alpha val="80000"/>
                  </a:schemeClr>
                </a:solidFill>
              </a:rPr>
              <a:t>The same work should be done for the whole set of overhead and claim expenses which are in scope of technical provisions.</a:t>
            </a:r>
          </a:p>
          <a:p>
            <a:pPr marL="0" indent="0" algn="just">
              <a:buNone/>
            </a:pPr>
            <a:r>
              <a:rPr lang="en-GB" sz="1400" u="sng" dirty="0">
                <a:solidFill>
                  <a:schemeClr val="tx1">
                    <a:alpha val="80000"/>
                  </a:schemeClr>
                </a:solidFill>
              </a:rPr>
              <a:t>Guideline content. Parameters</a:t>
            </a:r>
          </a:p>
          <a:p>
            <a:pPr marL="0" indent="0" algn="just">
              <a:buNone/>
            </a:pPr>
            <a:r>
              <a:rPr lang="en-GB" sz="1400" dirty="0">
                <a:solidFill>
                  <a:schemeClr val="tx1">
                    <a:alpha val="80000"/>
                  </a:schemeClr>
                </a:solidFill>
              </a:rPr>
              <a:t>It’s key to project in appropriate way the future expenses to get a realistic and objective forecast.</a:t>
            </a:r>
          </a:p>
          <a:p>
            <a:pPr marL="0" indent="0" algn="just">
              <a:buNone/>
            </a:pPr>
            <a:r>
              <a:rPr lang="en-GB" sz="1400" dirty="0">
                <a:solidFill>
                  <a:schemeClr val="tx1">
                    <a:alpha val="80000"/>
                  </a:schemeClr>
                </a:solidFill>
              </a:rPr>
              <a:t>In order to “allocate overhead expenses over time” the insurer should identify “appropriate expense drivers” and the expense ratios.</a:t>
            </a:r>
          </a:p>
          <a:p>
            <a:pPr marL="0" indent="0" algn="just">
              <a:buNone/>
            </a:pPr>
            <a:r>
              <a:rPr lang="en-GB" sz="1400" dirty="0">
                <a:solidFill>
                  <a:schemeClr val="tx1">
                    <a:alpha val="80000"/>
                  </a:schemeClr>
                </a:solidFill>
              </a:rPr>
              <a:t>In doing so, there should be consistency with the strategic plan and with ORSA (with reference to the next 3-5 years from the valuation date)</a:t>
            </a:r>
          </a:p>
          <a:p>
            <a:pPr marL="0" indent="0" algn="just">
              <a:buNone/>
            </a:pPr>
            <a:r>
              <a:rPr lang="en-GB" sz="1400" i="1" dirty="0">
                <a:solidFill>
                  <a:srgbClr val="002060">
                    <a:alpha val="80000"/>
                  </a:srgbClr>
                </a:solidFill>
              </a:rPr>
              <a:t>In practice, carriers may be the number of contracts in force or the local GAAP net premium reserves for the overhead expenses whereas the claim expenses could be proportional to the liability settled (i.e. annulled as consequence of payment) and / or the number of claims under management.</a:t>
            </a:r>
          </a:p>
          <a:p>
            <a:pPr marL="0" indent="0" algn="just">
              <a:buNone/>
            </a:pPr>
            <a:endParaRPr lang="en-GB" sz="1400" i="1" dirty="0">
              <a:solidFill>
                <a:srgbClr val="002060">
                  <a:alpha val="80000"/>
                </a:srgbClr>
              </a:solidFill>
            </a:endParaRPr>
          </a:p>
        </p:txBody>
      </p:sp>
      <p:grpSp>
        <p:nvGrpSpPr>
          <p:cNvPr id="14" name="Group 13">
            <a:extLst>
              <a:ext uri="{FF2B5EF4-FFF2-40B4-BE49-F238E27FC236}">
                <a16:creationId xmlns:a16="http://schemas.microsoft.com/office/drawing/2014/main" id="{78350D8D-73D6-4132-89B5-DD52F3962A76}"/>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1388224" y="2325422"/>
            <a:ext cx="465458" cy="872153"/>
            <a:chOff x="11388224" y="2325422"/>
            <a:chExt cx="465458" cy="872153"/>
          </a:xfrm>
        </p:grpSpPr>
        <p:sp>
          <p:nvSpPr>
            <p:cNvPr id="15" name="Graphic 11">
              <a:extLst>
                <a:ext uri="{FF2B5EF4-FFF2-40B4-BE49-F238E27FC236}">
                  <a16:creationId xmlns:a16="http://schemas.microsoft.com/office/drawing/2014/main" id="{6CB927A4-E432-4310-9CD5-E89FF506317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403764" y="2325422"/>
              <a:ext cx="139039" cy="139039"/>
            </a:xfrm>
            <a:custGeom>
              <a:avLst/>
              <a:gdLst>
                <a:gd name="connsiteX0" fmla="*/ 129602 w 139039"/>
                <a:gd name="connsiteY0" fmla="*/ 60082 h 139039"/>
                <a:gd name="connsiteX1" fmla="*/ 78957 w 139039"/>
                <a:gd name="connsiteY1" fmla="*/ 60082 h 139039"/>
                <a:gd name="connsiteX2" fmla="*/ 78957 w 139039"/>
                <a:gd name="connsiteY2" fmla="*/ 9437 h 139039"/>
                <a:gd name="connsiteX3" fmla="*/ 69520 w 139039"/>
                <a:gd name="connsiteY3" fmla="*/ 0 h 139039"/>
                <a:gd name="connsiteX4" fmla="*/ 60082 w 139039"/>
                <a:gd name="connsiteY4" fmla="*/ 9437 h 139039"/>
                <a:gd name="connsiteX5" fmla="*/ 60082 w 139039"/>
                <a:gd name="connsiteY5" fmla="*/ 60082 h 139039"/>
                <a:gd name="connsiteX6" fmla="*/ 9437 w 139039"/>
                <a:gd name="connsiteY6" fmla="*/ 60082 h 139039"/>
                <a:gd name="connsiteX7" fmla="*/ 0 w 139039"/>
                <a:gd name="connsiteY7" fmla="*/ 69520 h 139039"/>
                <a:gd name="connsiteX8" fmla="*/ 9437 w 139039"/>
                <a:gd name="connsiteY8" fmla="*/ 78957 h 139039"/>
                <a:gd name="connsiteX9" fmla="*/ 60082 w 139039"/>
                <a:gd name="connsiteY9" fmla="*/ 78957 h 139039"/>
                <a:gd name="connsiteX10" fmla="*/ 60082 w 139039"/>
                <a:gd name="connsiteY10" fmla="*/ 129602 h 139039"/>
                <a:gd name="connsiteX11" fmla="*/ 69520 w 139039"/>
                <a:gd name="connsiteY11" fmla="*/ 139039 h 139039"/>
                <a:gd name="connsiteX12" fmla="*/ 78957 w 139039"/>
                <a:gd name="connsiteY12" fmla="*/ 129602 h 139039"/>
                <a:gd name="connsiteX13" fmla="*/ 78957 w 139039"/>
                <a:gd name="connsiteY13" fmla="*/ 78957 h 139039"/>
                <a:gd name="connsiteX14" fmla="*/ 129602 w 139039"/>
                <a:gd name="connsiteY14" fmla="*/ 78957 h 139039"/>
                <a:gd name="connsiteX15" fmla="*/ 139039 w 139039"/>
                <a:gd name="connsiteY15" fmla="*/ 69520 h 139039"/>
                <a:gd name="connsiteX16" fmla="*/ 129602 w 139039"/>
                <a:gd name="connsiteY16" fmla="*/ 60082 h 1390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39039" h="139039">
                  <a:moveTo>
                    <a:pt x="129602" y="60082"/>
                  </a:moveTo>
                  <a:lnTo>
                    <a:pt x="78957" y="60082"/>
                  </a:lnTo>
                  <a:lnTo>
                    <a:pt x="78957" y="9437"/>
                  </a:lnTo>
                  <a:cubicBezTo>
                    <a:pt x="78957" y="4225"/>
                    <a:pt x="74731" y="0"/>
                    <a:pt x="69520" y="0"/>
                  </a:cubicBezTo>
                  <a:cubicBezTo>
                    <a:pt x="64308" y="0"/>
                    <a:pt x="60082" y="4225"/>
                    <a:pt x="60082" y="9437"/>
                  </a:cubicBezTo>
                  <a:lnTo>
                    <a:pt x="60082" y="60082"/>
                  </a:lnTo>
                  <a:lnTo>
                    <a:pt x="9437" y="60082"/>
                  </a:lnTo>
                  <a:cubicBezTo>
                    <a:pt x="4225" y="60082"/>
                    <a:pt x="0" y="64308"/>
                    <a:pt x="0" y="69520"/>
                  </a:cubicBezTo>
                  <a:cubicBezTo>
                    <a:pt x="0" y="74731"/>
                    <a:pt x="4225" y="78957"/>
                    <a:pt x="9437" y="78957"/>
                  </a:cubicBezTo>
                  <a:lnTo>
                    <a:pt x="60082" y="78957"/>
                  </a:lnTo>
                  <a:lnTo>
                    <a:pt x="60082" y="129602"/>
                  </a:lnTo>
                  <a:cubicBezTo>
                    <a:pt x="60082" y="134814"/>
                    <a:pt x="64308" y="139039"/>
                    <a:pt x="69520" y="139039"/>
                  </a:cubicBezTo>
                  <a:cubicBezTo>
                    <a:pt x="74731" y="139039"/>
                    <a:pt x="78957" y="134814"/>
                    <a:pt x="78957" y="129602"/>
                  </a:cubicBezTo>
                  <a:lnTo>
                    <a:pt x="78957" y="78957"/>
                  </a:lnTo>
                  <a:lnTo>
                    <a:pt x="129602" y="78957"/>
                  </a:lnTo>
                  <a:cubicBezTo>
                    <a:pt x="134814" y="78957"/>
                    <a:pt x="139039" y="74731"/>
                    <a:pt x="139039" y="69520"/>
                  </a:cubicBezTo>
                  <a:cubicBezTo>
                    <a:pt x="139039" y="64308"/>
                    <a:pt x="134814" y="60082"/>
                    <a:pt x="129602" y="60082"/>
                  </a:cubicBezTo>
                  <a:close/>
                </a:path>
              </a:pathLst>
            </a:custGeom>
            <a:solidFill>
              <a:schemeClr val="accent2"/>
            </a:solidFill>
            <a:ln w="603" cap="flat">
              <a:noFill/>
              <a:prstDash val="solid"/>
              <a:miter/>
            </a:ln>
          </p:spPr>
          <p:txBody>
            <a:bodyPr rtlCol="0" anchor="ctr"/>
            <a:lstStyle/>
            <a:p>
              <a:endParaRPr lang="en-US"/>
            </a:p>
          </p:txBody>
        </p:sp>
        <p:sp>
          <p:nvSpPr>
            <p:cNvPr id="16" name="Graphic 10">
              <a:extLst>
                <a:ext uri="{FF2B5EF4-FFF2-40B4-BE49-F238E27FC236}">
                  <a16:creationId xmlns:a16="http://schemas.microsoft.com/office/drawing/2014/main" id="{E3020543-B24B-4EC4-8FFC-8DD88EEA91A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762544" y="2554717"/>
              <a:ext cx="91138" cy="91138"/>
            </a:xfrm>
            <a:custGeom>
              <a:avLst/>
              <a:gdLst>
                <a:gd name="connsiteX0" fmla="*/ 91138 w 91138"/>
                <a:gd name="connsiteY0" fmla="*/ 45569 h 91138"/>
                <a:gd name="connsiteX1" fmla="*/ 45569 w 91138"/>
                <a:gd name="connsiteY1" fmla="*/ 91138 h 91138"/>
                <a:gd name="connsiteX2" fmla="*/ 0 w 91138"/>
                <a:gd name="connsiteY2" fmla="*/ 45569 h 91138"/>
                <a:gd name="connsiteX3" fmla="*/ 45569 w 91138"/>
                <a:gd name="connsiteY3" fmla="*/ 0 h 91138"/>
                <a:gd name="connsiteX4" fmla="*/ 91138 w 91138"/>
                <a:gd name="connsiteY4" fmla="*/ 45569 h 9113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138" h="91138">
                  <a:moveTo>
                    <a:pt x="91138" y="45569"/>
                  </a:moveTo>
                  <a:cubicBezTo>
                    <a:pt x="91138" y="70736"/>
                    <a:pt x="70736" y="91138"/>
                    <a:pt x="45569" y="91138"/>
                  </a:cubicBezTo>
                  <a:cubicBezTo>
                    <a:pt x="20402" y="91138"/>
                    <a:pt x="0" y="70736"/>
                    <a:pt x="0" y="45569"/>
                  </a:cubicBezTo>
                  <a:cubicBezTo>
                    <a:pt x="0" y="20402"/>
                    <a:pt x="20402" y="0"/>
                    <a:pt x="45569" y="0"/>
                  </a:cubicBezTo>
                  <a:cubicBezTo>
                    <a:pt x="70736" y="0"/>
                    <a:pt x="91138" y="20402"/>
                    <a:pt x="91138" y="45569"/>
                  </a:cubicBezTo>
                  <a:close/>
                </a:path>
              </a:pathLst>
            </a:custGeom>
            <a:solidFill>
              <a:schemeClr val="accent2"/>
            </a:solidFill>
            <a:ln w="422" cap="flat">
              <a:noFill/>
              <a:prstDash val="solid"/>
              <a:miter/>
            </a:ln>
          </p:spPr>
          <p:txBody>
            <a:bodyPr rtlCol="0" anchor="ctr"/>
            <a:lstStyle/>
            <a:p>
              <a:endParaRPr lang="en-US"/>
            </a:p>
          </p:txBody>
        </p:sp>
        <p:sp>
          <p:nvSpPr>
            <p:cNvPr id="17" name="Graphic 12">
              <a:extLst>
                <a:ext uri="{FF2B5EF4-FFF2-40B4-BE49-F238E27FC236}">
                  <a16:creationId xmlns:a16="http://schemas.microsoft.com/office/drawing/2014/main" id="{1453BF6C-B012-48B7-B4E8-6D7AC7C27D0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388224" y="3069861"/>
              <a:ext cx="127714" cy="127714"/>
            </a:xfrm>
            <a:custGeom>
              <a:avLst/>
              <a:gdLst>
                <a:gd name="connsiteX0" fmla="*/ 63857 w 127714"/>
                <a:gd name="connsiteY0" fmla="*/ 18874 h 127714"/>
                <a:gd name="connsiteX1" fmla="*/ 108840 w 127714"/>
                <a:gd name="connsiteY1" fmla="*/ 63857 h 127714"/>
                <a:gd name="connsiteX2" fmla="*/ 63857 w 127714"/>
                <a:gd name="connsiteY2" fmla="*/ 108840 h 127714"/>
                <a:gd name="connsiteX3" fmla="*/ 18874 w 127714"/>
                <a:gd name="connsiteY3" fmla="*/ 63857 h 127714"/>
                <a:gd name="connsiteX4" fmla="*/ 63857 w 127714"/>
                <a:gd name="connsiteY4" fmla="*/ 18874 h 127714"/>
                <a:gd name="connsiteX5" fmla="*/ 63857 w 127714"/>
                <a:gd name="connsiteY5" fmla="*/ 0 h 127714"/>
                <a:gd name="connsiteX6" fmla="*/ 0 w 127714"/>
                <a:gd name="connsiteY6" fmla="*/ 63857 h 127714"/>
                <a:gd name="connsiteX7" fmla="*/ 63857 w 127714"/>
                <a:gd name="connsiteY7" fmla="*/ 127714 h 127714"/>
                <a:gd name="connsiteX8" fmla="*/ 127714 w 127714"/>
                <a:gd name="connsiteY8" fmla="*/ 63857 h 127714"/>
                <a:gd name="connsiteX9" fmla="*/ 63857 w 127714"/>
                <a:gd name="connsiteY9" fmla="*/ 0 h 1277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27714" h="127714">
                  <a:moveTo>
                    <a:pt x="63857" y="18874"/>
                  </a:moveTo>
                  <a:cubicBezTo>
                    <a:pt x="88700" y="18874"/>
                    <a:pt x="108840" y="39014"/>
                    <a:pt x="108840" y="63857"/>
                  </a:cubicBezTo>
                  <a:cubicBezTo>
                    <a:pt x="108840" y="88700"/>
                    <a:pt x="88700" y="108840"/>
                    <a:pt x="63857" y="108840"/>
                  </a:cubicBezTo>
                  <a:cubicBezTo>
                    <a:pt x="39014" y="108840"/>
                    <a:pt x="18874" y="88700"/>
                    <a:pt x="18874" y="63857"/>
                  </a:cubicBezTo>
                  <a:cubicBezTo>
                    <a:pt x="18898" y="39024"/>
                    <a:pt x="39024" y="18898"/>
                    <a:pt x="63857" y="18874"/>
                  </a:cubicBezTo>
                  <a:moveTo>
                    <a:pt x="63857" y="0"/>
                  </a:moveTo>
                  <a:cubicBezTo>
                    <a:pt x="28590" y="0"/>
                    <a:pt x="0" y="28590"/>
                    <a:pt x="0" y="63857"/>
                  </a:cubicBezTo>
                  <a:cubicBezTo>
                    <a:pt x="0" y="99124"/>
                    <a:pt x="28590" y="127714"/>
                    <a:pt x="63857" y="127714"/>
                  </a:cubicBezTo>
                  <a:cubicBezTo>
                    <a:pt x="99124" y="127714"/>
                    <a:pt x="127714" y="99124"/>
                    <a:pt x="127714" y="63857"/>
                  </a:cubicBezTo>
                  <a:cubicBezTo>
                    <a:pt x="127714" y="28590"/>
                    <a:pt x="99124" y="0"/>
                    <a:pt x="63857" y="0"/>
                  </a:cubicBezTo>
                  <a:close/>
                </a:path>
              </a:pathLst>
            </a:custGeom>
            <a:solidFill>
              <a:schemeClr val="accent2"/>
            </a:solidFill>
            <a:ln w="610" cap="flat">
              <a:noFill/>
              <a:prstDash val="solid"/>
              <a:miter/>
            </a:ln>
          </p:spPr>
          <p:txBody>
            <a:bodyPr rtlCol="0" anchor="ctr"/>
            <a:lstStyle/>
            <a:p>
              <a:endParaRPr lang="en-US"/>
            </a:p>
          </p:txBody>
        </p:sp>
      </p:grpSp>
      <p:sp>
        <p:nvSpPr>
          <p:cNvPr id="2" name="Segnaposto numero diapositiva 1">
            <a:extLst>
              <a:ext uri="{FF2B5EF4-FFF2-40B4-BE49-F238E27FC236}">
                <a16:creationId xmlns:a16="http://schemas.microsoft.com/office/drawing/2014/main" id="{72E03EDD-0F06-4097-97AD-2F135F50D83A}"/>
              </a:ext>
            </a:extLst>
          </p:cNvPr>
          <p:cNvSpPr>
            <a:spLocks noGrp="1"/>
          </p:cNvSpPr>
          <p:nvPr>
            <p:ph type="sldNum" sz="quarter" idx="12"/>
          </p:nvPr>
        </p:nvSpPr>
        <p:spPr>
          <a:xfrm>
            <a:off x="8610600" y="6356350"/>
            <a:ext cx="2743200" cy="365125"/>
          </a:xfrm>
        </p:spPr>
        <p:txBody>
          <a:bodyPr>
            <a:normAutofit/>
          </a:bodyPr>
          <a:lstStyle/>
          <a:p>
            <a:pPr>
              <a:spcAft>
                <a:spcPts val="600"/>
              </a:spcAft>
            </a:pPr>
            <a:fld id="{D57F1E4F-1CFF-5643-939E-217C01CDF565}" type="slidenum">
              <a:rPr lang="en-US">
                <a:solidFill>
                  <a:schemeClr val="tx1">
                    <a:alpha val="60000"/>
                  </a:schemeClr>
                </a:solidFill>
              </a:rPr>
              <a:pPr>
                <a:spcAft>
                  <a:spcPts val="600"/>
                </a:spcAft>
              </a:pPr>
              <a:t>9</a:t>
            </a:fld>
            <a:endParaRPr lang="en-US">
              <a:solidFill>
                <a:schemeClr val="tx1">
                  <a:alpha val="60000"/>
                </a:schemeClr>
              </a:solidFill>
            </a:endParaRPr>
          </a:p>
        </p:txBody>
      </p:sp>
      <p:pic>
        <p:nvPicPr>
          <p:cNvPr id="3" name="Picture 2">
            <a:extLst>
              <a:ext uri="{FF2B5EF4-FFF2-40B4-BE49-F238E27FC236}">
                <a16:creationId xmlns:a16="http://schemas.microsoft.com/office/drawing/2014/main" id="{9E222F8D-538B-45E3-9590-C20EE49CFBCB}"/>
              </a:ext>
            </a:extLst>
          </p:cNvPr>
          <p:cNvPicPr>
            <a:picLocks noChangeAspect="1" noChangeArrowheads="1"/>
          </p:cNvPicPr>
          <p:nvPr/>
        </p:nvPicPr>
        <p:blipFill>
          <a:blip r:embed="rId2"/>
          <a:srcRect/>
          <a:stretch>
            <a:fillRect/>
          </a:stretch>
        </p:blipFill>
        <p:spPr bwMode="auto">
          <a:xfrm>
            <a:off x="9844074" y="524302"/>
            <a:ext cx="1928826" cy="810781"/>
          </a:xfrm>
          <a:prstGeom prst="rect">
            <a:avLst/>
          </a:prstGeom>
          <a:noFill/>
        </p:spPr>
      </p:pic>
    </p:spTree>
    <p:extLst>
      <p:ext uri="{BB962C8B-B14F-4D97-AF65-F5344CB8AC3E}">
        <p14:creationId xmlns:p14="http://schemas.microsoft.com/office/powerpoint/2010/main" val="3810239449"/>
      </p:ext>
    </p:extLst>
  </p:cSld>
  <p:clrMapOvr>
    <a:masterClrMapping/>
  </p:clrMapOvr>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6239</TotalTime>
  <Words>8550</Words>
  <Application>Microsoft Office PowerPoint</Application>
  <PresentationFormat>Widescreen</PresentationFormat>
  <Paragraphs>480</Paragraphs>
  <Slides>45</Slides>
  <Notes>0</Notes>
  <HiddenSlides>0</HiddenSlides>
  <MMClips>0</MMClips>
  <ScaleCrop>false</ScaleCrop>
  <HeadingPairs>
    <vt:vector size="6" baseType="variant">
      <vt:variant>
        <vt:lpstr>Caratteri utilizzati</vt:lpstr>
      </vt:variant>
      <vt:variant>
        <vt:i4>4</vt:i4>
      </vt:variant>
      <vt:variant>
        <vt:lpstr>Tema</vt:lpstr>
      </vt:variant>
      <vt:variant>
        <vt:i4>1</vt:i4>
      </vt:variant>
      <vt:variant>
        <vt:lpstr>Titoli diapositive</vt:lpstr>
      </vt:variant>
      <vt:variant>
        <vt:i4>45</vt:i4>
      </vt:variant>
    </vt:vector>
  </HeadingPairs>
  <TitlesOfParts>
    <vt:vector size="50" baseType="lpstr">
      <vt:lpstr>Arial</vt:lpstr>
      <vt:lpstr>Calibri</vt:lpstr>
      <vt:lpstr>Calibri Light</vt:lpstr>
      <vt:lpstr>Microsoft Sans Serif</vt:lpstr>
      <vt:lpstr>Tema di Office</vt:lpstr>
      <vt:lpstr>Solvency II changes in technical provisions, including contract boundaries</vt:lpstr>
      <vt:lpstr>Introduction </vt:lpstr>
      <vt:lpstr>Introduction </vt:lpstr>
      <vt:lpstr>Divergent practices for technical provisions </vt:lpstr>
      <vt:lpstr>Stakeholders feedback and application date </vt:lpstr>
      <vt:lpstr>Part 1: technical provisions </vt:lpstr>
      <vt:lpstr>Guideline 25. Modelling biometric risk factors </vt:lpstr>
      <vt:lpstr>Guideline 28A. Investment management expenses </vt:lpstr>
      <vt:lpstr>Guideline 30 (amended). Apportionment of expenses </vt:lpstr>
      <vt:lpstr>Guideline 33 (amended). Changes in expenses </vt:lpstr>
      <vt:lpstr>Guidelines 37A and 37B. Dynamic Policyholder Behavior (1/2) </vt:lpstr>
      <vt:lpstr>Guidelines 37A and 37B. Dynamic Policyholder Behavior (2/2) </vt:lpstr>
      <vt:lpstr>Guidelines 37A. Dynamic Policyholder Behavior </vt:lpstr>
      <vt:lpstr>Guidelines 37B. Bidirectional assumptions </vt:lpstr>
      <vt:lpstr>Guidelines 37C. Option to pay additional or different premiums </vt:lpstr>
      <vt:lpstr>Guidelines 40A. Comprehensive management plan </vt:lpstr>
      <vt:lpstr>Guidelines 0. Proportionality </vt:lpstr>
      <vt:lpstr>Guidelines 24A. Use of expert judgment (1/3) </vt:lpstr>
      <vt:lpstr>Guidelines 24A. Use of expert judgment (2/3) </vt:lpstr>
      <vt:lpstr>Guidelines 24A. Use of expert judgment (3/3) </vt:lpstr>
      <vt:lpstr>Guidelines 24B. Governance of assumptions setting  </vt:lpstr>
      <vt:lpstr>Guidelines 24C. Communication and uncertainty in assumptions setting  </vt:lpstr>
      <vt:lpstr>Guidelines 24D. Documentation of assumption setting </vt:lpstr>
      <vt:lpstr>Guidelines 24E. Validation of assumption setting (1/2) </vt:lpstr>
      <vt:lpstr>Guidelines 24E. Validation of assumption setting (2/2) </vt:lpstr>
      <vt:lpstr>Guidelines 40B. Consideration of new business in setting future management actions (1/3) </vt:lpstr>
      <vt:lpstr>Guidelines 40B. Consideration of new business in setting future management actions (2/3) </vt:lpstr>
      <vt:lpstr>Guidelines 40B. Consideration of new business in setting future management actions (3/3) </vt:lpstr>
      <vt:lpstr>Guidelines 53A. Use of stochastic valuation (1/3) </vt:lpstr>
      <vt:lpstr>Guidelines 53A. Use of stochastic valuation (2/3) </vt:lpstr>
      <vt:lpstr>Guidelines 53A. Use of stochastic valuation (3/3) </vt:lpstr>
      <vt:lpstr>Guidelines 57A. Market risk factors needed to deliver appropriate results </vt:lpstr>
      <vt:lpstr>Guidelines 77 (amended). Assumptions used to calculate EPIFP (1/3) </vt:lpstr>
      <vt:lpstr>Guidelines 77 (amended). Assumptions used to calculate EPIFP (2/3) </vt:lpstr>
      <vt:lpstr>Guidelines 77 (amended). Assumptions used to calculate EPIFP (3/3) </vt:lpstr>
      <vt:lpstr>Guidelines 77A. Alternative approach to calculate EPIFP </vt:lpstr>
      <vt:lpstr>Part 2: contract boundaries </vt:lpstr>
      <vt:lpstr>Guidelines 0. Contract boundaries (1/2) </vt:lpstr>
      <vt:lpstr>Guidelines 0. Contract boundaries (2/2) </vt:lpstr>
      <vt:lpstr>Guidelines 5 (amended). Contract boundaries (1/2) </vt:lpstr>
      <vt:lpstr>Guidelines 5 (amended). Contract boundaries (2/2) </vt:lpstr>
      <vt:lpstr>Guidelines 6A, 6B, 6C. Identification of a financial guarantee of benefits, insurance risks with a discernible effect on the economic of a contract and changes over time  </vt:lpstr>
      <vt:lpstr>Guidelines 6A. Identification of a financial guarantee of benefits with a discernible effect on the economic of a contract  </vt:lpstr>
      <vt:lpstr>Guidelines 6B. Identification of a coverage for a specified uncertain event that adversely affects the insured person with a discernible effect on the economic of a contract  </vt:lpstr>
      <vt:lpstr>Guidelines 6C. Reassessment of a discernible effect of a cover or financial guarantee.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IFRS 17</dc:title>
  <dc:creator>Bianchi Luca</dc:creator>
  <cp:lastModifiedBy>Luca Bianchi</cp:lastModifiedBy>
  <cp:revision>414</cp:revision>
  <cp:lastPrinted>2019-12-13T15:19:31Z</cp:lastPrinted>
  <dcterms:created xsi:type="dcterms:W3CDTF">2018-09-10T15:16:46Z</dcterms:created>
  <dcterms:modified xsi:type="dcterms:W3CDTF">2023-05-07T12:39:59Z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TitusGUID">
    <vt:lpwstr>f58ce035-a0ac-4603-99b0-56176e5527d2</vt:lpwstr>
  </property>
  <property fmtid="{D5CDD505-2E9C-101B-9397-08002B2CF9AE}" pid="3" name="MSIP_Label_df94155b-3f3b-43d9-be72-2aa8fbdfd1e0_Enabled">
    <vt:lpwstr>true</vt:lpwstr>
  </property>
  <property fmtid="{D5CDD505-2E9C-101B-9397-08002B2CF9AE}" pid="4" name="MSIP_Label_df94155b-3f3b-43d9-be72-2aa8fbdfd1e0_SetDate">
    <vt:lpwstr>2021-06-18T07:28:28Z</vt:lpwstr>
  </property>
  <property fmtid="{D5CDD505-2E9C-101B-9397-08002B2CF9AE}" pid="5" name="MSIP_Label_df94155b-3f3b-43d9-be72-2aa8fbdfd1e0_Method">
    <vt:lpwstr>Privileged</vt:lpwstr>
  </property>
  <property fmtid="{D5CDD505-2E9C-101B-9397-08002B2CF9AE}" pid="6" name="MSIP_Label_df94155b-3f3b-43d9-be72-2aa8fbdfd1e0_Name">
    <vt:lpwstr>Piè di pagina nascosto</vt:lpwstr>
  </property>
  <property fmtid="{D5CDD505-2E9C-101B-9397-08002B2CF9AE}" pid="7" name="MSIP_Label_df94155b-3f3b-43d9-be72-2aa8fbdfd1e0_SiteId">
    <vt:lpwstr>42d0d02d-6286-465e-999b-31006231efb1</vt:lpwstr>
  </property>
  <property fmtid="{D5CDD505-2E9C-101B-9397-08002B2CF9AE}" pid="8" name="MSIP_Label_df94155b-3f3b-43d9-be72-2aa8fbdfd1e0_ActionId">
    <vt:lpwstr>e8221793-4930-4ea3-b751-6ba115fa5445</vt:lpwstr>
  </property>
  <property fmtid="{D5CDD505-2E9C-101B-9397-08002B2CF9AE}" pid="9" name="MSIP_Label_df94155b-3f3b-43d9-be72-2aa8fbdfd1e0_ContentBits">
    <vt:lpwstr>0</vt:lpwstr>
  </property>
  <property fmtid="{D5CDD505-2E9C-101B-9397-08002B2CF9AE}" pid="10" name="x-AvivaClassification">
    <vt:lpwstr>Aviva-Pub1ic</vt:lpwstr>
  </property>
  <property fmtid="{D5CDD505-2E9C-101B-9397-08002B2CF9AE}" pid="11" name="AvivaClassification">
    <vt:lpwstr>Aviva-Pub1ic</vt:lpwstr>
  </property>
  <property fmtid="{D5CDD505-2E9C-101B-9397-08002B2CF9AE}" pid="12" name="MSIP_Label_a49cd50b-6552-4764-a560-a9ea8b2bbb26_Enabled">
    <vt:lpwstr>true</vt:lpwstr>
  </property>
  <property fmtid="{D5CDD505-2E9C-101B-9397-08002B2CF9AE}" pid="13" name="MSIP_Label_a49cd50b-6552-4764-a560-a9ea8b2bbb26_SetDate">
    <vt:lpwstr>2023-04-13T14:35:57Z</vt:lpwstr>
  </property>
  <property fmtid="{D5CDD505-2E9C-101B-9397-08002B2CF9AE}" pid="14" name="MSIP_Label_a49cd50b-6552-4764-a560-a9ea8b2bbb26_Method">
    <vt:lpwstr>Privileged</vt:lpwstr>
  </property>
  <property fmtid="{D5CDD505-2E9C-101B-9397-08002B2CF9AE}" pid="15" name="MSIP_Label_a49cd50b-6552-4764-a560-a9ea8b2bbb26_Name">
    <vt:lpwstr>Pubblico - NoFooter</vt:lpwstr>
  </property>
  <property fmtid="{D5CDD505-2E9C-101B-9397-08002B2CF9AE}" pid="16" name="MSIP_Label_a49cd50b-6552-4764-a560-a9ea8b2bbb26_SiteId">
    <vt:lpwstr>fe45559b-2141-4991-8807-80e9a72e51ce</vt:lpwstr>
  </property>
  <property fmtid="{D5CDD505-2E9C-101B-9397-08002B2CF9AE}" pid="17" name="MSIP_Label_a49cd50b-6552-4764-a560-a9ea8b2bbb26_ActionId">
    <vt:lpwstr>10f7c796-df88-42df-8843-205d3c0c8dcc</vt:lpwstr>
  </property>
  <property fmtid="{D5CDD505-2E9C-101B-9397-08002B2CF9AE}" pid="18" name="MSIP_Label_a49cd50b-6552-4764-a560-a9ea8b2bbb26_ContentBits">
    <vt:lpwstr>0</vt:lpwstr>
  </property>
</Properties>
</file>