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tags/tag16.xml" ContentType="application/vnd.openxmlformats-officedocument.presentationml.tags+xml"/>
  <Override PartName="/ppt/tags/tag63.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ags/tag109.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diagrams/data2.xml" ContentType="application/vnd.openxmlformats-officedocument.drawingml.diagramData+xml"/>
  <Default Extension="xlsx" ContentType="application/vnd.openxmlformats-officedocument.spreadsheetml.sheet"/>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tags/tag112.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tags/tag79.xml" ContentType="application/vnd.openxmlformats-officedocument.presentationml.tags+xml"/>
  <Override PartName="/ppt/diagrams/quickStyle3.xml" ContentType="application/vnd.openxmlformats-officedocument.drawingml.diagramStyle+xml"/>
  <Override PartName="/ppt/theme/themeOverride6.xml" ContentType="application/vnd.openxmlformats-officedocument.themeOverr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s/slide22.xml" ContentType="application/vnd.openxmlformats-officedocument.presentationml.slide+xml"/>
  <Override PartName="/ppt/tags/tag57.xml" ContentType="application/vnd.openxmlformats-officedocument.presentationml.tags+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tags/tag35.xml" ContentType="application/vnd.openxmlformats-officedocument.presentationml.tags+xml"/>
  <Override PartName="/ppt/slideLayouts/slideLayout121.xml" ContentType="application/vnd.openxmlformats-officedocument.presentationml.slideLayout+xml"/>
  <Override PartName="/ppt/tags/tag82.xml" ContentType="application/vnd.openxmlformats-officedocument.presentationml.tags+xml"/>
  <Override PartName="/ppt/notesSlides/notesSlide13.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ags/tag106.xml" ContentType="application/vnd.openxmlformats-officedocument.presentationml.tags+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ags/tag98.xml" ContentType="application/vnd.openxmlformats-officedocument.presentationml.tags+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slideLayouts/slideLayout140.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ags/tag32.xml" ContentType="application/vnd.openxmlformats-officedocument.presentationml.tags+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tags/tag7.xml" ContentType="application/vnd.openxmlformats-officedocument.presentationml.tags+xml"/>
  <Override PartName="/ppt/tags/tag103.xml" ContentType="application/vnd.openxmlformats-officedocument.presentationml.tags+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59.xml" ContentType="application/vnd.openxmlformats-officedocument.presentationml.tags+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tags/tag37.xml" ContentType="application/vnd.openxmlformats-officedocument.presentationml.tags+xml"/>
  <Override PartName="/ppt/slideLayouts/slideLayout123.xml" ContentType="application/vnd.openxmlformats-officedocument.presentationml.slideLayout+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charts/chart12.xml" ContentType="application/vnd.openxmlformats-officedocument.drawingml.chart+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diagrams/quickStyle2.xml" ContentType="application/vnd.openxmlformats-officedocument.drawingml.diagramStyle+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tags/tag78.xml" ContentType="application/vnd.openxmlformats-officedocument.presentationml.tags+xml"/>
  <Override PartName="/ppt/slideLayouts/slideLayout142.xml" ContentType="application/vnd.openxmlformats-officedocument.presentationml.slideLayout+xml"/>
  <Override PartName="/ppt/tags/tag100.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5.xml" ContentType="application/vnd.openxmlformats-officedocument.presentationml.tags+xml"/>
  <Override PartName="/ppt/theme/themeOverride13.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tags/tag39.xml" ContentType="application/vnd.openxmlformats-officedocument.presentationml.tags+xml"/>
  <Override PartName="/ppt/slideLayouts/slideLayout125.xml" ContentType="application/vnd.openxmlformats-officedocument.presentationml.slideLayout+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tags/tag64.xml" ContentType="application/vnd.openxmlformats-officedocument.presentationml.tags+xml"/>
  <Override PartName="/ppt/slideMasters/slideMaster9.xml" ContentType="application/vnd.openxmlformats-officedocument.presentationml.slideMaster+xml"/>
  <Default Extension="vml" ContentType="application/vnd.openxmlformats-officedocument.vmlDrawing"/>
  <Override PartName="/ppt/tags/tag53.xml" ContentType="application/vnd.openxmlformats-officedocument.presentationml.tags+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tags/tag31.xml" ContentType="application/vnd.openxmlformats-officedocument.presentationml.tags+xml"/>
  <Override PartName="/ppt/tags/tag42.xml" ContentType="application/vnd.openxmlformats-officedocument.presentationml.tags+xml"/>
  <Override PartName="/ppt/charts/chart4.xml" ContentType="application/vnd.openxmlformats-officedocument.drawingml.chart+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ags/tag20.xml" ContentType="application/vnd.openxmlformats-officedocument.presentationml.tags+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slideLayouts/slideLayout119.xml" ContentType="application/vnd.openxmlformats-officedocument.presentationml.slideLayout+xml"/>
  <Override PartName="/ppt/tags/tag113.xml" ContentType="application/vnd.openxmlformats-officedocument.presentationml.tags+xml"/>
  <Override PartName="/ppt/theme/themeOverride7.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ags/tag102.xml" ContentType="application/vnd.openxmlformats-officedocument.presentationml.tags+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Override PartName="/ppt/slideLayouts/slideLayout133.xml" ContentType="application/vnd.openxmlformats-officedocument.presentationml.slideLayout+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tags/tag50.xml" ContentType="application/vnd.openxmlformats-officedocument.presentationml.tags+xml"/>
  <Override PartName="/ppt/tags/tag107.xml" ContentType="application/vnd.openxmlformats-officedocument.presentationml.tags+xml"/>
  <Override PartName="/ppt/slides/slide9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heme/themeOverride4.xml" ContentType="application/vnd.openxmlformats-officedocument.themeOverride+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tags/tag66.xml" ContentType="application/vnd.openxmlformats-officedocument.presentationml.tags+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charts/chart6.xml" ContentType="application/vnd.openxmlformats-officedocument.drawingml.chart+xml"/>
  <Override PartName="/ppt/tags/tag22.xml" ContentType="application/vnd.openxmlformats-officedocument.presentationml.tags+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Override PartName="/ppt/tags/tag115.xml" ContentType="application/vnd.openxmlformats-officedocument.presentationml.tags+xml"/>
  <Override PartName="/ppt/theme/themeOverride9.xml" ContentType="application/vnd.openxmlformats-officedocument.themeOverr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tags/tag104.xml" ContentType="application/vnd.openxmlformats-officedocument.presentationml.tags+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tags/tag30.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07.xml" ContentType="application/vnd.openxmlformats-officedocument.presentationml.slideLayout+xml"/>
  <Override PartName="/ppt/tags/tag101.xml" ContentType="application/vnd.openxmlformats-officedocument.presentationml.tags+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tags/tag68.xml" ContentType="application/vnd.openxmlformats-officedocument.presentationml.tags+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tags/tag46.xml" ContentType="application/vnd.openxmlformats-officedocument.presentationml.tags+xml"/>
  <Override PartName="/ppt/tags/tag93.xml" ContentType="application/vnd.openxmlformats-officedocument.presentationml.tags+xml"/>
  <Override PartName="/ppt/charts/chart8.xml" ContentType="application/vnd.openxmlformats-officedocument.drawingml.chart+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charts/chart10.xml" ContentType="application/vnd.openxmlformats-officedocument.drawingml.chart+xml"/>
  <Override PartName="/ppt/tags/tag117.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tags/tag120.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tags/tag87.xml" ContentType="application/vnd.openxmlformats-officedocument.presentationml.tags+xml"/>
  <Default Extension="wmf" ContentType="image/x-wmf"/>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82" r:id="rId1"/>
    <p:sldMasterId id="2147483761" r:id="rId2"/>
    <p:sldMasterId id="2147483774" r:id="rId3"/>
    <p:sldMasterId id="2147483787" r:id="rId4"/>
    <p:sldMasterId id="2147483801" r:id="rId5"/>
    <p:sldMasterId id="2147484717" r:id="rId6"/>
    <p:sldMasterId id="2147484734" r:id="rId7"/>
    <p:sldMasterId id="2147485661" r:id="rId8"/>
    <p:sldMasterId id="2147485814" r:id="rId9"/>
    <p:sldMasterId id="2147485827" r:id="rId10"/>
    <p:sldMasterId id="2147486014" r:id="rId11"/>
  </p:sldMasterIdLst>
  <p:notesMasterIdLst>
    <p:notesMasterId r:id="rId128"/>
  </p:notesMasterIdLst>
  <p:handoutMasterIdLst>
    <p:handoutMasterId r:id="rId129"/>
  </p:handoutMasterIdLst>
  <p:sldIdLst>
    <p:sldId id="1443" r:id="rId12"/>
    <p:sldId id="1444" r:id="rId13"/>
    <p:sldId id="1447" r:id="rId14"/>
    <p:sldId id="1354" r:id="rId15"/>
    <p:sldId id="1355" r:id="rId16"/>
    <p:sldId id="1228" r:id="rId17"/>
    <p:sldId id="1295" r:id="rId18"/>
    <p:sldId id="1448" r:id="rId19"/>
    <p:sldId id="1260" r:id="rId20"/>
    <p:sldId id="1407" r:id="rId21"/>
    <p:sldId id="1449" r:id="rId22"/>
    <p:sldId id="1460" r:id="rId23"/>
    <p:sldId id="1320" r:id="rId24"/>
    <p:sldId id="1324" r:id="rId25"/>
    <p:sldId id="1325" r:id="rId26"/>
    <p:sldId id="1362" r:id="rId27"/>
    <p:sldId id="1326" r:id="rId28"/>
    <p:sldId id="1457" r:id="rId29"/>
    <p:sldId id="1357" r:id="rId30"/>
    <p:sldId id="1454" r:id="rId31"/>
    <p:sldId id="1359" r:id="rId32"/>
    <p:sldId id="1360" r:id="rId33"/>
    <p:sldId id="1266" r:id="rId34"/>
    <p:sldId id="1328" r:id="rId35"/>
    <p:sldId id="1375" r:id="rId36"/>
    <p:sldId id="1376" r:id="rId37"/>
    <p:sldId id="1377" r:id="rId38"/>
    <p:sldId id="1378" r:id="rId39"/>
    <p:sldId id="1455" r:id="rId40"/>
    <p:sldId id="1456" r:id="rId41"/>
    <p:sldId id="1380" r:id="rId42"/>
    <p:sldId id="1381" r:id="rId43"/>
    <p:sldId id="1382" r:id="rId44"/>
    <p:sldId id="1383" r:id="rId45"/>
    <p:sldId id="1384" r:id="rId46"/>
    <p:sldId id="1385" r:id="rId47"/>
    <p:sldId id="1386" r:id="rId48"/>
    <p:sldId id="1387" r:id="rId49"/>
    <p:sldId id="1388" r:id="rId50"/>
    <p:sldId id="1363" r:id="rId51"/>
    <p:sldId id="1364" r:id="rId52"/>
    <p:sldId id="1365" r:id="rId53"/>
    <p:sldId id="1366" r:id="rId54"/>
    <p:sldId id="1367" r:id="rId55"/>
    <p:sldId id="1368" r:id="rId56"/>
    <p:sldId id="1369" r:id="rId57"/>
    <p:sldId id="1370" r:id="rId58"/>
    <p:sldId id="1372" r:id="rId59"/>
    <p:sldId id="1373" r:id="rId60"/>
    <p:sldId id="1374" r:id="rId61"/>
    <p:sldId id="1389" r:id="rId62"/>
    <p:sldId id="1390" r:id="rId63"/>
    <p:sldId id="1391" r:id="rId64"/>
    <p:sldId id="1392" r:id="rId65"/>
    <p:sldId id="1393" r:id="rId66"/>
    <p:sldId id="1394" r:id="rId67"/>
    <p:sldId id="1395" r:id="rId68"/>
    <p:sldId id="1396" r:id="rId69"/>
    <p:sldId id="1397" r:id="rId70"/>
    <p:sldId id="1461" r:id="rId71"/>
    <p:sldId id="1398" r:id="rId72"/>
    <p:sldId id="1399" r:id="rId73"/>
    <p:sldId id="1401" r:id="rId74"/>
    <p:sldId id="1402" r:id="rId75"/>
    <p:sldId id="1404" r:id="rId76"/>
    <p:sldId id="1403" r:id="rId77"/>
    <p:sldId id="1405" r:id="rId78"/>
    <p:sldId id="1406" r:id="rId79"/>
    <p:sldId id="1446" r:id="rId80"/>
    <p:sldId id="1450" r:id="rId81"/>
    <p:sldId id="1459" r:id="rId82"/>
    <p:sldId id="1319" r:id="rId83"/>
    <p:sldId id="1291" r:id="rId84"/>
    <p:sldId id="1293" r:id="rId85"/>
    <p:sldId id="1230" r:id="rId86"/>
    <p:sldId id="1279" r:id="rId87"/>
    <p:sldId id="1409" r:id="rId88"/>
    <p:sldId id="1411" r:id="rId89"/>
    <p:sldId id="1408" r:id="rId90"/>
    <p:sldId id="1334" r:id="rId91"/>
    <p:sldId id="1333" r:id="rId92"/>
    <p:sldId id="1332" r:id="rId93"/>
    <p:sldId id="1335" r:id="rId94"/>
    <p:sldId id="1336" r:id="rId95"/>
    <p:sldId id="1337" r:id="rId96"/>
    <p:sldId id="1342" r:id="rId97"/>
    <p:sldId id="1412" r:id="rId98"/>
    <p:sldId id="1352" r:id="rId99"/>
    <p:sldId id="1413" r:id="rId100"/>
    <p:sldId id="1344" r:id="rId101"/>
    <p:sldId id="1345" r:id="rId102"/>
    <p:sldId id="1302" r:id="rId103"/>
    <p:sldId id="1442" r:id="rId104"/>
    <p:sldId id="1346" r:id="rId105"/>
    <p:sldId id="1356" r:id="rId106"/>
    <p:sldId id="1347" r:id="rId107"/>
    <p:sldId id="1348" r:id="rId108"/>
    <p:sldId id="1349" r:id="rId109"/>
    <p:sldId id="1350" r:id="rId110"/>
    <p:sldId id="1353" r:id="rId111"/>
    <p:sldId id="1452" r:id="rId112"/>
    <p:sldId id="1415" r:id="rId113"/>
    <p:sldId id="1445" r:id="rId114"/>
    <p:sldId id="1453" r:id="rId115"/>
    <p:sldId id="1417" r:id="rId116"/>
    <p:sldId id="1419" r:id="rId117"/>
    <p:sldId id="1420" r:id="rId118"/>
    <p:sldId id="1426" r:id="rId119"/>
    <p:sldId id="1421" r:id="rId120"/>
    <p:sldId id="1428" r:id="rId121"/>
    <p:sldId id="1430" r:id="rId122"/>
    <p:sldId id="1451" r:id="rId123"/>
    <p:sldId id="1437" r:id="rId124"/>
    <p:sldId id="1438" r:id="rId125"/>
    <p:sldId id="1439" r:id="rId126"/>
    <p:sldId id="1440" r:id="rId127"/>
  </p:sldIdLst>
  <p:sldSz cx="9144000" cy="6858000" type="screen4x3"/>
  <p:notesSz cx="7099300" cy="10234613"/>
  <p:defaultTextStyle>
    <a:defPPr>
      <a:defRPr lang="en-GB"/>
    </a:defPPr>
    <a:lvl1pPr algn="ctr" rtl="0" eaLnBrk="0" fontAlgn="base" hangingPunct="0">
      <a:spcBef>
        <a:spcPct val="0"/>
      </a:spcBef>
      <a:spcAft>
        <a:spcPct val="0"/>
      </a:spcAft>
      <a:defRPr sz="900" b="1" kern="1200">
        <a:solidFill>
          <a:schemeClr val="tx1"/>
        </a:solidFill>
        <a:latin typeface="Arial" charset="0"/>
        <a:ea typeface="+mn-ea"/>
        <a:cs typeface="+mn-cs"/>
      </a:defRPr>
    </a:lvl1pPr>
    <a:lvl2pPr marL="455613" indent="1588" algn="ctr" rtl="0" eaLnBrk="0" fontAlgn="base" hangingPunct="0">
      <a:spcBef>
        <a:spcPct val="0"/>
      </a:spcBef>
      <a:spcAft>
        <a:spcPct val="0"/>
      </a:spcAft>
      <a:defRPr sz="900" b="1" kern="1200">
        <a:solidFill>
          <a:schemeClr val="tx1"/>
        </a:solidFill>
        <a:latin typeface="Arial" charset="0"/>
        <a:ea typeface="+mn-ea"/>
        <a:cs typeface="+mn-cs"/>
      </a:defRPr>
    </a:lvl2pPr>
    <a:lvl3pPr marL="912813" indent="1588" algn="ctr" rtl="0" eaLnBrk="0" fontAlgn="base" hangingPunct="0">
      <a:spcBef>
        <a:spcPct val="0"/>
      </a:spcBef>
      <a:spcAft>
        <a:spcPct val="0"/>
      </a:spcAft>
      <a:defRPr sz="900" b="1" kern="1200">
        <a:solidFill>
          <a:schemeClr val="tx1"/>
        </a:solidFill>
        <a:latin typeface="Arial" charset="0"/>
        <a:ea typeface="+mn-ea"/>
        <a:cs typeface="+mn-cs"/>
      </a:defRPr>
    </a:lvl3pPr>
    <a:lvl4pPr marL="1370013" indent="1588" algn="ctr" rtl="0" eaLnBrk="0" fontAlgn="base" hangingPunct="0">
      <a:spcBef>
        <a:spcPct val="0"/>
      </a:spcBef>
      <a:spcAft>
        <a:spcPct val="0"/>
      </a:spcAft>
      <a:defRPr sz="900" b="1" kern="1200">
        <a:solidFill>
          <a:schemeClr val="tx1"/>
        </a:solidFill>
        <a:latin typeface="Arial" charset="0"/>
        <a:ea typeface="+mn-ea"/>
        <a:cs typeface="+mn-cs"/>
      </a:defRPr>
    </a:lvl4pPr>
    <a:lvl5pPr marL="1827213" indent="1588" algn="ctr" rtl="0" eaLnBrk="0" fontAlgn="base" hangingPunct="0">
      <a:spcBef>
        <a:spcPct val="0"/>
      </a:spcBef>
      <a:spcAft>
        <a:spcPct val="0"/>
      </a:spcAft>
      <a:defRPr sz="900" b="1" kern="1200">
        <a:solidFill>
          <a:schemeClr val="tx1"/>
        </a:solidFill>
        <a:latin typeface="Arial" charset="0"/>
        <a:ea typeface="+mn-ea"/>
        <a:cs typeface="+mn-cs"/>
      </a:defRPr>
    </a:lvl5pPr>
    <a:lvl6pPr marL="2286000" algn="l" defTabSz="914400" rtl="0" eaLnBrk="1" latinLnBrk="0" hangingPunct="1">
      <a:defRPr sz="900" b="1" kern="1200">
        <a:solidFill>
          <a:schemeClr val="tx1"/>
        </a:solidFill>
        <a:latin typeface="Arial" charset="0"/>
        <a:ea typeface="+mn-ea"/>
        <a:cs typeface="+mn-cs"/>
      </a:defRPr>
    </a:lvl6pPr>
    <a:lvl7pPr marL="2743200" algn="l" defTabSz="914400" rtl="0" eaLnBrk="1" latinLnBrk="0" hangingPunct="1">
      <a:defRPr sz="900" b="1" kern="1200">
        <a:solidFill>
          <a:schemeClr val="tx1"/>
        </a:solidFill>
        <a:latin typeface="Arial" charset="0"/>
        <a:ea typeface="+mn-ea"/>
        <a:cs typeface="+mn-cs"/>
      </a:defRPr>
    </a:lvl7pPr>
    <a:lvl8pPr marL="3200400" algn="l" defTabSz="914400" rtl="0" eaLnBrk="1" latinLnBrk="0" hangingPunct="1">
      <a:defRPr sz="900" b="1" kern="1200">
        <a:solidFill>
          <a:schemeClr val="tx1"/>
        </a:solidFill>
        <a:latin typeface="Arial" charset="0"/>
        <a:ea typeface="+mn-ea"/>
        <a:cs typeface="+mn-cs"/>
      </a:defRPr>
    </a:lvl8pPr>
    <a:lvl9pPr marL="3657600" algn="l" defTabSz="914400" rtl="0" eaLnBrk="1" latinLnBrk="0" hangingPunct="1">
      <a:defRPr sz="9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DDDDD"/>
    <a:srgbClr val="D9D9D9"/>
    <a:srgbClr val="CCCCCC"/>
    <a:srgbClr val="4F81BD"/>
    <a:srgbClr val="008000"/>
    <a:srgbClr val="006600"/>
    <a:srgbClr val="99FF66"/>
    <a:srgbClr val="33CC33"/>
    <a:srgbClr val="CC0000"/>
    <a:srgbClr val="99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3163" autoAdjust="0"/>
    <p:restoredTop sz="86420" autoAdjust="0"/>
  </p:normalViewPr>
  <p:slideViewPr>
    <p:cSldViewPr snapToGrid="0">
      <p:cViewPr varScale="1">
        <p:scale>
          <a:sx n="70" d="100"/>
          <a:sy n="70" d="100"/>
        </p:scale>
        <p:origin x="-510" y="-108"/>
      </p:cViewPr>
      <p:guideLst>
        <p:guide orient="horz" pos="1071"/>
        <p:guide pos="5284"/>
      </p:guideLst>
    </p:cSldViewPr>
  </p:slideViewPr>
  <p:outlineViewPr>
    <p:cViewPr>
      <p:scale>
        <a:sx n="33" d="100"/>
        <a:sy n="33" d="100"/>
      </p:scale>
      <p:origin x="270" y="4998"/>
    </p:cViewPr>
  </p:outlineViewPr>
  <p:notesTextViewPr>
    <p:cViewPr>
      <p:scale>
        <a:sx n="100" d="100"/>
        <a:sy n="100" d="100"/>
      </p:scale>
      <p:origin x="0" y="0"/>
    </p:cViewPr>
  </p:notesTextViewPr>
  <p:sorterViewPr>
    <p:cViewPr>
      <p:scale>
        <a:sx n="100" d="100"/>
        <a:sy n="100" d="100"/>
      </p:scale>
      <p:origin x="0" y="21108"/>
    </p:cViewPr>
  </p:sorterViewPr>
  <p:notesViewPr>
    <p:cSldViewPr snapToGrid="0">
      <p:cViewPr>
        <p:scale>
          <a:sx n="50" d="100"/>
          <a:sy n="50" d="100"/>
        </p:scale>
        <p:origin x="-1836" y="-126"/>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slide" Target="slides/slide107.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F:\slides_pres\esempio_costo_gar.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fsdati2ts.corp.generali.net\vita\6_Prod\___LPA%202012\Teoria\Reference_Guide&amp;Form\Forms_old\Template%20Tariff%20Profitability%20New_v8_bis_con_numeri.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file:///\\fsdati2ts.corp.generali.net\vita\1_Ongoing\Risk%20Analysis\__Risk%20Report%20&amp;%20Analysis\costo_garanzia\super_raccolta_dati_v3.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file:///\\fsdati2ts.corp.generali.net\vita\1_Ongoing\Risk%20Analysis\__Risk%20Report%20&amp;%20Analysis\costo_garanzia\super_raccolta_dati_v3.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file:///\\fsdati2ts.corp.generali.net\vita\1_Ongoing\Risk%20Analysis\__Risk%20Report%20&amp;%20Analysis\costo_garanzia\super_raccolta_dati_v3.xlsx" TargetMode="External"/><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2" Type="http://schemas.openxmlformats.org/officeDocument/2006/relationships/oleObject" Target="file:///F:\slides_pres\esempio_costo_gar.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F:\slides_pres\esempio_costo_gar.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fsdati2ts.corp.generali.net\vita\1_Ongoing\Risk%20Analysis\___Internal%20Model\_Isvap_Meeting\2012_04_02\Giovanni\esempio_costo_gar.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F:\appoggio%20slide_assorbimento.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F:\appoggio%20slide_assorbimento.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F:\appoggio%20slide_assorbimento.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F:\appoggio%20slide_assorbimento.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Sheet1!$R$20</c:f>
              <c:strCache>
                <c:ptCount val="1"/>
                <c:pt idx="0">
                  <c:v>investment returns</c:v>
                </c:pt>
              </c:strCache>
            </c:strRef>
          </c:tx>
          <c:spPr>
            <a:ln w="50800">
              <a:solidFill>
                <a:schemeClr val="tx1"/>
              </a:solidFill>
            </a:ln>
          </c:spPr>
          <c:marker>
            <c:symbol val="none"/>
          </c:marker>
          <c:val>
            <c:numRef>
              <c:f>Sheet1!$R$21:$R$421</c:f>
              <c:numCache>
                <c:formatCode>0.00%</c:formatCode>
                <c:ptCount val="401"/>
                <c:pt idx="0">
                  <c:v>1.4999999999999998E-2</c:v>
                </c:pt>
                <c:pt idx="1">
                  <c:v>1.5209700000000008E-2</c:v>
                </c:pt>
                <c:pt idx="2">
                  <c:v>1.5418800000000009E-2</c:v>
                </c:pt>
                <c:pt idx="3">
                  <c:v>1.5627300000000018E-2</c:v>
                </c:pt>
                <c:pt idx="4">
                  <c:v>1.5835200000000001E-2</c:v>
                </c:pt>
                <c:pt idx="5">
                  <c:v>1.6042500000000032E-2</c:v>
                </c:pt>
                <c:pt idx="6">
                  <c:v>1.6249200000000005E-2</c:v>
                </c:pt>
                <c:pt idx="7">
                  <c:v>1.6455299999999999E-2</c:v>
                </c:pt>
                <c:pt idx="8">
                  <c:v>1.6660800000000038E-2</c:v>
                </c:pt>
                <c:pt idx="9">
                  <c:v>1.6865700000000029E-2</c:v>
                </c:pt>
                <c:pt idx="10">
                  <c:v>1.7070000000000012E-2</c:v>
                </c:pt>
                <c:pt idx="11">
                  <c:v>1.7273700000000017E-2</c:v>
                </c:pt>
                <c:pt idx="12">
                  <c:v>1.7476800000000021E-2</c:v>
                </c:pt>
                <c:pt idx="13">
                  <c:v>1.7679300000000012E-2</c:v>
                </c:pt>
                <c:pt idx="14">
                  <c:v>1.7881200000000017E-2</c:v>
                </c:pt>
                <c:pt idx="15">
                  <c:v>1.8082500000000033E-2</c:v>
                </c:pt>
                <c:pt idx="16">
                  <c:v>1.8283200000000013E-2</c:v>
                </c:pt>
                <c:pt idx="17">
                  <c:v>1.8483300000000029E-2</c:v>
                </c:pt>
                <c:pt idx="18">
                  <c:v>1.8682800000000031E-2</c:v>
                </c:pt>
                <c:pt idx="19">
                  <c:v>1.8881700000000032E-2</c:v>
                </c:pt>
                <c:pt idx="20">
                  <c:v>1.9080000000000024E-2</c:v>
                </c:pt>
                <c:pt idx="21">
                  <c:v>1.9277699999999998E-2</c:v>
                </c:pt>
                <c:pt idx="22">
                  <c:v>1.9474800000000021E-2</c:v>
                </c:pt>
                <c:pt idx="23">
                  <c:v>1.9671299999999999E-2</c:v>
                </c:pt>
                <c:pt idx="24">
                  <c:v>1.9867200000000026E-2</c:v>
                </c:pt>
                <c:pt idx="25">
                  <c:v>2.0062499999999987E-2</c:v>
                </c:pt>
                <c:pt idx="26">
                  <c:v>2.0257200000000038E-2</c:v>
                </c:pt>
                <c:pt idx="27">
                  <c:v>2.0451300000000033E-2</c:v>
                </c:pt>
                <c:pt idx="28">
                  <c:v>2.0644800000000022E-2</c:v>
                </c:pt>
                <c:pt idx="29">
                  <c:v>2.0837700000000046E-2</c:v>
                </c:pt>
                <c:pt idx="30">
                  <c:v>2.1030000000000045E-2</c:v>
                </c:pt>
                <c:pt idx="31">
                  <c:v>2.1221700000000045E-2</c:v>
                </c:pt>
                <c:pt idx="32">
                  <c:v>2.1412799999999999E-2</c:v>
                </c:pt>
                <c:pt idx="33">
                  <c:v>2.1603300000000058E-2</c:v>
                </c:pt>
                <c:pt idx="34">
                  <c:v>2.1793200000000016E-2</c:v>
                </c:pt>
                <c:pt idx="35">
                  <c:v>2.1982500000000002E-2</c:v>
                </c:pt>
                <c:pt idx="36">
                  <c:v>2.2171200000000058E-2</c:v>
                </c:pt>
                <c:pt idx="37">
                  <c:v>2.2359300000000023E-2</c:v>
                </c:pt>
                <c:pt idx="38">
                  <c:v>2.2546799999999999E-2</c:v>
                </c:pt>
                <c:pt idx="39">
                  <c:v>2.2733700000000065E-2</c:v>
                </c:pt>
                <c:pt idx="40">
                  <c:v>2.2920000000000006E-2</c:v>
                </c:pt>
                <c:pt idx="41">
                  <c:v>2.310570000000001E-2</c:v>
                </c:pt>
                <c:pt idx="42">
                  <c:v>2.3290800000000011E-2</c:v>
                </c:pt>
                <c:pt idx="43">
                  <c:v>2.3475300000000043E-2</c:v>
                </c:pt>
                <c:pt idx="44">
                  <c:v>2.3659200000000012E-2</c:v>
                </c:pt>
                <c:pt idx="45">
                  <c:v>2.3842499999999985E-2</c:v>
                </c:pt>
                <c:pt idx="46">
                  <c:v>2.4025200000000021E-2</c:v>
                </c:pt>
                <c:pt idx="47">
                  <c:v>2.4207300000000046E-2</c:v>
                </c:pt>
                <c:pt idx="48">
                  <c:v>2.4388799999999988E-2</c:v>
                </c:pt>
                <c:pt idx="49">
                  <c:v>2.45697E-2</c:v>
                </c:pt>
                <c:pt idx="50">
                  <c:v>2.4750000000000001E-2</c:v>
                </c:pt>
                <c:pt idx="51">
                  <c:v>2.4929699999999978E-2</c:v>
                </c:pt>
                <c:pt idx="52">
                  <c:v>2.5108800000000011E-2</c:v>
                </c:pt>
                <c:pt idx="53">
                  <c:v>2.5287300000000058E-2</c:v>
                </c:pt>
                <c:pt idx="54">
                  <c:v>2.5465200000000045E-2</c:v>
                </c:pt>
                <c:pt idx="55">
                  <c:v>2.5642499999999999E-2</c:v>
                </c:pt>
                <c:pt idx="56">
                  <c:v>2.5819200000000046E-2</c:v>
                </c:pt>
                <c:pt idx="57">
                  <c:v>2.5995300000000016E-2</c:v>
                </c:pt>
                <c:pt idx="58">
                  <c:v>2.6170800000000025E-2</c:v>
                </c:pt>
                <c:pt idx="59">
                  <c:v>2.6345700000000045E-2</c:v>
                </c:pt>
                <c:pt idx="60">
                  <c:v>2.6520000000000002E-2</c:v>
                </c:pt>
                <c:pt idx="61">
                  <c:v>2.6693700000000046E-2</c:v>
                </c:pt>
                <c:pt idx="62">
                  <c:v>2.6866800000000024E-2</c:v>
                </c:pt>
                <c:pt idx="63">
                  <c:v>2.7039300000000085E-2</c:v>
                </c:pt>
                <c:pt idx="64">
                  <c:v>2.7211200000000053E-2</c:v>
                </c:pt>
                <c:pt idx="65">
                  <c:v>2.7382500000000011E-2</c:v>
                </c:pt>
                <c:pt idx="66">
                  <c:v>2.7553200000000048E-2</c:v>
                </c:pt>
                <c:pt idx="67">
                  <c:v>2.7723300000000044E-2</c:v>
                </c:pt>
                <c:pt idx="68">
                  <c:v>2.7892800000000047E-2</c:v>
                </c:pt>
                <c:pt idx="69">
                  <c:v>2.8061700000000012E-2</c:v>
                </c:pt>
                <c:pt idx="70">
                  <c:v>2.8230000000000022E-2</c:v>
                </c:pt>
                <c:pt idx="71">
                  <c:v>2.8397700000000001E-2</c:v>
                </c:pt>
                <c:pt idx="72">
                  <c:v>2.8564799999999987E-2</c:v>
                </c:pt>
                <c:pt idx="73">
                  <c:v>2.8731300000000046E-2</c:v>
                </c:pt>
                <c:pt idx="74">
                  <c:v>2.8897200000000026E-2</c:v>
                </c:pt>
                <c:pt idx="75">
                  <c:v>2.9062499999999984E-2</c:v>
                </c:pt>
                <c:pt idx="76">
                  <c:v>2.9227200000000023E-2</c:v>
                </c:pt>
                <c:pt idx="77">
                  <c:v>2.9391300000000033E-2</c:v>
                </c:pt>
                <c:pt idx="78">
                  <c:v>2.9554800000000006E-2</c:v>
                </c:pt>
                <c:pt idx="79">
                  <c:v>2.971770000000002E-2</c:v>
                </c:pt>
                <c:pt idx="80">
                  <c:v>2.9880000000000025E-2</c:v>
                </c:pt>
                <c:pt idx="81">
                  <c:v>3.004170000000005E-2</c:v>
                </c:pt>
                <c:pt idx="82">
                  <c:v>3.0202800000000023E-2</c:v>
                </c:pt>
                <c:pt idx="83">
                  <c:v>3.0363300000000044E-2</c:v>
                </c:pt>
                <c:pt idx="84">
                  <c:v>3.0523200000000025E-2</c:v>
                </c:pt>
                <c:pt idx="85">
                  <c:v>3.0682500000000022E-2</c:v>
                </c:pt>
                <c:pt idx="86">
                  <c:v>3.0841200000000058E-2</c:v>
                </c:pt>
                <c:pt idx="87">
                  <c:v>3.0999300000000046E-2</c:v>
                </c:pt>
                <c:pt idx="88">
                  <c:v>3.1156799999999998E-2</c:v>
                </c:pt>
                <c:pt idx="89">
                  <c:v>3.1313700000000035E-2</c:v>
                </c:pt>
                <c:pt idx="90">
                  <c:v>3.1470000000000033E-2</c:v>
                </c:pt>
                <c:pt idx="91">
                  <c:v>3.1625700000000055E-2</c:v>
                </c:pt>
                <c:pt idx="92">
                  <c:v>3.1780800000000012E-2</c:v>
                </c:pt>
                <c:pt idx="93">
                  <c:v>3.1935300000000069E-2</c:v>
                </c:pt>
                <c:pt idx="94">
                  <c:v>3.2089200000000061E-2</c:v>
                </c:pt>
                <c:pt idx="95">
                  <c:v>3.2242500000000035E-2</c:v>
                </c:pt>
                <c:pt idx="96">
                  <c:v>3.2395200000000055E-2</c:v>
                </c:pt>
                <c:pt idx="97">
                  <c:v>3.2547300000000071E-2</c:v>
                </c:pt>
                <c:pt idx="98">
                  <c:v>3.2698800000000056E-2</c:v>
                </c:pt>
                <c:pt idx="99">
                  <c:v>3.2849700000000058E-2</c:v>
                </c:pt>
                <c:pt idx="100">
                  <c:v>3.3000000000000002E-2</c:v>
                </c:pt>
                <c:pt idx="101">
                  <c:v>3.3149700000000011E-2</c:v>
                </c:pt>
                <c:pt idx="102">
                  <c:v>3.329880000000001E-2</c:v>
                </c:pt>
                <c:pt idx="103">
                  <c:v>3.3447300000000055E-2</c:v>
                </c:pt>
                <c:pt idx="104">
                  <c:v>3.3595200000000019E-2</c:v>
                </c:pt>
                <c:pt idx="105">
                  <c:v>3.3742500000000002E-2</c:v>
                </c:pt>
                <c:pt idx="106">
                  <c:v>3.388920000000005E-2</c:v>
                </c:pt>
                <c:pt idx="107">
                  <c:v>3.4035300000000081E-2</c:v>
                </c:pt>
                <c:pt idx="108">
                  <c:v>3.4180799999999997E-2</c:v>
                </c:pt>
                <c:pt idx="109">
                  <c:v>3.4325700000000001E-2</c:v>
                </c:pt>
                <c:pt idx="110">
                  <c:v>3.4470000000000035E-2</c:v>
                </c:pt>
                <c:pt idx="111">
                  <c:v>3.4613700000000032E-2</c:v>
                </c:pt>
                <c:pt idx="112">
                  <c:v>3.4756799999999997E-2</c:v>
                </c:pt>
                <c:pt idx="113">
                  <c:v>3.4899300000000057E-2</c:v>
                </c:pt>
                <c:pt idx="114">
                  <c:v>3.5041200000000057E-2</c:v>
                </c:pt>
                <c:pt idx="115">
                  <c:v>3.5182500000000005E-2</c:v>
                </c:pt>
                <c:pt idx="116">
                  <c:v>3.5323199999999999E-2</c:v>
                </c:pt>
                <c:pt idx="117">
                  <c:v>3.5463300000000059E-2</c:v>
                </c:pt>
                <c:pt idx="118">
                  <c:v>3.5602800000000032E-2</c:v>
                </c:pt>
                <c:pt idx="119">
                  <c:v>3.5741700000000036E-2</c:v>
                </c:pt>
                <c:pt idx="120">
                  <c:v>3.5880000000000023E-2</c:v>
                </c:pt>
                <c:pt idx="121">
                  <c:v>3.6017700000000055E-2</c:v>
                </c:pt>
                <c:pt idx="122">
                  <c:v>3.6154800000000029E-2</c:v>
                </c:pt>
                <c:pt idx="123">
                  <c:v>3.6291300000000061E-2</c:v>
                </c:pt>
                <c:pt idx="124">
                  <c:v>3.6427200000000055E-2</c:v>
                </c:pt>
                <c:pt idx="125">
                  <c:v>3.6562499999999998E-2</c:v>
                </c:pt>
                <c:pt idx="126">
                  <c:v>3.6697200000000062E-2</c:v>
                </c:pt>
                <c:pt idx="127">
                  <c:v>3.6831300000000101E-2</c:v>
                </c:pt>
                <c:pt idx="128">
                  <c:v>3.6964799999999999E-2</c:v>
                </c:pt>
                <c:pt idx="129">
                  <c:v>3.709770000000006E-2</c:v>
                </c:pt>
                <c:pt idx="130">
                  <c:v>3.7230000000000062E-2</c:v>
                </c:pt>
                <c:pt idx="131">
                  <c:v>3.7361700000000032E-2</c:v>
                </c:pt>
                <c:pt idx="132">
                  <c:v>3.7492800000000055E-2</c:v>
                </c:pt>
                <c:pt idx="133">
                  <c:v>3.7623300000000068E-2</c:v>
                </c:pt>
                <c:pt idx="134">
                  <c:v>3.7753200000000056E-2</c:v>
                </c:pt>
                <c:pt idx="135">
                  <c:v>3.7882500000000034E-2</c:v>
                </c:pt>
                <c:pt idx="136">
                  <c:v>3.8011200000000051E-2</c:v>
                </c:pt>
                <c:pt idx="137">
                  <c:v>3.8139300000000036E-2</c:v>
                </c:pt>
                <c:pt idx="138">
                  <c:v>3.8266800000000011E-2</c:v>
                </c:pt>
                <c:pt idx="139">
                  <c:v>3.8393700000000031E-2</c:v>
                </c:pt>
                <c:pt idx="140">
                  <c:v>3.8519999999999999E-2</c:v>
                </c:pt>
                <c:pt idx="141">
                  <c:v>3.8645700000000033E-2</c:v>
                </c:pt>
                <c:pt idx="142">
                  <c:v>3.8770800000000036E-2</c:v>
                </c:pt>
                <c:pt idx="143">
                  <c:v>3.8895300000000056E-2</c:v>
                </c:pt>
                <c:pt idx="144">
                  <c:v>3.9019200000000032E-2</c:v>
                </c:pt>
                <c:pt idx="145">
                  <c:v>3.9142499999999997E-2</c:v>
                </c:pt>
                <c:pt idx="146">
                  <c:v>3.9265200000000056E-2</c:v>
                </c:pt>
                <c:pt idx="147">
                  <c:v>3.9387300000000056E-2</c:v>
                </c:pt>
                <c:pt idx="148">
                  <c:v>3.9508800000000011E-2</c:v>
                </c:pt>
                <c:pt idx="149">
                  <c:v>3.9629700000000032E-2</c:v>
                </c:pt>
                <c:pt idx="150">
                  <c:v>3.9750000000000014E-2</c:v>
                </c:pt>
                <c:pt idx="151">
                  <c:v>3.9869700000000036E-2</c:v>
                </c:pt>
                <c:pt idx="152">
                  <c:v>3.9988800000000012E-2</c:v>
                </c:pt>
                <c:pt idx="153">
                  <c:v>4.0107300000000012E-2</c:v>
                </c:pt>
                <c:pt idx="154">
                  <c:v>4.0225199999999975E-2</c:v>
                </c:pt>
                <c:pt idx="155">
                  <c:v>4.0342500000000024E-2</c:v>
                </c:pt>
                <c:pt idx="156">
                  <c:v>4.0459200000000022E-2</c:v>
                </c:pt>
                <c:pt idx="157">
                  <c:v>4.0575299999999995E-2</c:v>
                </c:pt>
                <c:pt idx="158">
                  <c:v>4.0690800000000013E-2</c:v>
                </c:pt>
                <c:pt idx="159">
                  <c:v>4.0805700000000014E-2</c:v>
                </c:pt>
                <c:pt idx="160">
                  <c:v>4.0920000000000012E-2</c:v>
                </c:pt>
                <c:pt idx="161">
                  <c:v>4.1033700000000013E-2</c:v>
                </c:pt>
                <c:pt idx="162">
                  <c:v>4.1146799999999997E-2</c:v>
                </c:pt>
                <c:pt idx="163">
                  <c:v>4.1259299999999978E-2</c:v>
                </c:pt>
                <c:pt idx="164">
                  <c:v>4.1371199999999976E-2</c:v>
                </c:pt>
                <c:pt idx="165">
                  <c:v>4.1482500000000033E-2</c:v>
                </c:pt>
                <c:pt idx="166">
                  <c:v>4.1593200000000059E-2</c:v>
                </c:pt>
                <c:pt idx="167">
                  <c:v>4.1703300000000013E-2</c:v>
                </c:pt>
                <c:pt idx="168">
                  <c:v>4.181280000000006E-2</c:v>
                </c:pt>
                <c:pt idx="169">
                  <c:v>4.1921699999999992E-2</c:v>
                </c:pt>
                <c:pt idx="170">
                  <c:v>4.2030000000000067E-2</c:v>
                </c:pt>
                <c:pt idx="171">
                  <c:v>4.2137700000000035E-2</c:v>
                </c:pt>
                <c:pt idx="172">
                  <c:v>4.2244799999999985E-2</c:v>
                </c:pt>
                <c:pt idx="173">
                  <c:v>4.2351300000000022E-2</c:v>
                </c:pt>
                <c:pt idx="174">
                  <c:v>4.2457200000000042E-2</c:v>
                </c:pt>
                <c:pt idx="175">
                  <c:v>4.25625000000001E-2</c:v>
                </c:pt>
                <c:pt idx="176">
                  <c:v>4.2667200000000044E-2</c:v>
                </c:pt>
                <c:pt idx="177">
                  <c:v>4.2771300000000012E-2</c:v>
                </c:pt>
                <c:pt idx="178">
                  <c:v>4.2874800000000012E-2</c:v>
                </c:pt>
                <c:pt idx="179">
                  <c:v>4.2977700000000021E-2</c:v>
                </c:pt>
                <c:pt idx="180">
                  <c:v>4.3080000000000014E-2</c:v>
                </c:pt>
                <c:pt idx="181">
                  <c:v>4.3181700000000003E-2</c:v>
                </c:pt>
                <c:pt idx="182">
                  <c:v>4.3282800000000003E-2</c:v>
                </c:pt>
                <c:pt idx="183">
                  <c:v>4.3383300000000034E-2</c:v>
                </c:pt>
                <c:pt idx="184">
                  <c:v>4.3483200000000034E-2</c:v>
                </c:pt>
                <c:pt idx="185">
                  <c:v>4.3582500000000024E-2</c:v>
                </c:pt>
                <c:pt idx="186">
                  <c:v>4.3681199999999976E-2</c:v>
                </c:pt>
                <c:pt idx="187">
                  <c:v>4.37793E-2</c:v>
                </c:pt>
                <c:pt idx="188">
                  <c:v>4.3876800000000014E-2</c:v>
                </c:pt>
                <c:pt idx="189">
                  <c:v>4.3973700000000004E-2</c:v>
                </c:pt>
                <c:pt idx="190">
                  <c:v>4.4070000000000033E-2</c:v>
                </c:pt>
                <c:pt idx="191">
                  <c:v>4.4165700000000044E-2</c:v>
                </c:pt>
                <c:pt idx="192">
                  <c:v>4.4260800000000024E-2</c:v>
                </c:pt>
                <c:pt idx="193">
                  <c:v>4.4355300000000014E-2</c:v>
                </c:pt>
                <c:pt idx="194">
                  <c:v>4.4449199999999987E-2</c:v>
                </c:pt>
                <c:pt idx="195">
                  <c:v>4.4542500000000033E-2</c:v>
                </c:pt>
                <c:pt idx="196">
                  <c:v>4.4635200000000014E-2</c:v>
                </c:pt>
                <c:pt idx="197">
                  <c:v>4.4727300000000067E-2</c:v>
                </c:pt>
                <c:pt idx="198">
                  <c:v>4.4818800000000068E-2</c:v>
                </c:pt>
                <c:pt idx="199">
                  <c:v>4.4909700000000032E-2</c:v>
                </c:pt>
                <c:pt idx="200">
                  <c:v>4.5000000000000033E-2</c:v>
                </c:pt>
                <c:pt idx="201">
                  <c:v>4.5089700000000003E-2</c:v>
                </c:pt>
                <c:pt idx="202">
                  <c:v>4.5178799999999998E-2</c:v>
                </c:pt>
                <c:pt idx="203">
                  <c:v>4.5267300000000003E-2</c:v>
                </c:pt>
                <c:pt idx="204">
                  <c:v>4.5355200000000033E-2</c:v>
                </c:pt>
                <c:pt idx="205">
                  <c:v>4.5442500000000031E-2</c:v>
                </c:pt>
                <c:pt idx="206">
                  <c:v>4.5529199999999957E-2</c:v>
                </c:pt>
                <c:pt idx="207">
                  <c:v>4.5615300000000004E-2</c:v>
                </c:pt>
                <c:pt idx="208">
                  <c:v>4.5700800000000014E-2</c:v>
                </c:pt>
                <c:pt idx="209">
                  <c:v>4.5785700000000033E-2</c:v>
                </c:pt>
                <c:pt idx="210">
                  <c:v>4.5870000000000022E-2</c:v>
                </c:pt>
                <c:pt idx="211">
                  <c:v>4.5953700000000014E-2</c:v>
                </c:pt>
                <c:pt idx="212">
                  <c:v>4.6036800000000024E-2</c:v>
                </c:pt>
                <c:pt idx="213">
                  <c:v>4.6119300000000002E-2</c:v>
                </c:pt>
                <c:pt idx="214">
                  <c:v>4.6201199999999956E-2</c:v>
                </c:pt>
                <c:pt idx="215">
                  <c:v>4.6282500000000004E-2</c:v>
                </c:pt>
                <c:pt idx="216">
                  <c:v>4.636320000000009E-2</c:v>
                </c:pt>
                <c:pt idx="217">
                  <c:v>4.64433E-2</c:v>
                </c:pt>
                <c:pt idx="218">
                  <c:v>4.6522800000000003E-2</c:v>
                </c:pt>
                <c:pt idx="219">
                  <c:v>4.6601700000000003E-2</c:v>
                </c:pt>
                <c:pt idx="220">
                  <c:v>4.6680000000000013E-2</c:v>
                </c:pt>
                <c:pt idx="221">
                  <c:v>4.6757700000000034E-2</c:v>
                </c:pt>
                <c:pt idx="222">
                  <c:v>4.6834800000000003E-2</c:v>
                </c:pt>
                <c:pt idx="223">
                  <c:v>4.6911300000000003E-2</c:v>
                </c:pt>
                <c:pt idx="224">
                  <c:v>4.6987200000000014E-2</c:v>
                </c:pt>
                <c:pt idx="225">
                  <c:v>4.7062500000000097E-2</c:v>
                </c:pt>
                <c:pt idx="226">
                  <c:v>4.713720000000008E-2</c:v>
                </c:pt>
                <c:pt idx="227">
                  <c:v>4.7211300000000012E-2</c:v>
                </c:pt>
                <c:pt idx="228">
                  <c:v>4.7284800000000002E-2</c:v>
                </c:pt>
                <c:pt idx="229">
                  <c:v>4.7357700000000093E-2</c:v>
                </c:pt>
                <c:pt idx="230">
                  <c:v>4.7430000000000076E-2</c:v>
                </c:pt>
                <c:pt idx="231">
                  <c:v>4.7501700000000022E-2</c:v>
                </c:pt>
                <c:pt idx="232">
                  <c:v>4.7572800000000012E-2</c:v>
                </c:pt>
                <c:pt idx="233">
                  <c:v>4.76433E-2</c:v>
                </c:pt>
                <c:pt idx="234">
                  <c:v>4.7713200000000129E-2</c:v>
                </c:pt>
                <c:pt idx="235">
                  <c:v>4.7782500000000117E-2</c:v>
                </c:pt>
                <c:pt idx="236">
                  <c:v>4.7851200000000024E-2</c:v>
                </c:pt>
                <c:pt idx="237">
                  <c:v>4.7919300000000033E-2</c:v>
                </c:pt>
                <c:pt idx="238">
                  <c:v>4.7986800000000045E-2</c:v>
                </c:pt>
                <c:pt idx="239">
                  <c:v>4.8053700000000032E-2</c:v>
                </c:pt>
                <c:pt idx="240">
                  <c:v>4.8120000000000003E-2</c:v>
                </c:pt>
                <c:pt idx="241">
                  <c:v>4.8185700000000012E-2</c:v>
                </c:pt>
                <c:pt idx="242">
                  <c:v>4.8250799999999996E-2</c:v>
                </c:pt>
                <c:pt idx="243">
                  <c:v>4.8315300000000033E-2</c:v>
                </c:pt>
                <c:pt idx="244">
                  <c:v>4.8379199999999976E-2</c:v>
                </c:pt>
                <c:pt idx="245">
                  <c:v>4.8442500000000013E-2</c:v>
                </c:pt>
                <c:pt idx="246">
                  <c:v>4.8505200000000012E-2</c:v>
                </c:pt>
                <c:pt idx="247">
                  <c:v>4.8567300000000022E-2</c:v>
                </c:pt>
                <c:pt idx="248">
                  <c:v>4.8628799999999986E-2</c:v>
                </c:pt>
                <c:pt idx="249">
                  <c:v>4.8689700000000002E-2</c:v>
                </c:pt>
                <c:pt idx="250">
                  <c:v>4.8750000000000043E-2</c:v>
                </c:pt>
                <c:pt idx="251">
                  <c:v>4.8809700000000004E-2</c:v>
                </c:pt>
                <c:pt idx="252">
                  <c:v>4.8868800000000004E-2</c:v>
                </c:pt>
                <c:pt idx="253">
                  <c:v>4.8927300000000014E-2</c:v>
                </c:pt>
                <c:pt idx="254">
                  <c:v>4.8985200000000013E-2</c:v>
                </c:pt>
                <c:pt idx="255">
                  <c:v>4.9042500000000044E-2</c:v>
                </c:pt>
                <c:pt idx="256">
                  <c:v>4.9099200000000093E-2</c:v>
                </c:pt>
                <c:pt idx="257">
                  <c:v>4.9155300000000013E-2</c:v>
                </c:pt>
                <c:pt idx="258">
                  <c:v>4.9210800000000034E-2</c:v>
                </c:pt>
                <c:pt idx="259">
                  <c:v>4.9265700000000023E-2</c:v>
                </c:pt>
                <c:pt idx="260">
                  <c:v>4.9320000000000093E-2</c:v>
                </c:pt>
                <c:pt idx="261">
                  <c:v>4.9373700000000076E-2</c:v>
                </c:pt>
                <c:pt idx="262">
                  <c:v>4.9426800000000042E-2</c:v>
                </c:pt>
                <c:pt idx="263">
                  <c:v>4.9479300000000004E-2</c:v>
                </c:pt>
                <c:pt idx="264">
                  <c:v>4.9531200000000067E-2</c:v>
                </c:pt>
                <c:pt idx="265">
                  <c:v>4.9582500000000092E-2</c:v>
                </c:pt>
                <c:pt idx="266">
                  <c:v>4.9633200000000093E-2</c:v>
                </c:pt>
                <c:pt idx="267">
                  <c:v>4.9683300000000034E-2</c:v>
                </c:pt>
                <c:pt idx="268">
                  <c:v>4.9732800000000132E-2</c:v>
                </c:pt>
                <c:pt idx="269">
                  <c:v>4.9781700000000109E-2</c:v>
                </c:pt>
                <c:pt idx="270">
                  <c:v>4.9830000000000096E-2</c:v>
                </c:pt>
                <c:pt idx="271">
                  <c:v>4.9877700000000066E-2</c:v>
                </c:pt>
                <c:pt idx="272">
                  <c:v>4.9924800000000012E-2</c:v>
                </c:pt>
                <c:pt idx="273">
                  <c:v>4.9971300000000003E-2</c:v>
                </c:pt>
                <c:pt idx="274">
                  <c:v>5.0017200000000088E-2</c:v>
                </c:pt>
                <c:pt idx="275">
                  <c:v>5.0062500000000093E-2</c:v>
                </c:pt>
                <c:pt idx="276">
                  <c:v>5.0107200000000067E-2</c:v>
                </c:pt>
                <c:pt idx="277">
                  <c:v>5.0151300000000003E-2</c:v>
                </c:pt>
                <c:pt idx="278">
                  <c:v>5.0194800000000032E-2</c:v>
                </c:pt>
                <c:pt idx="279">
                  <c:v>5.0237700000000024E-2</c:v>
                </c:pt>
                <c:pt idx="280">
                  <c:v>5.0280000000000012E-2</c:v>
                </c:pt>
                <c:pt idx="281">
                  <c:v>5.0321700000000032E-2</c:v>
                </c:pt>
                <c:pt idx="282">
                  <c:v>5.0362800000000096E-2</c:v>
                </c:pt>
                <c:pt idx="283">
                  <c:v>5.0403300000000033E-2</c:v>
                </c:pt>
                <c:pt idx="284">
                  <c:v>5.0443200000000014E-2</c:v>
                </c:pt>
                <c:pt idx="285">
                  <c:v>5.0482500000000076E-2</c:v>
                </c:pt>
                <c:pt idx="286">
                  <c:v>5.0521200000000002E-2</c:v>
                </c:pt>
                <c:pt idx="287">
                  <c:v>5.0559300000000001E-2</c:v>
                </c:pt>
                <c:pt idx="288">
                  <c:v>5.0596800000000067E-2</c:v>
                </c:pt>
                <c:pt idx="289">
                  <c:v>5.0633700000000038E-2</c:v>
                </c:pt>
                <c:pt idx="290">
                  <c:v>5.0670000000000014E-2</c:v>
                </c:pt>
                <c:pt idx="291">
                  <c:v>5.0705700000000034E-2</c:v>
                </c:pt>
                <c:pt idx="292">
                  <c:v>5.0740800000000003E-2</c:v>
                </c:pt>
                <c:pt idx="293">
                  <c:v>5.0775300000000002E-2</c:v>
                </c:pt>
                <c:pt idx="294">
                  <c:v>5.0809199999999999E-2</c:v>
                </c:pt>
                <c:pt idx="295">
                  <c:v>5.0842500000000033E-2</c:v>
                </c:pt>
                <c:pt idx="296">
                  <c:v>5.0875199999999995E-2</c:v>
                </c:pt>
                <c:pt idx="297">
                  <c:v>5.0907300000000023E-2</c:v>
                </c:pt>
                <c:pt idx="298">
                  <c:v>5.0938800000000013E-2</c:v>
                </c:pt>
                <c:pt idx="299">
                  <c:v>5.0969700000000014E-2</c:v>
                </c:pt>
                <c:pt idx="300">
                  <c:v>5.1000000000000004E-2</c:v>
                </c:pt>
                <c:pt idx="301">
                  <c:v>5.1029700000000004E-2</c:v>
                </c:pt>
                <c:pt idx="302">
                  <c:v>5.1058799999999994E-2</c:v>
                </c:pt>
                <c:pt idx="303">
                  <c:v>5.1087300000000002E-2</c:v>
                </c:pt>
                <c:pt idx="304">
                  <c:v>5.1115200000000013E-2</c:v>
                </c:pt>
                <c:pt idx="305">
                  <c:v>5.1142499999999994E-2</c:v>
                </c:pt>
                <c:pt idx="306">
                  <c:v>5.116919999999997E-2</c:v>
                </c:pt>
                <c:pt idx="307">
                  <c:v>5.1195299999999999E-2</c:v>
                </c:pt>
                <c:pt idx="308">
                  <c:v>5.1220799999999976E-2</c:v>
                </c:pt>
                <c:pt idx="309">
                  <c:v>5.1245699999999977E-2</c:v>
                </c:pt>
                <c:pt idx="310">
                  <c:v>5.1269999999999996E-2</c:v>
                </c:pt>
                <c:pt idx="311">
                  <c:v>5.1293700000000032E-2</c:v>
                </c:pt>
                <c:pt idx="312">
                  <c:v>5.1316800000000051E-2</c:v>
                </c:pt>
                <c:pt idx="313">
                  <c:v>5.1339300000000004E-2</c:v>
                </c:pt>
                <c:pt idx="314">
                  <c:v>5.136120000000003E-2</c:v>
                </c:pt>
                <c:pt idx="315">
                  <c:v>5.1382500000000067E-2</c:v>
                </c:pt>
                <c:pt idx="316">
                  <c:v>5.1403200000000045E-2</c:v>
                </c:pt>
                <c:pt idx="317">
                  <c:v>5.1423300000000012E-2</c:v>
                </c:pt>
                <c:pt idx="318">
                  <c:v>5.1442800000000011E-2</c:v>
                </c:pt>
                <c:pt idx="319">
                  <c:v>5.1461700000000013E-2</c:v>
                </c:pt>
                <c:pt idx="320">
                  <c:v>5.1480000000000033E-2</c:v>
                </c:pt>
                <c:pt idx="321">
                  <c:v>5.1497700000000035E-2</c:v>
                </c:pt>
                <c:pt idx="322">
                  <c:v>5.1514800000000013E-2</c:v>
                </c:pt>
                <c:pt idx="323">
                  <c:v>5.1531300000000002E-2</c:v>
                </c:pt>
                <c:pt idx="324">
                  <c:v>5.1547200000000001E-2</c:v>
                </c:pt>
                <c:pt idx="325">
                  <c:v>5.1562500000000067E-2</c:v>
                </c:pt>
                <c:pt idx="326">
                  <c:v>5.1577200000000011E-2</c:v>
                </c:pt>
                <c:pt idx="327">
                  <c:v>5.1591300000000014E-2</c:v>
                </c:pt>
                <c:pt idx="328">
                  <c:v>5.1604799999999992E-2</c:v>
                </c:pt>
                <c:pt idx="329">
                  <c:v>5.1617700000000023E-2</c:v>
                </c:pt>
                <c:pt idx="330">
                  <c:v>5.1630000000000002E-2</c:v>
                </c:pt>
                <c:pt idx="331">
                  <c:v>5.1641699999999985E-2</c:v>
                </c:pt>
                <c:pt idx="332">
                  <c:v>5.1652800000000013E-2</c:v>
                </c:pt>
                <c:pt idx="333">
                  <c:v>5.1663300000000023E-2</c:v>
                </c:pt>
                <c:pt idx="334">
                  <c:v>5.1673200000000009E-2</c:v>
                </c:pt>
                <c:pt idx="335">
                  <c:v>5.1682500000000013E-2</c:v>
                </c:pt>
                <c:pt idx="336">
                  <c:v>5.1691200000000014E-2</c:v>
                </c:pt>
                <c:pt idx="337">
                  <c:v>5.1699300000000004E-2</c:v>
                </c:pt>
                <c:pt idx="338">
                  <c:v>5.1706800000000039E-2</c:v>
                </c:pt>
                <c:pt idx="339">
                  <c:v>5.1713700000000092E-2</c:v>
                </c:pt>
                <c:pt idx="340">
                  <c:v>5.1720000000000023E-2</c:v>
                </c:pt>
                <c:pt idx="341">
                  <c:v>5.1725700000000013E-2</c:v>
                </c:pt>
                <c:pt idx="342">
                  <c:v>5.1730800000000014E-2</c:v>
                </c:pt>
                <c:pt idx="343">
                  <c:v>5.1735300000000012E-2</c:v>
                </c:pt>
                <c:pt idx="344">
                  <c:v>5.1739199999999992E-2</c:v>
                </c:pt>
                <c:pt idx="345">
                  <c:v>5.1742500000000032E-2</c:v>
                </c:pt>
                <c:pt idx="346">
                  <c:v>5.1745200000000012E-2</c:v>
                </c:pt>
                <c:pt idx="347">
                  <c:v>5.1747300000000003E-2</c:v>
                </c:pt>
                <c:pt idx="348">
                  <c:v>5.1748800000000011E-2</c:v>
                </c:pt>
                <c:pt idx="349">
                  <c:v>5.174970000000001E-2</c:v>
                </c:pt>
                <c:pt idx="350">
                  <c:v>5.1750000000000032E-2</c:v>
                </c:pt>
                <c:pt idx="351">
                  <c:v>5.1749700000000003E-2</c:v>
                </c:pt>
                <c:pt idx="352">
                  <c:v>5.1748799999999998E-2</c:v>
                </c:pt>
                <c:pt idx="353">
                  <c:v>5.1747300000000003E-2</c:v>
                </c:pt>
                <c:pt idx="354">
                  <c:v>5.1745200000000012E-2</c:v>
                </c:pt>
                <c:pt idx="355">
                  <c:v>5.1742500000000032E-2</c:v>
                </c:pt>
                <c:pt idx="356">
                  <c:v>5.1739200000000034E-2</c:v>
                </c:pt>
                <c:pt idx="357">
                  <c:v>5.1735300000000012E-2</c:v>
                </c:pt>
                <c:pt idx="358">
                  <c:v>5.1730800000000014E-2</c:v>
                </c:pt>
                <c:pt idx="359">
                  <c:v>5.1725700000000013E-2</c:v>
                </c:pt>
                <c:pt idx="360">
                  <c:v>5.1720000000000023E-2</c:v>
                </c:pt>
                <c:pt idx="361">
                  <c:v>5.1713700000000092E-2</c:v>
                </c:pt>
                <c:pt idx="362">
                  <c:v>5.1706800000000039E-2</c:v>
                </c:pt>
                <c:pt idx="363">
                  <c:v>5.1699300000000004E-2</c:v>
                </c:pt>
                <c:pt idx="364">
                  <c:v>5.1691200000000014E-2</c:v>
                </c:pt>
                <c:pt idx="365">
                  <c:v>5.1682500000000013E-2</c:v>
                </c:pt>
                <c:pt idx="366">
                  <c:v>5.1673199999999975E-2</c:v>
                </c:pt>
                <c:pt idx="367">
                  <c:v>5.1663300000000002E-2</c:v>
                </c:pt>
                <c:pt idx="368">
                  <c:v>5.1652800000000013E-2</c:v>
                </c:pt>
                <c:pt idx="369">
                  <c:v>5.1641699999999985E-2</c:v>
                </c:pt>
                <c:pt idx="370">
                  <c:v>5.1630000000000009E-2</c:v>
                </c:pt>
                <c:pt idx="371">
                  <c:v>5.1617700000000023E-2</c:v>
                </c:pt>
                <c:pt idx="372">
                  <c:v>5.1604800000000006E-2</c:v>
                </c:pt>
                <c:pt idx="373">
                  <c:v>5.1591300000000014E-2</c:v>
                </c:pt>
                <c:pt idx="374">
                  <c:v>5.1577199999999976E-2</c:v>
                </c:pt>
                <c:pt idx="375">
                  <c:v>5.1562500000000067E-2</c:v>
                </c:pt>
                <c:pt idx="376">
                  <c:v>5.1547200000000001E-2</c:v>
                </c:pt>
                <c:pt idx="377">
                  <c:v>5.1531300000000009E-2</c:v>
                </c:pt>
                <c:pt idx="378">
                  <c:v>5.1514800000000013E-2</c:v>
                </c:pt>
                <c:pt idx="379">
                  <c:v>5.1497700000000091E-2</c:v>
                </c:pt>
                <c:pt idx="380">
                  <c:v>5.1480000000000033E-2</c:v>
                </c:pt>
                <c:pt idx="381">
                  <c:v>5.1461700000000013E-2</c:v>
                </c:pt>
                <c:pt idx="382">
                  <c:v>5.1442800000000004E-2</c:v>
                </c:pt>
                <c:pt idx="383">
                  <c:v>5.1423300000000012E-2</c:v>
                </c:pt>
                <c:pt idx="384">
                  <c:v>5.1403200000000045E-2</c:v>
                </c:pt>
                <c:pt idx="385">
                  <c:v>5.1382500000000067E-2</c:v>
                </c:pt>
                <c:pt idx="386">
                  <c:v>5.1361200000000044E-2</c:v>
                </c:pt>
                <c:pt idx="387">
                  <c:v>5.1339300000000011E-2</c:v>
                </c:pt>
                <c:pt idx="388">
                  <c:v>5.1316800000000051E-2</c:v>
                </c:pt>
                <c:pt idx="389">
                  <c:v>5.1293700000000032E-2</c:v>
                </c:pt>
                <c:pt idx="390">
                  <c:v>5.1269999999999996E-2</c:v>
                </c:pt>
                <c:pt idx="391">
                  <c:v>5.1245699999999977E-2</c:v>
                </c:pt>
                <c:pt idx="392">
                  <c:v>5.1220799999999976E-2</c:v>
                </c:pt>
                <c:pt idx="393">
                  <c:v>5.1195300000000013E-2</c:v>
                </c:pt>
                <c:pt idx="394">
                  <c:v>5.1169200000000012E-2</c:v>
                </c:pt>
                <c:pt idx="395">
                  <c:v>5.1142500000000014E-2</c:v>
                </c:pt>
                <c:pt idx="396">
                  <c:v>5.1115200000000013E-2</c:v>
                </c:pt>
                <c:pt idx="397">
                  <c:v>5.1087300000000002E-2</c:v>
                </c:pt>
                <c:pt idx="398">
                  <c:v>5.1058799999999994E-2</c:v>
                </c:pt>
                <c:pt idx="399">
                  <c:v>5.1029700000000004E-2</c:v>
                </c:pt>
                <c:pt idx="400">
                  <c:v>5.1000000000000004E-2</c:v>
                </c:pt>
              </c:numCache>
            </c:numRef>
          </c:val>
        </c:ser>
        <c:ser>
          <c:idx val="1"/>
          <c:order val="1"/>
          <c:tx>
            <c:strRef>
              <c:f>Sheet1!$S$20</c:f>
              <c:strCache>
                <c:ptCount val="1"/>
              </c:strCache>
            </c:strRef>
          </c:tx>
          <c:spPr>
            <a:ln w="22225">
              <a:solidFill>
                <a:schemeClr val="tx1">
                  <a:lumMod val="65000"/>
                  <a:lumOff val="35000"/>
                </a:schemeClr>
              </a:solidFill>
              <a:prstDash val="sysDash"/>
            </a:ln>
          </c:spPr>
          <c:marker>
            <c:symbol val="none"/>
          </c:marker>
          <c:val>
            <c:numRef>
              <c:f>Sheet1!$S$21:$S$421</c:f>
              <c:numCache>
                <c:formatCode>0.00%</c:formatCode>
                <c:ptCount val="401"/>
                <c:pt idx="0">
                  <c:v>1.4999999999999998E-2</c:v>
                </c:pt>
                <c:pt idx="1">
                  <c:v>2.4402416988417015E-2</c:v>
                </c:pt>
                <c:pt idx="2">
                  <c:v>3.5667942857142906E-2</c:v>
                </c:pt>
                <c:pt idx="3">
                  <c:v>4.6159267644787644E-2</c:v>
                </c:pt>
                <c:pt idx="4">
                  <c:v>5.3998803706563694E-2</c:v>
                </c:pt>
                <c:pt idx="5">
                  <c:v>5.8667776308880343E-2</c:v>
                </c:pt>
                <c:pt idx="6">
                  <c:v>6.0806089649420962E-2</c:v>
                </c:pt>
                <c:pt idx="7">
                  <c:v>6.1492893605559838E-2</c:v>
                </c:pt>
                <c:pt idx="8">
                  <c:v>6.1595300943567584E-2</c:v>
                </c:pt>
                <c:pt idx="9">
                  <c:v>6.1548764478764409E-2</c:v>
                </c:pt>
                <c:pt idx="10">
                  <c:v>5.2859803088803094E-2</c:v>
                </c:pt>
                <c:pt idx="11">
                  <c:v>3.7231255598455679E-2</c:v>
                </c:pt>
                <c:pt idx="12">
                  <c:v>1.8494373127413137E-2</c:v>
                </c:pt>
                <c:pt idx="13">
                  <c:v>1.0297821776061777E-3</c:v>
                </c:pt>
                <c:pt idx="14">
                  <c:v>-1.2039703505791487E-2</c:v>
                </c:pt>
                <c:pt idx="15">
                  <c:v>-1.9846645881081083E-2</c:v>
                </c:pt>
                <c:pt idx="16">
                  <c:v>-2.3449345115675754E-2</c:v>
                </c:pt>
                <c:pt idx="17">
                  <c:v>-2.4638224235490346E-2</c:v>
                </c:pt>
                <c:pt idx="18">
                  <c:v>-2.4853598485325184E-2</c:v>
                </c:pt>
                <c:pt idx="19">
                  <c:v>-2.4819613899613936E-2</c:v>
                </c:pt>
                <c:pt idx="20">
                  <c:v>-1.5850482625482647E-2</c:v>
                </c:pt>
                <c:pt idx="21">
                  <c:v>2.8237065637065688E-4</c:v>
                </c:pt>
                <c:pt idx="22">
                  <c:v>1.9624420077220102E-2</c:v>
                </c:pt>
                <c:pt idx="23">
                  <c:v>3.7653833513513632E-2</c:v>
                </c:pt>
                <c:pt idx="24">
                  <c:v>5.1146936061776074E-2</c:v>
                </c:pt>
                <c:pt idx="25">
                  <c:v>5.9208048555984556E-2</c:v>
                </c:pt>
                <c:pt idx="26">
                  <c:v>6.2929360512741381E-2</c:v>
                </c:pt>
                <c:pt idx="27">
                  <c:v>6.4158906851583125E-2</c:v>
                </c:pt>
                <c:pt idx="28">
                  <c:v>6.438343122569902E-2</c:v>
                </c:pt>
                <c:pt idx="29">
                  <c:v>6.435046332046343E-2</c:v>
                </c:pt>
                <c:pt idx="30">
                  <c:v>5.5881162162162074E-2</c:v>
                </c:pt>
                <c:pt idx="31">
                  <c:v>4.0648003088803085E-2</c:v>
                </c:pt>
                <c:pt idx="32">
                  <c:v>2.2385586718146742E-2</c:v>
                </c:pt>
                <c:pt idx="33">
                  <c:v>5.363830795366808E-3</c:v>
                </c:pt>
                <c:pt idx="34">
                  <c:v>-7.3735286177606229E-3</c:v>
                </c:pt>
                <c:pt idx="35">
                  <c:v>-1.4981195230888065E-2</c:v>
                </c:pt>
                <c:pt idx="36">
                  <c:v>-1.8490899109806967E-2</c:v>
                </c:pt>
                <c:pt idx="37">
                  <c:v>-1.9647894107675697E-2</c:v>
                </c:pt>
                <c:pt idx="38">
                  <c:v>-1.9856094430072583E-2</c:v>
                </c:pt>
                <c:pt idx="39">
                  <c:v>-1.9821312741312772E-2</c:v>
                </c:pt>
                <c:pt idx="40">
                  <c:v>-1.1095841698841711E-2</c:v>
                </c:pt>
                <c:pt idx="41">
                  <c:v>4.5984231660231795E-3</c:v>
                </c:pt>
                <c:pt idx="42">
                  <c:v>2.3414166486486504E-2</c:v>
                </c:pt>
                <c:pt idx="43">
                  <c:v>4.0952360895752903E-2</c:v>
                </c:pt>
                <c:pt idx="44">
                  <c:v>5.4077049173745194E-2</c:v>
                </c:pt>
                <c:pt idx="45">
                  <c:v>6.1917113105791524E-2</c:v>
                </c:pt>
                <c:pt idx="46">
                  <c:v>6.553526906687257E-2</c:v>
                </c:pt>
                <c:pt idx="47">
                  <c:v>6.6729447635768338E-2</c:v>
                </c:pt>
                <c:pt idx="48">
                  <c:v>6.6946014261646425E-2</c:v>
                </c:pt>
                <c:pt idx="49">
                  <c:v>6.6912162162162156E-2</c:v>
                </c:pt>
                <c:pt idx="50">
                  <c:v>5.8662521235521417E-2</c:v>
                </c:pt>
                <c:pt idx="51">
                  <c:v>4.3824750579150515E-2</c:v>
                </c:pt>
                <c:pt idx="52">
                  <c:v>2.6036800308880361E-2</c:v>
                </c:pt>
                <c:pt idx="53">
                  <c:v>9.4578794131274391E-3</c:v>
                </c:pt>
                <c:pt idx="54">
                  <c:v>-2.9473537297297261E-3</c:v>
                </c:pt>
                <c:pt idx="55">
                  <c:v>-1.0355744580694951E-2</c:v>
                </c:pt>
                <c:pt idx="56">
                  <c:v>-1.377245310393824E-2</c:v>
                </c:pt>
                <c:pt idx="57">
                  <c:v>-1.4897563979860997E-2</c:v>
                </c:pt>
                <c:pt idx="58">
                  <c:v>-1.5098590374820081E-2</c:v>
                </c:pt>
                <c:pt idx="59">
                  <c:v>-1.5063011583011593E-2</c:v>
                </c:pt>
                <c:pt idx="60">
                  <c:v>-6.5812007722007883E-3</c:v>
                </c:pt>
                <c:pt idx="61">
                  <c:v>8.6744756756756743E-3</c:v>
                </c:pt>
                <c:pt idx="62">
                  <c:v>2.6963912895752926E-2</c:v>
                </c:pt>
                <c:pt idx="63">
                  <c:v>4.4010888277992294E-2</c:v>
                </c:pt>
                <c:pt idx="64">
                  <c:v>5.6767162285714302E-2</c:v>
                </c:pt>
                <c:pt idx="65">
                  <c:v>6.4386177655598606E-2</c:v>
                </c:pt>
                <c:pt idx="66">
                  <c:v>6.7901177621003894E-2</c:v>
                </c:pt>
                <c:pt idx="67">
                  <c:v>6.9059988419953713E-2</c:v>
                </c:pt>
                <c:pt idx="68">
                  <c:v>6.9268597297593923E-2</c:v>
                </c:pt>
                <c:pt idx="69">
                  <c:v>6.9233861003861072E-2</c:v>
                </c:pt>
                <c:pt idx="70">
                  <c:v>6.1203880308880312E-2</c:v>
                </c:pt>
                <c:pt idx="71">
                  <c:v>4.6761498069498114E-2</c:v>
                </c:pt>
                <c:pt idx="72">
                  <c:v>2.9448013899613965E-2</c:v>
                </c:pt>
                <c:pt idx="73">
                  <c:v>1.3311928030888055E-2</c:v>
                </c:pt>
                <c:pt idx="74">
                  <c:v>1.2388211583011597E-3</c:v>
                </c:pt>
                <c:pt idx="75">
                  <c:v>-5.9702939305019452E-3</c:v>
                </c:pt>
                <c:pt idx="76">
                  <c:v>-9.2940070980695108E-3</c:v>
                </c:pt>
                <c:pt idx="77">
                  <c:v>-1.0387233852046309E-2</c:v>
                </c:pt>
                <c:pt idx="78">
                  <c:v>-1.0581086319567596E-2</c:v>
                </c:pt>
                <c:pt idx="79">
                  <c:v>-1.0544710424710425E-2</c:v>
                </c:pt>
                <c:pt idx="80">
                  <c:v>-2.3065598455598402E-3</c:v>
                </c:pt>
                <c:pt idx="81">
                  <c:v>1.2510528185328208E-2</c:v>
                </c:pt>
                <c:pt idx="82">
                  <c:v>3.0273659305019365E-2</c:v>
                </c:pt>
                <c:pt idx="83">
                  <c:v>4.6829415660231674E-2</c:v>
                </c:pt>
                <c:pt idx="84">
                  <c:v>5.9217275397683435E-2</c:v>
                </c:pt>
                <c:pt idx="85">
                  <c:v>6.6615242205405406E-2</c:v>
                </c:pt>
                <c:pt idx="86">
                  <c:v>7.0027086175135214E-2</c:v>
                </c:pt>
                <c:pt idx="87">
                  <c:v>7.1150529204139001E-2</c:v>
                </c:pt>
                <c:pt idx="88">
                  <c:v>7.1351180333541403E-2</c:v>
                </c:pt>
                <c:pt idx="89">
                  <c:v>7.13155598455599E-2</c:v>
                </c:pt>
                <c:pt idx="90">
                  <c:v>6.3505239382239384E-2</c:v>
                </c:pt>
                <c:pt idx="91">
                  <c:v>4.9458245559845605E-2</c:v>
                </c:pt>
                <c:pt idx="92">
                  <c:v>3.2619227490347562E-2</c:v>
                </c:pt>
                <c:pt idx="93">
                  <c:v>1.6925976648648693E-2</c:v>
                </c:pt>
                <c:pt idx="94">
                  <c:v>5.1849960463320466E-3</c:v>
                </c:pt>
                <c:pt idx="95">
                  <c:v>-1.8248432803088807E-3</c:v>
                </c:pt>
                <c:pt idx="96">
                  <c:v>-5.0555610922007809E-3</c:v>
                </c:pt>
                <c:pt idx="97">
                  <c:v>-6.1169037242316754E-3</c:v>
                </c:pt>
                <c:pt idx="98">
                  <c:v>-6.3035822643150484E-3</c:v>
                </c:pt>
                <c:pt idx="99">
                  <c:v>-6.2664092664092633E-3</c:v>
                </c:pt>
                <c:pt idx="100">
                  <c:v>1.7280810810810863E-3</c:v>
                </c:pt>
                <c:pt idx="101">
                  <c:v>1.6106580694980745E-2</c:v>
                </c:pt>
                <c:pt idx="102">
                  <c:v>3.3343405714285755E-2</c:v>
                </c:pt>
                <c:pt idx="103">
                  <c:v>4.9407943042471161E-2</c:v>
                </c:pt>
                <c:pt idx="104">
                  <c:v>6.1427388509652465E-2</c:v>
                </c:pt>
                <c:pt idx="105">
                  <c:v>6.8604306755212383E-2</c:v>
                </c:pt>
                <c:pt idx="106">
                  <c:v>7.1912994729266558E-2</c:v>
                </c:pt>
                <c:pt idx="107">
                  <c:v>7.3001069988324424E-2</c:v>
                </c:pt>
                <c:pt idx="108">
                  <c:v>7.3193763369488823E-2</c:v>
                </c:pt>
                <c:pt idx="109">
                  <c:v>7.3157258687258697E-2</c:v>
                </c:pt>
                <c:pt idx="110">
                  <c:v>6.556659845559859E-2</c:v>
                </c:pt>
                <c:pt idx="111">
                  <c:v>5.1914993050193162E-2</c:v>
                </c:pt>
                <c:pt idx="112">
                  <c:v>3.5550441081081088E-2</c:v>
                </c:pt>
                <c:pt idx="113">
                  <c:v>2.0300025266409272E-2</c:v>
                </c:pt>
                <c:pt idx="114">
                  <c:v>8.8911709343629554E-3</c:v>
                </c:pt>
                <c:pt idx="115">
                  <c:v>2.0806073698841736E-3</c:v>
                </c:pt>
                <c:pt idx="116">
                  <c:v>-1.0571150863320513E-3</c:v>
                </c:pt>
                <c:pt idx="117">
                  <c:v>-2.0865735964170021E-3</c:v>
                </c:pt>
                <c:pt idx="118">
                  <c:v>-2.2660782090625602E-3</c:v>
                </c:pt>
                <c:pt idx="119">
                  <c:v>-2.2281081081081083E-3</c:v>
                </c:pt>
                <c:pt idx="120">
                  <c:v>5.5227220077220139E-3</c:v>
                </c:pt>
                <c:pt idx="121">
                  <c:v>1.9462633204633234E-2</c:v>
                </c:pt>
                <c:pt idx="122">
                  <c:v>3.6173152123552196E-2</c:v>
                </c:pt>
                <c:pt idx="123">
                  <c:v>5.1746470424710499E-2</c:v>
                </c:pt>
                <c:pt idx="124">
                  <c:v>6.3397501621621791E-2</c:v>
                </c:pt>
                <c:pt idx="125">
                  <c:v>7.0353371305019355E-2</c:v>
                </c:pt>
                <c:pt idx="126">
                  <c:v>7.3558903283397703E-2</c:v>
                </c:pt>
                <c:pt idx="127">
                  <c:v>7.4611610772509745E-2</c:v>
                </c:pt>
                <c:pt idx="128">
                  <c:v>7.4796346405436448E-2</c:v>
                </c:pt>
                <c:pt idx="129">
                  <c:v>7.4758957528957531E-2</c:v>
                </c:pt>
                <c:pt idx="130">
                  <c:v>6.7387957528957612E-2</c:v>
                </c:pt>
                <c:pt idx="131">
                  <c:v>5.4131740540540582E-2</c:v>
                </c:pt>
                <c:pt idx="132">
                  <c:v>3.8241654671814722E-2</c:v>
                </c:pt>
                <c:pt idx="133">
                  <c:v>2.3434073884169949E-2</c:v>
                </c:pt>
                <c:pt idx="134">
                  <c:v>1.2357345822393805E-2</c:v>
                </c:pt>
                <c:pt idx="135">
                  <c:v>5.7460580200772325E-3</c:v>
                </c:pt>
                <c:pt idx="136">
                  <c:v>2.7013309195366843E-3</c:v>
                </c:pt>
                <c:pt idx="137">
                  <c:v>1.7037565313976868E-3</c:v>
                </c:pt>
                <c:pt idx="138">
                  <c:v>1.5314258461899581E-3</c:v>
                </c:pt>
                <c:pt idx="139">
                  <c:v>1.5701930501930506E-3</c:v>
                </c:pt>
                <c:pt idx="140">
                  <c:v>9.0773629343629519E-3</c:v>
                </c:pt>
                <c:pt idx="141">
                  <c:v>2.2578685714285743E-2</c:v>
                </c:pt>
                <c:pt idx="142">
                  <c:v>3.8762898532818536E-2</c:v>
                </c:pt>
                <c:pt idx="143">
                  <c:v>5.3844997806949922E-2</c:v>
                </c:pt>
                <c:pt idx="144">
                  <c:v>6.5127614733590841E-2</c:v>
                </c:pt>
                <c:pt idx="145">
                  <c:v>7.1862435854826517E-2</c:v>
                </c:pt>
                <c:pt idx="146">
                  <c:v>7.4964811837529136E-2</c:v>
                </c:pt>
                <c:pt idx="147">
                  <c:v>7.5982151556694993E-2</c:v>
                </c:pt>
                <c:pt idx="148">
                  <c:v>7.6158929441383832E-2</c:v>
                </c:pt>
                <c:pt idx="149">
                  <c:v>7.6120656370656389E-2</c:v>
                </c:pt>
                <c:pt idx="150">
                  <c:v>6.8969316602316671E-2</c:v>
                </c:pt>
                <c:pt idx="151">
                  <c:v>5.6108488030888033E-2</c:v>
                </c:pt>
                <c:pt idx="152">
                  <c:v>4.069286826254831E-2</c:v>
                </c:pt>
                <c:pt idx="153">
                  <c:v>2.632812250193051E-2</c:v>
                </c:pt>
                <c:pt idx="154">
                  <c:v>1.5583520710424743E-2</c:v>
                </c:pt>
                <c:pt idx="155">
                  <c:v>9.1715086702702855E-3</c:v>
                </c:pt>
                <c:pt idx="156">
                  <c:v>6.2197769254054222E-3</c:v>
                </c:pt>
                <c:pt idx="157">
                  <c:v>5.2540866592123633E-3</c:v>
                </c:pt>
                <c:pt idx="158">
                  <c:v>5.0889299014424882E-3</c:v>
                </c:pt>
                <c:pt idx="159">
                  <c:v>5.1284942084942105E-3</c:v>
                </c:pt>
                <c:pt idx="160">
                  <c:v>1.2392003861003866E-2</c:v>
                </c:pt>
                <c:pt idx="161">
                  <c:v>2.5454738223938241E-2</c:v>
                </c:pt>
                <c:pt idx="162">
                  <c:v>4.1112644942085039E-2</c:v>
                </c:pt>
                <c:pt idx="163">
                  <c:v>5.5703525189189217E-2</c:v>
                </c:pt>
                <c:pt idx="164">
                  <c:v>6.6617727845559915E-2</c:v>
                </c:pt>
                <c:pt idx="165">
                  <c:v>7.3131500404633287E-2</c:v>
                </c:pt>
                <c:pt idx="166">
                  <c:v>7.6130720391660231E-2</c:v>
                </c:pt>
                <c:pt idx="167">
                  <c:v>7.7112692340880501E-2</c:v>
                </c:pt>
                <c:pt idx="168">
                  <c:v>7.7281512477331324E-2</c:v>
                </c:pt>
                <c:pt idx="169">
                  <c:v>7.7242355212355215E-2</c:v>
                </c:pt>
                <c:pt idx="170">
                  <c:v>7.0310675675675754E-2</c:v>
                </c:pt>
                <c:pt idx="171">
                  <c:v>5.7845235521235563E-2</c:v>
                </c:pt>
                <c:pt idx="172">
                  <c:v>4.2904081853281997E-2</c:v>
                </c:pt>
                <c:pt idx="173">
                  <c:v>2.8982171119691147E-2</c:v>
                </c:pt>
                <c:pt idx="174">
                  <c:v>1.8569695598455616E-2</c:v>
                </c:pt>
                <c:pt idx="175">
                  <c:v>1.2356959320463323E-2</c:v>
                </c:pt>
                <c:pt idx="176">
                  <c:v>9.4982229312741279E-3</c:v>
                </c:pt>
                <c:pt idx="177">
                  <c:v>8.5644167870270564E-3</c:v>
                </c:pt>
                <c:pt idx="178">
                  <c:v>8.4064339566950162E-3</c:v>
                </c:pt>
                <c:pt idx="179">
                  <c:v>8.4467953667953805E-3</c:v>
                </c:pt>
                <c:pt idx="180">
                  <c:v>1.5466644787644791E-2</c:v>
                </c:pt>
                <c:pt idx="181">
                  <c:v>2.8090790733590741E-2</c:v>
                </c:pt>
                <c:pt idx="182">
                  <c:v>4.3222391351351433E-2</c:v>
                </c:pt>
                <c:pt idx="183">
                  <c:v>5.7322052571428611E-2</c:v>
                </c:pt>
                <c:pt idx="184">
                  <c:v>6.7867840957529096E-2</c:v>
                </c:pt>
                <c:pt idx="185">
                  <c:v>7.4160564954440358E-2</c:v>
                </c:pt>
                <c:pt idx="186">
                  <c:v>7.7056628945791711E-2</c:v>
                </c:pt>
                <c:pt idx="187">
                  <c:v>7.8003233125065768E-2</c:v>
                </c:pt>
                <c:pt idx="188">
                  <c:v>7.8164095513278825E-2</c:v>
                </c:pt>
                <c:pt idx="189">
                  <c:v>7.8124054054054079E-2</c:v>
                </c:pt>
                <c:pt idx="190">
                  <c:v>7.1412034749034903E-2</c:v>
                </c:pt>
                <c:pt idx="191">
                  <c:v>5.9341983011583124E-2</c:v>
                </c:pt>
                <c:pt idx="192">
                  <c:v>4.4875295444015514E-2</c:v>
                </c:pt>
                <c:pt idx="193">
                  <c:v>3.1396219737451742E-2</c:v>
                </c:pt>
                <c:pt idx="194">
                  <c:v>2.131587048648655E-2</c:v>
                </c:pt>
                <c:pt idx="195">
                  <c:v>1.5302409970656381E-2</c:v>
                </c:pt>
                <c:pt idx="196">
                  <c:v>1.2536668937142854E-2</c:v>
                </c:pt>
                <c:pt idx="197">
                  <c:v>1.163474691484169E-2</c:v>
                </c:pt>
                <c:pt idx="198">
                  <c:v>1.1483938011947517E-2</c:v>
                </c:pt>
                <c:pt idx="199">
                  <c:v>1.1525096525096519E-2</c:v>
                </c:pt>
                <c:pt idx="200">
                  <c:v>1.8301285714285753E-2</c:v>
                </c:pt>
                <c:pt idx="201">
                  <c:v>3.0486843243243265E-2</c:v>
                </c:pt>
                <c:pt idx="202">
                  <c:v>4.5092137760617837E-2</c:v>
                </c:pt>
                <c:pt idx="203">
                  <c:v>5.8700579953668001E-2</c:v>
                </c:pt>
                <c:pt idx="204">
                  <c:v>6.8877954069498093E-2</c:v>
                </c:pt>
                <c:pt idx="205">
                  <c:v>7.4949629504247134E-2</c:v>
                </c:pt>
                <c:pt idx="206">
                  <c:v>7.7742537499922923E-2</c:v>
                </c:pt>
                <c:pt idx="207">
                  <c:v>7.865377390925099E-2</c:v>
                </c:pt>
                <c:pt idx="208">
                  <c:v>7.8806678549226433E-2</c:v>
                </c:pt>
                <c:pt idx="209">
                  <c:v>7.8765752895752911E-2</c:v>
                </c:pt>
                <c:pt idx="210">
                  <c:v>7.2273393822393922E-2</c:v>
                </c:pt>
                <c:pt idx="211">
                  <c:v>6.0598730501930542E-2</c:v>
                </c:pt>
                <c:pt idx="212">
                  <c:v>4.6606509034749034E-2</c:v>
                </c:pt>
                <c:pt idx="213">
                  <c:v>3.3570268355212395E-2</c:v>
                </c:pt>
                <c:pt idx="214">
                  <c:v>2.3822045374517396E-2</c:v>
                </c:pt>
                <c:pt idx="215">
                  <c:v>1.8007860620849431E-2</c:v>
                </c:pt>
                <c:pt idx="216">
                  <c:v>1.53351149430116E-2</c:v>
                </c:pt>
                <c:pt idx="217">
                  <c:v>1.446507704265639E-2</c:v>
                </c:pt>
                <c:pt idx="218">
                  <c:v>1.4321442067200017E-2</c:v>
                </c:pt>
                <c:pt idx="219">
                  <c:v>1.4363397683397687E-2</c:v>
                </c:pt>
                <c:pt idx="220">
                  <c:v>2.0895926640926661E-2</c:v>
                </c:pt>
                <c:pt idx="221">
                  <c:v>3.2642895752895806E-2</c:v>
                </c:pt>
                <c:pt idx="222">
                  <c:v>4.6721884169884147E-2</c:v>
                </c:pt>
                <c:pt idx="223">
                  <c:v>5.9839107335907409E-2</c:v>
                </c:pt>
                <c:pt idx="224">
                  <c:v>6.9648067181467169E-2</c:v>
                </c:pt>
                <c:pt idx="225">
                  <c:v>7.5498694054054225E-2</c:v>
                </c:pt>
                <c:pt idx="226">
                  <c:v>7.8188446054054062E-2</c:v>
                </c:pt>
                <c:pt idx="227">
                  <c:v>7.9064314693436444E-2</c:v>
                </c:pt>
                <c:pt idx="228">
                  <c:v>7.9209261585173815E-2</c:v>
                </c:pt>
                <c:pt idx="229">
                  <c:v>7.9167451737451877E-2</c:v>
                </c:pt>
                <c:pt idx="230">
                  <c:v>7.2894752895752923E-2</c:v>
                </c:pt>
                <c:pt idx="231">
                  <c:v>6.1615477992278032E-2</c:v>
                </c:pt>
                <c:pt idx="232">
                  <c:v>4.8097722625482661E-2</c:v>
                </c:pt>
                <c:pt idx="233">
                  <c:v>3.5504316972973037E-2</c:v>
                </c:pt>
                <c:pt idx="234">
                  <c:v>2.608822026254828E-2</c:v>
                </c:pt>
                <c:pt idx="235">
                  <c:v>2.0473311271042512E-2</c:v>
                </c:pt>
                <c:pt idx="236">
                  <c:v>1.7893560948880342E-2</c:v>
                </c:pt>
                <c:pt idx="237">
                  <c:v>1.7055407170471042E-2</c:v>
                </c:pt>
                <c:pt idx="238">
                  <c:v>1.6918946122452504E-2</c:v>
                </c:pt>
                <c:pt idx="239">
                  <c:v>1.6961698841698854E-2</c:v>
                </c:pt>
                <c:pt idx="240">
                  <c:v>2.3250567567567604E-2</c:v>
                </c:pt>
                <c:pt idx="241">
                  <c:v>3.4558948262548274E-2</c:v>
                </c:pt>
                <c:pt idx="242">
                  <c:v>4.8111630579150584E-2</c:v>
                </c:pt>
                <c:pt idx="243">
                  <c:v>6.0737634718146929E-2</c:v>
                </c:pt>
                <c:pt idx="244">
                  <c:v>7.0178180293436324E-2</c:v>
                </c:pt>
                <c:pt idx="245">
                  <c:v>7.580775860386102E-2</c:v>
                </c:pt>
                <c:pt idx="246">
                  <c:v>7.8394354608185432E-2</c:v>
                </c:pt>
                <c:pt idx="247">
                  <c:v>7.9234855477621685E-2</c:v>
                </c:pt>
                <c:pt idx="248">
                  <c:v>7.9371844621121332E-2</c:v>
                </c:pt>
                <c:pt idx="249">
                  <c:v>7.9329150579150576E-2</c:v>
                </c:pt>
                <c:pt idx="250">
                  <c:v>7.3276111969112004E-2</c:v>
                </c:pt>
                <c:pt idx="251">
                  <c:v>6.2392225482625609E-2</c:v>
                </c:pt>
                <c:pt idx="252">
                  <c:v>4.9348936216216374E-2</c:v>
                </c:pt>
                <c:pt idx="253">
                  <c:v>3.7198365590733626E-2</c:v>
                </c:pt>
                <c:pt idx="254">
                  <c:v>2.8114395150579192E-2</c:v>
                </c:pt>
                <c:pt idx="255">
                  <c:v>2.2698761921235554E-2</c:v>
                </c:pt>
                <c:pt idx="256">
                  <c:v>2.0212006954749041E-2</c:v>
                </c:pt>
                <c:pt idx="257">
                  <c:v>1.940573729828576E-2</c:v>
                </c:pt>
                <c:pt idx="258">
                  <c:v>1.9276450177705021E-2</c:v>
                </c:pt>
                <c:pt idx="259">
                  <c:v>1.9320000000000032E-2</c:v>
                </c:pt>
                <c:pt idx="260">
                  <c:v>2.5365208494208522E-2</c:v>
                </c:pt>
                <c:pt idx="261">
                  <c:v>3.6235000772200862E-2</c:v>
                </c:pt>
                <c:pt idx="262">
                  <c:v>4.9261376988417024E-2</c:v>
                </c:pt>
                <c:pt idx="263">
                  <c:v>6.1396162100386134E-2</c:v>
                </c:pt>
                <c:pt idx="264">
                  <c:v>7.0468293405405488E-2</c:v>
                </c:pt>
                <c:pt idx="265">
                  <c:v>7.5876823153668005E-2</c:v>
                </c:pt>
                <c:pt idx="266">
                  <c:v>7.8360263162316743E-2</c:v>
                </c:pt>
                <c:pt idx="267">
                  <c:v>7.9165396261807006E-2</c:v>
                </c:pt>
                <c:pt idx="268">
                  <c:v>7.92944276570689E-2</c:v>
                </c:pt>
                <c:pt idx="269">
                  <c:v>7.9250849420849423E-2</c:v>
                </c:pt>
                <c:pt idx="270">
                  <c:v>7.3417471042471219E-2</c:v>
                </c:pt>
                <c:pt idx="271">
                  <c:v>6.292897297297298E-2</c:v>
                </c:pt>
                <c:pt idx="272">
                  <c:v>5.0360149806949861E-2</c:v>
                </c:pt>
                <c:pt idx="273">
                  <c:v>3.8652414208494211E-2</c:v>
                </c:pt>
                <c:pt idx="274">
                  <c:v>2.990057003861005E-2</c:v>
                </c:pt>
                <c:pt idx="275">
                  <c:v>2.4684212571428651E-2</c:v>
                </c:pt>
                <c:pt idx="276">
                  <c:v>2.2290452960617782E-2</c:v>
                </c:pt>
                <c:pt idx="277">
                  <c:v>2.1516067426100433E-2</c:v>
                </c:pt>
                <c:pt idx="278">
                  <c:v>2.1393954232957531E-2</c:v>
                </c:pt>
                <c:pt idx="279">
                  <c:v>2.1438301158301209E-2</c:v>
                </c:pt>
                <c:pt idx="280">
                  <c:v>2.7239849420849525E-2</c:v>
                </c:pt>
                <c:pt idx="281">
                  <c:v>3.7671053281853384E-2</c:v>
                </c:pt>
                <c:pt idx="282">
                  <c:v>5.0171123397683405E-2</c:v>
                </c:pt>
                <c:pt idx="283">
                  <c:v>6.181468948262555E-2</c:v>
                </c:pt>
                <c:pt idx="284">
                  <c:v>7.0518406517374524E-2</c:v>
                </c:pt>
                <c:pt idx="285">
                  <c:v>7.5705887703474903E-2</c:v>
                </c:pt>
                <c:pt idx="286">
                  <c:v>7.8086171716447952E-2</c:v>
                </c:pt>
                <c:pt idx="287">
                  <c:v>7.8855937045992433E-2</c:v>
                </c:pt>
                <c:pt idx="288">
                  <c:v>7.8977010693016325E-2</c:v>
                </c:pt>
                <c:pt idx="289">
                  <c:v>7.8932548262548335E-2</c:v>
                </c:pt>
                <c:pt idx="290">
                  <c:v>7.3318830115830264E-2</c:v>
                </c:pt>
                <c:pt idx="291">
                  <c:v>6.3225720463320478E-2</c:v>
                </c:pt>
                <c:pt idx="292">
                  <c:v>5.1131363397683385E-2</c:v>
                </c:pt>
                <c:pt idx="293">
                  <c:v>3.9866462826254861E-2</c:v>
                </c:pt>
                <c:pt idx="294">
                  <c:v>3.1446744926640978E-2</c:v>
                </c:pt>
                <c:pt idx="295">
                  <c:v>2.6429663221621661E-2</c:v>
                </c:pt>
                <c:pt idx="296">
                  <c:v>2.4128898966486467E-2</c:v>
                </c:pt>
                <c:pt idx="297">
                  <c:v>2.3386397553915108E-2</c:v>
                </c:pt>
                <c:pt idx="298">
                  <c:v>2.3271458288210062E-2</c:v>
                </c:pt>
                <c:pt idx="299">
                  <c:v>2.3316602316602326E-2</c:v>
                </c:pt>
                <c:pt idx="300">
                  <c:v>2.8874490347490352E-2</c:v>
                </c:pt>
                <c:pt idx="301">
                  <c:v>3.8867105791505811E-2</c:v>
                </c:pt>
                <c:pt idx="302">
                  <c:v>5.0840869806949823E-2</c:v>
                </c:pt>
                <c:pt idx="303">
                  <c:v>6.1993216864864913E-2</c:v>
                </c:pt>
                <c:pt idx="304">
                  <c:v>7.0328519629343736E-2</c:v>
                </c:pt>
                <c:pt idx="305">
                  <c:v>7.5294952253281935E-2</c:v>
                </c:pt>
                <c:pt idx="306">
                  <c:v>7.7572080270579172E-2</c:v>
                </c:pt>
                <c:pt idx="307">
                  <c:v>7.8306477830177787E-2</c:v>
                </c:pt>
                <c:pt idx="308">
                  <c:v>7.8419593728963788E-2</c:v>
                </c:pt>
                <c:pt idx="309">
                  <c:v>7.8374247104247133E-2</c:v>
                </c:pt>
                <c:pt idx="310">
                  <c:v>7.2980189189189221E-2</c:v>
                </c:pt>
                <c:pt idx="311">
                  <c:v>6.3282467953668098E-2</c:v>
                </c:pt>
                <c:pt idx="312">
                  <c:v>5.1662576988417044E-2</c:v>
                </c:pt>
                <c:pt idx="313">
                  <c:v>4.0840511444015515E-2</c:v>
                </c:pt>
                <c:pt idx="314">
                  <c:v>3.2752919814671863E-2</c:v>
                </c:pt>
                <c:pt idx="315">
                  <c:v>2.7935113871814781E-2</c:v>
                </c:pt>
                <c:pt idx="316">
                  <c:v>2.5727344972355255E-2</c:v>
                </c:pt>
                <c:pt idx="317">
                  <c:v>2.5016727681729814E-2</c:v>
                </c:pt>
                <c:pt idx="318">
                  <c:v>2.4908962343462581E-2</c:v>
                </c:pt>
                <c:pt idx="319">
                  <c:v>2.4954903474903537E-2</c:v>
                </c:pt>
                <c:pt idx="320">
                  <c:v>3.0269131274131285E-2</c:v>
                </c:pt>
                <c:pt idx="321">
                  <c:v>3.9823158301158311E-2</c:v>
                </c:pt>
                <c:pt idx="322">
                  <c:v>5.12706162162163E-2</c:v>
                </c:pt>
                <c:pt idx="323">
                  <c:v>6.1931744247104299E-2</c:v>
                </c:pt>
                <c:pt idx="324">
                  <c:v>6.9898632741312916E-2</c:v>
                </c:pt>
                <c:pt idx="325">
                  <c:v>7.4644016803088881E-2</c:v>
                </c:pt>
                <c:pt idx="326">
                  <c:v>7.6817988824710567E-2</c:v>
                </c:pt>
                <c:pt idx="327">
                  <c:v>7.7517018614362929E-2</c:v>
                </c:pt>
                <c:pt idx="328">
                  <c:v>7.7622176764911233E-2</c:v>
                </c:pt>
                <c:pt idx="329">
                  <c:v>7.7575945945946023E-2</c:v>
                </c:pt>
                <c:pt idx="330">
                  <c:v>7.2401548262548313E-2</c:v>
                </c:pt>
                <c:pt idx="331">
                  <c:v>6.3099215444015505E-2</c:v>
                </c:pt>
                <c:pt idx="332">
                  <c:v>5.1953790579150567E-2</c:v>
                </c:pt>
                <c:pt idx="333">
                  <c:v>4.1574560061776046E-2</c:v>
                </c:pt>
                <c:pt idx="334">
                  <c:v>3.3819094702702709E-2</c:v>
                </c:pt>
                <c:pt idx="335">
                  <c:v>2.9200564522007755E-2</c:v>
                </c:pt>
                <c:pt idx="336">
                  <c:v>2.7085790978224035E-2</c:v>
                </c:pt>
                <c:pt idx="337">
                  <c:v>2.640705780954446E-2</c:v>
                </c:pt>
                <c:pt idx="338">
                  <c:v>2.6306466398715068E-2</c:v>
                </c:pt>
                <c:pt idx="339">
                  <c:v>2.635320463320466E-2</c:v>
                </c:pt>
                <c:pt idx="340">
                  <c:v>3.1423772200772256E-2</c:v>
                </c:pt>
                <c:pt idx="341">
                  <c:v>4.0539210810810876E-2</c:v>
                </c:pt>
                <c:pt idx="342">
                  <c:v>5.1460362625482627E-2</c:v>
                </c:pt>
                <c:pt idx="343">
                  <c:v>6.1630271629343751E-2</c:v>
                </c:pt>
                <c:pt idx="344">
                  <c:v>6.9228745853281926E-2</c:v>
                </c:pt>
                <c:pt idx="345">
                  <c:v>7.3753081352895905E-2</c:v>
                </c:pt>
                <c:pt idx="346">
                  <c:v>7.5823897378841848E-2</c:v>
                </c:pt>
                <c:pt idx="347">
                  <c:v>7.6487559398548344E-2</c:v>
                </c:pt>
                <c:pt idx="348">
                  <c:v>7.6584759800858743E-2</c:v>
                </c:pt>
                <c:pt idx="349">
                  <c:v>7.6537644787644812E-2</c:v>
                </c:pt>
                <c:pt idx="350">
                  <c:v>7.1582907335907456E-2</c:v>
                </c:pt>
                <c:pt idx="351">
                  <c:v>6.2675962934362936E-2</c:v>
                </c:pt>
                <c:pt idx="352">
                  <c:v>5.200500416988417E-2</c:v>
                </c:pt>
                <c:pt idx="353">
                  <c:v>4.2068608679536774E-2</c:v>
                </c:pt>
                <c:pt idx="354">
                  <c:v>3.4645269590733642E-2</c:v>
                </c:pt>
                <c:pt idx="355">
                  <c:v>3.0226015172200815E-2</c:v>
                </c:pt>
                <c:pt idx="356">
                  <c:v>2.8204236984092676E-2</c:v>
                </c:pt>
                <c:pt idx="357">
                  <c:v>2.7557387937359106E-2</c:v>
                </c:pt>
                <c:pt idx="358">
                  <c:v>2.7463970453967652E-2</c:v>
                </c:pt>
                <c:pt idx="359">
                  <c:v>2.7511505791505821E-2</c:v>
                </c:pt>
                <c:pt idx="360">
                  <c:v>3.2338413127413208E-2</c:v>
                </c:pt>
                <c:pt idx="361">
                  <c:v>4.1015263320463333E-2</c:v>
                </c:pt>
                <c:pt idx="362">
                  <c:v>5.1410109034749095E-2</c:v>
                </c:pt>
                <c:pt idx="363">
                  <c:v>6.1088799011583067E-2</c:v>
                </c:pt>
                <c:pt idx="364">
                  <c:v>6.8318858965250959E-2</c:v>
                </c:pt>
                <c:pt idx="365">
                  <c:v>7.2622145902702703E-2</c:v>
                </c:pt>
                <c:pt idx="366">
                  <c:v>7.4589805932973013E-2</c:v>
                </c:pt>
                <c:pt idx="367">
                  <c:v>7.5218100182733644E-2</c:v>
                </c:pt>
                <c:pt idx="368">
                  <c:v>7.5307342836806318E-2</c:v>
                </c:pt>
                <c:pt idx="369">
                  <c:v>7.5259343629343639E-2</c:v>
                </c:pt>
                <c:pt idx="370">
                  <c:v>7.0524266409266428E-2</c:v>
                </c:pt>
                <c:pt idx="371">
                  <c:v>6.2012710424710571E-2</c:v>
                </c:pt>
                <c:pt idx="372">
                  <c:v>5.181621776061783E-2</c:v>
                </c:pt>
                <c:pt idx="373">
                  <c:v>4.2322657297297422E-2</c:v>
                </c:pt>
                <c:pt idx="374">
                  <c:v>3.5231444478764598E-2</c:v>
                </c:pt>
                <c:pt idx="375">
                  <c:v>3.1011465822393881E-2</c:v>
                </c:pt>
                <c:pt idx="376">
                  <c:v>2.9082682989961424E-2</c:v>
                </c:pt>
                <c:pt idx="377">
                  <c:v>2.8467718065173824E-2</c:v>
                </c:pt>
                <c:pt idx="378">
                  <c:v>2.8381474509220121E-2</c:v>
                </c:pt>
                <c:pt idx="379">
                  <c:v>2.8429806949806982E-2</c:v>
                </c:pt>
                <c:pt idx="380">
                  <c:v>3.3013054054054081E-2</c:v>
                </c:pt>
                <c:pt idx="381">
                  <c:v>4.1251315830115841E-2</c:v>
                </c:pt>
                <c:pt idx="382">
                  <c:v>5.1119855444015462E-2</c:v>
                </c:pt>
                <c:pt idx="383">
                  <c:v>6.0307326393822441E-2</c:v>
                </c:pt>
                <c:pt idx="384">
                  <c:v>6.7168972077220113E-2</c:v>
                </c:pt>
                <c:pt idx="385">
                  <c:v>7.1251210452509664E-2</c:v>
                </c:pt>
                <c:pt idx="386">
                  <c:v>7.3115714487104314E-2</c:v>
                </c:pt>
                <c:pt idx="387">
                  <c:v>7.3708640966919023E-2</c:v>
                </c:pt>
                <c:pt idx="388">
                  <c:v>7.3789925872753764E-2</c:v>
                </c:pt>
                <c:pt idx="389">
                  <c:v>7.3741042471042476E-2</c:v>
                </c:pt>
                <c:pt idx="390">
                  <c:v>6.9225625482625494E-2</c:v>
                </c:pt>
                <c:pt idx="391">
                  <c:v>6.1109457915057903E-2</c:v>
                </c:pt>
                <c:pt idx="392">
                  <c:v>5.1387431351351508E-2</c:v>
                </c:pt>
                <c:pt idx="393">
                  <c:v>4.2336705915057934E-2</c:v>
                </c:pt>
                <c:pt idx="394">
                  <c:v>3.5577619366795411E-2</c:v>
                </c:pt>
                <c:pt idx="395">
                  <c:v>3.1556916472586911E-2</c:v>
                </c:pt>
                <c:pt idx="396">
                  <c:v>2.9721128995830109E-2</c:v>
                </c:pt>
                <c:pt idx="397">
                  <c:v>2.9138048192988403E-2</c:v>
                </c:pt>
                <c:pt idx="398">
                  <c:v>2.9058978564472641E-2</c:v>
                </c:pt>
                <c:pt idx="399">
                  <c:v>2.9108108108108131E-2</c:v>
                </c:pt>
                <c:pt idx="400">
                  <c:v>2.8380694980694985E-2</c:v>
                </c:pt>
              </c:numCache>
            </c:numRef>
          </c:val>
        </c:ser>
        <c:dLbls/>
        <c:marker val="1"/>
        <c:axId val="64252544"/>
        <c:axId val="63697280"/>
      </c:lineChart>
      <c:catAx>
        <c:axId val="64252544"/>
        <c:scaling>
          <c:orientation val="minMax"/>
        </c:scaling>
        <c:axPos val="b"/>
        <c:majorTickMark val="none"/>
        <c:tickLblPos val="none"/>
        <c:crossAx val="63697280"/>
        <c:crosses val="autoZero"/>
        <c:auto val="1"/>
        <c:lblAlgn val="ctr"/>
        <c:lblOffset val="100"/>
      </c:catAx>
      <c:valAx>
        <c:axId val="63697280"/>
        <c:scaling>
          <c:orientation val="minMax"/>
          <c:max val="9.0000000000000066E-2"/>
          <c:min val="-3.5000000000000031E-2"/>
        </c:scaling>
        <c:axPos val="l"/>
        <c:numFmt formatCode="0.00%" sourceLinked="1"/>
        <c:majorTickMark val="none"/>
        <c:tickLblPos val="nextTo"/>
        <c:crossAx val="64252544"/>
        <c:crosses val="autoZero"/>
        <c:crossBetween val="between"/>
      </c:valAx>
    </c:plotArea>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title>
      <c:tx>
        <c:rich>
          <a:bodyPr/>
          <a:lstStyle/>
          <a:p>
            <a:pPr>
              <a:defRPr sz="1200"/>
            </a:pPr>
            <a:r>
              <a:rPr lang="en-US" sz="1200" dirty="0" smtClean="0"/>
              <a:t>SCR</a:t>
            </a:r>
            <a:r>
              <a:rPr lang="en-US" sz="1200" baseline="0" dirty="0" smtClean="0"/>
              <a:t> </a:t>
            </a:r>
            <a:r>
              <a:rPr lang="en-US" sz="1200" dirty="0"/>
              <a:t>split into sources of risk</a:t>
            </a:r>
          </a:p>
        </c:rich>
      </c:tx>
      <c:layout>
        <c:manualLayout>
          <c:xMode val="edge"/>
          <c:yMode val="edge"/>
          <c:x val="3.8349391088955943E-2"/>
          <c:y val="1.923077893740105E-2"/>
        </c:manualLayout>
      </c:layout>
      <c:spPr>
        <a:ln>
          <a:noFill/>
        </a:ln>
      </c:spPr>
    </c:title>
    <c:view3D>
      <c:rotX val="30"/>
      <c:perspective val="30"/>
    </c:view3D>
    <c:plotArea>
      <c:layout>
        <c:manualLayout>
          <c:layoutTarget val="inner"/>
          <c:xMode val="edge"/>
          <c:yMode val="edge"/>
          <c:x val="3.8596491228070177E-2"/>
          <c:y val="0.1425575955135889"/>
          <c:w val="0.51831790162366498"/>
          <c:h val="0.77903560293758689"/>
        </c:manualLayout>
      </c:layout>
      <c:pie3DChart>
        <c:varyColors val="1"/>
        <c:ser>
          <c:idx val="0"/>
          <c:order val="0"/>
          <c:spPr>
            <a:ln>
              <a:solidFill>
                <a:schemeClr val="tx1"/>
              </a:solidFill>
            </a:ln>
          </c:spPr>
          <c:dPt>
            <c:idx val="2"/>
            <c:spPr>
              <a:solidFill>
                <a:srgbClr val="00CC99"/>
              </a:solidFill>
              <a:ln>
                <a:solidFill>
                  <a:schemeClr val="tx1"/>
                </a:solidFill>
              </a:ln>
            </c:spPr>
          </c:dPt>
          <c:dPt>
            <c:idx val="5"/>
            <c:spPr>
              <a:solidFill>
                <a:srgbClr val="FFFF66"/>
              </a:solidFill>
              <a:ln>
                <a:solidFill>
                  <a:schemeClr val="tx1"/>
                </a:solidFill>
              </a:ln>
            </c:spPr>
          </c:dPt>
          <c:dPt>
            <c:idx val="6"/>
            <c:spPr>
              <a:solidFill>
                <a:schemeClr val="tx2">
                  <a:lumMod val="75000"/>
                </a:schemeClr>
              </a:solidFill>
              <a:ln>
                <a:solidFill>
                  <a:schemeClr val="tx1"/>
                </a:solidFill>
              </a:ln>
            </c:spPr>
          </c:dPt>
          <c:dPt>
            <c:idx val="7"/>
            <c:spPr>
              <a:solidFill>
                <a:schemeClr val="bg1">
                  <a:lumMod val="50000"/>
                </a:schemeClr>
              </a:solidFill>
              <a:ln>
                <a:solidFill>
                  <a:schemeClr val="tx1"/>
                </a:solidFill>
              </a:ln>
            </c:spPr>
          </c:dPt>
          <c:cat>
            <c:strRef>
              <c:f>'Profitability&amp;Capital'!$I$4:$I$20</c:f>
              <c:strCache>
                <c:ptCount val="17"/>
                <c:pt idx="0">
                  <c:v>Equity price risk</c:v>
                </c:pt>
                <c:pt idx="1">
                  <c:v>Property risk</c:v>
                </c:pt>
                <c:pt idx="2">
                  <c:v>PC1 Movement risk - Down</c:v>
                </c:pt>
                <c:pt idx="3">
                  <c:v>PC2 Movement risk - Down</c:v>
                </c:pt>
                <c:pt idx="4">
                  <c:v>PC3 Movement risk - Down</c:v>
                </c:pt>
                <c:pt idx="5">
                  <c:v>Equity Volatility risk </c:v>
                </c:pt>
                <c:pt idx="6">
                  <c:v>Interest Rate Volatility risk</c:v>
                </c:pt>
                <c:pt idx="7">
                  <c:v>Credit risk</c:v>
                </c:pt>
                <c:pt idx="8">
                  <c:v>Concentration risk</c:v>
                </c:pt>
                <c:pt idx="9">
                  <c:v>Currency risk</c:v>
                </c:pt>
                <c:pt idx="10">
                  <c:v>Mortality CAT risk </c:v>
                </c:pt>
                <c:pt idx="11">
                  <c:v>Mortality Trend &amp; Uncertainty risk </c:v>
                </c:pt>
                <c:pt idx="12">
                  <c:v>Longevity risk</c:v>
                </c:pt>
                <c:pt idx="13">
                  <c:v>Morbidity/Disability risk</c:v>
                </c:pt>
                <c:pt idx="14">
                  <c:v>Lapse risk - Lapse rates up</c:v>
                </c:pt>
                <c:pt idx="15">
                  <c:v>Expense risk</c:v>
                </c:pt>
                <c:pt idx="16">
                  <c:v>Operational risk</c:v>
                </c:pt>
              </c:strCache>
            </c:strRef>
          </c:cat>
          <c:val>
            <c:numRef>
              <c:f>'Profitability&amp;Capital'!$J$4:$J$20</c:f>
              <c:numCache>
                <c:formatCode>_-* #,##0_-;\-* #,##0_-;_-* "-"??_-;_-@_-</c:formatCode>
                <c:ptCount val="17"/>
                <c:pt idx="0">
                  <c:v>316557.85778683249</c:v>
                </c:pt>
                <c:pt idx="1">
                  <c:v>16247.739529963348</c:v>
                </c:pt>
                <c:pt idx="2">
                  <c:v>8914.1604305982601</c:v>
                </c:pt>
                <c:pt idx="3">
                  <c:v>4300.657003424024</c:v>
                </c:pt>
                <c:pt idx="4">
                  <c:v>2111.2226987432341</c:v>
                </c:pt>
                <c:pt idx="5">
                  <c:v>46567.693665941057</c:v>
                </c:pt>
                <c:pt idx="6">
                  <c:v>11855.114556792014</c:v>
                </c:pt>
                <c:pt idx="7">
                  <c:v>199077.31773870467</c:v>
                </c:pt>
                <c:pt idx="8">
                  <c:v>21468.217432995902</c:v>
                </c:pt>
                <c:pt idx="9">
                  <c:v>1481.5803572308814</c:v>
                </c:pt>
                <c:pt idx="10">
                  <c:v>59.011675031556827</c:v>
                </c:pt>
                <c:pt idx="11">
                  <c:v>97.615560105605269</c:v>
                </c:pt>
                <c:pt idx="12">
                  <c:v>56.353577971484548</c:v>
                </c:pt>
                <c:pt idx="13">
                  <c:v>11.243272993804613</c:v>
                </c:pt>
                <c:pt idx="14">
                  <c:v>5735.1035920005816</c:v>
                </c:pt>
                <c:pt idx="15">
                  <c:v>4750.4209030314314</c:v>
                </c:pt>
                <c:pt idx="16">
                  <c:v>0</c:v>
                </c:pt>
              </c:numCache>
            </c:numRef>
          </c:val>
        </c:ser>
        <c:dLbls/>
      </c:pie3DChart>
      <c:spPr>
        <a:ln>
          <a:noFill/>
        </a:ln>
      </c:spPr>
    </c:plotArea>
    <c:plotVisOnly val="1"/>
    <c:dispBlanksAs val="zero"/>
  </c:chart>
  <c:spPr>
    <a:solidFill>
      <a:schemeClr val="bg1"/>
    </a:solidFill>
    <a:ln>
      <a:noFill/>
    </a:ln>
  </c:spPr>
  <c:externalData r:id="rId2"/>
</c:chartSpace>
</file>

<file path=ppt/charts/chart11.xml><?xml version="1.0" encoding="utf-8"?>
<c:chartSpace xmlns:c="http://schemas.openxmlformats.org/drawingml/2006/chart" xmlns:a="http://schemas.openxmlformats.org/drawingml/2006/main" xmlns:r="http://schemas.openxmlformats.org/officeDocument/2006/relationships">
  <c:lang val="it-IT"/>
  <c:style val="10"/>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7718656344776"/>
          <c:y val="0.12385073012439148"/>
          <c:w val="0.82959702945125258"/>
          <c:h val="0.6621894740441997"/>
        </c:manualLayout>
      </c:layout>
      <c:lineChart>
        <c:grouping val="standard"/>
        <c:ser>
          <c:idx val="0"/>
          <c:order val="0"/>
          <c:tx>
            <c:strRef>
              <c:f>grafico_single_vs_annual!$B$4</c:f>
              <c:strCache>
                <c:ptCount val="1"/>
                <c:pt idx="0">
                  <c:v>single - yearly</c:v>
                </c:pt>
              </c:strCache>
            </c:strRef>
          </c:tx>
          <c:spPr>
            <a:ln>
              <a:solidFill>
                <a:srgbClr val="6699FF"/>
              </a:solidFill>
            </a:ln>
          </c:spPr>
          <c:marker>
            <c:symbol val="none"/>
          </c:marker>
          <c:cat>
            <c:numRef>
              <c:f>grafico_single_vs_annual!$C$2:$O$2</c:f>
              <c:numCache>
                <c:formatCode>0.00%</c:formatCode>
                <c:ptCount val="13"/>
                <c:pt idx="0">
                  <c:v>0</c:v>
                </c:pt>
                <c:pt idx="1">
                  <c:v>2.5000000000000074E-3</c:v>
                </c:pt>
                <c:pt idx="2">
                  <c:v>5.0000000000000114E-3</c:v>
                </c:pt>
                <c:pt idx="3">
                  <c:v>7.5000000000000231E-3</c:v>
                </c:pt>
                <c:pt idx="4">
                  <c:v>1.0000000000000023E-2</c:v>
                </c:pt>
                <c:pt idx="5">
                  <c:v>1.2500000000000023E-2</c:v>
                </c:pt>
                <c:pt idx="6">
                  <c:v>1.5000000000000025E-2</c:v>
                </c:pt>
                <c:pt idx="7">
                  <c:v>1.7500000000000061E-2</c:v>
                </c:pt>
                <c:pt idx="8">
                  <c:v>2.0000000000000042E-2</c:v>
                </c:pt>
                <c:pt idx="9">
                  <c:v>2.2500000000000041E-2</c:v>
                </c:pt>
                <c:pt idx="10">
                  <c:v>2.5000000000000046E-2</c:v>
                </c:pt>
                <c:pt idx="11">
                  <c:v>2.7500000000000052E-2</c:v>
                </c:pt>
                <c:pt idx="12">
                  <c:v>2.9999999999999995E-2</c:v>
                </c:pt>
              </c:numCache>
            </c:numRef>
          </c:cat>
          <c:val>
            <c:numRef>
              <c:f>grafico_single_vs_annual!$C$4:$O$4</c:f>
              <c:numCache>
                <c:formatCode>_-* #,##0_-;\-* #,##0_-;_-* "-"??_-;_-@_-</c:formatCode>
                <c:ptCount val="13"/>
                <c:pt idx="0">
                  <c:v>10.983871262509354</c:v>
                </c:pt>
                <c:pt idx="1">
                  <c:v>8.5152794754311589</c:v>
                </c:pt>
                <c:pt idx="2">
                  <c:v>5.9604304420333714</c:v>
                </c:pt>
                <c:pt idx="3">
                  <c:v>3.291014300627924</c:v>
                </c:pt>
                <c:pt idx="4">
                  <c:v>0</c:v>
                </c:pt>
                <c:pt idx="5">
                  <c:v>-4.2940838759405375</c:v>
                </c:pt>
                <c:pt idx="6">
                  <c:v>-10.207228330661708</c:v>
                </c:pt>
                <c:pt idx="7">
                  <c:v>-19.996956623710108</c:v>
                </c:pt>
                <c:pt idx="8">
                  <c:v>-33.888426438095195</c:v>
                </c:pt>
                <c:pt idx="9">
                  <c:v>-50.913522559708113</c:v>
                </c:pt>
                <c:pt idx="10">
                  <c:v>-70.718881892658871</c:v>
                </c:pt>
                <c:pt idx="11">
                  <c:v>-92.83261996659688</c:v>
                </c:pt>
                <c:pt idx="12">
                  <c:v>-116.01127144164573</c:v>
                </c:pt>
              </c:numCache>
            </c:numRef>
          </c:val>
        </c:ser>
        <c:dLbls/>
        <c:marker val="1"/>
        <c:axId val="66348160"/>
        <c:axId val="66357120"/>
      </c:lineChart>
      <c:catAx>
        <c:axId val="66348160"/>
        <c:scaling>
          <c:orientation val="minMax"/>
        </c:scaling>
        <c:axPos val="b"/>
        <c:title>
          <c:tx>
            <c:rich>
              <a:bodyPr/>
              <a:lstStyle/>
              <a:p>
                <a:pPr>
                  <a:defRPr/>
                </a:pPr>
                <a:r>
                  <a:rPr lang="it-IT" sz="1400" dirty="0"/>
                  <a:t>Minimum </a:t>
                </a:r>
                <a:r>
                  <a:rPr lang="it-IT" sz="1400" dirty="0" err="1"/>
                  <a:t>Guarantee</a:t>
                </a:r>
                <a:r>
                  <a:rPr lang="it-IT" sz="1400" dirty="0"/>
                  <a:t> Rate</a:t>
                </a:r>
              </a:p>
            </c:rich>
          </c:tx>
        </c:title>
        <c:numFmt formatCode="0.00%" sourceLinked="1"/>
        <c:majorTickMark val="none"/>
        <c:tickLblPos val="low"/>
        <c:txPr>
          <a:bodyPr rot="0" vert="horz" anchor="b" anchorCtr="1"/>
          <a:lstStyle/>
          <a:p>
            <a:pPr>
              <a:defRPr/>
            </a:pPr>
            <a:endParaRPr lang="it-IT"/>
          </a:p>
        </c:txPr>
        <c:crossAx val="66357120"/>
        <c:crossesAt val="0"/>
        <c:auto val="1"/>
        <c:lblAlgn val="ctr"/>
        <c:lblOffset val="100"/>
        <c:tickLblSkip val="2"/>
      </c:catAx>
      <c:valAx>
        <c:axId val="66357120"/>
        <c:scaling>
          <c:orientation val="minMax"/>
          <c:max val="110"/>
          <c:min val="-120"/>
        </c:scaling>
        <c:axPos val="l"/>
        <c:majorGridlines/>
        <c:title>
          <c:tx>
            <c:rich>
              <a:bodyPr/>
              <a:lstStyle/>
              <a:p>
                <a:pPr>
                  <a:defRPr/>
                </a:pPr>
                <a:r>
                  <a:rPr lang="it-IT" sz="1400" dirty="0"/>
                  <a:t>Free </a:t>
                </a:r>
                <a:r>
                  <a:rPr lang="it-IT" sz="1400" dirty="0" smtClean="0"/>
                  <a:t>Surplus*</a:t>
                </a:r>
                <a:endParaRPr lang="it-IT" sz="1400" dirty="0"/>
              </a:p>
            </c:rich>
          </c:tx>
        </c:title>
        <c:numFmt formatCode="_-* #,##0_-;\-* #,##0_-;_-* &quot;-&quot;??_-;_-@_-" sourceLinked="1"/>
        <c:tickLblPos val="nextTo"/>
        <c:crossAx val="66348160"/>
        <c:crossesAt val="1"/>
        <c:crossBetween val="midCat"/>
        <c:majorUnit val="40"/>
      </c:valAx>
    </c:plotArea>
    <c:plotVisOnly val="1"/>
    <c:dispBlanksAs val="gap"/>
  </c:chart>
  <c:externalData r:id="rId2"/>
</c:chartSpace>
</file>

<file path=ppt/charts/chart12.xml><?xml version="1.0" encoding="utf-8"?>
<c:chartSpace xmlns:c="http://schemas.openxmlformats.org/drawingml/2006/chart" xmlns:a="http://schemas.openxmlformats.org/drawingml/2006/main" xmlns:r="http://schemas.openxmlformats.org/officeDocument/2006/relationships">
  <c:lang val="it-IT"/>
  <c:style val="10"/>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7718656344776"/>
          <c:y val="0.12385073012439148"/>
          <c:w val="0.82959702945125258"/>
          <c:h val="0.66218947404419914"/>
        </c:manualLayout>
      </c:layout>
      <c:lineChart>
        <c:grouping val="standard"/>
        <c:ser>
          <c:idx val="0"/>
          <c:order val="0"/>
          <c:tx>
            <c:strRef>
              <c:f>grafico_single_vs_annual!$B$4</c:f>
              <c:strCache>
                <c:ptCount val="1"/>
                <c:pt idx="0">
                  <c:v>single - yearly</c:v>
                </c:pt>
              </c:strCache>
            </c:strRef>
          </c:tx>
          <c:spPr>
            <a:ln>
              <a:solidFill>
                <a:srgbClr val="6699FF"/>
              </a:solidFill>
            </a:ln>
          </c:spPr>
          <c:marker>
            <c:symbol val="none"/>
          </c:marker>
          <c:cat>
            <c:numRef>
              <c:f>grafico_single_vs_annual!$C$2:$O$2</c:f>
              <c:numCache>
                <c:formatCode>0.00%</c:formatCode>
                <c:ptCount val="13"/>
                <c:pt idx="0">
                  <c:v>0</c:v>
                </c:pt>
                <c:pt idx="1">
                  <c:v>2.5000000000000066E-3</c:v>
                </c:pt>
                <c:pt idx="2">
                  <c:v>5.0000000000000114E-3</c:v>
                </c:pt>
                <c:pt idx="3">
                  <c:v>7.5000000000000171E-3</c:v>
                </c:pt>
                <c:pt idx="4">
                  <c:v>1.0000000000000005E-2</c:v>
                </c:pt>
                <c:pt idx="5">
                  <c:v>1.2500000000000001E-2</c:v>
                </c:pt>
                <c:pt idx="6">
                  <c:v>1.5000000000000001E-2</c:v>
                </c:pt>
                <c:pt idx="7">
                  <c:v>1.7500000000000005E-2</c:v>
                </c:pt>
                <c:pt idx="8">
                  <c:v>2.0000000000000011E-2</c:v>
                </c:pt>
                <c:pt idx="9">
                  <c:v>2.2500000000000006E-2</c:v>
                </c:pt>
                <c:pt idx="10">
                  <c:v>2.4999999999999998E-2</c:v>
                </c:pt>
                <c:pt idx="11">
                  <c:v>2.7500000000000011E-2</c:v>
                </c:pt>
                <c:pt idx="12">
                  <c:v>2.9999999999999995E-2</c:v>
                </c:pt>
              </c:numCache>
            </c:numRef>
          </c:cat>
          <c:val>
            <c:numRef>
              <c:f>grafico_single_vs_annual!$C$4:$O$4</c:f>
              <c:numCache>
                <c:formatCode>_-* #,##0_-;\-* #,##0_-;_-* "-"??_-;_-@_-</c:formatCode>
                <c:ptCount val="13"/>
                <c:pt idx="0">
                  <c:v>10.983871262509354</c:v>
                </c:pt>
                <c:pt idx="1">
                  <c:v>8.5152794754311589</c:v>
                </c:pt>
                <c:pt idx="2">
                  <c:v>5.9604304420333714</c:v>
                </c:pt>
                <c:pt idx="3">
                  <c:v>3.2910143006279227</c:v>
                </c:pt>
                <c:pt idx="4">
                  <c:v>0</c:v>
                </c:pt>
                <c:pt idx="5">
                  <c:v>-4.2940838759405375</c:v>
                </c:pt>
                <c:pt idx="6">
                  <c:v>-10.207228330661712</c:v>
                </c:pt>
                <c:pt idx="7">
                  <c:v>-19.996956623710108</c:v>
                </c:pt>
                <c:pt idx="8">
                  <c:v>-33.888426438095195</c:v>
                </c:pt>
                <c:pt idx="9">
                  <c:v>-50.913522559708127</c:v>
                </c:pt>
                <c:pt idx="10">
                  <c:v>-70.718881892658928</c:v>
                </c:pt>
                <c:pt idx="11">
                  <c:v>-92.83261996659688</c:v>
                </c:pt>
                <c:pt idx="12">
                  <c:v>-116.0112714416457</c:v>
                </c:pt>
              </c:numCache>
            </c:numRef>
          </c:val>
        </c:ser>
        <c:ser>
          <c:idx val="1"/>
          <c:order val="1"/>
          <c:spPr>
            <a:ln cap="flat">
              <a:solidFill>
                <a:srgbClr val="6699FF">
                  <a:alpha val="0"/>
                </a:srgbClr>
              </a:solidFill>
              <a:prstDash val="sysDot"/>
            </a:ln>
          </c:spPr>
          <c:marker>
            <c:symbol val="none"/>
          </c:marker>
          <c:cat>
            <c:numRef>
              <c:f>grafico_single_vs_annual!$C$2:$O$2</c:f>
              <c:numCache>
                <c:formatCode>0.00%</c:formatCode>
                <c:ptCount val="13"/>
                <c:pt idx="0">
                  <c:v>0</c:v>
                </c:pt>
                <c:pt idx="1">
                  <c:v>2.5000000000000066E-3</c:v>
                </c:pt>
                <c:pt idx="2">
                  <c:v>5.0000000000000114E-3</c:v>
                </c:pt>
                <c:pt idx="3">
                  <c:v>7.5000000000000171E-3</c:v>
                </c:pt>
                <c:pt idx="4">
                  <c:v>1.0000000000000005E-2</c:v>
                </c:pt>
                <c:pt idx="5">
                  <c:v>1.2500000000000001E-2</c:v>
                </c:pt>
                <c:pt idx="6">
                  <c:v>1.5000000000000001E-2</c:v>
                </c:pt>
                <c:pt idx="7">
                  <c:v>1.7500000000000005E-2</c:v>
                </c:pt>
                <c:pt idx="8">
                  <c:v>2.0000000000000011E-2</c:v>
                </c:pt>
                <c:pt idx="9">
                  <c:v>2.2500000000000006E-2</c:v>
                </c:pt>
                <c:pt idx="10">
                  <c:v>2.4999999999999998E-2</c:v>
                </c:pt>
                <c:pt idx="11">
                  <c:v>2.7500000000000011E-2</c:v>
                </c:pt>
                <c:pt idx="12">
                  <c:v>2.9999999999999995E-2</c:v>
                </c:pt>
              </c:numCache>
            </c:numRef>
          </c:cat>
          <c:val>
            <c:numRef>
              <c:f>grafico_single_vs_annual!$C$8:$O$8</c:f>
              <c:numCache>
                <c:formatCode>_-* #,##0_-;\-* #,##0_-;_-* "-"??_-;_-@_-</c:formatCode>
                <c:ptCount val="13"/>
                <c:pt idx="0">
                  <c:v>40.983871262509354</c:v>
                </c:pt>
                <c:pt idx="1">
                  <c:v>38.515279475431072</c:v>
                </c:pt>
                <c:pt idx="2">
                  <c:v>35.96043044203337</c:v>
                </c:pt>
                <c:pt idx="3">
                  <c:v>33.291014300628014</c:v>
                </c:pt>
                <c:pt idx="4">
                  <c:v>30</c:v>
                </c:pt>
                <c:pt idx="5">
                  <c:v>25.705916124059495</c:v>
                </c:pt>
                <c:pt idx="6">
                  <c:v>19.792771669338229</c:v>
                </c:pt>
                <c:pt idx="7">
                  <c:v>10.003043376289924</c:v>
                </c:pt>
                <c:pt idx="8">
                  <c:v>-3.8884264380951947</c:v>
                </c:pt>
                <c:pt idx="9">
                  <c:v>-20.913522559708177</c:v>
                </c:pt>
                <c:pt idx="10">
                  <c:v>-40.718881892659397</c:v>
                </c:pt>
                <c:pt idx="11">
                  <c:v>-62.83261996659688</c:v>
                </c:pt>
                <c:pt idx="12">
                  <c:v>-86.011271441645661</c:v>
                </c:pt>
              </c:numCache>
            </c:numRef>
          </c:val>
          <c:smooth val="1"/>
        </c:ser>
        <c:ser>
          <c:idx val="2"/>
          <c:order val="2"/>
          <c:tx>
            <c:strRef>
              <c:f>grafico_single_vs_annual!$B$3</c:f>
              <c:strCache>
                <c:ptCount val="1"/>
                <c:pt idx="0">
                  <c:v>annual  - yearly</c:v>
                </c:pt>
              </c:strCache>
            </c:strRef>
          </c:tx>
          <c:spPr>
            <a:ln>
              <a:solidFill>
                <a:srgbClr val="FFC000"/>
              </a:solidFill>
            </a:ln>
          </c:spPr>
          <c:marker>
            <c:symbol val="none"/>
          </c:marker>
          <c:val>
            <c:numRef>
              <c:f>grafico_single_vs_annual!$C$3:$O$3</c:f>
              <c:numCache>
                <c:formatCode>_-* #,##0_-;\-* #,##0_-;_-* "-"??_-;_-@_-</c:formatCode>
                <c:ptCount val="13"/>
                <c:pt idx="0">
                  <c:v>29.34119477105623</c:v>
                </c:pt>
                <c:pt idx="1">
                  <c:v>28.080208509539645</c:v>
                </c:pt>
                <c:pt idx="2">
                  <c:v>26.726869143390704</c:v>
                </c:pt>
                <c:pt idx="3">
                  <c:v>25.20817120987649</c:v>
                </c:pt>
                <c:pt idx="4">
                  <c:v>23.47780128699419</c:v>
                </c:pt>
                <c:pt idx="5">
                  <c:v>21.37142697001849</c:v>
                </c:pt>
                <c:pt idx="6">
                  <c:v>18.49112946780663</c:v>
                </c:pt>
                <c:pt idx="7">
                  <c:v>14.600064553798104</c:v>
                </c:pt>
                <c:pt idx="8">
                  <c:v>9.3050791523346046</c:v>
                </c:pt>
                <c:pt idx="9">
                  <c:v>2.7656064723554992</c:v>
                </c:pt>
                <c:pt idx="10">
                  <c:v>-5.1249594682670931</c:v>
                </c:pt>
                <c:pt idx="11">
                  <c:v>-13.953781592707049</c:v>
                </c:pt>
                <c:pt idx="12">
                  <c:v>-23.646198695853347</c:v>
                </c:pt>
              </c:numCache>
            </c:numRef>
          </c:val>
        </c:ser>
        <c:ser>
          <c:idx val="3"/>
          <c:order val="3"/>
          <c:spPr>
            <a:ln cap="flat">
              <a:solidFill>
                <a:srgbClr val="FFC000">
                  <a:alpha val="0"/>
                </a:srgbClr>
              </a:solidFill>
              <a:prstDash val="sysDot"/>
            </a:ln>
          </c:spPr>
          <c:marker>
            <c:symbol val="none"/>
          </c:marker>
          <c:val>
            <c:numRef>
              <c:f>grafico_single_vs_annual!$C$7:$O$7</c:f>
              <c:numCache>
                <c:formatCode>_-* #,##0_-;\-* #,##0_-;_-* "-"??_-;_-@_-</c:formatCode>
                <c:ptCount val="13"/>
                <c:pt idx="0">
                  <c:v>59.341194771056053</c:v>
                </c:pt>
                <c:pt idx="1">
                  <c:v>58.080208509539702</c:v>
                </c:pt>
                <c:pt idx="2">
                  <c:v>56.726869143390701</c:v>
                </c:pt>
                <c:pt idx="3">
                  <c:v>55.208171209876511</c:v>
                </c:pt>
                <c:pt idx="4">
                  <c:v>53.477801286994094</c:v>
                </c:pt>
                <c:pt idx="5">
                  <c:v>51.371426970018341</c:v>
                </c:pt>
                <c:pt idx="6">
                  <c:v>48.491129467806445</c:v>
                </c:pt>
                <c:pt idx="7">
                  <c:v>44.600064553797893</c:v>
                </c:pt>
                <c:pt idx="8">
                  <c:v>39.305079152334507</c:v>
                </c:pt>
                <c:pt idx="9">
                  <c:v>32.765606472355501</c:v>
                </c:pt>
                <c:pt idx="10">
                  <c:v>24.875040531732797</c:v>
                </c:pt>
                <c:pt idx="11">
                  <c:v>16.046218407292994</c:v>
                </c:pt>
                <c:pt idx="12">
                  <c:v>6.3538013041466535</c:v>
                </c:pt>
              </c:numCache>
            </c:numRef>
          </c:val>
          <c:smooth val="1"/>
        </c:ser>
        <c:dLbls/>
        <c:marker val="1"/>
        <c:axId val="66590592"/>
        <c:axId val="66605056"/>
      </c:lineChart>
      <c:catAx>
        <c:axId val="66590592"/>
        <c:scaling>
          <c:orientation val="minMax"/>
        </c:scaling>
        <c:axPos val="b"/>
        <c:title>
          <c:tx>
            <c:rich>
              <a:bodyPr/>
              <a:lstStyle/>
              <a:p>
                <a:pPr>
                  <a:defRPr/>
                </a:pPr>
                <a:r>
                  <a:rPr lang="it-IT" sz="1400" dirty="0" smtClean="0"/>
                  <a:t>Minimum </a:t>
                </a:r>
                <a:r>
                  <a:rPr lang="it-IT" sz="1400" dirty="0" err="1" smtClean="0"/>
                  <a:t>Guarantee</a:t>
                </a:r>
                <a:r>
                  <a:rPr lang="it-IT" sz="1400" dirty="0" smtClean="0"/>
                  <a:t> Rate</a:t>
                </a:r>
                <a:endParaRPr lang="it-IT" sz="1400" dirty="0"/>
              </a:p>
            </c:rich>
          </c:tx>
        </c:title>
        <c:numFmt formatCode="0.00%" sourceLinked="1"/>
        <c:majorTickMark val="none"/>
        <c:tickLblPos val="low"/>
        <c:txPr>
          <a:bodyPr rot="0" vert="horz" anchor="b" anchorCtr="1"/>
          <a:lstStyle/>
          <a:p>
            <a:pPr>
              <a:defRPr/>
            </a:pPr>
            <a:endParaRPr lang="it-IT"/>
          </a:p>
        </c:txPr>
        <c:crossAx val="66605056"/>
        <c:crossesAt val="0"/>
        <c:auto val="1"/>
        <c:lblAlgn val="ctr"/>
        <c:lblOffset val="100"/>
        <c:tickLblSkip val="2"/>
      </c:catAx>
      <c:valAx>
        <c:axId val="66605056"/>
        <c:scaling>
          <c:orientation val="minMax"/>
          <c:max val="110"/>
          <c:min val="-120"/>
        </c:scaling>
        <c:axPos val="l"/>
        <c:majorGridlines/>
        <c:title>
          <c:tx>
            <c:rich>
              <a:bodyPr/>
              <a:lstStyle/>
              <a:p>
                <a:pPr>
                  <a:defRPr/>
                </a:pPr>
                <a:r>
                  <a:rPr lang="it-IT" sz="1400" dirty="0"/>
                  <a:t>Free Surplus</a:t>
                </a:r>
              </a:p>
            </c:rich>
          </c:tx>
        </c:title>
        <c:numFmt formatCode="_-* #,##0_-;\-* #,##0_-;_-* &quot;-&quot;??_-;_-@_-" sourceLinked="1"/>
        <c:tickLblPos val="nextTo"/>
        <c:crossAx val="66590592"/>
        <c:crossesAt val="1"/>
        <c:crossBetween val="midCat"/>
        <c:majorUnit val="40"/>
      </c:valAx>
    </c:plotArea>
    <c:plotVisOnly val="1"/>
    <c:dispBlanksAs val="gap"/>
  </c:chart>
  <c:externalData r:id="rId2"/>
</c:chartSpace>
</file>

<file path=ppt/charts/chart13.xml><?xml version="1.0" encoding="utf-8"?>
<c:chartSpace xmlns:c="http://schemas.openxmlformats.org/drawingml/2006/chart" xmlns:a="http://schemas.openxmlformats.org/drawingml/2006/main" xmlns:r="http://schemas.openxmlformats.org/officeDocument/2006/relationships">
  <c:lang val="it-IT"/>
  <c:style val="10"/>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7718656344776"/>
          <c:y val="0.12385073012439148"/>
          <c:w val="0.82959702945125258"/>
          <c:h val="0.66218947404419914"/>
        </c:manualLayout>
      </c:layout>
      <c:lineChart>
        <c:grouping val="standard"/>
        <c:ser>
          <c:idx val="0"/>
          <c:order val="0"/>
          <c:tx>
            <c:strRef>
              <c:f>grafico_single_vs_annual!$B$4</c:f>
              <c:strCache>
                <c:ptCount val="1"/>
                <c:pt idx="0">
                  <c:v>single - yearly</c:v>
                </c:pt>
              </c:strCache>
            </c:strRef>
          </c:tx>
          <c:spPr>
            <a:ln>
              <a:solidFill>
                <a:srgbClr val="6699FF"/>
              </a:solidFill>
            </a:ln>
          </c:spPr>
          <c:marker>
            <c:symbol val="none"/>
          </c:marker>
          <c:cat>
            <c:numRef>
              <c:f>grafico_single_vs_annual!$C$2:$O$2</c:f>
              <c:numCache>
                <c:formatCode>0.00%</c:formatCode>
                <c:ptCount val="13"/>
                <c:pt idx="0">
                  <c:v>0</c:v>
                </c:pt>
                <c:pt idx="1">
                  <c:v>2.5000000000000066E-3</c:v>
                </c:pt>
                <c:pt idx="2">
                  <c:v>5.0000000000000114E-3</c:v>
                </c:pt>
                <c:pt idx="3">
                  <c:v>7.5000000000000171E-3</c:v>
                </c:pt>
                <c:pt idx="4">
                  <c:v>1.0000000000000005E-2</c:v>
                </c:pt>
                <c:pt idx="5">
                  <c:v>1.2500000000000001E-2</c:v>
                </c:pt>
                <c:pt idx="6">
                  <c:v>1.5000000000000001E-2</c:v>
                </c:pt>
                <c:pt idx="7">
                  <c:v>1.7500000000000005E-2</c:v>
                </c:pt>
                <c:pt idx="8">
                  <c:v>2.0000000000000011E-2</c:v>
                </c:pt>
                <c:pt idx="9">
                  <c:v>2.2500000000000006E-2</c:v>
                </c:pt>
                <c:pt idx="10">
                  <c:v>2.4999999999999998E-2</c:v>
                </c:pt>
                <c:pt idx="11">
                  <c:v>2.7500000000000011E-2</c:v>
                </c:pt>
                <c:pt idx="12">
                  <c:v>2.9999999999999995E-2</c:v>
                </c:pt>
              </c:numCache>
            </c:numRef>
          </c:cat>
          <c:val>
            <c:numRef>
              <c:f>grafico_single_vs_annual!$C$4:$O$4</c:f>
              <c:numCache>
                <c:formatCode>_-* #,##0_-;\-* #,##0_-;_-* "-"??_-;_-@_-</c:formatCode>
                <c:ptCount val="13"/>
                <c:pt idx="0">
                  <c:v>10.983871262509354</c:v>
                </c:pt>
                <c:pt idx="1">
                  <c:v>8.5152794754311589</c:v>
                </c:pt>
                <c:pt idx="2">
                  <c:v>5.9604304420333714</c:v>
                </c:pt>
                <c:pt idx="3">
                  <c:v>3.2910143006279227</c:v>
                </c:pt>
                <c:pt idx="4">
                  <c:v>0</c:v>
                </c:pt>
                <c:pt idx="5">
                  <c:v>-4.2940838759405375</c:v>
                </c:pt>
                <c:pt idx="6">
                  <c:v>-10.207228330661712</c:v>
                </c:pt>
                <c:pt idx="7">
                  <c:v>-19.996956623710108</c:v>
                </c:pt>
                <c:pt idx="8">
                  <c:v>-33.888426438095195</c:v>
                </c:pt>
                <c:pt idx="9">
                  <c:v>-50.913522559708127</c:v>
                </c:pt>
                <c:pt idx="10">
                  <c:v>-70.718881892658928</c:v>
                </c:pt>
                <c:pt idx="11">
                  <c:v>-92.83261996659688</c:v>
                </c:pt>
                <c:pt idx="12">
                  <c:v>-116.0112714416457</c:v>
                </c:pt>
              </c:numCache>
            </c:numRef>
          </c:val>
        </c:ser>
        <c:ser>
          <c:idx val="1"/>
          <c:order val="1"/>
          <c:spPr>
            <a:ln cap="flat">
              <a:solidFill>
                <a:srgbClr val="6699FF">
                  <a:alpha val="0"/>
                </a:srgbClr>
              </a:solidFill>
              <a:prstDash val="sysDot"/>
            </a:ln>
          </c:spPr>
          <c:marker>
            <c:symbol val="none"/>
          </c:marker>
          <c:cat>
            <c:numRef>
              <c:f>grafico_single_vs_annual!$C$2:$O$2</c:f>
              <c:numCache>
                <c:formatCode>0.00%</c:formatCode>
                <c:ptCount val="13"/>
                <c:pt idx="0">
                  <c:v>0</c:v>
                </c:pt>
                <c:pt idx="1">
                  <c:v>2.5000000000000066E-3</c:v>
                </c:pt>
                <c:pt idx="2">
                  <c:v>5.0000000000000114E-3</c:v>
                </c:pt>
                <c:pt idx="3">
                  <c:v>7.5000000000000171E-3</c:v>
                </c:pt>
                <c:pt idx="4">
                  <c:v>1.0000000000000005E-2</c:v>
                </c:pt>
                <c:pt idx="5">
                  <c:v>1.2500000000000001E-2</c:v>
                </c:pt>
                <c:pt idx="6">
                  <c:v>1.5000000000000001E-2</c:v>
                </c:pt>
                <c:pt idx="7">
                  <c:v>1.7500000000000005E-2</c:v>
                </c:pt>
                <c:pt idx="8">
                  <c:v>2.0000000000000011E-2</c:v>
                </c:pt>
                <c:pt idx="9">
                  <c:v>2.2500000000000006E-2</c:v>
                </c:pt>
                <c:pt idx="10">
                  <c:v>2.4999999999999998E-2</c:v>
                </c:pt>
                <c:pt idx="11">
                  <c:v>2.7500000000000011E-2</c:v>
                </c:pt>
                <c:pt idx="12">
                  <c:v>2.9999999999999995E-2</c:v>
                </c:pt>
              </c:numCache>
            </c:numRef>
          </c:cat>
          <c:val>
            <c:numRef>
              <c:f>grafico_single_vs_annual!$C$8:$O$8</c:f>
              <c:numCache>
                <c:formatCode>_-* #,##0_-;\-* #,##0_-;_-* "-"??_-;_-@_-</c:formatCode>
                <c:ptCount val="13"/>
                <c:pt idx="0">
                  <c:v>40.983871262509354</c:v>
                </c:pt>
                <c:pt idx="1">
                  <c:v>38.515279475431072</c:v>
                </c:pt>
                <c:pt idx="2">
                  <c:v>35.96043044203337</c:v>
                </c:pt>
                <c:pt idx="3">
                  <c:v>33.291014300628014</c:v>
                </c:pt>
                <c:pt idx="4">
                  <c:v>30</c:v>
                </c:pt>
                <c:pt idx="5">
                  <c:v>25.705916124059495</c:v>
                </c:pt>
                <c:pt idx="6">
                  <c:v>19.792771669338229</c:v>
                </c:pt>
                <c:pt idx="7">
                  <c:v>10.003043376289924</c:v>
                </c:pt>
                <c:pt idx="8">
                  <c:v>-3.8884264380951947</c:v>
                </c:pt>
                <c:pt idx="9">
                  <c:v>-20.913522559708177</c:v>
                </c:pt>
                <c:pt idx="10">
                  <c:v>-40.718881892659397</c:v>
                </c:pt>
                <c:pt idx="11">
                  <c:v>-62.83261996659688</c:v>
                </c:pt>
                <c:pt idx="12">
                  <c:v>-86.011271441645661</c:v>
                </c:pt>
              </c:numCache>
            </c:numRef>
          </c:val>
          <c:smooth val="1"/>
        </c:ser>
        <c:ser>
          <c:idx val="2"/>
          <c:order val="2"/>
          <c:tx>
            <c:strRef>
              <c:f>grafico_single_vs_annual!$B$3</c:f>
              <c:strCache>
                <c:ptCount val="1"/>
                <c:pt idx="0">
                  <c:v>annual  - yearly</c:v>
                </c:pt>
              </c:strCache>
            </c:strRef>
          </c:tx>
          <c:spPr>
            <a:ln>
              <a:solidFill>
                <a:srgbClr val="FFC000"/>
              </a:solidFill>
            </a:ln>
          </c:spPr>
          <c:marker>
            <c:symbol val="none"/>
          </c:marker>
          <c:val>
            <c:numRef>
              <c:f>grafico_single_vs_annual!$C$3:$O$3</c:f>
              <c:numCache>
                <c:formatCode>_-* #,##0_-;\-* #,##0_-;_-* "-"??_-;_-@_-</c:formatCode>
                <c:ptCount val="13"/>
                <c:pt idx="0">
                  <c:v>29.34119477105623</c:v>
                </c:pt>
                <c:pt idx="1">
                  <c:v>28.080208509539645</c:v>
                </c:pt>
                <c:pt idx="2">
                  <c:v>26.726869143390704</c:v>
                </c:pt>
                <c:pt idx="3">
                  <c:v>25.20817120987649</c:v>
                </c:pt>
                <c:pt idx="4">
                  <c:v>23.47780128699419</c:v>
                </c:pt>
                <c:pt idx="5">
                  <c:v>21.37142697001849</c:v>
                </c:pt>
                <c:pt idx="6">
                  <c:v>18.49112946780663</c:v>
                </c:pt>
                <c:pt idx="7">
                  <c:v>14.600064553798104</c:v>
                </c:pt>
                <c:pt idx="8">
                  <c:v>9.3050791523346046</c:v>
                </c:pt>
                <c:pt idx="9">
                  <c:v>2.7656064723554992</c:v>
                </c:pt>
                <c:pt idx="10">
                  <c:v>-5.1249594682670931</c:v>
                </c:pt>
                <c:pt idx="11">
                  <c:v>-13.953781592707049</c:v>
                </c:pt>
                <c:pt idx="12">
                  <c:v>-23.646198695853347</c:v>
                </c:pt>
              </c:numCache>
            </c:numRef>
          </c:val>
        </c:ser>
        <c:ser>
          <c:idx val="3"/>
          <c:order val="3"/>
          <c:spPr>
            <a:ln cap="flat">
              <a:solidFill>
                <a:srgbClr val="FFC000">
                  <a:alpha val="0"/>
                </a:srgbClr>
              </a:solidFill>
              <a:prstDash val="sysDot"/>
            </a:ln>
          </c:spPr>
          <c:marker>
            <c:symbol val="none"/>
          </c:marker>
          <c:val>
            <c:numRef>
              <c:f>grafico_single_vs_annual!$C$7:$O$7</c:f>
              <c:numCache>
                <c:formatCode>_-* #,##0_-;\-* #,##0_-;_-* "-"??_-;_-@_-</c:formatCode>
                <c:ptCount val="13"/>
                <c:pt idx="0">
                  <c:v>59.341194771056053</c:v>
                </c:pt>
                <c:pt idx="1">
                  <c:v>58.080208509539702</c:v>
                </c:pt>
                <c:pt idx="2">
                  <c:v>56.726869143390701</c:v>
                </c:pt>
                <c:pt idx="3">
                  <c:v>55.208171209876511</c:v>
                </c:pt>
                <c:pt idx="4">
                  <c:v>53.477801286994094</c:v>
                </c:pt>
                <c:pt idx="5">
                  <c:v>51.371426970018341</c:v>
                </c:pt>
                <c:pt idx="6">
                  <c:v>48.491129467806445</c:v>
                </c:pt>
                <c:pt idx="7">
                  <c:v>44.600064553797893</c:v>
                </c:pt>
                <c:pt idx="8">
                  <c:v>39.305079152334507</c:v>
                </c:pt>
                <c:pt idx="9">
                  <c:v>32.765606472355501</c:v>
                </c:pt>
                <c:pt idx="10">
                  <c:v>24.875040531732797</c:v>
                </c:pt>
                <c:pt idx="11">
                  <c:v>16.046218407292994</c:v>
                </c:pt>
                <c:pt idx="12">
                  <c:v>6.3538013041466535</c:v>
                </c:pt>
              </c:numCache>
            </c:numRef>
          </c:val>
          <c:smooth val="1"/>
        </c:ser>
        <c:dLbls/>
        <c:marker val="1"/>
        <c:axId val="66867200"/>
        <c:axId val="66869120"/>
      </c:lineChart>
      <c:catAx>
        <c:axId val="66867200"/>
        <c:scaling>
          <c:orientation val="minMax"/>
        </c:scaling>
        <c:axPos val="b"/>
        <c:title>
          <c:tx>
            <c:rich>
              <a:bodyPr/>
              <a:lstStyle/>
              <a:p>
                <a:pPr>
                  <a:defRPr sz="800"/>
                </a:pPr>
                <a:r>
                  <a:rPr lang="it-IT" sz="800" dirty="0" smtClean="0"/>
                  <a:t>Minimum </a:t>
                </a:r>
                <a:r>
                  <a:rPr lang="it-IT" sz="800" dirty="0" err="1" smtClean="0"/>
                  <a:t>Guarantee</a:t>
                </a:r>
                <a:r>
                  <a:rPr lang="it-IT" sz="800" dirty="0" smtClean="0"/>
                  <a:t> Rate</a:t>
                </a:r>
                <a:endParaRPr lang="it-IT" sz="800" dirty="0"/>
              </a:p>
            </c:rich>
          </c:tx>
        </c:title>
        <c:numFmt formatCode="0.00%" sourceLinked="1"/>
        <c:majorTickMark val="none"/>
        <c:tickLblPos val="low"/>
        <c:txPr>
          <a:bodyPr rot="0" vert="horz" anchor="b" anchorCtr="1"/>
          <a:lstStyle/>
          <a:p>
            <a:pPr>
              <a:defRPr sz="800"/>
            </a:pPr>
            <a:endParaRPr lang="it-IT"/>
          </a:p>
        </c:txPr>
        <c:crossAx val="66869120"/>
        <c:crossesAt val="0"/>
        <c:auto val="1"/>
        <c:lblAlgn val="ctr"/>
        <c:lblOffset val="100"/>
        <c:tickLblSkip val="2"/>
      </c:catAx>
      <c:valAx>
        <c:axId val="66869120"/>
        <c:scaling>
          <c:orientation val="minMax"/>
          <c:max val="110"/>
          <c:min val="-120"/>
        </c:scaling>
        <c:axPos val="l"/>
        <c:majorGridlines/>
        <c:title>
          <c:tx>
            <c:rich>
              <a:bodyPr/>
              <a:lstStyle/>
              <a:p>
                <a:pPr>
                  <a:defRPr sz="800"/>
                </a:pPr>
                <a:r>
                  <a:rPr lang="it-IT" sz="800" dirty="0"/>
                  <a:t>Free Surplus</a:t>
                </a:r>
              </a:p>
            </c:rich>
          </c:tx>
        </c:title>
        <c:numFmt formatCode="_-* #,##0_-;\-* #,##0_-;_-* &quot;-&quot;??_-;_-@_-" sourceLinked="1"/>
        <c:tickLblPos val="nextTo"/>
        <c:txPr>
          <a:bodyPr/>
          <a:lstStyle/>
          <a:p>
            <a:pPr>
              <a:defRPr sz="800"/>
            </a:pPr>
            <a:endParaRPr lang="it-IT"/>
          </a:p>
        </c:txPr>
        <c:crossAx val="66867200"/>
        <c:crossesAt val="1"/>
        <c:crossBetween val="midCat"/>
        <c:majorUnit val="40"/>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Sheet1!$M$20</c:f>
              <c:strCache>
                <c:ptCount val="1"/>
                <c:pt idx="0">
                  <c:v>investment returns</c:v>
                </c:pt>
              </c:strCache>
            </c:strRef>
          </c:tx>
          <c:spPr>
            <a:ln w="50800">
              <a:solidFill>
                <a:schemeClr val="tx1"/>
              </a:solidFill>
            </a:ln>
          </c:spPr>
          <c:marker>
            <c:symbol val="none"/>
          </c:marker>
          <c:val>
            <c:numRef>
              <c:f>Sheet1!$M$21:$M$421</c:f>
              <c:numCache>
                <c:formatCode>0.00%</c:formatCode>
                <c:ptCount val="401"/>
                <c:pt idx="0">
                  <c:v>1.4999999999999998E-2</c:v>
                </c:pt>
                <c:pt idx="1">
                  <c:v>1.5209700000000001E-2</c:v>
                </c:pt>
                <c:pt idx="2">
                  <c:v>1.5418800000000003E-2</c:v>
                </c:pt>
                <c:pt idx="3">
                  <c:v>1.56273E-2</c:v>
                </c:pt>
                <c:pt idx="4">
                  <c:v>1.5835200000000001E-2</c:v>
                </c:pt>
                <c:pt idx="5">
                  <c:v>1.6042500000000029E-2</c:v>
                </c:pt>
                <c:pt idx="6">
                  <c:v>1.6249200000000002E-2</c:v>
                </c:pt>
                <c:pt idx="7">
                  <c:v>1.6455299999999999E-2</c:v>
                </c:pt>
                <c:pt idx="8">
                  <c:v>1.6660800000000028E-2</c:v>
                </c:pt>
                <c:pt idx="9">
                  <c:v>1.6865700000000025E-2</c:v>
                </c:pt>
                <c:pt idx="10">
                  <c:v>1.7069999999999998E-2</c:v>
                </c:pt>
                <c:pt idx="11">
                  <c:v>1.7273699999999999E-2</c:v>
                </c:pt>
                <c:pt idx="12">
                  <c:v>1.7476800000000001E-2</c:v>
                </c:pt>
                <c:pt idx="13">
                  <c:v>1.7679299999999998E-2</c:v>
                </c:pt>
                <c:pt idx="14">
                  <c:v>1.78812E-2</c:v>
                </c:pt>
                <c:pt idx="15">
                  <c:v>1.8082500000000026E-2</c:v>
                </c:pt>
                <c:pt idx="16">
                  <c:v>1.8283200000000003E-2</c:v>
                </c:pt>
                <c:pt idx="17">
                  <c:v>1.8483300000000001E-2</c:v>
                </c:pt>
                <c:pt idx="18">
                  <c:v>1.8682800000000024E-2</c:v>
                </c:pt>
                <c:pt idx="19">
                  <c:v>1.8881700000000026E-2</c:v>
                </c:pt>
                <c:pt idx="20">
                  <c:v>1.9080000000000027E-2</c:v>
                </c:pt>
                <c:pt idx="21">
                  <c:v>1.9277699999999998E-2</c:v>
                </c:pt>
                <c:pt idx="22">
                  <c:v>1.9474800000000028E-2</c:v>
                </c:pt>
                <c:pt idx="23">
                  <c:v>1.9671299999999999E-2</c:v>
                </c:pt>
                <c:pt idx="24">
                  <c:v>1.9867200000000026E-2</c:v>
                </c:pt>
                <c:pt idx="25">
                  <c:v>2.0062499999999987E-2</c:v>
                </c:pt>
                <c:pt idx="26">
                  <c:v>2.0257200000000034E-2</c:v>
                </c:pt>
                <c:pt idx="27">
                  <c:v>2.0451300000000033E-2</c:v>
                </c:pt>
                <c:pt idx="28">
                  <c:v>2.0644799999999998E-2</c:v>
                </c:pt>
                <c:pt idx="29">
                  <c:v>2.0837700000000035E-2</c:v>
                </c:pt>
                <c:pt idx="30">
                  <c:v>2.1030000000000035E-2</c:v>
                </c:pt>
                <c:pt idx="31">
                  <c:v>2.1221700000000034E-2</c:v>
                </c:pt>
                <c:pt idx="32">
                  <c:v>2.1412799999999999E-2</c:v>
                </c:pt>
                <c:pt idx="33">
                  <c:v>2.1603300000000047E-2</c:v>
                </c:pt>
                <c:pt idx="34">
                  <c:v>2.1793199999999999E-2</c:v>
                </c:pt>
                <c:pt idx="35">
                  <c:v>2.1982500000000002E-2</c:v>
                </c:pt>
                <c:pt idx="36">
                  <c:v>2.2171200000000044E-2</c:v>
                </c:pt>
                <c:pt idx="37">
                  <c:v>2.2359299999999999E-2</c:v>
                </c:pt>
                <c:pt idx="38">
                  <c:v>2.2546799999999999E-2</c:v>
                </c:pt>
                <c:pt idx="39">
                  <c:v>2.2733700000000051E-2</c:v>
                </c:pt>
                <c:pt idx="40">
                  <c:v>2.2920000000000006E-2</c:v>
                </c:pt>
                <c:pt idx="41">
                  <c:v>2.31057E-2</c:v>
                </c:pt>
                <c:pt idx="42">
                  <c:v>2.32908E-2</c:v>
                </c:pt>
                <c:pt idx="43">
                  <c:v>2.3475300000000032E-2</c:v>
                </c:pt>
                <c:pt idx="44">
                  <c:v>2.3659199999999998E-2</c:v>
                </c:pt>
                <c:pt idx="45">
                  <c:v>2.3842499999999978E-2</c:v>
                </c:pt>
                <c:pt idx="46">
                  <c:v>2.402520000000001E-2</c:v>
                </c:pt>
                <c:pt idx="47">
                  <c:v>2.4207300000000036E-2</c:v>
                </c:pt>
                <c:pt idx="48">
                  <c:v>2.4388799999999988E-2</c:v>
                </c:pt>
                <c:pt idx="49">
                  <c:v>2.45697E-2</c:v>
                </c:pt>
                <c:pt idx="50">
                  <c:v>2.4749999999999998E-2</c:v>
                </c:pt>
                <c:pt idx="51">
                  <c:v>2.4929699999999978E-2</c:v>
                </c:pt>
                <c:pt idx="52">
                  <c:v>2.5108800000000001E-2</c:v>
                </c:pt>
                <c:pt idx="53">
                  <c:v>2.528730000000004E-2</c:v>
                </c:pt>
                <c:pt idx="54">
                  <c:v>2.5465200000000032E-2</c:v>
                </c:pt>
                <c:pt idx="55">
                  <c:v>2.5642499999999999E-2</c:v>
                </c:pt>
                <c:pt idx="56">
                  <c:v>2.5819200000000035E-2</c:v>
                </c:pt>
                <c:pt idx="57">
                  <c:v>2.5995299999999999E-2</c:v>
                </c:pt>
                <c:pt idx="58">
                  <c:v>2.6170800000000011E-2</c:v>
                </c:pt>
                <c:pt idx="59">
                  <c:v>2.6345700000000034E-2</c:v>
                </c:pt>
                <c:pt idx="60">
                  <c:v>2.6519999999999998E-2</c:v>
                </c:pt>
                <c:pt idx="61">
                  <c:v>2.6693700000000035E-2</c:v>
                </c:pt>
                <c:pt idx="62">
                  <c:v>2.686680000000001E-2</c:v>
                </c:pt>
                <c:pt idx="63">
                  <c:v>2.7039300000000068E-2</c:v>
                </c:pt>
                <c:pt idx="64">
                  <c:v>2.7211200000000046E-2</c:v>
                </c:pt>
                <c:pt idx="65">
                  <c:v>2.7382500000000001E-2</c:v>
                </c:pt>
                <c:pt idx="66">
                  <c:v>2.7553200000000042E-2</c:v>
                </c:pt>
                <c:pt idx="67">
                  <c:v>2.7723299999999999E-2</c:v>
                </c:pt>
                <c:pt idx="68">
                  <c:v>2.7892800000000044E-2</c:v>
                </c:pt>
                <c:pt idx="69">
                  <c:v>2.8061700000000002E-2</c:v>
                </c:pt>
                <c:pt idx="70">
                  <c:v>2.8230000000000002E-2</c:v>
                </c:pt>
                <c:pt idx="71">
                  <c:v>2.8397700000000001E-2</c:v>
                </c:pt>
                <c:pt idx="72">
                  <c:v>2.8564799999999977E-2</c:v>
                </c:pt>
                <c:pt idx="73">
                  <c:v>2.8731300000000033E-2</c:v>
                </c:pt>
                <c:pt idx="74">
                  <c:v>2.8897199999999998E-2</c:v>
                </c:pt>
                <c:pt idx="75">
                  <c:v>2.9062499999999977E-2</c:v>
                </c:pt>
                <c:pt idx="76">
                  <c:v>2.9227200000000002E-2</c:v>
                </c:pt>
                <c:pt idx="77">
                  <c:v>2.9391300000000002E-2</c:v>
                </c:pt>
                <c:pt idx="78">
                  <c:v>2.9554800000000006E-2</c:v>
                </c:pt>
                <c:pt idx="79">
                  <c:v>2.97177E-2</c:v>
                </c:pt>
                <c:pt idx="80">
                  <c:v>2.9880000000000011E-2</c:v>
                </c:pt>
                <c:pt idx="81">
                  <c:v>3.0041700000000036E-2</c:v>
                </c:pt>
                <c:pt idx="82">
                  <c:v>3.0202799999999998E-2</c:v>
                </c:pt>
                <c:pt idx="83">
                  <c:v>3.0363300000000006E-2</c:v>
                </c:pt>
                <c:pt idx="84">
                  <c:v>3.0523200000000011E-2</c:v>
                </c:pt>
                <c:pt idx="85">
                  <c:v>3.0682500000000001E-2</c:v>
                </c:pt>
                <c:pt idx="86">
                  <c:v>3.0841200000000058E-2</c:v>
                </c:pt>
                <c:pt idx="87">
                  <c:v>3.0999300000000032E-2</c:v>
                </c:pt>
                <c:pt idx="88">
                  <c:v>3.1156799999999998E-2</c:v>
                </c:pt>
                <c:pt idx="89">
                  <c:v>3.1313700000000014E-2</c:v>
                </c:pt>
                <c:pt idx="90">
                  <c:v>3.1470000000000012E-2</c:v>
                </c:pt>
                <c:pt idx="91">
                  <c:v>3.1625700000000041E-2</c:v>
                </c:pt>
                <c:pt idx="92">
                  <c:v>3.1780799999999998E-2</c:v>
                </c:pt>
                <c:pt idx="93">
                  <c:v>3.1935300000000055E-2</c:v>
                </c:pt>
                <c:pt idx="94">
                  <c:v>3.2089200000000054E-2</c:v>
                </c:pt>
                <c:pt idx="95">
                  <c:v>3.2242500000000014E-2</c:v>
                </c:pt>
                <c:pt idx="96">
                  <c:v>3.2395199999999999E-2</c:v>
                </c:pt>
                <c:pt idx="97">
                  <c:v>3.254730000000005E-2</c:v>
                </c:pt>
                <c:pt idx="98">
                  <c:v>3.2698800000000042E-2</c:v>
                </c:pt>
                <c:pt idx="99">
                  <c:v>3.2849699999999996E-2</c:v>
                </c:pt>
                <c:pt idx="100">
                  <c:v>3.3000000000000002E-2</c:v>
                </c:pt>
                <c:pt idx="101">
                  <c:v>3.3149700000000004E-2</c:v>
                </c:pt>
                <c:pt idx="102">
                  <c:v>3.3298800000000003E-2</c:v>
                </c:pt>
                <c:pt idx="103">
                  <c:v>3.3447299999999999E-2</c:v>
                </c:pt>
                <c:pt idx="104">
                  <c:v>3.3595200000000006E-2</c:v>
                </c:pt>
                <c:pt idx="105">
                  <c:v>3.3742500000000002E-2</c:v>
                </c:pt>
                <c:pt idx="106">
                  <c:v>3.388920000000005E-2</c:v>
                </c:pt>
                <c:pt idx="107">
                  <c:v>3.4035300000000053E-2</c:v>
                </c:pt>
                <c:pt idx="108">
                  <c:v>3.4180799999999997E-2</c:v>
                </c:pt>
                <c:pt idx="109">
                  <c:v>3.4325700000000001E-2</c:v>
                </c:pt>
                <c:pt idx="110">
                  <c:v>3.4470000000000015E-2</c:v>
                </c:pt>
                <c:pt idx="111">
                  <c:v>3.4613699999999997E-2</c:v>
                </c:pt>
                <c:pt idx="112">
                  <c:v>3.4756799999999997E-2</c:v>
                </c:pt>
                <c:pt idx="113">
                  <c:v>3.489930000000005E-2</c:v>
                </c:pt>
                <c:pt idx="114">
                  <c:v>3.5041200000000043E-2</c:v>
                </c:pt>
                <c:pt idx="115">
                  <c:v>3.5182500000000005E-2</c:v>
                </c:pt>
                <c:pt idx="116">
                  <c:v>3.5323199999999999E-2</c:v>
                </c:pt>
                <c:pt idx="117">
                  <c:v>3.5463300000000052E-2</c:v>
                </c:pt>
                <c:pt idx="118">
                  <c:v>3.5602800000000011E-2</c:v>
                </c:pt>
                <c:pt idx="119">
                  <c:v>3.5741700000000001E-2</c:v>
                </c:pt>
                <c:pt idx="120">
                  <c:v>3.5880000000000002E-2</c:v>
                </c:pt>
                <c:pt idx="121">
                  <c:v>3.6017700000000048E-2</c:v>
                </c:pt>
                <c:pt idx="122">
                  <c:v>3.6154800000000001E-2</c:v>
                </c:pt>
                <c:pt idx="123">
                  <c:v>3.6291300000000054E-2</c:v>
                </c:pt>
                <c:pt idx="124">
                  <c:v>3.6427200000000048E-2</c:v>
                </c:pt>
                <c:pt idx="125">
                  <c:v>3.6562499999999998E-2</c:v>
                </c:pt>
                <c:pt idx="126">
                  <c:v>3.6697200000000055E-2</c:v>
                </c:pt>
                <c:pt idx="127">
                  <c:v>3.6831300000000088E-2</c:v>
                </c:pt>
                <c:pt idx="128">
                  <c:v>3.6964799999999999E-2</c:v>
                </c:pt>
                <c:pt idx="129">
                  <c:v>3.7097700000000046E-2</c:v>
                </c:pt>
                <c:pt idx="130">
                  <c:v>3.7230000000000055E-2</c:v>
                </c:pt>
                <c:pt idx="131">
                  <c:v>3.7361699999999998E-2</c:v>
                </c:pt>
                <c:pt idx="132">
                  <c:v>3.7492800000000048E-2</c:v>
                </c:pt>
                <c:pt idx="133">
                  <c:v>3.7623300000000054E-2</c:v>
                </c:pt>
                <c:pt idx="134">
                  <c:v>3.7753200000000049E-2</c:v>
                </c:pt>
                <c:pt idx="135">
                  <c:v>3.7882500000000006E-2</c:v>
                </c:pt>
                <c:pt idx="136">
                  <c:v>3.8011200000000002E-2</c:v>
                </c:pt>
                <c:pt idx="137">
                  <c:v>3.8139300000000015E-2</c:v>
                </c:pt>
                <c:pt idx="138">
                  <c:v>3.8266800000000004E-2</c:v>
                </c:pt>
                <c:pt idx="139">
                  <c:v>3.8393700000000003E-2</c:v>
                </c:pt>
                <c:pt idx="140">
                  <c:v>3.8519999999999999E-2</c:v>
                </c:pt>
                <c:pt idx="141">
                  <c:v>3.8645700000000012E-2</c:v>
                </c:pt>
                <c:pt idx="142">
                  <c:v>3.8770800000000001E-2</c:v>
                </c:pt>
                <c:pt idx="143">
                  <c:v>3.8895300000000049E-2</c:v>
                </c:pt>
                <c:pt idx="144">
                  <c:v>3.9019200000000011E-2</c:v>
                </c:pt>
                <c:pt idx="145">
                  <c:v>3.9142499999999997E-2</c:v>
                </c:pt>
                <c:pt idx="146">
                  <c:v>3.9265200000000042E-2</c:v>
                </c:pt>
                <c:pt idx="147">
                  <c:v>3.9387300000000042E-2</c:v>
                </c:pt>
                <c:pt idx="148">
                  <c:v>3.9508799999999997E-2</c:v>
                </c:pt>
                <c:pt idx="149">
                  <c:v>3.9629699999999997E-2</c:v>
                </c:pt>
                <c:pt idx="150">
                  <c:v>3.9750000000000001E-2</c:v>
                </c:pt>
                <c:pt idx="151">
                  <c:v>3.9869700000000001E-2</c:v>
                </c:pt>
                <c:pt idx="152">
                  <c:v>3.9988800000000005E-2</c:v>
                </c:pt>
                <c:pt idx="153">
                  <c:v>4.0107299999999999E-2</c:v>
                </c:pt>
                <c:pt idx="154">
                  <c:v>4.022519999999994E-2</c:v>
                </c:pt>
                <c:pt idx="155">
                  <c:v>4.0342500000000003E-2</c:v>
                </c:pt>
                <c:pt idx="156">
                  <c:v>4.0459200000000001E-2</c:v>
                </c:pt>
                <c:pt idx="157">
                  <c:v>4.0575299999999995E-2</c:v>
                </c:pt>
                <c:pt idx="158">
                  <c:v>4.0690799999999999E-2</c:v>
                </c:pt>
                <c:pt idx="159">
                  <c:v>4.08057E-2</c:v>
                </c:pt>
                <c:pt idx="160">
                  <c:v>4.0920000000000012E-2</c:v>
                </c:pt>
                <c:pt idx="161">
                  <c:v>4.1033700000000013E-2</c:v>
                </c:pt>
                <c:pt idx="162">
                  <c:v>4.1146799999999997E-2</c:v>
                </c:pt>
                <c:pt idx="163">
                  <c:v>4.1259299999999957E-2</c:v>
                </c:pt>
                <c:pt idx="164">
                  <c:v>4.1371199999999976E-2</c:v>
                </c:pt>
                <c:pt idx="165">
                  <c:v>4.1482500000000012E-2</c:v>
                </c:pt>
                <c:pt idx="166">
                  <c:v>4.1593200000000004E-2</c:v>
                </c:pt>
                <c:pt idx="167">
                  <c:v>4.1703300000000013E-2</c:v>
                </c:pt>
                <c:pt idx="168">
                  <c:v>4.1812800000000004E-2</c:v>
                </c:pt>
                <c:pt idx="169">
                  <c:v>4.1921699999999985E-2</c:v>
                </c:pt>
                <c:pt idx="170">
                  <c:v>4.2030000000000033E-2</c:v>
                </c:pt>
                <c:pt idx="171">
                  <c:v>4.2137700000000014E-2</c:v>
                </c:pt>
                <c:pt idx="172">
                  <c:v>4.2244799999999985E-2</c:v>
                </c:pt>
                <c:pt idx="173">
                  <c:v>4.2351300000000001E-2</c:v>
                </c:pt>
                <c:pt idx="174">
                  <c:v>4.2457200000000014E-2</c:v>
                </c:pt>
                <c:pt idx="175">
                  <c:v>4.2562500000000079E-2</c:v>
                </c:pt>
                <c:pt idx="176">
                  <c:v>4.2667200000000023E-2</c:v>
                </c:pt>
                <c:pt idx="177">
                  <c:v>4.2771299999999998E-2</c:v>
                </c:pt>
                <c:pt idx="178">
                  <c:v>4.2874800000000012E-2</c:v>
                </c:pt>
                <c:pt idx="179">
                  <c:v>4.2977700000000001E-2</c:v>
                </c:pt>
                <c:pt idx="180">
                  <c:v>4.308E-2</c:v>
                </c:pt>
                <c:pt idx="181">
                  <c:v>4.3181699999999996E-2</c:v>
                </c:pt>
                <c:pt idx="182">
                  <c:v>4.3282799999999996E-2</c:v>
                </c:pt>
                <c:pt idx="183">
                  <c:v>4.3383300000000014E-2</c:v>
                </c:pt>
                <c:pt idx="184">
                  <c:v>4.3483200000000014E-2</c:v>
                </c:pt>
                <c:pt idx="185">
                  <c:v>4.3582500000000003E-2</c:v>
                </c:pt>
                <c:pt idx="186">
                  <c:v>4.3681199999999955E-2</c:v>
                </c:pt>
                <c:pt idx="187">
                  <c:v>4.37793E-2</c:v>
                </c:pt>
                <c:pt idx="188">
                  <c:v>4.3876800000000001E-2</c:v>
                </c:pt>
                <c:pt idx="189">
                  <c:v>4.3973699999999998E-2</c:v>
                </c:pt>
                <c:pt idx="190">
                  <c:v>4.4070000000000012E-2</c:v>
                </c:pt>
                <c:pt idx="191">
                  <c:v>4.4165700000000023E-2</c:v>
                </c:pt>
                <c:pt idx="192">
                  <c:v>4.4260800000000003E-2</c:v>
                </c:pt>
                <c:pt idx="193">
                  <c:v>4.4355300000000014E-2</c:v>
                </c:pt>
                <c:pt idx="194">
                  <c:v>4.4449199999999987E-2</c:v>
                </c:pt>
                <c:pt idx="195">
                  <c:v>4.4542500000000013E-2</c:v>
                </c:pt>
                <c:pt idx="196">
                  <c:v>4.4635200000000014E-2</c:v>
                </c:pt>
                <c:pt idx="197">
                  <c:v>4.4727300000000032E-2</c:v>
                </c:pt>
                <c:pt idx="198">
                  <c:v>4.4818800000000034E-2</c:v>
                </c:pt>
                <c:pt idx="199">
                  <c:v>4.4909700000000004E-2</c:v>
                </c:pt>
                <c:pt idx="200">
                  <c:v>4.5000000000000012E-2</c:v>
                </c:pt>
                <c:pt idx="201">
                  <c:v>4.5089700000000003E-2</c:v>
                </c:pt>
                <c:pt idx="202">
                  <c:v>4.5178799999999998E-2</c:v>
                </c:pt>
                <c:pt idx="203">
                  <c:v>4.5267300000000003E-2</c:v>
                </c:pt>
                <c:pt idx="204">
                  <c:v>4.5355200000000012E-2</c:v>
                </c:pt>
                <c:pt idx="205">
                  <c:v>4.5442500000000004E-2</c:v>
                </c:pt>
                <c:pt idx="206">
                  <c:v>4.5529199999999957E-2</c:v>
                </c:pt>
                <c:pt idx="207">
                  <c:v>4.5615299999999998E-2</c:v>
                </c:pt>
                <c:pt idx="208">
                  <c:v>4.5700800000000014E-2</c:v>
                </c:pt>
                <c:pt idx="209">
                  <c:v>4.5785700000000012E-2</c:v>
                </c:pt>
                <c:pt idx="210">
                  <c:v>4.5870000000000001E-2</c:v>
                </c:pt>
                <c:pt idx="211">
                  <c:v>4.5953700000000014E-2</c:v>
                </c:pt>
                <c:pt idx="212">
                  <c:v>4.6036800000000003E-2</c:v>
                </c:pt>
                <c:pt idx="213">
                  <c:v>4.6119299999999995E-2</c:v>
                </c:pt>
                <c:pt idx="214">
                  <c:v>4.6201199999999928E-2</c:v>
                </c:pt>
                <c:pt idx="215">
                  <c:v>4.6282499999999997E-2</c:v>
                </c:pt>
                <c:pt idx="216">
                  <c:v>4.6363200000000084E-2</c:v>
                </c:pt>
                <c:pt idx="217">
                  <c:v>4.64433E-2</c:v>
                </c:pt>
                <c:pt idx="218">
                  <c:v>4.6522799999999996E-2</c:v>
                </c:pt>
                <c:pt idx="219">
                  <c:v>4.6601699999999996E-2</c:v>
                </c:pt>
                <c:pt idx="220">
                  <c:v>4.6680000000000006E-2</c:v>
                </c:pt>
                <c:pt idx="221">
                  <c:v>4.6757700000000013E-2</c:v>
                </c:pt>
                <c:pt idx="222">
                  <c:v>4.6834800000000003E-2</c:v>
                </c:pt>
                <c:pt idx="223">
                  <c:v>4.6911299999999996E-2</c:v>
                </c:pt>
                <c:pt idx="224">
                  <c:v>4.69872E-2</c:v>
                </c:pt>
                <c:pt idx="225">
                  <c:v>4.706250000000009E-2</c:v>
                </c:pt>
                <c:pt idx="226">
                  <c:v>4.7137200000000073E-2</c:v>
                </c:pt>
                <c:pt idx="227">
                  <c:v>4.7211300000000012E-2</c:v>
                </c:pt>
                <c:pt idx="228">
                  <c:v>4.7284800000000002E-2</c:v>
                </c:pt>
                <c:pt idx="229">
                  <c:v>4.7357700000000065E-2</c:v>
                </c:pt>
                <c:pt idx="230">
                  <c:v>4.7430000000000069E-2</c:v>
                </c:pt>
                <c:pt idx="231">
                  <c:v>4.7501700000000022E-2</c:v>
                </c:pt>
                <c:pt idx="232">
                  <c:v>4.7572800000000012E-2</c:v>
                </c:pt>
                <c:pt idx="233">
                  <c:v>4.76433E-2</c:v>
                </c:pt>
                <c:pt idx="234">
                  <c:v>4.7713200000000122E-2</c:v>
                </c:pt>
                <c:pt idx="235">
                  <c:v>4.7782500000000096E-2</c:v>
                </c:pt>
                <c:pt idx="236">
                  <c:v>4.7851199999999997E-2</c:v>
                </c:pt>
                <c:pt idx="237">
                  <c:v>4.7919300000000012E-2</c:v>
                </c:pt>
                <c:pt idx="238">
                  <c:v>4.7986800000000003E-2</c:v>
                </c:pt>
                <c:pt idx="239">
                  <c:v>4.8053700000000012E-2</c:v>
                </c:pt>
                <c:pt idx="240">
                  <c:v>4.8119999999999996E-2</c:v>
                </c:pt>
                <c:pt idx="241">
                  <c:v>4.8185699999999998E-2</c:v>
                </c:pt>
                <c:pt idx="242">
                  <c:v>4.8250799999999996E-2</c:v>
                </c:pt>
                <c:pt idx="243">
                  <c:v>4.8315300000000012E-2</c:v>
                </c:pt>
                <c:pt idx="244">
                  <c:v>4.8379199999999976E-2</c:v>
                </c:pt>
                <c:pt idx="245">
                  <c:v>4.8442499999999999E-2</c:v>
                </c:pt>
                <c:pt idx="246">
                  <c:v>4.8505200000000012E-2</c:v>
                </c:pt>
                <c:pt idx="247">
                  <c:v>4.8567300000000001E-2</c:v>
                </c:pt>
                <c:pt idx="248">
                  <c:v>4.8628799999999986E-2</c:v>
                </c:pt>
                <c:pt idx="249">
                  <c:v>4.8689699999999995E-2</c:v>
                </c:pt>
                <c:pt idx="250">
                  <c:v>4.8750000000000022E-2</c:v>
                </c:pt>
                <c:pt idx="251">
                  <c:v>4.8809700000000004E-2</c:v>
                </c:pt>
                <c:pt idx="252">
                  <c:v>4.8868800000000004E-2</c:v>
                </c:pt>
                <c:pt idx="253">
                  <c:v>4.8927300000000007E-2</c:v>
                </c:pt>
                <c:pt idx="254">
                  <c:v>4.8985200000000007E-2</c:v>
                </c:pt>
                <c:pt idx="255">
                  <c:v>4.9042500000000024E-2</c:v>
                </c:pt>
                <c:pt idx="256">
                  <c:v>4.9099200000000072E-2</c:v>
                </c:pt>
                <c:pt idx="257">
                  <c:v>4.9155300000000013E-2</c:v>
                </c:pt>
                <c:pt idx="258">
                  <c:v>4.9210800000000013E-2</c:v>
                </c:pt>
                <c:pt idx="259">
                  <c:v>4.9265700000000003E-2</c:v>
                </c:pt>
                <c:pt idx="260">
                  <c:v>4.9320000000000065E-2</c:v>
                </c:pt>
                <c:pt idx="261">
                  <c:v>4.9373700000000034E-2</c:v>
                </c:pt>
                <c:pt idx="262">
                  <c:v>4.9426800000000014E-2</c:v>
                </c:pt>
                <c:pt idx="263">
                  <c:v>4.9479300000000004E-2</c:v>
                </c:pt>
                <c:pt idx="264">
                  <c:v>4.9531200000000004E-2</c:v>
                </c:pt>
                <c:pt idx="265">
                  <c:v>4.9582500000000071E-2</c:v>
                </c:pt>
                <c:pt idx="266">
                  <c:v>4.9633200000000065E-2</c:v>
                </c:pt>
                <c:pt idx="267">
                  <c:v>4.9683300000000014E-2</c:v>
                </c:pt>
                <c:pt idx="268">
                  <c:v>4.9732800000000105E-2</c:v>
                </c:pt>
                <c:pt idx="269">
                  <c:v>4.9781700000000088E-2</c:v>
                </c:pt>
                <c:pt idx="270">
                  <c:v>4.9829999999999999E-2</c:v>
                </c:pt>
                <c:pt idx="271">
                  <c:v>4.9877700000000032E-2</c:v>
                </c:pt>
                <c:pt idx="272">
                  <c:v>4.9924800000000012E-2</c:v>
                </c:pt>
                <c:pt idx="273">
                  <c:v>4.9971299999999996E-2</c:v>
                </c:pt>
                <c:pt idx="274">
                  <c:v>5.0017200000000081E-2</c:v>
                </c:pt>
                <c:pt idx="275">
                  <c:v>5.0062500000000072E-2</c:v>
                </c:pt>
                <c:pt idx="276">
                  <c:v>5.0107200000000032E-2</c:v>
                </c:pt>
                <c:pt idx="277">
                  <c:v>5.0151299999999996E-2</c:v>
                </c:pt>
                <c:pt idx="278">
                  <c:v>5.0194800000000012E-2</c:v>
                </c:pt>
                <c:pt idx="279">
                  <c:v>5.0237700000000003E-2</c:v>
                </c:pt>
                <c:pt idx="280">
                  <c:v>5.0280000000000012E-2</c:v>
                </c:pt>
                <c:pt idx="281">
                  <c:v>5.0321700000000004E-2</c:v>
                </c:pt>
                <c:pt idx="282">
                  <c:v>5.0362800000000089E-2</c:v>
                </c:pt>
                <c:pt idx="283">
                  <c:v>5.0403300000000012E-2</c:v>
                </c:pt>
                <c:pt idx="284">
                  <c:v>5.0443200000000014E-2</c:v>
                </c:pt>
                <c:pt idx="285">
                  <c:v>5.0482500000000034E-2</c:v>
                </c:pt>
                <c:pt idx="286">
                  <c:v>5.0521200000000002E-2</c:v>
                </c:pt>
                <c:pt idx="287">
                  <c:v>5.0559299999999995E-2</c:v>
                </c:pt>
                <c:pt idx="288">
                  <c:v>5.0596800000000032E-2</c:v>
                </c:pt>
                <c:pt idx="289">
                  <c:v>5.0633700000000004E-2</c:v>
                </c:pt>
                <c:pt idx="290">
                  <c:v>5.0670000000000007E-2</c:v>
                </c:pt>
                <c:pt idx="291">
                  <c:v>5.0705700000000013E-2</c:v>
                </c:pt>
                <c:pt idx="292">
                  <c:v>5.0740800000000003E-2</c:v>
                </c:pt>
                <c:pt idx="293">
                  <c:v>5.0775300000000002E-2</c:v>
                </c:pt>
                <c:pt idx="294">
                  <c:v>5.0809199999999999E-2</c:v>
                </c:pt>
                <c:pt idx="295">
                  <c:v>5.0842500000000013E-2</c:v>
                </c:pt>
                <c:pt idx="296">
                  <c:v>5.0875199999999995E-2</c:v>
                </c:pt>
                <c:pt idx="297">
                  <c:v>5.0907300000000003E-2</c:v>
                </c:pt>
                <c:pt idx="298">
                  <c:v>5.0938799999999992E-2</c:v>
                </c:pt>
                <c:pt idx="299">
                  <c:v>5.0969700000000014E-2</c:v>
                </c:pt>
                <c:pt idx="300">
                  <c:v>5.1000000000000004E-2</c:v>
                </c:pt>
                <c:pt idx="301">
                  <c:v>5.1029699999999997E-2</c:v>
                </c:pt>
                <c:pt idx="302">
                  <c:v>5.1058799999999988E-2</c:v>
                </c:pt>
                <c:pt idx="303">
                  <c:v>5.1087300000000002E-2</c:v>
                </c:pt>
                <c:pt idx="304">
                  <c:v>5.1115200000000013E-2</c:v>
                </c:pt>
                <c:pt idx="305">
                  <c:v>5.1142499999999987E-2</c:v>
                </c:pt>
                <c:pt idx="306">
                  <c:v>5.1169199999999956E-2</c:v>
                </c:pt>
                <c:pt idx="307">
                  <c:v>5.1195299999999999E-2</c:v>
                </c:pt>
                <c:pt idx="308">
                  <c:v>5.1220799999999976E-2</c:v>
                </c:pt>
                <c:pt idx="309">
                  <c:v>5.1245699999999957E-2</c:v>
                </c:pt>
                <c:pt idx="310">
                  <c:v>5.1269999999999996E-2</c:v>
                </c:pt>
                <c:pt idx="311">
                  <c:v>5.1293700000000012E-2</c:v>
                </c:pt>
                <c:pt idx="312">
                  <c:v>5.1316800000000024E-2</c:v>
                </c:pt>
                <c:pt idx="313">
                  <c:v>5.1339299999999997E-2</c:v>
                </c:pt>
                <c:pt idx="314">
                  <c:v>5.1361199999999996E-2</c:v>
                </c:pt>
                <c:pt idx="315">
                  <c:v>5.1382500000000032E-2</c:v>
                </c:pt>
                <c:pt idx="316">
                  <c:v>5.1403200000000003E-2</c:v>
                </c:pt>
                <c:pt idx="317">
                  <c:v>5.1423300000000012E-2</c:v>
                </c:pt>
                <c:pt idx="318">
                  <c:v>5.1442800000000011E-2</c:v>
                </c:pt>
                <c:pt idx="319">
                  <c:v>5.1461700000000013E-2</c:v>
                </c:pt>
                <c:pt idx="320">
                  <c:v>5.1480000000000012E-2</c:v>
                </c:pt>
                <c:pt idx="321">
                  <c:v>5.1497700000000014E-2</c:v>
                </c:pt>
                <c:pt idx="322">
                  <c:v>5.1514799999999999E-2</c:v>
                </c:pt>
                <c:pt idx="323">
                  <c:v>5.1531299999999995E-2</c:v>
                </c:pt>
                <c:pt idx="324">
                  <c:v>5.1547200000000001E-2</c:v>
                </c:pt>
                <c:pt idx="325">
                  <c:v>5.1562500000000004E-2</c:v>
                </c:pt>
                <c:pt idx="326">
                  <c:v>5.1577200000000011E-2</c:v>
                </c:pt>
                <c:pt idx="327">
                  <c:v>5.1591300000000007E-2</c:v>
                </c:pt>
                <c:pt idx="328">
                  <c:v>5.1604799999999985E-2</c:v>
                </c:pt>
                <c:pt idx="329">
                  <c:v>5.1617700000000002E-2</c:v>
                </c:pt>
                <c:pt idx="330">
                  <c:v>5.1630000000000002E-2</c:v>
                </c:pt>
                <c:pt idx="331">
                  <c:v>5.1641699999999985E-2</c:v>
                </c:pt>
                <c:pt idx="332">
                  <c:v>5.1652800000000006E-2</c:v>
                </c:pt>
                <c:pt idx="333">
                  <c:v>5.1663300000000009E-2</c:v>
                </c:pt>
                <c:pt idx="334">
                  <c:v>5.1673200000000009E-2</c:v>
                </c:pt>
                <c:pt idx="335">
                  <c:v>5.1682500000000013E-2</c:v>
                </c:pt>
                <c:pt idx="336">
                  <c:v>5.16912E-2</c:v>
                </c:pt>
                <c:pt idx="337">
                  <c:v>5.1699299999999997E-2</c:v>
                </c:pt>
                <c:pt idx="338">
                  <c:v>5.1706800000000004E-2</c:v>
                </c:pt>
                <c:pt idx="339">
                  <c:v>5.1713700000000071E-2</c:v>
                </c:pt>
                <c:pt idx="340">
                  <c:v>5.1720000000000009E-2</c:v>
                </c:pt>
                <c:pt idx="341">
                  <c:v>5.1725700000000006E-2</c:v>
                </c:pt>
                <c:pt idx="342">
                  <c:v>5.1730800000000014E-2</c:v>
                </c:pt>
                <c:pt idx="343">
                  <c:v>5.1735299999999998E-2</c:v>
                </c:pt>
                <c:pt idx="344">
                  <c:v>5.1739199999999985E-2</c:v>
                </c:pt>
                <c:pt idx="345">
                  <c:v>5.1742500000000004E-2</c:v>
                </c:pt>
                <c:pt idx="346">
                  <c:v>5.1745200000000005E-2</c:v>
                </c:pt>
                <c:pt idx="347">
                  <c:v>5.1747300000000003E-2</c:v>
                </c:pt>
                <c:pt idx="348">
                  <c:v>5.1748800000000005E-2</c:v>
                </c:pt>
                <c:pt idx="349">
                  <c:v>5.174970000000001E-2</c:v>
                </c:pt>
                <c:pt idx="350">
                  <c:v>5.1750000000000011E-2</c:v>
                </c:pt>
                <c:pt idx="351">
                  <c:v>5.1749699999999996E-2</c:v>
                </c:pt>
                <c:pt idx="352">
                  <c:v>5.1748799999999998E-2</c:v>
                </c:pt>
                <c:pt idx="353">
                  <c:v>5.1747300000000003E-2</c:v>
                </c:pt>
                <c:pt idx="354">
                  <c:v>5.1745200000000005E-2</c:v>
                </c:pt>
                <c:pt idx="355">
                  <c:v>5.1742500000000004E-2</c:v>
                </c:pt>
                <c:pt idx="356">
                  <c:v>5.1739200000000013E-2</c:v>
                </c:pt>
                <c:pt idx="357">
                  <c:v>5.1735300000000012E-2</c:v>
                </c:pt>
                <c:pt idx="358">
                  <c:v>5.17308E-2</c:v>
                </c:pt>
                <c:pt idx="359">
                  <c:v>5.1725699999999999E-2</c:v>
                </c:pt>
                <c:pt idx="360">
                  <c:v>5.1720000000000002E-2</c:v>
                </c:pt>
                <c:pt idx="361">
                  <c:v>5.1713700000000071E-2</c:v>
                </c:pt>
                <c:pt idx="362">
                  <c:v>5.1706800000000004E-2</c:v>
                </c:pt>
                <c:pt idx="363">
                  <c:v>5.1699299999999997E-2</c:v>
                </c:pt>
                <c:pt idx="364">
                  <c:v>5.1691200000000007E-2</c:v>
                </c:pt>
                <c:pt idx="365">
                  <c:v>5.1682500000000013E-2</c:v>
                </c:pt>
                <c:pt idx="366">
                  <c:v>5.1673199999999975E-2</c:v>
                </c:pt>
                <c:pt idx="367">
                  <c:v>5.1663300000000002E-2</c:v>
                </c:pt>
                <c:pt idx="368">
                  <c:v>5.1652800000000006E-2</c:v>
                </c:pt>
                <c:pt idx="369">
                  <c:v>5.1641699999999985E-2</c:v>
                </c:pt>
                <c:pt idx="370">
                  <c:v>5.1630000000000009E-2</c:v>
                </c:pt>
                <c:pt idx="371">
                  <c:v>5.1617700000000009E-2</c:v>
                </c:pt>
                <c:pt idx="372">
                  <c:v>5.1604800000000006E-2</c:v>
                </c:pt>
                <c:pt idx="373">
                  <c:v>5.15913E-2</c:v>
                </c:pt>
                <c:pt idx="374">
                  <c:v>5.1577199999999976E-2</c:v>
                </c:pt>
                <c:pt idx="375">
                  <c:v>5.1562500000000004E-2</c:v>
                </c:pt>
                <c:pt idx="376">
                  <c:v>5.1547200000000001E-2</c:v>
                </c:pt>
                <c:pt idx="377">
                  <c:v>5.1531300000000009E-2</c:v>
                </c:pt>
                <c:pt idx="378">
                  <c:v>5.1514800000000006E-2</c:v>
                </c:pt>
                <c:pt idx="379">
                  <c:v>5.1497700000000014E-2</c:v>
                </c:pt>
                <c:pt idx="380">
                  <c:v>5.1480000000000012E-2</c:v>
                </c:pt>
                <c:pt idx="381">
                  <c:v>5.1461700000000013E-2</c:v>
                </c:pt>
                <c:pt idx="382">
                  <c:v>5.1442799999999997E-2</c:v>
                </c:pt>
                <c:pt idx="383">
                  <c:v>5.1423300000000012E-2</c:v>
                </c:pt>
                <c:pt idx="384">
                  <c:v>5.1403200000000003E-2</c:v>
                </c:pt>
                <c:pt idx="385">
                  <c:v>5.1382500000000032E-2</c:v>
                </c:pt>
                <c:pt idx="386">
                  <c:v>5.1361200000000024E-2</c:v>
                </c:pt>
                <c:pt idx="387">
                  <c:v>5.1339300000000011E-2</c:v>
                </c:pt>
                <c:pt idx="388">
                  <c:v>5.1316800000000024E-2</c:v>
                </c:pt>
                <c:pt idx="389">
                  <c:v>5.1293700000000012E-2</c:v>
                </c:pt>
                <c:pt idx="390">
                  <c:v>5.1269999999999996E-2</c:v>
                </c:pt>
                <c:pt idx="391">
                  <c:v>5.1245699999999957E-2</c:v>
                </c:pt>
                <c:pt idx="392">
                  <c:v>5.1220799999999976E-2</c:v>
                </c:pt>
                <c:pt idx="393">
                  <c:v>5.1195300000000006E-2</c:v>
                </c:pt>
                <c:pt idx="394">
                  <c:v>5.1169200000000012E-2</c:v>
                </c:pt>
                <c:pt idx="395">
                  <c:v>5.1142500000000007E-2</c:v>
                </c:pt>
                <c:pt idx="396">
                  <c:v>5.11152E-2</c:v>
                </c:pt>
                <c:pt idx="397">
                  <c:v>5.1087300000000002E-2</c:v>
                </c:pt>
                <c:pt idx="398">
                  <c:v>5.1058799999999988E-2</c:v>
                </c:pt>
                <c:pt idx="399">
                  <c:v>5.1029699999999997E-2</c:v>
                </c:pt>
                <c:pt idx="400">
                  <c:v>5.1000000000000004E-2</c:v>
                </c:pt>
              </c:numCache>
            </c:numRef>
          </c:val>
        </c:ser>
        <c:ser>
          <c:idx val="1"/>
          <c:order val="1"/>
          <c:tx>
            <c:strRef>
              <c:f>Sheet1!$N$20</c:f>
              <c:strCache>
                <c:ptCount val="1"/>
              </c:strCache>
            </c:strRef>
          </c:tx>
          <c:spPr>
            <a:ln w="22225">
              <a:solidFill>
                <a:schemeClr val="tx1">
                  <a:lumMod val="65000"/>
                  <a:lumOff val="35000"/>
                </a:schemeClr>
              </a:solidFill>
              <a:prstDash val="sysDash"/>
            </a:ln>
          </c:spPr>
          <c:marker>
            <c:symbol val="none"/>
          </c:marker>
          <c:val>
            <c:numRef>
              <c:f>Sheet1!$N$21:$N$421</c:f>
              <c:numCache>
                <c:formatCode>0.00%</c:formatCode>
                <c:ptCount val="401"/>
                <c:pt idx="0">
                  <c:v>1.4999999999999998E-2</c:v>
                </c:pt>
                <c:pt idx="1">
                  <c:v>2.4402416988417001E-2</c:v>
                </c:pt>
                <c:pt idx="2">
                  <c:v>3.5667942857142886E-2</c:v>
                </c:pt>
                <c:pt idx="3">
                  <c:v>4.6159267644787644E-2</c:v>
                </c:pt>
                <c:pt idx="4">
                  <c:v>5.3998803706563687E-2</c:v>
                </c:pt>
                <c:pt idx="5">
                  <c:v>5.8667776308880301E-2</c:v>
                </c:pt>
                <c:pt idx="6">
                  <c:v>6.0806089649420927E-2</c:v>
                </c:pt>
                <c:pt idx="7">
                  <c:v>6.1492893605559838E-2</c:v>
                </c:pt>
                <c:pt idx="8">
                  <c:v>6.1595300943567563E-2</c:v>
                </c:pt>
                <c:pt idx="9">
                  <c:v>6.1548764478764374E-2</c:v>
                </c:pt>
                <c:pt idx="10">
                  <c:v>5.2859803088803087E-2</c:v>
                </c:pt>
                <c:pt idx="11">
                  <c:v>3.7231255598455658E-2</c:v>
                </c:pt>
                <c:pt idx="12">
                  <c:v>1.8494373127413123E-2</c:v>
                </c:pt>
                <c:pt idx="13">
                  <c:v>1.0297821776061777E-3</c:v>
                </c:pt>
                <c:pt idx="14">
                  <c:v>-1.2039703505791482E-2</c:v>
                </c:pt>
                <c:pt idx="15">
                  <c:v>-1.9846645881081083E-2</c:v>
                </c:pt>
                <c:pt idx="16">
                  <c:v>-2.3449345115675747E-2</c:v>
                </c:pt>
                <c:pt idx="17">
                  <c:v>-2.4638224235490343E-2</c:v>
                </c:pt>
                <c:pt idx="18">
                  <c:v>-2.485359848532516E-2</c:v>
                </c:pt>
                <c:pt idx="19">
                  <c:v>-2.4819613899613926E-2</c:v>
                </c:pt>
                <c:pt idx="20">
                  <c:v>-1.5850482625482623E-2</c:v>
                </c:pt>
                <c:pt idx="21">
                  <c:v>2.8237065637065688E-4</c:v>
                </c:pt>
                <c:pt idx="22">
                  <c:v>1.9624420077220105E-2</c:v>
                </c:pt>
                <c:pt idx="23">
                  <c:v>3.7653833513513611E-2</c:v>
                </c:pt>
                <c:pt idx="24">
                  <c:v>5.114693606177606E-2</c:v>
                </c:pt>
                <c:pt idx="25">
                  <c:v>5.9208048555984556E-2</c:v>
                </c:pt>
                <c:pt idx="26">
                  <c:v>6.2929360512741311E-2</c:v>
                </c:pt>
                <c:pt idx="27">
                  <c:v>6.4158906851583111E-2</c:v>
                </c:pt>
                <c:pt idx="28">
                  <c:v>6.438343122569902E-2</c:v>
                </c:pt>
                <c:pt idx="29">
                  <c:v>6.4350463320463416E-2</c:v>
                </c:pt>
                <c:pt idx="30">
                  <c:v>5.588116216216206E-2</c:v>
                </c:pt>
                <c:pt idx="31">
                  <c:v>4.0648003088803085E-2</c:v>
                </c:pt>
                <c:pt idx="32">
                  <c:v>2.2385586718146718E-2</c:v>
                </c:pt>
                <c:pt idx="33">
                  <c:v>5.3638307953668071E-3</c:v>
                </c:pt>
                <c:pt idx="34">
                  <c:v>-7.373528617760622E-3</c:v>
                </c:pt>
                <c:pt idx="35">
                  <c:v>-1.4981195230888058E-2</c:v>
                </c:pt>
                <c:pt idx="36">
                  <c:v>-1.8490899109806943E-2</c:v>
                </c:pt>
                <c:pt idx="37">
                  <c:v>-1.9647894107675697E-2</c:v>
                </c:pt>
                <c:pt idx="38">
                  <c:v>-1.9856094430072583E-2</c:v>
                </c:pt>
                <c:pt idx="39">
                  <c:v>-1.9821312741312772E-2</c:v>
                </c:pt>
                <c:pt idx="40">
                  <c:v>-1.10958416988417E-2</c:v>
                </c:pt>
                <c:pt idx="41">
                  <c:v>4.5984231660231795E-3</c:v>
                </c:pt>
                <c:pt idx="42">
                  <c:v>2.341416648648649E-2</c:v>
                </c:pt>
                <c:pt idx="43">
                  <c:v>4.0952360895752896E-2</c:v>
                </c:pt>
                <c:pt idx="44">
                  <c:v>5.4077049173745173E-2</c:v>
                </c:pt>
                <c:pt idx="45">
                  <c:v>6.191711310579151E-2</c:v>
                </c:pt>
                <c:pt idx="46">
                  <c:v>6.553526906687257E-2</c:v>
                </c:pt>
                <c:pt idx="47">
                  <c:v>6.6729447635768338E-2</c:v>
                </c:pt>
                <c:pt idx="48">
                  <c:v>6.6946014261646383E-2</c:v>
                </c:pt>
                <c:pt idx="49">
                  <c:v>6.6912162162162156E-2</c:v>
                </c:pt>
                <c:pt idx="50">
                  <c:v>5.8662521235521403E-2</c:v>
                </c:pt>
                <c:pt idx="51">
                  <c:v>4.3824750579150508E-2</c:v>
                </c:pt>
                <c:pt idx="52">
                  <c:v>2.6036800308880316E-2</c:v>
                </c:pt>
                <c:pt idx="53">
                  <c:v>9.4578794131274322E-3</c:v>
                </c:pt>
                <c:pt idx="54">
                  <c:v>-2.9473537297297252E-3</c:v>
                </c:pt>
                <c:pt idx="55">
                  <c:v>-1.0355744580694947E-2</c:v>
                </c:pt>
                <c:pt idx="56">
                  <c:v>-1.3772453103938221E-2</c:v>
                </c:pt>
                <c:pt idx="57">
                  <c:v>-1.4897563979860997E-2</c:v>
                </c:pt>
                <c:pt idx="58">
                  <c:v>-1.5098590374820075E-2</c:v>
                </c:pt>
                <c:pt idx="59">
                  <c:v>-1.5063011583011585E-2</c:v>
                </c:pt>
                <c:pt idx="60">
                  <c:v>-6.5812007722007839E-3</c:v>
                </c:pt>
                <c:pt idx="61">
                  <c:v>8.6744756756756743E-3</c:v>
                </c:pt>
                <c:pt idx="62">
                  <c:v>2.6963912895752895E-2</c:v>
                </c:pt>
                <c:pt idx="63">
                  <c:v>4.4010888277992294E-2</c:v>
                </c:pt>
                <c:pt idx="64">
                  <c:v>5.6767162285714289E-2</c:v>
                </c:pt>
                <c:pt idx="65">
                  <c:v>6.4386177655598578E-2</c:v>
                </c:pt>
                <c:pt idx="66">
                  <c:v>6.790117762100388E-2</c:v>
                </c:pt>
                <c:pt idx="67">
                  <c:v>6.9059988419953672E-2</c:v>
                </c:pt>
                <c:pt idx="68">
                  <c:v>6.9268597297593923E-2</c:v>
                </c:pt>
                <c:pt idx="69">
                  <c:v>6.9233861003861003E-2</c:v>
                </c:pt>
                <c:pt idx="70">
                  <c:v>6.1203880308880305E-2</c:v>
                </c:pt>
                <c:pt idx="71">
                  <c:v>4.6761498069498093E-2</c:v>
                </c:pt>
                <c:pt idx="72">
                  <c:v>2.9448013899613955E-2</c:v>
                </c:pt>
                <c:pt idx="73">
                  <c:v>1.3311928030888051E-2</c:v>
                </c:pt>
                <c:pt idx="74">
                  <c:v>1.2388211583011597E-3</c:v>
                </c:pt>
                <c:pt idx="75">
                  <c:v>-5.9702939305019426E-3</c:v>
                </c:pt>
                <c:pt idx="76">
                  <c:v>-9.2940070980695091E-3</c:v>
                </c:pt>
                <c:pt idx="77">
                  <c:v>-1.0387233852046308E-2</c:v>
                </c:pt>
                <c:pt idx="78">
                  <c:v>-1.0581086319567593E-2</c:v>
                </c:pt>
                <c:pt idx="79">
                  <c:v>-1.054471042471042E-2</c:v>
                </c:pt>
                <c:pt idx="80">
                  <c:v>-2.3065598455598397E-3</c:v>
                </c:pt>
                <c:pt idx="81">
                  <c:v>1.2510528185328204E-2</c:v>
                </c:pt>
                <c:pt idx="82">
                  <c:v>3.0273659305019355E-2</c:v>
                </c:pt>
                <c:pt idx="83">
                  <c:v>4.682941566023166E-2</c:v>
                </c:pt>
                <c:pt idx="84">
                  <c:v>5.9217275397683414E-2</c:v>
                </c:pt>
                <c:pt idx="85">
                  <c:v>6.6615242205405406E-2</c:v>
                </c:pt>
                <c:pt idx="86">
                  <c:v>7.0027086175135131E-2</c:v>
                </c:pt>
                <c:pt idx="87">
                  <c:v>7.1150529204138988E-2</c:v>
                </c:pt>
                <c:pt idx="88">
                  <c:v>7.1351180333541334E-2</c:v>
                </c:pt>
                <c:pt idx="89">
                  <c:v>7.1315559845559859E-2</c:v>
                </c:pt>
                <c:pt idx="90">
                  <c:v>6.3505239382239384E-2</c:v>
                </c:pt>
                <c:pt idx="91">
                  <c:v>4.9458245559845584E-2</c:v>
                </c:pt>
                <c:pt idx="92">
                  <c:v>3.2619227490347492E-2</c:v>
                </c:pt>
                <c:pt idx="93">
                  <c:v>1.6925976648648682E-2</c:v>
                </c:pt>
                <c:pt idx="94">
                  <c:v>5.1849960463320466E-3</c:v>
                </c:pt>
                <c:pt idx="95">
                  <c:v>-1.8248432803088801E-3</c:v>
                </c:pt>
                <c:pt idx="96">
                  <c:v>-5.0555610922007792E-3</c:v>
                </c:pt>
                <c:pt idx="97">
                  <c:v>-6.1169037242316754E-3</c:v>
                </c:pt>
                <c:pt idx="98">
                  <c:v>-6.3035822643150476E-3</c:v>
                </c:pt>
                <c:pt idx="99">
                  <c:v>-6.2664092664092633E-3</c:v>
                </c:pt>
                <c:pt idx="100">
                  <c:v>1.7280810810810852E-3</c:v>
                </c:pt>
                <c:pt idx="101">
                  <c:v>1.6106580694980742E-2</c:v>
                </c:pt>
                <c:pt idx="102">
                  <c:v>3.3343405714285741E-2</c:v>
                </c:pt>
                <c:pt idx="103">
                  <c:v>4.9407943042471127E-2</c:v>
                </c:pt>
                <c:pt idx="104">
                  <c:v>6.1427388509652445E-2</c:v>
                </c:pt>
                <c:pt idx="105">
                  <c:v>6.8604306755212369E-2</c:v>
                </c:pt>
                <c:pt idx="106">
                  <c:v>7.191299472926653E-2</c:v>
                </c:pt>
                <c:pt idx="107">
                  <c:v>7.3001069988324327E-2</c:v>
                </c:pt>
                <c:pt idx="108">
                  <c:v>7.319376336948881E-2</c:v>
                </c:pt>
                <c:pt idx="109">
                  <c:v>7.3157258687258697E-2</c:v>
                </c:pt>
                <c:pt idx="110">
                  <c:v>6.5566598455598563E-2</c:v>
                </c:pt>
                <c:pt idx="111">
                  <c:v>5.1914993050193141E-2</c:v>
                </c:pt>
                <c:pt idx="112">
                  <c:v>3.5550441081081088E-2</c:v>
                </c:pt>
                <c:pt idx="113">
                  <c:v>2.0300025266409272E-2</c:v>
                </c:pt>
                <c:pt idx="114">
                  <c:v>8.8911709343629554E-3</c:v>
                </c:pt>
                <c:pt idx="115">
                  <c:v>2.0806073698841736E-3</c:v>
                </c:pt>
                <c:pt idx="116">
                  <c:v>-1.0571150863320513E-3</c:v>
                </c:pt>
                <c:pt idx="117">
                  <c:v>-2.0865735964170008E-3</c:v>
                </c:pt>
                <c:pt idx="118">
                  <c:v>-2.2660782090625584E-3</c:v>
                </c:pt>
                <c:pt idx="119">
                  <c:v>-2.2281081081081083E-3</c:v>
                </c:pt>
                <c:pt idx="120">
                  <c:v>5.5227220077220104E-3</c:v>
                </c:pt>
                <c:pt idx="121">
                  <c:v>1.9462633204633234E-2</c:v>
                </c:pt>
                <c:pt idx="122">
                  <c:v>3.6173152123552182E-2</c:v>
                </c:pt>
                <c:pt idx="123">
                  <c:v>5.1746470424710485E-2</c:v>
                </c:pt>
                <c:pt idx="124">
                  <c:v>6.3397501621621777E-2</c:v>
                </c:pt>
                <c:pt idx="125">
                  <c:v>7.0353371305019313E-2</c:v>
                </c:pt>
                <c:pt idx="126">
                  <c:v>7.3558903283397689E-2</c:v>
                </c:pt>
                <c:pt idx="127">
                  <c:v>7.4611610772509704E-2</c:v>
                </c:pt>
                <c:pt idx="128">
                  <c:v>7.4796346405436448E-2</c:v>
                </c:pt>
                <c:pt idx="129">
                  <c:v>7.4758957528957531E-2</c:v>
                </c:pt>
                <c:pt idx="130">
                  <c:v>6.7387957528957529E-2</c:v>
                </c:pt>
                <c:pt idx="131">
                  <c:v>5.4131740540540554E-2</c:v>
                </c:pt>
                <c:pt idx="132">
                  <c:v>3.8241654671814694E-2</c:v>
                </c:pt>
                <c:pt idx="133">
                  <c:v>2.3434073884169938E-2</c:v>
                </c:pt>
                <c:pt idx="134">
                  <c:v>1.2357345822393801E-2</c:v>
                </c:pt>
                <c:pt idx="135">
                  <c:v>5.746058020077229E-3</c:v>
                </c:pt>
                <c:pt idx="136">
                  <c:v>2.7013309195366834E-3</c:v>
                </c:pt>
                <c:pt idx="137">
                  <c:v>1.7037565313976853E-3</c:v>
                </c:pt>
                <c:pt idx="138">
                  <c:v>1.5314258461899581E-3</c:v>
                </c:pt>
                <c:pt idx="139">
                  <c:v>1.5701930501930501E-3</c:v>
                </c:pt>
                <c:pt idx="140">
                  <c:v>9.0773629343629519E-3</c:v>
                </c:pt>
                <c:pt idx="141">
                  <c:v>2.2578685714285715E-2</c:v>
                </c:pt>
                <c:pt idx="142">
                  <c:v>3.8762898532818536E-2</c:v>
                </c:pt>
                <c:pt idx="143">
                  <c:v>5.3844997806949894E-2</c:v>
                </c:pt>
                <c:pt idx="144">
                  <c:v>6.5127614733590813E-2</c:v>
                </c:pt>
                <c:pt idx="145">
                  <c:v>7.1862435854826462E-2</c:v>
                </c:pt>
                <c:pt idx="146">
                  <c:v>7.4964811837529108E-2</c:v>
                </c:pt>
                <c:pt idx="147">
                  <c:v>7.598215155669498E-2</c:v>
                </c:pt>
                <c:pt idx="148">
                  <c:v>7.6158929441383791E-2</c:v>
                </c:pt>
                <c:pt idx="149">
                  <c:v>7.6120656370656375E-2</c:v>
                </c:pt>
                <c:pt idx="150">
                  <c:v>6.8969316602316602E-2</c:v>
                </c:pt>
                <c:pt idx="151">
                  <c:v>5.6108488030888033E-2</c:v>
                </c:pt>
                <c:pt idx="152">
                  <c:v>4.0692868262548282E-2</c:v>
                </c:pt>
                <c:pt idx="153">
                  <c:v>2.632812250193051E-2</c:v>
                </c:pt>
                <c:pt idx="154">
                  <c:v>1.5583520710424736E-2</c:v>
                </c:pt>
                <c:pt idx="155">
                  <c:v>9.1715086702702786E-3</c:v>
                </c:pt>
                <c:pt idx="156">
                  <c:v>6.2197769254054222E-3</c:v>
                </c:pt>
                <c:pt idx="157">
                  <c:v>5.2540866592123633E-3</c:v>
                </c:pt>
                <c:pt idx="158">
                  <c:v>5.0889299014424882E-3</c:v>
                </c:pt>
                <c:pt idx="159">
                  <c:v>5.1284942084942105E-3</c:v>
                </c:pt>
                <c:pt idx="160">
                  <c:v>1.2392003861003866E-2</c:v>
                </c:pt>
                <c:pt idx="161">
                  <c:v>2.545473822393823E-2</c:v>
                </c:pt>
                <c:pt idx="162">
                  <c:v>4.1112644942085018E-2</c:v>
                </c:pt>
                <c:pt idx="163">
                  <c:v>5.5703525189189189E-2</c:v>
                </c:pt>
                <c:pt idx="164">
                  <c:v>6.6617727845559874E-2</c:v>
                </c:pt>
                <c:pt idx="165">
                  <c:v>7.3131500404633204E-2</c:v>
                </c:pt>
                <c:pt idx="166">
                  <c:v>7.6130720391660231E-2</c:v>
                </c:pt>
                <c:pt idx="167">
                  <c:v>7.7112692340880445E-2</c:v>
                </c:pt>
                <c:pt idx="168">
                  <c:v>7.7281512477331282E-2</c:v>
                </c:pt>
                <c:pt idx="169">
                  <c:v>7.7242355212355215E-2</c:v>
                </c:pt>
                <c:pt idx="170">
                  <c:v>7.0310675675675713E-2</c:v>
                </c:pt>
                <c:pt idx="171">
                  <c:v>5.7845235521235529E-2</c:v>
                </c:pt>
                <c:pt idx="172">
                  <c:v>4.2904081853281976E-2</c:v>
                </c:pt>
                <c:pt idx="173">
                  <c:v>2.8982171119691136E-2</c:v>
                </c:pt>
                <c:pt idx="174">
                  <c:v>1.8569695598455605E-2</c:v>
                </c:pt>
                <c:pt idx="175">
                  <c:v>1.235695932046332E-2</c:v>
                </c:pt>
                <c:pt idx="176">
                  <c:v>9.4982229312741279E-3</c:v>
                </c:pt>
                <c:pt idx="177">
                  <c:v>8.5644167870270564E-3</c:v>
                </c:pt>
                <c:pt idx="178">
                  <c:v>8.406433956695011E-3</c:v>
                </c:pt>
                <c:pt idx="179">
                  <c:v>8.4467953667953736E-3</c:v>
                </c:pt>
                <c:pt idx="180">
                  <c:v>1.546664478764479E-2</c:v>
                </c:pt>
                <c:pt idx="181">
                  <c:v>2.8090790733590738E-2</c:v>
                </c:pt>
                <c:pt idx="182">
                  <c:v>4.3222391351351412E-2</c:v>
                </c:pt>
                <c:pt idx="183">
                  <c:v>5.7322052571428583E-2</c:v>
                </c:pt>
                <c:pt idx="184">
                  <c:v>6.7867840957529083E-2</c:v>
                </c:pt>
                <c:pt idx="185">
                  <c:v>7.4160564954440344E-2</c:v>
                </c:pt>
                <c:pt idx="186">
                  <c:v>7.7056628945791697E-2</c:v>
                </c:pt>
                <c:pt idx="187">
                  <c:v>7.8003233125065755E-2</c:v>
                </c:pt>
                <c:pt idx="188">
                  <c:v>7.8164095513278783E-2</c:v>
                </c:pt>
                <c:pt idx="189">
                  <c:v>7.8124054054054065E-2</c:v>
                </c:pt>
                <c:pt idx="190">
                  <c:v>7.1412034749034903E-2</c:v>
                </c:pt>
                <c:pt idx="191">
                  <c:v>5.9341983011583034E-2</c:v>
                </c:pt>
                <c:pt idx="192">
                  <c:v>4.4875295444015494E-2</c:v>
                </c:pt>
                <c:pt idx="193">
                  <c:v>3.1396219737451742E-2</c:v>
                </c:pt>
                <c:pt idx="194">
                  <c:v>2.1315870486486536E-2</c:v>
                </c:pt>
                <c:pt idx="195">
                  <c:v>1.5302409970656371E-2</c:v>
                </c:pt>
                <c:pt idx="196">
                  <c:v>1.2536668937142854E-2</c:v>
                </c:pt>
                <c:pt idx="197">
                  <c:v>1.1634746914841681E-2</c:v>
                </c:pt>
                <c:pt idx="198">
                  <c:v>1.1483938011947512E-2</c:v>
                </c:pt>
                <c:pt idx="199">
                  <c:v>1.1525096525096512E-2</c:v>
                </c:pt>
                <c:pt idx="200">
                  <c:v>1.8301285714285753E-2</c:v>
                </c:pt>
                <c:pt idx="201">
                  <c:v>3.0486843243243252E-2</c:v>
                </c:pt>
                <c:pt idx="202">
                  <c:v>4.5092137760617823E-2</c:v>
                </c:pt>
                <c:pt idx="203">
                  <c:v>5.8700579953667974E-2</c:v>
                </c:pt>
                <c:pt idx="204">
                  <c:v>6.8877954069498079E-2</c:v>
                </c:pt>
                <c:pt idx="205">
                  <c:v>7.494962950424712E-2</c:v>
                </c:pt>
                <c:pt idx="206">
                  <c:v>7.7742537499922881E-2</c:v>
                </c:pt>
                <c:pt idx="207">
                  <c:v>7.8653773909250976E-2</c:v>
                </c:pt>
                <c:pt idx="208">
                  <c:v>7.8806678549226433E-2</c:v>
                </c:pt>
                <c:pt idx="209">
                  <c:v>7.8765752895752897E-2</c:v>
                </c:pt>
                <c:pt idx="210">
                  <c:v>7.2273393822393894E-2</c:v>
                </c:pt>
                <c:pt idx="211">
                  <c:v>6.0598730501930514E-2</c:v>
                </c:pt>
                <c:pt idx="212">
                  <c:v>4.6606509034749027E-2</c:v>
                </c:pt>
                <c:pt idx="213">
                  <c:v>3.3570268355212381E-2</c:v>
                </c:pt>
                <c:pt idx="214">
                  <c:v>2.3822045374517382E-2</c:v>
                </c:pt>
                <c:pt idx="215">
                  <c:v>1.8007860620849428E-2</c:v>
                </c:pt>
                <c:pt idx="216">
                  <c:v>1.5335114943011591E-2</c:v>
                </c:pt>
                <c:pt idx="217">
                  <c:v>1.4465077042656383E-2</c:v>
                </c:pt>
                <c:pt idx="218">
                  <c:v>1.4321442067200006E-2</c:v>
                </c:pt>
                <c:pt idx="219">
                  <c:v>1.4363397683397687E-2</c:v>
                </c:pt>
                <c:pt idx="220">
                  <c:v>2.0895926640926651E-2</c:v>
                </c:pt>
                <c:pt idx="221">
                  <c:v>3.2642895752895799E-2</c:v>
                </c:pt>
                <c:pt idx="222">
                  <c:v>4.6721884169884147E-2</c:v>
                </c:pt>
                <c:pt idx="223">
                  <c:v>5.9839107335907332E-2</c:v>
                </c:pt>
                <c:pt idx="224">
                  <c:v>6.9648067181467169E-2</c:v>
                </c:pt>
                <c:pt idx="225">
                  <c:v>7.5498694054054197E-2</c:v>
                </c:pt>
                <c:pt idx="226">
                  <c:v>7.8188446054054062E-2</c:v>
                </c:pt>
                <c:pt idx="227">
                  <c:v>7.9064314693436416E-2</c:v>
                </c:pt>
                <c:pt idx="228">
                  <c:v>7.9209261585173774E-2</c:v>
                </c:pt>
                <c:pt idx="229">
                  <c:v>7.9167451737451849E-2</c:v>
                </c:pt>
                <c:pt idx="230">
                  <c:v>7.289475289575291E-2</c:v>
                </c:pt>
                <c:pt idx="231">
                  <c:v>6.1615477992277991E-2</c:v>
                </c:pt>
                <c:pt idx="232">
                  <c:v>4.8097722625482633E-2</c:v>
                </c:pt>
                <c:pt idx="233">
                  <c:v>3.5504316972973016E-2</c:v>
                </c:pt>
                <c:pt idx="234">
                  <c:v>2.608822026254826E-2</c:v>
                </c:pt>
                <c:pt idx="235">
                  <c:v>2.0473311271042502E-2</c:v>
                </c:pt>
                <c:pt idx="236">
                  <c:v>1.7893560948880321E-2</c:v>
                </c:pt>
                <c:pt idx="237">
                  <c:v>1.7055407170471038E-2</c:v>
                </c:pt>
                <c:pt idx="238">
                  <c:v>1.6918946122452504E-2</c:v>
                </c:pt>
                <c:pt idx="239">
                  <c:v>1.6961698841698843E-2</c:v>
                </c:pt>
                <c:pt idx="240">
                  <c:v>2.32505675675676E-2</c:v>
                </c:pt>
                <c:pt idx="241">
                  <c:v>3.455894826254826E-2</c:v>
                </c:pt>
                <c:pt idx="242">
                  <c:v>4.8111630579150577E-2</c:v>
                </c:pt>
                <c:pt idx="243">
                  <c:v>6.0737634718146909E-2</c:v>
                </c:pt>
                <c:pt idx="244">
                  <c:v>7.017818029343631E-2</c:v>
                </c:pt>
                <c:pt idx="245">
                  <c:v>7.5807758603861006E-2</c:v>
                </c:pt>
                <c:pt idx="246">
                  <c:v>7.839435460818539E-2</c:v>
                </c:pt>
                <c:pt idx="247">
                  <c:v>7.923485547762163E-2</c:v>
                </c:pt>
                <c:pt idx="248">
                  <c:v>7.9371844621121304E-2</c:v>
                </c:pt>
                <c:pt idx="249">
                  <c:v>7.9329150579150576E-2</c:v>
                </c:pt>
                <c:pt idx="250">
                  <c:v>7.3276111969111962E-2</c:v>
                </c:pt>
                <c:pt idx="251">
                  <c:v>6.2392225482625588E-2</c:v>
                </c:pt>
                <c:pt idx="252">
                  <c:v>4.9348936216216346E-2</c:v>
                </c:pt>
                <c:pt idx="253">
                  <c:v>3.7198365590733605E-2</c:v>
                </c:pt>
                <c:pt idx="254">
                  <c:v>2.8114395150579185E-2</c:v>
                </c:pt>
                <c:pt idx="255">
                  <c:v>2.2698761921235541E-2</c:v>
                </c:pt>
                <c:pt idx="256">
                  <c:v>2.0212006954749034E-2</c:v>
                </c:pt>
                <c:pt idx="257">
                  <c:v>1.9405737298285763E-2</c:v>
                </c:pt>
                <c:pt idx="258">
                  <c:v>1.9276450177705021E-2</c:v>
                </c:pt>
                <c:pt idx="259">
                  <c:v>1.9320000000000032E-2</c:v>
                </c:pt>
                <c:pt idx="260">
                  <c:v>2.5365208494208497E-2</c:v>
                </c:pt>
                <c:pt idx="261">
                  <c:v>3.6235000772200848E-2</c:v>
                </c:pt>
                <c:pt idx="262">
                  <c:v>4.9261376988416983E-2</c:v>
                </c:pt>
                <c:pt idx="263">
                  <c:v>6.1396162100386113E-2</c:v>
                </c:pt>
                <c:pt idx="264">
                  <c:v>7.0468293405405433E-2</c:v>
                </c:pt>
                <c:pt idx="265">
                  <c:v>7.5876823153667963E-2</c:v>
                </c:pt>
                <c:pt idx="266">
                  <c:v>7.8360263162316715E-2</c:v>
                </c:pt>
                <c:pt idx="267">
                  <c:v>7.9165396261806964E-2</c:v>
                </c:pt>
                <c:pt idx="268">
                  <c:v>7.9294427657068844E-2</c:v>
                </c:pt>
                <c:pt idx="269">
                  <c:v>7.9250849420849423E-2</c:v>
                </c:pt>
                <c:pt idx="270">
                  <c:v>7.3417471042471205E-2</c:v>
                </c:pt>
                <c:pt idx="271">
                  <c:v>6.2928972972972966E-2</c:v>
                </c:pt>
                <c:pt idx="272">
                  <c:v>5.0360149806949812E-2</c:v>
                </c:pt>
                <c:pt idx="273">
                  <c:v>3.8652414208494211E-2</c:v>
                </c:pt>
                <c:pt idx="274">
                  <c:v>2.9900570038610044E-2</c:v>
                </c:pt>
                <c:pt idx="275">
                  <c:v>2.4684212571428638E-2</c:v>
                </c:pt>
                <c:pt idx="276">
                  <c:v>2.2290452960617772E-2</c:v>
                </c:pt>
                <c:pt idx="277">
                  <c:v>2.1516067426100426E-2</c:v>
                </c:pt>
                <c:pt idx="278">
                  <c:v>2.1393954232957528E-2</c:v>
                </c:pt>
                <c:pt idx="279">
                  <c:v>2.1438301158301202E-2</c:v>
                </c:pt>
                <c:pt idx="280">
                  <c:v>2.7239849420849515E-2</c:v>
                </c:pt>
                <c:pt idx="281">
                  <c:v>3.7671053281853377E-2</c:v>
                </c:pt>
                <c:pt idx="282">
                  <c:v>5.0171123397683405E-2</c:v>
                </c:pt>
                <c:pt idx="283">
                  <c:v>6.1814689482625522E-2</c:v>
                </c:pt>
                <c:pt idx="284">
                  <c:v>7.0518406517374524E-2</c:v>
                </c:pt>
                <c:pt idx="285">
                  <c:v>7.5705887703474903E-2</c:v>
                </c:pt>
                <c:pt idx="286">
                  <c:v>7.8086171716447883E-2</c:v>
                </c:pt>
                <c:pt idx="287">
                  <c:v>7.8855937045992378E-2</c:v>
                </c:pt>
                <c:pt idx="288">
                  <c:v>7.8977010693016284E-2</c:v>
                </c:pt>
                <c:pt idx="289">
                  <c:v>7.8932548262548294E-2</c:v>
                </c:pt>
                <c:pt idx="290">
                  <c:v>7.3318830115830222E-2</c:v>
                </c:pt>
                <c:pt idx="291">
                  <c:v>6.3225720463320478E-2</c:v>
                </c:pt>
                <c:pt idx="292">
                  <c:v>5.1131363397683385E-2</c:v>
                </c:pt>
                <c:pt idx="293">
                  <c:v>3.9866462826254841E-2</c:v>
                </c:pt>
                <c:pt idx="294">
                  <c:v>3.1446744926640978E-2</c:v>
                </c:pt>
                <c:pt idx="295">
                  <c:v>2.6429663221621651E-2</c:v>
                </c:pt>
                <c:pt idx="296">
                  <c:v>2.4128898966486467E-2</c:v>
                </c:pt>
                <c:pt idx="297">
                  <c:v>2.3386397553915101E-2</c:v>
                </c:pt>
                <c:pt idx="298">
                  <c:v>2.3271458288210051E-2</c:v>
                </c:pt>
                <c:pt idx="299">
                  <c:v>2.331660231660232E-2</c:v>
                </c:pt>
                <c:pt idx="300">
                  <c:v>2.8874490347490348E-2</c:v>
                </c:pt>
                <c:pt idx="301">
                  <c:v>3.8867105791505804E-2</c:v>
                </c:pt>
                <c:pt idx="302">
                  <c:v>5.0840869806949809E-2</c:v>
                </c:pt>
                <c:pt idx="303">
                  <c:v>6.1993216864864871E-2</c:v>
                </c:pt>
                <c:pt idx="304">
                  <c:v>7.0328519629343736E-2</c:v>
                </c:pt>
                <c:pt idx="305">
                  <c:v>7.5294952253281894E-2</c:v>
                </c:pt>
                <c:pt idx="306">
                  <c:v>7.7572080270579158E-2</c:v>
                </c:pt>
                <c:pt idx="307">
                  <c:v>7.8306477830177773E-2</c:v>
                </c:pt>
                <c:pt idx="308">
                  <c:v>7.8419593728963732E-2</c:v>
                </c:pt>
                <c:pt idx="309">
                  <c:v>7.8374247104247119E-2</c:v>
                </c:pt>
                <c:pt idx="310">
                  <c:v>7.2980189189189207E-2</c:v>
                </c:pt>
                <c:pt idx="311">
                  <c:v>6.3282467953668084E-2</c:v>
                </c:pt>
                <c:pt idx="312">
                  <c:v>5.1662576988417003E-2</c:v>
                </c:pt>
                <c:pt idx="313">
                  <c:v>4.0840511444015494E-2</c:v>
                </c:pt>
                <c:pt idx="314">
                  <c:v>3.2752919814671842E-2</c:v>
                </c:pt>
                <c:pt idx="315">
                  <c:v>2.7935113871814774E-2</c:v>
                </c:pt>
                <c:pt idx="316">
                  <c:v>2.5727344972355241E-2</c:v>
                </c:pt>
                <c:pt idx="317">
                  <c:v>2.5016727681729807E-2</c:v>
                </c:pt>
                <c:pt idx="318">
                  <c:v>2.4908962343462571E-2</c:v>
                </c:pt>
                <c:pt idx="319">
                  <c:v>2.495490347490353E-2</c:v>
                </c:pt>
                <c:pt idx="320">
                  <c:v>3.0269131274131285E-2</c:v>
                </c:pt>
                <c:pt idx="321">
                  <c:v>3.9823158301158311E-2</c:v>
                </c:pt>
                <c:pt idx="322">
                  <c:v>5.1270616216216224E-2</c:v>
                </c:pt>
                <c:pt idx="323">
                  <c:v>6.1931744247104271E-2</c:v>
                </c:pt>
                <c:pt idx="324">
                  <c:v>6.9898632741312902E-2</c:v>
                </c:pt>
                <c:pt idx="325">
                  <c:v>7.4644016803088811E-2</c:v>
                </c:pt>
                <c:pt idx="326">
                  <c:v>7.681798882471054E-2</c:v>
                </c:pt>
                <c:pt idx="327">
                  <c:v>7.7517018614362929E-2</c:v>
                </c:pt>
                <c:pt idx="328">
                  <c:v>7.7622176764911219E-2</c:v>
                </c:pt>
                <c:pt idx="329">
                  <c:v>7.7575945945945954E-2</c:v>
                </c:pt>
                <c:pt idx="330">
                  <c:v>7.2401548262548271E-2</c:v>
                </c:pt>
                <c:pt idx="331">
                  <c:v>6.3099215444015463E-2</c:v>
                </c:pt>
                <c:pt idx="332">
                  <c:v>5.1953790579150567E-2</c:v>
                </c:pt>
                <c:pt idx="333">
                  <c:v>4.1574560061776046E-2</c:v>
                </c:pt>
                <c:pt idx="334">
                  <c:v>3.3819094702702709E-2</c:v>
                </c:pt>
                <c:pt idx="335">
                  <c:v>2.9200564522007741E-2</c:v>
                </c:pt>
                <c:pt idx="336">
                  <c:v>2.7085790978224028E-2</c:v>
                </c:pt>
                <c:pt idx="337">
                  <c:v>2.640705780954445E-2</c:v>
                </c:pt>
                <c:pt idx="338">
                  <c:v>2.6306466398715068E-2</c:v>
                </c:pt>
                <c:pt idx="339">
                  <c:v>2.635320463320465E-2</c:v>
                </c:pt>
                <c:pt idx="340">
                  <c:v>3.1423772200772256E-2</c:v>
                </c:pt>
                <c:pt idx="341">
                  <c:v>4.0539210810810834E-2</c:v>
                </c:pt>
                <c:pt idx="342">
                  <c:v>5.1460362625482627E-2</c:v>
                </c:pt>
                <c:pt idx="343">
                  <c:v>6.1630271629343737E-2</c:v>
                </c:pt>
                <c:pt idx="344">
                  <c:v>6.9228745853281884E-2</c:v>
                </c:pt>
                <c:pt idx="345">
                  <c:v>7.3753081352895877E-2</c:v>
                </c:pt>
                <c:pt idx="346">
                  <c:v>7.582389737884182E-2</c:v>
                </c:pt>
                <c:pt idx="347">
                  <c:v>7.6487559398548274E-2</c:v>
                </c:pt>
                <c:pt idx="348">
                  <c:v>7.6584759800858701E-2</c:v>
                </c:pt>
                <c:pt idx="349">
                  <c:v>7.6537644787644799E-2</c:v>
                </c:pt>
                <c:pt idx="350">
                  <c:v>7.1582907335907414E-2</c:v>
                </c:pt>
                <c:pt idx="351">
                  <c:v>6.2675962934362936E-2</c:v>
                </c:pt>
                <c:pt idx="352">
                  <c:v>5.200500416988417E-2</c:v>
                </c:pt>
                <c:pt idx="353">
                  <c:v>4.2068608679536754E-2</c:v>
                </c:pt>
                <c:pt idx="354">
                  <c:v>3.4645269590733642E-2</c:v>
                </c:pt>
                <c:pt idx="355">
                  <c:v>3.0226015172200811E-2</c:v>
                </c:pt>
                <c:pt idx="356">
                  <c:v>2.8204236984092666E-2</c:v>
                </c:pt>
                <c:pt idx="357">
                  <c:v>2.7557387937359092E-2</c:v>
                </c:pt>
                <c:pt idx="358">
                  <c:v>2.7463970453967645E-2</c:v>
                </c:pt>
                <c:pt idx="359">
                  <c:v>2.7511505791505811E-2</c:v>
                </c:pt>
                <c:pt idx="360">
                  <c:v>3.2338413127413208E-2</c:v>
                </c:pt>
                <c:pt idx="361">
                  <c:v>4.1015263320463326E-2</c:v>
                </c:pt>
                <c:pt idx="362">
                  <c:v>5.1410109034749039E-2</c:v>
                </c:pt>
                <c:pt idx="363">
                  <c:v>6.1088799011583032E-2</c:v>
                </c:pt>
                <c:pt idx="364">
                  <c:v>6.8318858965250959E-2</c:v>
                </c:pt>
                <c:pt idx="365">
                  <c:v>7.2622145902702703E-2</c:v>
                </c:pt>
                <c:pt idx="366">
                  <c:v>7.4589805932972986E-2</c:v>
                </c:pt>
                <c:pt idx="367">
                  <c:v>7.5218100182733588E-2</c:v>
                </c:pt>
                <c:pt idx="368">
                  <c:v>7.5307342836806304E-2</c:v>
                </c:pt>
                <c:pt idx="369">
                  <c:v>7.5259343629343639E-2</c:v>
                </c:pt>
                <c:pt idx="370">
                  <c:v>7.0524266409266415E-2</c:v>
                </c:pt>
                <c:pt idx="371">
                  <c:v>6.201271042471055E-2</c:v>
                </c:pt>
                <c:pt idx="372">
                  <c:v>5.1816217760617803E-2</c:v>
                </c:pt>
                <c:pt idx="373">
                  <c:v>4.2322657297297395E-2</c:v>
                </c:pt>
                <c:pt idx="374">
                  <c:v>3.5231444478764577E-2</c:v>
                </c:pt>
                <c:pt idx="375">
                  <c:v>3.1011465822393877E-2</c:v>
                </c:pt>
                <c:pt idx="376">
                  <c:v>2.908268298996141E-2</c:v>
                </c:pt>
                <c:pt idx="377">
                  <c:v>2.8467718065173817E-2</c:v>
                </c:pt>
                <c:pt idx="378">
                  <c:v>2.838147450922009E-2</c:v>
                </c:pt>
                <c:pt idx="379">
                  <c:v>2.8429806949806971E-2</c:v>
                </c:pt>
                <c:pt idx="380">
                  <c:v>3.3013054054054074E-2</c:v>
                </c:pt>
                <c:pt idx="381">
                  <c:v>4.1251315830115841E-2</c:v>
                </c:pt>
                <c:pt idx="382">
                  <c:v>5.1119855444015455E-2</c:v>
                </c:pt>
                <c:pt idx="383">
                  <c:v>6.0307326393822414E-2</c:v>
                </c:pt>
                <c:pt idx="384">
                  <c:v>6.7168972077220099E-2</c:v>
                </c:pt>
                <c:pt idx="385">
                  <c:v>7.125121045250965E-2</c:v>
                </c:pt>
                <c:pt idx="386">
                  <c:v>7.3115714487104244E-2</c:v>
                </c:pt>
                <c:pt idx="387">
                  <c:v>7.3708640966919023E-2</c:v>
                </c:pt>
                <c:pt idx="388">
                  <c:v>7.3789925872753723E-2</c:v>
                </c:pt>
                <c:pt idx="389">
                  <c:v>7.3741042471042476E-2</c:v>
                </c:pt>
                <c:pt idx="390">
                  <c:v>6.922562548262548E-2</c:v>
                </c:pt>
                <c:pt idx="391">
                  <c:v>6.1109457915057896E-2</c:v>
                </c:pt>
                <c:pt idx="392">
                  <c:v>5.1387431351351487E-2</c:v>
                </c:pt>
                <c:pt idx="393">
                  <c:v>4.2336705915057914E-2</c:v>
                </c:pt>
                <c:pt idx="394">
                  <c:v>3.557761936679539E-2</c:v>
                </c:pt>
                <c:pt idx="395">
                  <c:v>3.1556916472586891E-2</c:v>
                </c:pt>
                <c:pt idx="396">
                  <c:v>2.9721128995830109E-2</c:v>
                </c:pt>
                <c:pt idx="397">
                  <c:v>2.9138048192988392E-2</c:v>
                </c:pt>
                <c:pt idx="398">
                  <c:v>2.9058978564472631E-2</c:v>
                </c:pt>
                <c:pt idx="399">
                  <c:v>2.9108108108108113E-2</c:v>
                </c:pt>
                <c:pt idx="400">
                  <c:v>2.8380694980694985E-2</c:v>
                </c:pt>
              </c:numCache>
            </c:numRef>
          </c:val>
        </c:ser>
        <c:ser>
          <c:idx val="2"/>
          <c:order val="2"/>
          <c:tx>
            <c:strRef>
              <c:f>Sheet1!$O$20</c:f>
              <c:strCache>
                <c:ptCount val="1"/>
                <c:pt idx="0">
                  <c:v>minimum guarantee</c:v>
                </c:pt>
              </c:strCache>
            </c:strRef>
          </c:tx>
          <c:spPr>
            <a:ln w="50800">
              <a:solidFill>
                <a:srgbClr val="0070C0"/>
              </a:solidFill>
            </a:ln>
          </c:spPr>
          <c:marker>
            <c:symbol val="none"/>
          </c:marker>
          <c:val>
            <c:numRef>
              <c:f>Sheet1!$O$21:$O$421</c:f>
              <c:numCache>
                <c:formatCode>0.00%</c:formatCode>
                <c:ptCount val="401"/>
                <c:pt idx="0">
                  <c:v>1.4999999999999998E-2</c:v>
                </c:pt>
                <c:pt idx="1">
                  <c:v>1.4999999999999998E-2</c:v>
                </c:pt>
                <c:pt idx="2">
                  <c:v>1.4999999999999998E-2</c:v>
                </c:pt>
                <c:pt idx="3">
                  <c:v>1.4999999999999998E-2</c:v>
                </c:pt>
                <c:pt idx="4">
                  <c:v>1.4999999999999998E-2</c:v>
                </c:pt>
                <c:pt idx="5">
                  <c:v>1.4999999999999998E-2</c:v>
                </c:pt>
                <c:pt idx="6">
                  <c:v>1.4999999999999998E-2</c:v>
                </c:pt>
                <c:pt idx="7">
                  <c:v>1.4999999999999998E-2</c:v>
                </c:pt>
                <c:pt idx="8">
                  <c:v>1.4999999999999998E-2</c:v>
                </c:pt>
                <c:pt idx="9">
                  <c:v>1.4999999999999998E-2</c:v>
                </c:pt>
                <c:pt idx="10">
                  <c:v>1.4999999999999998E-2</c:v>
                </c:pt>
                <c:pt idx="11">
                  <c:v>1.4999999999999998E-2</c:v>
                </c:pt>
                <c:pt idx="12">
                  <c:v>1.4999999999999998E-2</c:v>
                </c:pt>
                <c:pt idx="13">
                  <c:v>1.4999999999999998E-2</c:v>
                </c:pt>
                <c:pt idx="14">
                  <c:v>1.4999999999999998E-2</c:v>
                </c:pt>
                <c:pt idx="15">
                  <c:v>1.4999999999999998E-2</c:v>
                </c:pt>
                <c:pt idx="16">
                  <c:v>1.4999999999999998E-2</c:v>
                </c:pt>
                <c:pt idx="17">
                  <c:v>1.4999999999999998E-2</c:v>
                </c:pt>
                <c:pt idx="18">
                  <c:v>1.4999999999999998E-2</c:v>
                </c:pt>
                <c:pt idx="19">
                  <c:v>1.4999999999999998E-2</c:v>
                </c:pt>
                <c:pt idx="20">
                  <c:v>1.4999999999999998E-2</c:v>
                </c:pt>
                <c:pt idx="21">
                  <c:v>1.4999999999999998E-2</c:v>
                </c:pt>
                <c:pt idx="22">
                  <c:v>1.4999999999999998E-2</c:v>
                </c:pt>
                <c:pt idx="23">
                  <c:v>1.4999999999999998E-2</c:v>
                </c:pt>
                <c:pt idx="24">
                  <c:v>1.4999999999999998E-2</c:v>
                </c:pt>
                <c:pt idx="25">
                  <c:v>1.4999999999999998E-2</c:v>
                </c:pt>
                <c:pt idx="26">
                  <c:v>1.4999999999999998E-2</c:v>
                </c:pt>
                <c:pt idx="27">
                  <c:v>1.4999999999999998E-2</c:v>
                </c:pt>
                <c:pt idx="28">
                  <c:v>1.4999999999999998E-2</c:v>
                </c:pt>
                <c:pt idx="29">
                  <c:v>1.4999999999999998E-2</c:v>
                </c:pt>
                <c:pt idx="30">
                  <c:v>1.4999999999999998E-2</c:v>
                </c:pt>
                <c:pt idx="31">
                  <c:v>1.4999999999999998E-2</c:v>
                </c:pt>
                <c:pt idx="32">
                  <c:v>1.4999999999999998E-2</c:v>
                </c:pt>
                <c:pt idx="33">
                  <c:v>1.4999999999999998E-2</c:v>
                </c:pt>
                <c:pt idx="34">
                  <c:v>1.4999999999999998E-2</c:v>
                </c:pt>
                <c:pt idx="35">
                  <c:v>1.4999999999999998E-2</c:v>
                </c:pt>
                <c:pt idx="36">
                  <c:v>1.4999999999999998E-2</c:v>
                </c:pt>
                <c:pt idx="37">
                  <c:v>1.4999999999999998E-2</c:v>
                </c:pt>
                <c:pt idx="38">
                  <c:v>1.4999999999999998E-2</c:v>
                </c:pt>
                <c:pt idx="39">
                  <c:v>1.4999999999999998E-2</c:v>
                </c:pt>
                <c:pt idx="40">
                  <c:v>1.4999999999999998E-2</c:v>
                </c:pt>
                <c:pt idx="41">
                  <c:v>1.4999999999999998E-2</c:v>
                </c:pt>
                <c:pt idx="42">
                  <c:v>1.4999999999999998E-2</c:v>
                </c:pt>
                <c:pt idx="43">
                  <c:v>1.4999999999999998E-2</c:v>
                </c:pt>
                <c:pt idx="44">
                  <c:v>1.4999999999999998E-2</c:v>
                </c:pt>
                <c:pt idx="45">
                  <c:v>1.4999999999999998E-2</c:v>
                </c:pt>
                <c:pt idx="46">
                  <c:v>1.4999999999999998E-2</c:v>
                </c:pt>
                <c:pt idx="47">
                  <c:v>1.4999999999999998E-2</c:v>
                </c:pt>
                <c:pt idx="48">
                  <c:v>1.4999999999999998E-2</c:v>
                </c:pt>
                <c:pt idx="49">
                  <c:v>1.4999999999999998E-2</c:v>
                </c:pt>
                <c:pt idx="50">
                  <c:v>1.4999999999999998E-2</c:v>
                </c:pt>
                <c:pt idx="51">
                  <c:v>1.4999999999999998E-2</c:v>
                </c:pt>
                <c:pt idx="52">
                  <c:v>1.4999999999999998E-2</c:v>
                </c:pt>
                <c:pt idx="53">
                  <c:v>1.4999999999999998E-2</c:v>
                </c:pt>
                <c:pt idx="54">
                  <c:v>1.4999999999999998E-2</c:v>
                </c:pt>
                <c:pt idx="55">
                  <c:v>1.4999999999999998E-2</c:v>
                </c:pt>
                <c:pt idx="56">
                  <c:v>1.4999999999999998E-2</c:v>
                </c:pt>
                <c:pt idx="57">
                  <c:v>1.4999999999999998E-2</c:v>
                </c:pt>
                <c:pt idx="58">
                  <c:v>1.4999999999999998E-2</c:v>
                </c:pt>
                <c:pt idx="59">
                  <c:v>1.4999999999999998E-2</c:v>
                </c:pt>
                <c:pt idx="60">
                  <c:v>1.4999999999999998E-2</c:v>
                </c:pt>
                <c:pt idx="61">
                  <c:v>1.4999999999999998E-2</c:v>
                </c:pt>
                <c:pt idx="62">
                  <c:v>1.4999999999999998E-2</c:v>
                </c:pt>
                <c:pt idx="63">
                  <c:v>1.4999999999999998E-2</c:v>
                </c:pt>
                <c:pt idx="64">
                  <c:v>1.4999999999999998E-2</c:v>
                </c:pt>
                <c:pt idx="65">
                  <c:v>1.4999999999999998E-2</c:v>
                </c:pt>
                <c:pt idx="66">
                  <c:v>1.4999999999999998E-2</c:v>
                </c:pt>
                <c:pt idx="67">
                  <c:v>1.4999999999999998E-2</c:v>
                </c:pt>
                <c:pt idx="68">
                  <c:v>1.4999999999999998E-2</c:v>
                </c:pt>
                <c:pt idx="69">
                  <c:v>1.4999999999999998E-2</c:v>
                </c:pt>
                <c:pt idx="70">
                  <c:v>1.4999999999999998E-2</c:v>
                </c:pt>
                <c:pt idx="71">
                  <c:v>1.4999999999999998E-2</c:v>
                </c:pt>
                <c:pt idx="72">
                  <c:v>1.4999999999999998E-2</c:v>
                </c:pt>
                <c:pt idx="73">
                  <c:v>1.4999999999999998E-2</c:v>
                </c:pt>
                <c:pt idx="74">
                  <c:v>1.4999999999999998E-2</c:v>
                </c:pt>
                <c:pt idx="75">
                  <c:v>1.4999999999999998E-2</c:v>
                </c:pt>
                <c:pt idx="76">
                  <c:v>1.4999999999999998E-2</c:v>
                </c:pt>
                <c:pt idx="77">
                  <c:v>1.4999999999999998E-2</c:v>
                </c:pt>
                <c:pt idx="78">
                  <c:v>1.4999999999999998E-2</c:v>
                </c:pt>
                <c:pt idx="79">
                  <c:v>1.4999999999999998E-2</c:v>
                </c:pt>
                <c:pt idx="80">
                  <c:v>1.4999999999999998E-2</c:v>
                </c:pt>
                <c:pt idx="81">
                  <c:v>1.4999999999999998E-2</c:v>
                </c:pt>
                <c:pt idx="82">
                  <c:v>1.4999999999999998E-2</c:v>
                </c:pt>
                <c:pt idx="83">
                  <c:v>1.4999999999999998E-2</c:v>
                </c:pt>
                <c:pt idx="84">
                  <c:v>1.4999999999999998E-2</c:v>
                </c:pt>
                <c:pt idx="85">
                  <c:v>1.4999999999999998E-2</c:v>
                </c:pt>
                <c:pt idx="86">
                  <c:v>1.4999999999999998E-2</c:v>
                </c:pt>
                <c:pt idx="87">
                  <c:v>1.4999999999999998E-2</c:v>
                </c:pt>
                <c:pt idx="88">
                  <c:v>1.4999999999999998E-2</c:v>
                </c:pt>
                <c:pt idx="89">
                  <c:v>1.4999999999999998E-2</c:v>
                </c:pt>
                <c:pt idx="90">
                  <c:v>1.4999999999999998E-2</c:v>
                </c:pt>
                <c:pt idx="91">
                  <c:v>1.4999999999999998E-2</c:v>
                </c:pt>
                <c:pt idx="92">
                  <c:v>1.4999999999999998E-2</c:v>
                </c:pt>
                <c:pt idx="93">
                  <c:v>1.4999999999999998E-2</c:v>
                </c:pt>
                <c:pt idx="94">
                  <c:v>1.4999999999999998E-2</c:v>
                </c:pt>
                <c:pt idx="95">
                  <c:v>1.4999999999999998E-2</c:v>
                </c:pt>
                <c:pt idx="96">
                  <c:v>1.4999999999999998E-2</c:v>
                </c:pt>
                <c:pt idx="97">
                  <c:v>1.4999999999999998E-2</c:v>
                </c:pt>
                <c:pt idx="98">
                  <c:v>1.4999999999999998E-2</c:v>
                </c:pt>
                <c:pt idx="99">
                  <c:v>1.4999999999999998E-2</c:v>
                </c:pt>
                <c:pt idx="100">
                  <c:v>1.4999999999999998E-2</c:v>
                </c:pt>
                <c:pt idx="101">
                  <c:v>1.4999999999999998E-2</c:v>
                </c:pt>
                <c:pt idx="102">
                  <c:v>1.4999999999999998E-2</c:v>
                </c:pt>
                <c:pt idx="103">
                  <c:v>1.4999999999999998E-2</c:v>
                </c:pt>
                <c:pt idx="104">
                  <c:v>1.4999999999999998E-2</c:v>
                </c:pt>
                <c:pt idx="105">
                  <c:v>1.4999999999999998E-2</c:v>
                </c:pt>
                <c:pt idx="106">
                  <c:v>1.4999999999999998E-2</c:v>
                </c:pt>
                <c:pt idx="107">
                  <c:v>1.4999999999999998E-2</c:v>
                </c:pt>
                <c:pt idx="108">
                  <c:v>1.4999999999999998E-2</c:v>
                </c:pt>
                <c:pt idx="109">
                  <c:v>1.4999999999999998E-2</c:v>
                </c:pt>
                <c:pt idx="110">
                  <c:v>1.4999999999999998E-2</c:v>
                </c:pt>
                <c:pt idx="111">
                  <c:v>1.4999999999999998E-2</c:v>
                </c:pt>
                <c:pt idx="112">
                  <c:v>1.4999999999999998E-2</c:v>
                </c:pt>
                <c:pt idx="113">
                  <c:v>1.4999999999999998E-2</c:v>
                </c:pt>
                <c:pt idx="114">
                  <c:v>1.4999999999999998E-2</c:v>
                </c:pt>
                <c:pt idx="115">
                  <c:v>1.4999999999999998E-2</c:v>
                </c:pt>
                <c:pt idx="116">
                  <c:v>1.4999999999999998E-2</c:v>
                </c:pt>
                <c:pt idx="117">
                  <c:v>1.4999999999999998E-2</c:v>
                </c:pt>
                <c:pt idx="118">
                  <c:v>1.4999999999999998E-2</c:v>
                </c:pt>
                <c:pt idx="119">
                  <c:v>1.4999999999999998E-2</c:v>
                </c:pt>
                <c:pt idx="120">
                  <c:v>1.4999999999999998E-2</c:v>
                </c:pt>
                <c:pt idx="121">
                  <c:v>1.4999999999999998E-2</c:v>
                </c:pt>
                <c:pt idx="122">
                  <c:v>1.4999999999999998E-2</c:v>
                </c:pt>
                <c:pt idx="123">
                  <c:v>1.4999999999999998E-2</c:v>
                </c:pt>
                <c:pt idx="124">
                  <c:v>1.4999999999999998E-2</c:v>
                </c:pt>
                <c:pt idx="125">
                  <c:v>1.4999999999999998E-2</c:v>
                </c:pt>
                <c:pt idx="126">
                  <c:v>1.4999999999999998E-2</c:v>
                </c:pt>
                <c:pt idx="127">
                  <c:v>1.4999999999999998E-2</c:v>
                </c:pt>
                <c:pt idx="128">
                  <c:v>1.4999999999999998E-2</c:v>
                </c:pt>
                <c:pt idx="129">
                  <c:v>1.4999999999999998E-2</c:v>
                </c:pt>
                <c:pt idx="130">
                  <c:v>1.4999999999999998E-2</c:v>
                </c:pt>
                <c:pt idx="131">
                  <c:v>1.4999999999999998E-2</c:v>
                </c:pt>
                <c:pt idx="132">
                  <c:v>1.4999999999999998E-2</c:v>
                </c:pt>
                <c:pt idx="133">
                  <c:v>1.4999999999999998E-2</c:v>
                </c:pt>
                <c:pt idx="134">
                  <c:v>1.4999999999999998E-2</c:v>
                </c:pt>
                <c:pt idx="135">
                  <c:v>1.4999999999999998E-2</c:v>
                </c:pt>
                <c:pt idx="136">
                  <c:v>1.4999999999999998E-2</c:v>
                </c:pt>
                <c:pt idx="137">
                  <c:v>1.4999999999999998E-2</c:v>
                </c:pt>
                <c:pt idx="138">
                  <c:v>1.4999999999999998E-2</c:v>
                </c:pt>
                <c:pt idx="139">
                  <c:v>1.4999999999999998E-2</c:v>
                </c:pt>
                <c:pt idx="140">
                  <c:v>1.4999999999999998E-2</c:v>
                </c:pt>
                <c:pt idx="141">
                  <c:v>1.4999999999999998E-2</c:v>
                </c:pt>
                <c:pt idx="142">
                  <c:v>1.4999999999999998E-2</c:v>
                </c:pt>
                <c:pt idx="143">
                  <c:v>1.4999999999999998E-2</c:v>
                </c:pt>
                <c:pt idx="144">
                  <c:v>1.4999999999999998E-2</c:v>
                </c:pt>
                <c:pt idx="145">
                  <c:v>1.4999999999999998E-2</c:v>
                </c:pt>
                <c:pt idx="146">
                  <c:v>1.4999999999999998E-2</c:v>
                </c:pt>
                <c:pt idx="147">
                  <c:v>1.4999999999999998E-2</c:v>
                </c:pt>
                <c:pt idx="148">
                  <c:v>1.4999999999999998E-2</c:v>
                </c:pt>
                <c:pt idx="149">
                  <c:v>1.4999999999999998E-2</c:v>
                </c:pt>
                <c:pt idx="150">
                  <c:v>1.4999999999999998E-2</c:v>
                </c:pt>
                <c:pt idx="151">
                  <c:v>1.4999999999999998E-2</c:v>
                </c:pt>
                <c:pt idx="152">
                  <c:v>1.4999999999999998E-2</c:v>
                </c:pt>
                <c:pt idx="153">
                  <c:v>1.4999999999999998E-2</c:v>
                </c:pt>
                <c:pt idx="154">
                  <c:v>1.4999999999999998E-2</c:v>
                </c:pt>
                <c:pt idx="155">
                  <c:v>1.4999999999999998E-2</c:v>
                </c:pt>
                <c:pt idx="156">
                  <c:v>1.4999999999999998E-2</c:v>
                </c:pt>
                <c:pt idx="157">
                  <c:v>1.4999999999999998E-2</c:v>
                </c:pt>
                <c:pt idx="158">
                  <c:v>1.4999999999999998E-2</c:v>
                </c:pt>
                <c:pt idx="159">
                  <c:v>1.4999999999999998E-2</c:v>
                </c:pt>
                <c:pt idx="160">
                  <c:v>1.4999999999999998E-2</c:v>
                </c:pt>
                <c:pt idx="161">
                  <c:v>1.4999999999999998E-2</c:v>
                </c:pt>
                <c:pt idx="162">
                  <c:v>1.4999999999999998E-2</c:v>
                </c:pt>
                <c:pt idx="163">
                  <c:v>1.4999999999999998E-2</c:v>
                </c:pt>
                <c:pt idx="164">
                  <c:v>1.4999999999999998E-2</c:v>
                </c:pt>
                <c:pt idx="165">
                  <c:v>1.4999999999999998E-2</c:v>
                </c:pt>
                <c:pt idx="166">
                  <c:v>1.4999999999999998E-2</c:v>
                </c:pt>
                <c:pt idx="167">
                  <c:v>1.4999999999999998E-2</c:v>
                </c:pt>
                <c:pt idx="168">
                  <c:v>1.4999999999999998E-2</c:v>
                </c:pt>
                <c:pt idx="169">
                  <c:v>1.4999999999999998E-2</c:v>
                </c:pt>
                <c:pt idx="170">
                  <c:v>1.4999999999999998E-2</c:v>
                </c:pt>
                <c:pt idx="171">
                  <c:v>1.4999999999999998E-2</c:v>
                </c:pt>
                <c:pt idx="172">
                  <c:v>1.4999999999999998E-2</c:v>
                </c:pt>
                <c:pt idx="173">
                  <c:v>1.4999999999999998E-2</c:v>
                </c:pt>
                <c:pt idx="174">
                  <c:v>1.4999999999999998E-2</c:v>
                </c:pt>
                <c:pt idx="175">
                  <c:v>1.4999999999999998E-2</c:v>
                </c:pt>
                <c:pt idx="176">
                  <c:v>1.4999999999999998E-2</c:v>
                </c:pt>
                <c:pt idx="177">
                  <c:v>1.4999999999999998E-2</c:v>
                </c:pt>
                <c:pt idx="178">
                  <c:v>1.4999999999999998E-2</c:v>
                </c:pt>
                <c:pt idx="179">
                  <c:v>1.4999999999999998E-2</c:v>
                </c:pt>
                <c:pt idx="180">
                  <c:v>1.4999999999999998E-2</c:v>
                </c:pt>
                <c:pt idx="181">
                  <c:v>1.4999999999999998E-2</c:v>
                </c:pt>
                <c:pt idx="182">
                  <c:v>1.4999999999999998E-2</c:v>
                </c:pt>
                <c:pt idx="183">
                  <c:v>1.4999999999999998E-2</c:v>
                </c:pt>
                <c:pt idx="184">
                  <c:v>1.4999999999999998E-2</c:v>
                </c:pt>
                <c:pt idx="185">
                  <c:v>1.4999999999999998E-2</c:v>
                </c:pt>
                <c:pt idx="186">
                  <c:v>1.4999999999999998E-2</c:v>
                </c:pt>
                <c:pt idx="187">
                  <c:v>1.4999999999999998E-2</c:v>
                </c:pt>
                <c:pt idx="188">
                  <c:v>1.4999999999999998E-2</c:v>
                </c:pt>
                <c:pt idx="189">
                  <c:v>1.4999999999999998E-2</c:v>
                </c:pt>
                <c:pt idx="190">
                  <c:v>1.4999999999999998E-2</c:v>
                </c:pt>
                <c:pt idx="191">
                  <c:v>1.4999999999999998E-2</c:v>
                </c:pt>
                <c:pt idx="192">
                  <c:v>1.4999999999999998E-2</c:v>
                </c:pt>
                <c:pt idx="193">
                  <c:v>1.4999999999999998E-2</c:v>
                </c:pt>
                <c:pt idx="194">
                  <c:v>1.4999999999999998E-2</c:v>
                </c:pt>
                <c:pt idx="195">
                  <c:v>1.4999999999999998E-2</c:v>
                </c:pt>
                <c:pt idx="196">
                  <c:v>1.4999999999999998E-2</c:v>
                </c:pt>
                <c:pt idx="197">
                  <c:v>1.4999999999999998E-2</c:v>
                </c:pt>
                <c:pt idx="198">
                  <c:v>1.4999999999999998E-2</c:v>
                </c:pt>
                <c:pt idx="199">
                  <c:v>1.4999999999999998E-2</c:v>
                </c:pt>
                <c:pt idx="200">
                  <c:v>1.4999999999999998E-2</c:v>
                </c:pt>
                <c:pt idx="201">
                  <c:v>1.4999999999999998E-2</c:v>
                </c:pt>
                <c:pt idx="202">
                  <c:v>1.4999999999999998E-2</c:v>
                </c:pt>
                <c:pt idx="203">
                  <c:v>1.4999999999999998E-2</c:v>
                </c:pt>
                <c:pt idx="204">
                  <c:v>1.4999999999999998E-2</c:v>
                </c:pt>
                <c:pt idx="205">
                  <c:v>1.4999999999999998E-2</c:v>
                </c:pt>
                <c:pt idx="206">
                  <c:v>1.4999999999999998E-2</c:v>
                </c:pt>
                <c:pt idx="207">
                  <c:v>1.4999999999999998E-2</c:v>
                </c:pt>
                <c:pt idx="208">
                  <c:v>1.4999999999999998E-2</c:v>
                </c:pt>
                <c:pt idx="209">
                  <c:v>1.4999999999999998E-2</c:v>
                </c:pt>
                <c:pt idx="210">
                  <c:v>1.4999999999999998E-2</c:v>
                </c:pt>
                <c:pt idx="211">
                  <c:v>1.4999999999999998E-2</c:v>
                </c:pt>
                <c:pt idx="212">
                  <c:v>1.4999999999999998E-2</c:v>
                </c:pt>
                <c:pt idx="213">
                  <c:v>1.4999999999999998E-2</c:v>
                </c:pt>
                <c:pt idx="214">
                  <c:v>1.4999999999999998E-2</c:v>
                </c:pt>
                <c:pt idx="215">
                  <c:v>1.4999999999999998E-2</c:v>
                </c:pt>
                <c:pt idx="216">
                  <c:v>1.4999999999999998E-2</c:v>
                </c:pt>
                <c:pt idx="217">
                  <c:v>1.4999999999999998E-2</c:v>
                </c:pt>
                <c:pt idx="218">
                  <c:v>1.4999999999999998E-2</c:v>
                </c:pt>
                <c:pt idx="219">
                  <c:v>1.4999999999999998E-2</c:v>
                </c:pt>
                <c:pt idx="220">
                  <c:v>1.4999999999999998E-2</c:v>
                </c:pt>
                <c:pt idx="221">
                  <c:v>1.4999999999999998E-2</c:v>
                </c:pt>
                <c:pt idx="222">
                  <c:v>1.4999999999999998E-2</c:v>
                </c:pt>
                <c:pt idx="223">
                  <c:v>1.4999999999999998E-2</c:v>
                </c:pt>
                <c:pt idx="224">
                  <c:v>1.4999999999999998E-2</c:v>
                </c:pt>
                <c:pt idx="225">
                  <c:v>1.4999999999999998E-2</c:v>
                </c:pt>
                <c:pt idx="226">
                  <c:v>1.4999999999999998E-2</c:v>
                </c:pt>
                <c:pt idx="227">
                  <c:v>1.4999999999999998E-2</c:v>
                </c:pt>
                <c:pt idx="228">
                  <c:v>1.4999999999999998E-2</c:v>
                </c:pt>
                <c:pt idx="229">
                  <c:v>1.4999999999999998E-2</c:v>
                </c:pt>
                <c:pt idx="230">
                  <c:v>1.4999999999999998E-2</c:v>
                </c:pt>
                <c:pt idx="231">
                  <c:v>1.4999999999999998E-2</c:v>
                </c:pt>
                <c:pt idx="232">
                  <c:v>1.4999999999999998E-2</c:v>
                </c:pt>
                <c:pt idx="233">
                  <c:v>1.4999999999999998E-2</c:v>
                </c:pt>
                <c:pt idx="234">
                  <c:v>1.4999999999999998E-2</c:v>
                </c:pt>
                <c:pt idx="235">
                  <c:v>1.4999999999999998E-2</c:v>
                </c:pt>
                <c:pt idx="236">
                  <c:v>1.4999999999999998E-2</c:v>
                </c:pt>
                <c:pt idx="237">
                  <c:v>1.4999999999999998E-2</c:v>
                </c:pt>
                <c:pt idx="238">
                  <c:v>1.4999999999999998E-2</c:v>
                </c:pt>
                <c:pt idx="239">
                  <c:v>1.4999999999999998E-2</c:v>
                </c:pt>
                <c:pt idx="240">
                  <c:v>1.4999999999999998E-2</c:v>
                </c:pt>
                <c:pt idx="241">
                  <c:v>1.4999999999999998E-2</c:v>
                </c:pt>
                <c:pt idx="242">
                  <c:v>1.4999999999999998E-2</c:v>
                </c:pt>
                <c:pt idx="243">
                  <c:v>1.4999999999999998E-2</c:v>
                </c:pt>
                <c:pt idx="244">
                  <c:v>1.4999999999999998E-2</c:v>
                </c:pt>
                <c:pt idx="245">
                  <c:v>1.4999999999999998E-2</c:v>
                </c:pt>
                <c:pt idx="246">
                  <c:v>1.4999999999999998E-2</c:v>
                </c:pt>
                <c:pt idx="247">
                  <c:v>1.4999999999999998E-2</c:v>
                </c:pt>
                <c:pt idx="248">
                  <c:v>1.4999999999999998E-2</c:v>
                </c:pt>
                <c:pt idx="249">
                  <c:v>1.4999999999999998E-2</c:v>
                </c:pt>
                <c:pt idx="250">
                  <c:v>1.4999999999999998E-2</c:v>
                </c:pt>
                <c:pt idx="251">
                  <c:v>1.4999999999999998E-2</c:v>
                </c:pt>
                <c:pt idx="252">
                  <c:v>1.4999999999999998E-2</c:v>
                </c:pt>
                <c:pt idx="253">
                  <c:v>1.4999999999999998E-2</c:v>
                </c:pt>
                <c:pt idx="254">
                  <c:v>1.4999999999999998E-2</c:v>
                </c:pt>
                <c:pt idx="255">
                  <c:v>1.4999999999999998E-2</c:v>
                </c:pt>
                <c:pt idx="256">
                  <c:v>1.4999999999999998E-2</c:v>
                </c:pt>
                <c:pt idx="257">
                  <c:v>1.4999999999999998E-2</c:v>
                </c:pt>
                <c:pt idx="258">
                  <c:v>1.4999999999999998E-2</c:v>
                </c:pt>
                <c:pt idx="259">
                  <c:v>1.4999999999999998E-2</c:v>
                </c:pt>
                <c:pt idx="260">
                  <c:v>1.4999999999999998E-2</c:v>
                </c:pt>
                <c:pt idx="261">
                  <c:v>1.4999999999999998E-2</c:v>
                </c:pt>
                <c:pt idx="262">
                  <c:v>1.4999999999999998E-2</c:v>
                </c:pt>
                <c:pt idx="263">
                  <c:v>1.4999999999999998E-2</c:v>
                </c:pt>
                <c:pt idx="264">
                  <c:v>1.4999999999999998E-2</c:v>
                </c:pt>
                <c:pt idx="265">
                  <c:v>1.4999999999999998E-2</c:v>
                </c:pt>
                <c:pt idx="266">
                  <c:v>1.4999999999999998E-2</c:v>
                </c:pt>
                <c:pt idx="267">
                  <c:v>1.4999999999999998E-2</c:v>
                </c:pt>
                <c:pt idx="268">
                  <c:v>1.4999999999999998E-2</c:v>
                </c:pt>
                <c:pt idx="269">
                  <c:v>1.4999999999999998E-2</c:v>
                </c:pt>
                <c:pt idx="270">
                  <c:v>1.4999999999999998E-2</c:v>
                </c:pt>
                <c:pt idx="271">
                  <c:v>1.4999999999999998E-2</c:v>
                </c:pt>
                <c:pt idx="272">
                  <c:v>1.4999999999999998E-2</c:v>
                </c:pt>
                <c:pt idx="273">
                  <c:v>1.4999999999999998E-2</c:v>
                </c:pt>
                <c:pt idx="274">
                  <c:v>1.4999999999999998E-2</c:v>
                </c:pt>
                <c:pt idx="275">
                  <c:v>1.4999999999999998E-2</c:v>
                </c:pt>
                <c:pt idx="276">
                  <c:v>1.4999999999999998E-2</c:v>
                </c:pt>
                <c:pt idx="277">
                  <c:v>1.4999999999999998E-2</c:v>
                </c:pt>
                <c:pt idx="278">
                  <c:v>1.4999999999999998E-2</c:v>
                </c:pt>
                <c:pt idx="279">
                  <c:v>1.4999999999999998E-2</c:v>
                </c:pt>
                <c:pt idx="280">
                  <c:v>1.4999999999999998E-2</c:v>
                </c:pt>
                <c:pt idx="281">
                  <c:v>1.4999999999999998E-2</c:v>
                </c:pt>
                <c:pt idx="282">
                  <c:v>1.4999999999999998E-2</c:v>
                </c:pt>
                <c:pt idx="283">
                  <c:v>1.4999999999999998E-2</c:v>
                </c:pt>
                <c:pt idx="284">
                  <c:v>1.4999999999999998E-2</c:v>
                </c:pt>
                <c:pt idx="285">
                  <c:v>1.4999999999999998E-2</c:v>
                </c:pt>
                <c:pt idx="286">
                  <c:v>1.4999999999999998E-2</c:v>
                </c:pt>
                <c:pt idx="287">
                  <c:v>1.4999999999999998E-2</c:v>
                </c:pt>
                <c:pt idx="288">
                  <c:v>1.4999999999999998E-2</c:v>
                </c:pt>
                <c:pt idx="289">
                  <c:v>1.4999999999999998E-2</c:v>
                </c:pt>
                <c:pt idx="290">
                  <c:v>1.4999999999999998E-2</c:v>
                </c:pt>
                <c:pt idx="291">
                  <c:v>1.4999999999999998E-2</c:v>
                </c:pt>
                <c:pt idx="292">
                  <c:v>1.4999999999999998E-2</c:v>
                </c:pt>
                <c:pt idx="293">
                  <c:v>1.4999999999999998E-2</c:v>
                </c:pt>
                <c:pt idx="294">
                  <c:v>1.4999999999999998E-2</c:v>
                </c:pt>
                <c:pt idx="295">
                  <c:v>1.4999999999999998E-2</c:v>
                </c:pt>
                <c:pt idx="296">
                  <c:v>1.4999999999999998E-2</c:v>
                </c:pt>
                <c:pt idx="297">
                  <c:v>1.4999999999999998E-2</c:v>
                </c:pt>
                <c:pt idx="298">
                  <c:v>1.4999999999999998E-2</c:v>
                </c:pt>
                <c:pt idx="299">
                  <c:v>1.4999999999999998E-2</c:v>
                </c:pt>
                <c:pt idx="300">
                  <c:v>1.4999999999999998E-2</c:v>
                </c:pt>
                <c:pt idx="301">
                  <c:v>1.4999999999999998E-2</c:v>
                </c:pt>
                <c:pt idx="302">
                  <c:v>1.4999999999999998E-2</c:v>
                </c:pt>
                <c:pt idx="303">
                  <c:v>1.4999999999999998E-2</c:v>
                </c:pt>
                <c:pt idx="304">
                  <c:v>1.4999999999999998E-2</c:v>
                </c:pt>
                <c:pt idx="305">
                  <c:v>1.4999999999999998E-2</c:v>
                </c:pt>
                <c:pt idx="306">
                  <c:v>1.4999999999999998E-2</c:v>
                </c:pt>
                <c:pt idx="307">
                  <c:v>1.4999999999999998E-2</c:v>
                </c:pt>
                <c:pt idx="308">
                  <c:v>1.4999999999999998E-2</c:v>
                </c:pt>
                <c:pt idx="309">
                  <c:v>1.4999999999999998E-2</c:v>
                </c:pt>
                <c:pt idx="310">
                  <c:v>1.4999999999999998E-2</c:v>
                </c:pt>
                <c:pt idx="311">
                  <c:v>1.4999999999999998E-2</c:v>
                </c:pt>
                <c:pt idx="312">
                  <c:v>1.4999999999999998E-2</c:v>
                </c:pt>
                <c:pt idx="313">
                  <c:v>1.4999999999999998E-2</c:v>
                </c:pt>
                <c:pt idx="314">
                  <c:v>1.4999999999999998E-2</c:v>
                </c:pt>
                <c:pt idx="315">
                  <c:v>1.4999999999999998E-2</c:v>
                </c:pt>
                <c:pt idx="316">
                  <c:v>1.4999999999999998E-2</c:v>
                </c:pt>
                <c:pt idx="317">
                  <c:v>1.4999999999999998E-2</c:v>
                </c:pt>
                <c:pt idx="318">
                  <c:v>1.4999999999999998E-2</c:v>
                </c:pt>
                <c:pt idx="319">
                  <c:v>1.4999999999999998E-2</c:v>
                </c:pt>
                <c:pt idx="320">
                  <c:v>1.4999999999999998E-2</c:v>
                </c:pt>
                <c:pt idx="321">
                  <c:v>1.4999999999999998E-2</c:v>
                </c:pt>
                <c:pt idx="322">
                  <c:v>1.4999999999999998E-2</c:v>
                </c:pt>
                <c:pt idx="323">
                  <c:v>1.4999999999999998E-2</c:v>
                </c:pt>
                <c:pt idx="324">
                  <c:v>1.4999999999999998E-2</c:v>
                </c:pt>
                <c:pt idx="325">
                  <c:v>1.4999999999999998E-2</c:v>
                </c:pt>
                <c:pt idx="326">
                  <c:v>1.4999999999999998E-2</c:v>
                </c:pt>
                <c:pt idx="327">
                  <c:v>1.4999999999999998E-2</c:v>
                </c:pt>
                <c:pt idx="328">
                  <c:v>1.4999999999999998E-2</c:v>
                </c:pt>
                <c:pt idx="329">
                  <c:v>1.4999999999999998E-2</c:v>
                </c:pt>
                <c:pt idx="330">
                  <c:v>1.4999999999999998E-2</c:v>
                </c:pt>
                <c:pt idx="331">
                  <c:v>1.4999999999999998E-2</c:v>
                </c:pt>
                <c:pt idx="332">
                  <c:v>1.4999999999999998E-2</c:v>
                </c:pt>
                <c:pt idx="333">
                  <c:v>1.4999999999999998E-2</c:v>
                </c:pt>
                <c:pt idx="334">
                  <c:v>1.4999999999999998E-2</c:v>
                </c:pt>
                <c:pt idx="335">
                  <c:v>1.4999999999999998E-2</c:v>
                </c:pt>
                <c:pt idx="336">
                  <c:v>1.4999999999999998E-2</c:v>
                </c:pt>
                <c:pt idx="337">
                  <c:v>1.4999999999999998E-2</c:v>
                </c:pt>
                <c:pt idx="338">
                  <c:v>1.4999999999999998E-2</c:v>
                </c:pt>
                <c:pt idx="339">
                  <c:v>1.4999999999999998E-2</c:v>
                </c:pt>
                <c:pt idx="340">
                  <c:v>1.4999999999999998E-2</c:v>
                </c:pt>
                <c:pt idx="341">
                  <c:v>1.4999999999999998E-2</c:v>
                </c:pt>
                <c:pt idx="342">
                  <c:v>1.4999999999999998E-2</c:v>
                </c:pt>
                <c:pt idx="343">
                  <c:v>1.4999999999999998E-2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1.4999999999999998E-2</c:v>
                </c:pt>
                <c:pt idx="352">
                  <c:v>1.4999999999999998E-2</c:v>
                </c:pt>
                <c:pt idx="353">
                  <c:v>1.4999999999999998E-2</c:v>
                </c:pt>
                <c:pt idx="354">
                  <c:v>1.4999999999999998E-2</c:v>
                </c:pt>
                <c:pt idx="355">
                  <c:v>1.4999999999999998E-2</c:v>
                </c:pt>
                <c:pt idx="356">
                  <c:v>1.4999999999999998E-2</c:v>
                </c:pt>
                <c:pt idx="357">
                  <c:v>1.4999999999999998E-2</c:v>
                </c:pt>
                <c:pt idx="358">
                  <c:v>1.4999999999999998E-2</c:v>
                </c:pt>
                <c:pt idx="359">
                  <c:v>1.4999999999999998E-2</c:v>
                </c:pt>
                <c:pt idx="360">
                  <c:v>1.4999999999999998E-2</c:v>
                </c:pt>
                <c:pt idx="361">
                  <c:v>1.4999999999999998E-2</c:v>
                </c:pt>
                <c:pt idx="362">
                  <c:v>1.4999999999999998E-2</c:v>
                </c:pt>
                <c:pt idx="363">
                  <c:v>1.4999999999999998E-2</c:v>
                </c:pt>
                <c:pt idx="364">
                  <c:v>1.4999999999999998E-2</c:v>
                </c:pt>
                <c:pt idx="365">
                  <c:v>1.4999999999999998E-2</c:v>
                </c:pt>
                <c:pt idx="366">
                  <c:v>1.4999999999999998E-2</c:v>
                </c:pt>
                <c:pt idx="367">
                  <c:v>1.4999999999999998E-2</c:v>
                </c:pt>
                <c:pt idx="368">
                  <c:v>1.4999999999999998E-2</c:v>
                </c:pt>
                <c:pt idx="369">
                  <c:v>1.4999999999999998E-2</c:v>
                </c:pt>
                <c:pt idx="370">
                  <c:v>1.4999999999999998E-2</c:v>
                </c:pt>
                <c:pt idx="371">
                  <c:v>1.4999999999999998E-2</c:v>
                </c:pt>
                <c:pt idx="372">
                  <c:v>1.4999999999999998E-2</c:v>
                </c:pt>
                <c:pt idx="373">
                  <c:v>1.4999999999999998E-2</c:v>
                </c:pt>
                <c:pt idx="374">
                  <c:v>1.4999999999999998E-2</c:v>
                </c:pt>
                <c:pt idx="375">
                  <c:v>1.4999999999999998E-2</c:v>
                </c:pt>
                <c:pt idx="376">
                  <c:v>1.4999999999999998E-2</c:v>
                </c:pt>
                <c:pt idx="377">
                  <c:v>1.4999999999999998E-2</c:v>
                </c:pt>
                <c:pt idx="378">
                  <c:v>1.4999999999999998E-2</c:v>
                </c:pt>
                <c:pt idx="379">
                  <c:v>1.4999999999999998E-2</c:v>
                </c:pt>
                <c:pt idx="380">
                  <c:v>1.4999999999999998E-2</c:v>
                </c:pt>
                <c:pt idx="381">
                  <c:v>1.4999999999999998E-2</c:v>
                </c:pt>
                <c:pt idx="382">
                  <c:v>1.4999999999999998E-2</c:v>
                </c:pt>
                <c:pt idx="383">
                  <c:v>1.4999999999999998E-2</c:v>
                </c:pt>
                <c:pt idx="384">
                  <c:v>1.4999999999999998E-2</c:v>
                </c:pt>
                <c:pt idx="385">
                  <c:v>1.4999999999999998E-2</c:v>
                </c:pt>
                <c:pt idx="386">
                  <c:v>1.4999999999999998E-2</c:v>
                </c:pt>
                <c:pt idx="387">
                  <c:v>1.4999999999999998E-2</c:v>
                </c:pt>
                <c:pt idx="388">
                  <c:v>1.4999999999999998E-2</c:v>
                </c:pt>
                <c:pt idx="389">
                  <c:v>1.4999999999999998E-2</c:v>
                </c:pt>
                <c:pt idx="390">
                  <c:v>1.4999999999999998E-2</c:v>
                </c:pt>
                <c:pt idx="391">
                  <c:v>1.4999999999999998E-2</c:v>
                </c:pt>
                <c:pt idx="392">
                  <c:v>1.4999999999999998E-2</c:v>
                </c:pt>
                <c:pt idx="393">
                  <c:v>1.4999999999999998E-2</c:v>
                </c:pt>
                <c:pt idx="394">
                  <c:v>1.4999999999999998E-2</c:v>
                </c:pt>
                <c:pt idx="395">
                  <c:v>1.4999999999999998E-2</c:v>
                </c:pt>
                <c:pt idx="396">
                  <c:v>1.4999999999999998E-2</c:v>
                </c:pt>
                <c:pt idx="397">
                  <c:v>1.4999999999999998E-2</c:v>
                </c:pt>
                <c:pt idx="398">
                  <c:v>1.4999999999999998E-2</c:v>
                </c:pt>
                <c:pt idx="399">
                  <c:v>1.4999999999999998E-2</c:v>
                </c:pt>
                <c:pt idx="400">
                  <c:v>1.4999999999999998E-2</c:v>
                </c:pt>
              </c:numCache>
            </c:numRef>
          </c:val>
        </c:ser>
        <c:dLbls/>
        <c:marker val="1"/>
        <c:axId val="64776064"/>
        <c:axId val="64777600"/>
      </c:lineChart>
      <c:catAx>
        <c:axId val="64776064"/>
        <c:scaling>
          <c:orientation val="minMax"/>
        </c:scaling>
        <c:axPos val="b"/>
        <c:majorTickMark val="none"/>
        <c:tickLblPos val="none"/>
        <c:crossAx val="64777600"/>
        <c:crosses val="autoZero"/>
        <c:auto val="1"/>
        <c:lblAlgn val="ctr"/>
        <c:lblOffset val="100"/>
      </c:catAx>
      <c:valAx>
        <c:axId val="64777600"/>
        <c:scaling>
          <c:orientation val="minMax"/>
          <c:max val="9.0000000000000024E-2"/>
          <c:min val="-3.500000000000001E-2"/>
        </c:scaling>
        <c:axPos val="l"/>
        <c:numFmt formatCode="0.00%" sourceLinked="1"/>
        <c:majorTickMark val="none"/>
        <c:tickLblPos val="nextTo"/>
        <c:crossAx val="64776064"/>
        <c:crosses val="autoZero"/>
        <c:crossBetween val="between"/>
      </c:valAx>
    </c:plotArea>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Sheet1!$D$20</c:f>
              <c:strCache>
                <c:ptCount val="1"/>
                <c:pt idx="0">
                  <c:v>investment returns</c:v>
                </c:pt>
              </c:strCache>
            </c:strRef>
          </c:tx>
          <c:spPr>
            <a:ln w="50800">
              <a:solidFill>
                <a:schemeClr val="tx1"/>
              </a:solidFill>
            </a:ln>
          </c:spPr>
          <c:marker>
            <c:symbol val="none"/>
          </c:marker>
          <c:val>
            <c:numRef>
              <c:f>Sheet1!$D$21:$D$421</c:f>
              <c:numCache>
                <c:formatCode>0.00%</c:formatCode>
                <c:ptCount val="401"/>
                <c:pt idx="0">
                  <c:v>1.4999999999999998E-2</c:v>
                </c:pt>
                <c:pt idx="1">
                  <c:v>1.5209700000000001E-2</c:v>
                </c:pt>
                <c:pt idx="2">
                  <c:v>1.5418800000000003E-2</c:v>
                </c:pt>
                <c:pt idx="3">
                  <c:v>1.56273E-2</c:v>
                </c:pt>
                <c:pt idx="4">
                  <c:v>1.5835200000000001E-2</c:v>
                </c:pt>
                <c:pt idx="5">
                  <c:v>1.6042500000000029E-2</c:v>
                </c:pt>
                <c:pt idx="6">
                  <c:v>1.6249200000000002E-2</c:v>
                </c:pt>
                <c:pt idx="7">
                  <c:v>1.6455299999999999E-2</c:v>
                </c:pt>
                <c:pt idx="8">
                  <c:v>1.6660800000000028E-2</c:v>
                </c:pt>
                <c:pt idx="9">
                  <c:v>1.6865700000000025E-2</c:v>
                </c:pt>
                <c:pt idx="10">
                  <c:v>1.7069999999999998E-2</c:v>
                </c:pt>
                <c:pt idx="11">
                  <c:v>1.7273699999999999E-2</c:v>
                </c:pt>
                <c:pt idx="12">
                  <c:v>1.7476800000000001E-2</c:v>
                </c:pt>
                <c:pt idx="13">
                  <c:v>1.7679299999999998E-2</c:v>
                </c:pt>
                <c:pt idx="14">
                  <c:v>1.78812E-2</c:v>
                </c:pt>
                <c:pt idx="15">
                  <c:v>1.8082500000000026E-2</c:v>
                </c:pt>
                <c:pt idx="16">
                  <c:v>1.8283200000000003E-2</c:v>
                </c:pt>
                <c:pt idx="17">
                  <c:v>1.8483300000000001E-2</c:v>
                </c:pt>
                <c:pt idx="18">
                  <c:v>1.8682800000000024E-2</c:v>
                </c:pt>
                <c:pt idx="19">
                  <c:v>1.8881700000000026E-2</c:v>
                </c:pt>
                <c:pt idx="20">
                  <c:v>1.9080000000000027E-2</c:v>
                </c:pt>
                <c:pt idx="21">
                  <c:v>1.9277699999999998E-2</c:v>
                </c:pt>
                <c:pt idx="22">
                  <c:v>1.9474800000000028E-2</c:v>
                </c:pt>
                <c:pt idx="23">
                  <c:v>1.9671299999999999E-2</c:v>
                </c:pt>
                <c:pt idx="24">
                  <c:v>1.9867200000000026E-2</c:v>
                </c:pt>
                <c:pt idx="25">
                  <c:v>2.0062499999999987E-2</c:v>
                </c:pt>
                <c:pt idx="26">
                  <c:v>2.0257200000000034E-2</c:v>
                </c:pt>
                <c:pt idx="27">
                  <c:v>2.0451300000000033E-2</c:v>
                </c:pt>
                <c:pt idx="28">
                  <c:v>2.0644799999999998E-2</c:v>
                </c:pt>
                <c:pt idx="29">
                  <c:v>2.0837700000000035E-2</c:v>
                </c:pt>
                <c:pt idx="30">
                  <c:v>2.1030000000000035E-2</c:v>
                </c:pt>
                <c:pt idx="31">
                  <c:v>2.1221700000000034E-2</c:v>
                </c:pt>
                <c:pt idx="32">
                  <c:v>2.1412799999999999E-2</c:v>
                </c:pt>
                <c:pt idx="33">
                  <c:v>2.1603300000000047E-2</c:v>
                </c:pt>
                <c:pt idx="34">
                  <c:v>2.1793199999999999E-2</c:v>
                </c:pt>
                <c:pt idx="35">
                  <c:v>2.1982500000000002E-2</c:v>
                </c:pt>
                <c:pt idx="36">
                  <c:v>2.2171200000000044E-2</c:v>
                </c:pt>
                <c:pt idx="37">
                  <c:v>2.2359299999999999E-2</c:v>
                </c:pt>
                <c:pt idx="38">
                  <c:v>2.2546799999999999E-2</c:v>
                </c:pt>
                <c:pt idx="39">
                  <c:v>2.2733700000000051E-2</c:v>
                </c:pt>
                <c:pt idx="40">
                  <c:v>2.2920000000000006E-2</c:v>
                </c:pt>
                <c:pt idx="41">
                  <c:v>2.31057E-2</c:v>
                </c:pt>
                <c:pt idx="42">
                  <c:v>2.32908E-2</c:v>
                </c:pt>
                <c:pt idx="43">
                  <c:v>2.3475300000000032E-2</c:v>
                </c:pt>
                <c:pt idx="44">
                  <c:v>2.3659199999999998E-2</c:v>
                </c:pt>
                <c:pt idx="45">
                  <c:v>2.3842499999999978E-2</c:v>
                </c:pt>
                <c:pt idx="46">
                  <c:v>2.402520000000001E-2</c:v>
                </c:pt>
                <c:pt idx="47">
                  <c:v>2.4207300000000036E-2</c:v>
                </c:pt>
                <c:pt idx="48">
                  <c:v>2.4388799999999988E-2</c:v>
                </c:pt>
                <c:pt idx="49">
                  <c:v>2.45697E-2</c:v>
                </c:pt>
                <c:pt idx="50">
                  <c:v>2.4749999999999998E-2</c:v>
                </c:pt>
                <c:pt idx="51">
                  <c:v>2.4929699999999978E-2</c:v>
                </c:pt>
                <c:pt idx="52">
                  <c:v>2.5108800000000001E-2</c:v>
                </c:pt>
                <c:pt idx="53">
                  <c:v>2.528730000000004E-2</c:v>
                </c:pt>
                <c:pt idx="54">
                  <c:v>2.5465200000000032E-2</c:v>
                </c:pt>
                <c:pt idx="55">
                  <c:v>2.5642499999999999E-2</c:v>
                </c:pt>
                <c:pt idx="56">
                  <c:v>2.5819200000000035E-2</c:v>
                </c:pt>
                <c:pt idx="57">
                  <c:v>2.5995299999999999E-2</c:v>
                </c:pt>
                <c:pt idx="58">
                  <c:v>2.6170800000000011E-2</c:v>
                </c:pt>
                <c:pt idx="59">
                  <c:v>2.6345700000000034E-2</c:v>
                </c:pt>
                <c:pt idx="60">
                  <c:v>2.6519999999999998E-2</c:v>
                </c:pt>
                <c:pt idx="61">
                  <c:v>2.6693700000000035E-2</c:v>
                </c:pt>
                <c:pt idx="62">
                  <c:v>2.686680000000001E-2</c:v>
                </c:pt>
                <c:pt idx="63">
                  <c:v>2.7039300000000068E-2</c:v>
                </c:pt>
                <c:pt idx="64">
                  <c:v>2.7211200000000046E-2</c:v>
                </c:pt>
                <c:pt idx="65">
                  <c:v>2.7382500000000001E-2</c:v>
                </c:pt>
                <c:pt idx="66">
                  <c:v>2.7553200000000042E-2</c:v>
                </c:pt>
                <c:pt idx="67">
                  <c:v>2.7723299999999999E-2</c:v>
                </c:pt>
                <c:pt idx="68">
                  <c:v>2.7892800000000044E-2</c:v>
                </c:pt>
                <c:pt idx="69">
                  <c:v>2.8061700000000002E-2</c:v>
                </c:pt>
                <c:pt idx="70">
                  <c:v>2.8230000000000002E-2</c:v>
                </c:pt>
                <c:pt idx="71">
                  <c:v>2.8397700000000001E-2</c:v>
                </c:pt>
                <c:pt idx="72">
                  <c:v>2.8564799999999977E-2</c:v>
                </c:pt>
                <c:pt idx="73">
                  <c:v>2.8731300000000033E-2</c:v>
                </c:pt>
                <c:pt idx="74">
                  <c:v>2.8897199999999998E-2</c:v>
                </c:pt>
                <c:pt idx="75">
                  <c:v>2.9062499999999977E-2</c:v>
                </c:pt>
                <c:pt idx="76">
                  <c:v>2.9227200000000002E-2</c:v>
                </c:pt>
                <c:pt idx="77">
                  <c:v>2.9391300000000002E-2</c:v>
                </c:pt>
                <c:pt idx="78">
                  <c:v>2.9554800000000006E-2</c:v>
                </c:pt>
                <c:pt idx="79">
                  <c:v>2.97177E-2</c:v>
                </c:pt>
                <c:pt idx="80">
                  <c:v>2.9880000000000011E-2</c:v>
                </c:pt>
                <c:pt idx="81">
                  <c:v>3.0041700000000036E-2</c:v>
                </c:pt>
                <c:pt idx="82">
                  <c:v>3.0202799999999998E-2</c:v>
                </c:pt>
                <c:pt idx="83">
                  <c:v>3.0363300000000006E-2</c:v>
                </c:pt>
                <c:pt idx="84">
                  <c:v>3.0523200000000011E-2</c:v>
                </c:pt>
                <c:pt idx="85">
                  <c:v>3.0682500000000001E-2</c:v>
                </c:pt>
                <c:pt idx="86">
                  <c:v>3.0841200000000058E-2</c:v>
                </c:pt>
                <c:pt idx="87">
                  <c:v>3.0999300000000032E-2</c:v>
                </c:pt>
                <c:pt idx="88">
                  <c:v>3.1156799999999998E-2</c:v>
                </c:pt>
                <c:pt idx="89">
                  <c:v>3.1313700000000014E-2</c:v>
                </c:pt>
                <c:pt idx="90">
                  <c:v>3.1470000000000012E-2</c:v>
                </c:pt>
                <c:pt idx="91">
                  <c:v>3.1625700000000041E-2</c:v>
                </c:pt>
                <c:pt idx="92">
                  <c:v>3.1780799999999998E-2</c:v>
                </c:pt>
                <c:pt idx="93">
                  <c:v>3.1935300000000055E-2</c:v>
                </c:pt>
                <c:pt idx="94">
                  <c:v>3.2089200000000054E-2</c:v>
                </c:pt>
                <c:pt idx="95">
                  <c:v>3.2242500000000014E-2</c:v>
                </c:pt>
                <c:pt idx="96">
                  <c:v>3.2395199999999999E-2</c:v>
                </c:pt>
                <c:pt idx="97">
                  <c:v>3.254730000000005E-2</c:v>
                </c:pt>
                <c:pt idx="98">
                  <c:v>3.2698800000000042E-2</c:v>
                </c:pt>
                <c:pt idx="99">
                  <c:v>3.2849699999999996E-2</c:v>
                </c:pt>
                <c:pt idx="100">
                  <c:v>3.3000000000000002E-2</c:v>
                </c:pt>
                <c:pt idx="101">
                  <c:v>3.3149700000000004E-2</c:v>
                </c:pt>
                <c:pt idx="102">
                  <c:v>3.3298800000000003E-2</c:v>
                </c:pt>
                <c:pt idx="103">
                  <c:v>3.3447299999999999E-2</c:v>
                </c:pt>
                <c:pt idx="104">
                  <c:v>3.3595200000000006E-2</c:v>
                </c:pt>
                <c:pt idx="105">
                  <c:v>3.3742500000000002E-2</c:v>
                </c:pt>
                <c:pt idx="106">
                  <c:v>3.388920000000005E-2</c:v>
                </c:pt>
                <c:pt idx="107">
                  <c:v>3.4035300000000053E-2</c:v>
                </c:pt>
                <c:pt idx="108">
                  <c:v>3.4180799999999997E-2</c:v>
                </c:pt>
                <c:pt idx="109">
                  <c:v>3.4325700000000001E-2</c:v>
                </c:pt>
                <c:pt idx="110">
                  <c:v>3.4470000000000015E-2</c:v>
                </c:pt>
                <c:pt idx="111">
                  <c:v>3.4613699999999997E-2</c:v>
                </c:pt>
                <c:pt idx="112">
                  <c:v>3.4756799999999997E-2</c:v>
                </c:pt>
                <c:pt idx="113">
                  <c:v>3.489930000000005E-2</c:v>
                </c:pt>
                <c:pt idx="114">
                  <c:v>3.5041200000000043E-2</c:v>
                </c:pt>
                <c:pt idx="115">
                  <c:v>3.5182500000000005E-2</c:v>
                </c:pt>
                <c:pt idx="116">
                  <c:v>3.5323199999999999E-2</c:v>
                </c:pt>
                <c:pt idx="117">
                  <c:v>3.5463300000000052E-2</c:v>
                </c:pt>
                <c:pt idx="118">
                  <c:v>3.5602800000000011E-2</c:v>
                </c:pt>
                <c:pt idx="119">
                  <c:v>3.5741700000000001E-2</c:v>
                </c:pt>
                <c:pt idx="120">
                  <c:v>3.5880000000000002E-2</c:v>
                </c:pt>
                <c:pt idx="121">
                  <c:v>3.6017700000000048E-2</c:v>
                </c:pt>
                <c:pt idx="122">
                  <c:v>3.6154800000000001E-2</c:v>
                </c:pt>
                <c:pt idx="123">
                  <c:v>3.6291300000000054E-2</c:v>
                </c:pt>
                <c:pt idx="124">
                  <c:v>3.6427200000000048E-2</c:v>
                </c:pt>
                <c:pt idx="125">
                  <c:v>3.6562499999999998E-2</c:v>
                </c:pt>
                <c:pt idx="126">
                  <c:v>3.6697200000000055E-2</c:v>
                </c:pt>
                <c:pt idx="127">
                  <c:v>3.6831300000000088E-2</c:v>
                </c:pt>
                <c:pt idx="128">
                  <c:v>3.6964799999999999E-2</c:v>
                </c:pt>
                <c:pt idx="129">
                  <c:v>3.7097700000000046E-2</c:v>
                </c:pt>
                <c:pt idx="130">
                  <c:v>3.7230000000000055E-2</c:v>
                </c:pt>
                <c:pt idx="131">
                  <c:v>3.7361699999999998E-2</c:v>
                </c:pt>
                <c:pt idx="132">
                  <c:v>3.7492800000000048E-2</c:v>
                </c:pt>
                <c:pt idx="133">
                  <c:v>3.7623300000000054E-2</c:v>
                </c:pt>
                <c:pt idx="134">
                  <c:v>3.7753200000000049E-2</c:v>
                </c:pt>
                <c:pt idx="135">
                  <c:v>3.7882500000000006E-2</c:v>
                </c:pt>
                <c:pt idx="136">
                  <c:v>3.8011200000000002E-2</c:v>
                </c:pt>
                <c:pt idx="137">
                  <c:v>3.8139300000000015E-2</c:v>
                </c:pt>
                <c:pt idx="138">
                  <c:v>3.8266800000000004E-2</c:v>
                </c:pt>
                <c:pt idx="139">
                  <c:v>3.8393700000000003E-2</c:v>
                </c:pt>
                <c:pt idx="140">
                  <c:v>3.8519999999999999E-2</c:v>
                </c:pt>
                <c:pt idx="141">
                  <c:v>3.8645700000000012E-2</c:v>
                </c:pt>
                <c:pt idx="142">
                  <c:v>3.8770800000000001E-2</c:v>
                </c:pt>
                <c:pt idx="143">
                  <c:v>3.8895300000000049E-2</c:v>
                </c:pt>
                <c:pt idx="144">
                  <c:v>3.9019200000000011E-2</c:v>
                </c:pt>
                <c:pt idx="145">
                  <c:v>3.9142499999999997E-2</c:v>
                </c:pt>
                <c:pt idx="146">
                  <c:v>3.9265200000000042E-2</c:v>
                </c:pt>
                <c:pt idx="147">
                  <c:v>3.9387300000000042E-2</c:v>
                </c:pt>
                <c:pt idx="148">
                  <c:v>3.9508799999999997E-2</c:v>
                </c:pt>
                <c:pt idx="149">
                  <c:v>3.9629699999999997E-2</c:v>
                </c:pt>
                <c:pt idx="150">
                  <c:v>3.9750000000000001E-2</c:v>
                </c:pt>
                <c:pt idx="151">
                  <c:v>3.9869700000000001E-2</c:v>
                </c:pt>
                <c:pt idx="152">
                  <c:v>3.9988800000000005E-2</c:v>
                </c:pt>
                <c:pt idx="153">
                  <c:v>4.0107299999999999E-2</c:v>
                </c:pt>
                <c:pt idx="154">
                  <c:v>4.022519999999994E-2</c:v>
                </c:pt>
                <c:pt idx="155">
                  <c:v>4.0342500000000003E-2</c:v>
                </c:pt>
                <c:pt idx="156">
                  <c:v>4.0459200000000001E-2</c:v>
                </c:pt>
                <c:pt idx="157">
                  <c:v>4.0575299999999995E-2</c:v>
                </c:pt>
                <c:pt idx="158">
                  <c:v>4.0690799999999999E-2</c:v>
                </c:pt>
                <c:pt idx="159">
                  <c:v>4.08057E-2</c:v>
                </c:pt>
                <c:pt idx="160">
                  <c:v>4.0920000000000012E-2</c:v>
                </c:pt>
                <c:pt idx="161">
                  <c:v>4.1033700000000013E-2</c:v>
                </c:pt>
                <c:pt idx="162">
                  <c:v>4.1146799999999997E-2</c:v>
                </c:pt>
                <c:pt idx="163">
                  <c:v>4.1259299999999957E-2</c:v>
                </c:pt>
                <c:pt idx="164">
                  <c:v>4.1371199999999976E-2</c:v>
                </c:pt>
                <c:pt idx="165">
                  <c:v>4.1482500000000012E-2</c:v>
                </c:pt>
                <c:pt idx="166">
                  <c:v>4.1593200000000004E-2</c:v>
                </c:pt>
                <c:pt idx="167">
                  <c:v>4.1703300000000013E-2</c:v>
                </c:pt>
                <c:pt idx="168">
                  <c:v>4.1812800000000004E-2</c:v>
                </c:pt>
                <c:pt idx="169">
                  <c:v>4.1921699999999985E-2</c:v>
                </c:pt>
                <c:pt idx="170">
                  <c:v>4.2030000000000033E-2</c:v>
                </c:pt>
                <c:pt idx="171">
                  <c:v>4.2137700000000014E-2</c:v>
                </c:pt>
                <c:pt idx="172">
                  <c:v>4.2244799999999985E-2</c:v>
                </c:pt>
                <c:pt idx="173">
                  <c:v>4.2351300000000001E-2</c:v>
                </c:pt>
                <c:pt idx="174">
                  <c:v>4.2457200000000014E-2</c:v>
                </c:pt>
                <c:pt idx="175">
                  <c:v>4.2562500000000079E-2</c:v>
                </c:pt>
                <c:pt idx="176">
                  <c:v>4.2667200000000023E-2</c:v>
                </c:pt>
                <c:pt idx="177">
                  <c:v>4.2771299999999998E-2</c:v>
                </c:pt>
                <c:pt idx="178">
                  <c:v>4.2874800000000012E-2</c:v>
                </c:pt>
                <c:pt idx="179">
                  <c:v>4.2977700000000001E-2</c:v>
                </c:pt>
                <c:pt idx="180">
                  <c:v>4.308E-2</c:v>
                </c:pt>
                <c:pt idx="181">
                  <c:v>4.3181699999999996E-2</c:v>
                </c:pt>
                <c:pt idx="182">
                  <c:v>4.3282799999999996E-2</c:v>
                </c:pt>
                <c:pt idx="183">
                  <c:v>4.3383300000000014E-2</c:v>
                </c:pt>
                <c:pt idx="184">
                  <c:v>4.3483200000000014E-2</c:v>
                </c:pt>
                <c:pt idx="185">
                  <c:v>4.3582500000000003E-2</c:v>
                </c:pt>
                <c:pt idx="186">
                  <c:v>4.3681199999999955E-2</c:v>
                </c:pt>
                <c:pt idx="187">
                  <c:v>4.37793E-2</c:v>
                </c:pt>
                <c:pt idx="188">
                  <c:v>4.3876800000000001E-2</c:v>
                </c:pt>
                <c:pt idx="189">
                  <c:v>4.3973699999999998E-2</c:v>
                </c:pt>
                <c:pt idx="190">
                  <c:v>4.4070000000000012E-2</c:v>
                </c:pt>
                <c:pt idx="191">
                  <c:v>4.4165700000000023E-2</c:v>
                </c:pt>
                <c:pt idx="192">
                  <c:v>4.4260800000000003E-2</c:v>
                </c:pt>
                <c:pt idx="193">
                  <c:v>4.4355300000000014E-2</c:v>
                </c:pt>
                <c:pt idx="194">
                  <c:v>4.4449199999999987E-2</c:v>
                </c:pt>
                <c:pt idx="195">
                  <c:v>4.4542500000000013E-2</c:v>
                </c:pt>
                <c:pt idx="196">
                  <c:v>4.4635200000000014E-2</c:v>
                </c:pt>
                <c:pt idx="197">
                  <c:v>4.4727300000000032E-2</c:v>
                </c:pt>
                <c:pt idx="198">
                  <c:v>4.4818800000000034E-2</c:v>
                </c:pt>
                <c:pt idx="199">
                  <c:v>4.4909700000000004E-2</c:v>
                </c:pt>
                <c:pt idx="200">
                  <c:v>4.5000000000000012E-2</c:v>
                </c:pt>
                <c:pt idx="201">
                  <c:v>4.5089700000000003E-2</c:v>
                </c:pt>
                <c:pt idx="202">
                  <c:v>4.5178799999999998E-2</c:v>
                </c:pt>
                <c:pt idx="203">
                  <c:v>4.5267300000000003E-2</c:v>
                </c:pt>
                <c:pt idx="204">
                  <c:v>4.5355200000000012E-2</c:v>
                </c:pt>
                <c:pt idx="205">
                  <c:v>4.5442500000000004E-2</c:v>
                </c:pt>
                <c:pt idx="206">
                  <c:v>4.5529199999999957E-2</c:v>
                </c:pt>
                <c:pt idx="207">
                  <c:v>4.5615299999999998E-2</c:v>
                </c:pt>
                <c:pt idx="208">
                  <c:v>4.5700800000000014E-2</c:v>
                </c:pt>
                <c:pt idx="209">
                  <c:v>4.5785700000000012E-2</c:v>
                </c:pt>
                <c:pt idx="210">
                  <c:v>4.5870000000000001E-2</c:v>
                </c:pt>
                <c:pt idx="211">
                  <c:v>4.5953700000000014E-2</c:v>
                </c:pt>
                <c:pt idx="212">
                  <c:v>4.6036800000000003E-2</c:v>
                </c:pt>
                <c:pt idx="213">
                  <c:v>4.6119299999999995E-2</c:v>
                </c:pt>
                <c:pt idx="214">
                  <c:v>4.6201199999999928E-2</c:v>
                </c:pt>
                <c:pt idx="215">
                  <c:v>4.6282499999999997E-2</c:v>
                </c:pt>
                <c:pt idx="216">
                  <c:v>4.6363200000000084E-2</c:v>
                </c:pt>
                <c:pt idx="217">
                  <c:v>4.64433E-2</c:v>
                </c:pt>
                <c:pt idx="218">
                  <c:v>4.6522799999999996E-2</c:v>
                </c:pt>
                <c:pt idx="219">
                  <c:v>4.6601699999999996E-2</c:v>
                </c:pt>
                <c:pt idx="220">
                  <c:v>4.6680000000000006E-2</c:v>
                </c:pt>
                <c:pt idx="221">
                  <c:v>4.6757700000000013E-2</c:v>
                </c:pt>
                <c:pt idx="222">
                  <c:v>4.6834800000000003E-2</c:v>
                </c:pt>
                <c:pt idx="223">
                  <c:v>4.6911299999999996E-2</c:v>
                </c:pt>
                <c:pt idx="224">
                  <c:v>4.69872E-2</c:v>
                </c:pt>
                <c:pt idx="225">
                  <c:v>4.706250000000009E-2</c:v>
                </c:pt>
                <c:pt idx="226">
                  <c:v>4.7137200000000073E-2</c:v>
                </c:pt>
                <c:pt idx="227">
                  <c:v>4.7211300000000012E-2</c:v>
                </c:pt>
                <c:pt idx="228">
                  <c:v>4.7284800000000002E-2</c:v>
                </c:pt>
                <c:pt idx="229">
                  <c:v>4.7357700000000065E-2</c:v>
                </c:pt>
                <c:pt idx="230">
                  <c:v>4.7430000000000069E-2</c:v>
                </c:pt>
                <c:pt idx="231">
                  <c:v>4.7501700000000022E-2</c:v>
                </c:pt>
                <c:pt idx="232">
                  <c:v>4.7572800000000012E-2</c:v>
                </c:pt>
                <c:pt idx="233">
                  <c:v>4.76433E-2</c:v>
                </c:pt>
                <c:pt idx="234">
                  <c:v>4.7713200000000122E-2</c:v>
                </c:pt>
                <c:pt idx="235">
                  <c:v>4.7782500000000096E-2</c:v>
                </c:pt>
                <c:pt idx="236">
                  <c:v>4.7851199999999997E-2</c:v>
                </c:pt>
                <c:pt idx="237">
                  <c:v>4.7919300000000012E-2</c:v>
                </c:pt>
                <c:pt idx="238">
                  <c:v>4.7986800000000003E-2</c:v>
                </c:pt>
                <c:pt idx="239">
                  <c:v>4.8053700000000012E-2</c:v>
                </c:pt>
                <c:pt idx="240">
                  <c:v>4.8119999999999996E-2</c:v>
                </c:pt>
                <c:pt idx="241">
                  <c:v>4.8185699999999998E-2</c:v>
                </c:pt>
                <c:pt idx="242">
                  <c:v>4.8250799999999996E-2</c:v>
                </c:pt>
                <c:pt idx="243">
                  <c:v>4.8315300000000012E-2</c:v>
                </c:pt>
                <c:pt idx="244">
                  <c:v>4.8379199999999976E-2</c:v>
                </c:pt>
                <c:pt idx="245">
                  <c:v>4.8442499999999999E-2</c:v>
                </c:pt>
                <c:pt idx="246">
                  <c:v>4.8505200000000012E-2</c:v>
                </c:pt>
                <c:pt idx="247">
                  <c:v>4.8567300000000001E-2</c:v>
                </c:pt>
                <c:pt idx="248">
                  <c:v>4.8628799999999986E-2</c:v>
                </c:pt>
                <c:pt idx="249">
                  <c:v>4.8689699999999995E-2</c:v>
                </c:pt>
                <c:pt idx="250">
                  <c:v>4.8750000000000022E-2</c:v>
                </c:pt>
                <c:pt idx="251">
                  <c:v>4.8809700000000004E-2</c:v>
                </c:pt>
                <c:pt idx="252">
                  <c:v>4.8868800000000004E-2</c:v>
                </c:pt>
                <c:pt idx="253">
                  <c:v>4.8927300000000007E-2</c:v>
                </c:pt>
                <c:pt idx="254">
                  <c:v>4.8985200000000007E-2</c:v>
                </c:pt>
                <c:pt idx="255">
                  <c:v>4.9042500000000024E-2</c:v>
                </c:pt>
                <c:pt idx="256">
                  <c:v>4.9099200000000072E-2</c:v>
                </c:pt>
                <c:pt idx="257">
                  <c:v>4.9155300000000013E-2</c:v>
                </c:pt>
                <c:pt idx="258">
                  <c:v>4.9210800000000013E-2</c:v>
                </c:pt>
                <c:pt idx="259">
                  <c:v>4.9265700000000003E-2</c:v>
                </c:pt>
                <c:pt idx="260">
                  <c:v>4.9320000000000065E-2</c:v>
                </c:pt>
                <c:pt idx="261">
                  <c:v>4.9373700000000034E-2</c:v>
                </c:pt>
                <c:pt idx="262">
                  <c:v>4.9426800000000014E-2</c:v>
                </c:pt>
                <c:pt idx="263">
                  <c:v>4.9479300000000004E-2</c:v>
                </c:pt>
                <c:pt idx="264">
                  <c:v>4.9531200000000004E-2</c:v>
                </c:pt>
                <c:pt idx="265">
                  <c:v>4.9582500000000071E-2</c:v>
                </c:pt>
                <c:pt idx="266">
                  <c:v>4.9633200000000065E-2</c:v>
                </c:pt>
                <c:pt idx="267">
                  <c:v>4.9683300000000014E-2</c:v>
                </c:pt>
                <c:pt idx="268">
                  <c:v>4.9732800000000105E-2</c:v>
                </c:pt>
                <c:pt idx="269">
                  <c:v>4.9781700000000088E-2</c:v>
                </c:pt>
                <c:pt idx="270">
                  <c:v>4.9829999999999999E-2</c:v>
                </c:pt>
                <c:pt idx="271">
                  <c:v>4.9877700000000032E-2</c:v>
                </c:pt>
                <c:pt idx="272">
                  <c:v>4.9924800000000012E-2</c:v>
                </c:pt>
                <c:pt idx="273">
                  <c:v>4.9971299999999996E-2</c:v>
                </c:pt>
                <c:pt idx="274">
                  <c:v>5.0017200000000081E-2</c:v>
                </c:pt>
                <c:pt idx="275">
                  <c:v>5.0062500000000072E-2</c:v>
                </c:pt>
                <c:pt idx="276">
                  <c:v>5.0107200000000032E-2</c:v>
                </c:pt>
                <c:pt idx="277">
                  <c:v>5.0151299999999996E-2</c:v>
                </c:pt>
                <c:pt idx="278">
                  <c:v>5.0194800000000012E-2</c:v>
                </c:pt>
                <c:pt idx="279">
                  <c:v>5.0237700000000003E-2</c:v>
                </c:pt>
                <c:pt idx="280">
                  <c:v>5.0280000000000012E-2</c:v>
                </c:pt>
                <c:pt idx="281">
                  <c:v>5.0321700000000004E-2</c:v>
                </c:pt>
                <c:pt idx="282">
                  <c:v>5.0362800000000089E-2</c:v>
                </c:pt>
                <c:pt idx="283">
                  <c:v>5.0403300000000012E-2</c:v>
                </c:pt>
                <c:pt idx="284">
                  <c:v>5.0443200000000014E-2</c:v>
                </c:pt>
                <c:pt idx="285">
                  <c:v>5.0482500000000034E-2</c:v>
                </c:pt>
                <c:pt idx="286">
                  <c:v>5.0521200000000002E-2</c:v>
                </c:pt>
                <c:pt idx="287">
                  <c:v>5.0559299999999995E-2</c:v>
                </c:pt>
                <c:pt idx="288">
                  <c:v>5.0596800000000032E-2</c:v>
                </c:pt>
                <c:pt idx="289">
                  <c:v>5.0633700000000004E-2</c:v>
                </c:pt>
                <c:pt idx="290">
                  <c:v>5.0670000000000007E-2</c:v>
                </c:pt>
                <c:pt idx="291">
                  <c:v>5.0705700000000013E-2</c:v>
                </c:pt>
                <c:pt idx="292">
                  <c:v>5.0740800000000003E-2</c:v>
                </c:pt>
                <c:pt idx="293">
                  <c:v>5.0775300000000002E-2</c:v>
                </c:pt>
                <c:pt idx="294">
                  <c:v>5.0809199999999999E-2</c:v>
                </c:pt>
                <c:pt idx="295">
                  <c:v>5.0842500000000013E-2</c:v>
                </c:pt>
                <c:pt idx="296">
                  <c:v>5.0875199999999995E-2</c:v>
                </c:pt>
                <c:pt idx="297">
                  <c:v>5.0907300000000003E-2</c:v>
                </c:pt>
                <c:pt idx="298">
                  <c:v>5.0938799999999992E-2</c:v>
                </c:pt>
                <c:pt idx="299">
                  <c:v>5.0969700000000014E-2</c:v>
                </c:pt>
                <c:pt idx="300">
                  <c:v>5.1000000000000004E-2</c:v>
                </c:pt>
                <c:pt idx="301">
                  <c:v>5.1029699999999997E-2</c:v>
                </c:pt>
                <c:pt idx="302">
                  <c:v>5.1058799999999988E-2</c:v>
                </c:pt>
                <c:pt idx="303">
                  <c:v>5.1087300000000002E-2</c:v>
                </c:pt>
                <c:pt idx="304">
                  <c:v>5.1115200000000013E-2</c:v>
                </c:pt>
                <c:pt idx="305">
                  <c:v>5.1142499999999987E-2</c:v>
                </c:pt>
                <c:pt idx="306">
                  <c:v>5.1169199999999956E-2</c:v>
                </c:pt>
                <c:pt idx="307">
                  <c:v>5.1195299999999999E-2</c:v>
                </c:pt>
                <c:pt idx="308">
                  <c:v>5.1220799999999976E-2</c:v>
                </c:pt>
                <c:pt idx="309">
                  <c:v>5.1245699999999957E-2</c:v>
                </c:pt>
                <c:pt idx="310">
                  <c:v>5.1269999999999996E-2</c:v>
                </c:pt>
                <c:pt idx="311">
                  <c:v>5.1293700000000012E-2</c:v>
                </c:pt>
                <c:pt idx="312">
                  <c:v>5.1316800000000024E-2</c:v>
                </c:pt>
                <c:pt idx="313">
                  <c:v>5.1339299999999997E-2</c:v>
                </c:pt>
                <c:pt idx="314">
                  <c:v>5.1361199999999996E-2</c:v>
                </c:pt>
                <c:pt idx="315">
                  <c:v>5.1382500000000032E-2</c:v>
                </c:pt>
                <c:pt idx="316">
                  <c:v>5.1403200000000003E-2</c:v>
                </c:pt>
                <c:pt idx="317">
                  <c:v>5.1423300000000012E-2</c:v>
                </c:pt>
                <c:pt idx="318">
                  <c:v>5.1442800000000011E-2</c:v>
                </c:pt>
                <c:pt idx="319">
                  <c:v>5.1461700000000013E-2</c:v>
                </c:pt>
                <c:pt idx="320">
                  <c:v>5.1480000000000012E-2</c:v>
                </c:pt>
                <c:pt idx="321">
                  <c:v>5.1497700000000014E-2</c:v>
                </c:pt>
                <c:pt idx="322">
                  <c:v>5.1514799999999999E-2</c:v>
                </c:pt>
                <c:pt idx="323">
                  <c:v>5.1531299999999995E-2</c:v>
                </c:pt>
                <c:pt idx="324">
                  <c:v>5.1547200000000001E-2</c:v>
                </c:pt>
                <c:pt idx="325">
                  <c:v>5.1562500000000004E-2</c:v>
                </c:pt>
                <c:pt idx="326">
                  <c:v>5.1577200000000011E-2</c:v>
                </c:pt>
                <c:pt idx="327">
                  <c:v>5.1591300000000007E-2</c:v>
                </c:pt>
                <c:pt idx="328">
                  <c:v>5.1604799999999985E-2</c:v>
                </c:pt>
                <c:pt idx="329">
                  <c:v>5.1617700000000002E-2</c:v>
                </c:pt>
                <c:pt idx="330">
                  <c:v>5.1630000000000002E-2</c:v>
                </c:pt>
                <c:pt idx="331">
                  <c:v>5.1641699999999985E-2</c:v>
                </c:pt>
                <c:pt idx="332">
                  <c:v>5.1652800000000006E-2</c:v>
                </c:pt>
                <c:pt idx="333">
                  <c:v>5.1663300000000009E-2</c:v>
                </c:pt>
                <c:pt idx="334">
                  <c:v>5.1673200000000009E-2</c:v>
                </c:pt>
                <c:pt idx="335">
                  <c:v>5.1682500000000013E-2</c:v>
                </c:pt>
                <c:pt idx="336">
                  <c:v>5.16912E-2</c:v>
                </c:pt>
                <c:pt idx="337">
                  <c:v>5.1699299999999997E-2</c:v>
                </c:pt>
                <c:pt idx="338">
                  <c:v>5.1706800000000004E-2</c:v>
                </c:pt>
                <c:pt idx="339">
                  <c:v>5.1713700000000071E-2</c:v>
                </c:pt>
                <c:pt idx="340">
                  <c:v>5.1720000000000009E-2</c:v>
                </c:pt>
                <c:pt idx="341">
                  <c:v>5.1725700000000006E-2</c:v>
                </c:pt>
                <c:pt idx="342">
                  <c:v>5.1730800000000014E-2</c:v>
                </c:pt>
                <c:pt idx="343">
                  <c:v>5.1735299999999998E-2</c:v>
                </c:pt>
                <c:pt idx="344">
                  <c:v>5.1739199999999985E-2</c:v>
                </c:pt>
                <c:pt idx="345">
                  <c:v>5.1742500000000004E-2</c:v>
                </c:pt>
                <c:pt idx="346">
                  <c:v>5.1745200000000005E-2</c:v>
                </c:pt>
                <c:pt idx="347">
                  <c:v>5.1747300000000003E-2</c:v>
                </c:pt>
                <c:pt idx="348">
                  <c:v>5.1748800000000005E-2</c:v>
                </c:pt>
                <c:pt idx="349">
                  <c:v>5.174970000000001E-2</c:v>
                </c:pt>
                <c:pt idx="350">
                  <c:v>5.1750000000000011E-2</c:v>
                </c:pt>
                <c:pt idx="351">
                  <c:v>5.1749699999999996E-2</c:v>
                </c:pt>
                <c:pt idx="352">
                  <c:v>5.1748799999999998E-2</c:v>
                </c:pt>
                <c:pt idx="353">
                  <c:v>5.1747300000000003E-2</c:v>
                </c:pt>
                <c:pt idx="354">
                  <c:v>5.1745200000000005E-2</c:v>
                </c:pt>
                <c:pt idx="355">
                  <c:v>5.1742500000000004E-2</c:v>
                </c:pt>
                <c:pt idx="356">
                  <c:v>5.1739200000000013E-2</c:v>
                </c:pt>
                <c:pt idx="357">
                  <c:v>5.1735300000000012E-2</c:v>
                </c:pt>
                <c:pt idx="358">
                  <c:v>5.17308E-2</c:v>
                </c:pt>
                <c:pt idx="359">
                  <c:v>5.1725699999999999E-2</c:v>
                </c:pt>
                <c:pt idx="360">
                  <c:v>5.1720000000000002E-2</c:v>
                </c:pt>
                <c:pt idx="361">
                  <c:v>5.1713700000000071E-2</c:v>
                </c:pt>
                <c:pt idx="362">
                  <c:v>5.1706800000000004E-2</c:v>
                </c:pt>
                <c:pt idx="363">
                  <c:v>5.1699299999999997E-2</c:v>
                </c:pt>
                <c:pt idx="364">
                  <c:v>5.1691200000000007E-2</c:v>
                </c:pt>
                <c:pt idx="365">
                  <c:v>5.1682500000000013E-2</c:v>
                </c:pt>
                <c:pt idx="366">
                  <c:v>5.1673199999999975E-2</c:v>
                </c:pt>
                <c:pt idx="367">
                  <c:v>5.1663300000000002E-2</c:v>
                </c:pt>
                <c:pt idx="368">
                  <c:v>5.1652800000000006E-2</c:v>
                </c:pt>
                <c:pt idx="369">
                  <c:v>5.1641699999999985E-2</c:v>
                </c:pt>
                <c:pt idx="370">
                  <c:v>5.1630000000000009E-2</c:v>
                </c:pt>
                <c:pt idx="371">
                  <c:v>5.1617700000000009E-2</c:v>
                </c:pt>
                <c:pt idx="372">
                  <c:v>5.1604800000000006E-2</c:v>
                </c:pt>
                <c:pt idx="373">
                  <c:v>5.15913E-2</c:v>
                </c:pt>
                <c:pt idx="374">
                  <c:v>5.1577199999999976E-2</c:v>
                </c:pt>
                <c:pt idx="375">
                  <c:v>5.1562500000000004E-2</c:v>
                </c:pt>
                <c:pt idx="376">
                  <c:v>5.1547200000000001E-2</c:v>
                </c:pt>
                <c:pt idx="377">
                  <c:v>5.1531300000000009E-2</c:v>
                </c:pt>
                <c:pt idx="378">
                  <c:v>5.1514800000000006E-2</c:v>
                </c:pt>
                <c:pt idx="379">
                  <c:v>5.1497700000000014E-2</c:v>
                </c:pt>
                <c:pt idx="380">
                  <c:v>5.1480000000000012E-2</c:v>
                </c:pt>
                <c:pt idx="381">
                  <c:v>5.1461700000000013E-2</c:v>
                </c:pt>
                <c:pt idx="382">
                  <c:v>5.1442799999999997E-2</c:v>
                </c:pt>
                <c:pt idx="383">
                  <c:v>5.1423300000000012E-2</c:v>
                </c:pt>
                <c:pt idx="384">
                  <c:v>5.1403200000000003E-2</c:v>
                </c:pt>
                <c:pt idx="385">
                  <c:v>5.1382500000000032E-2</c:v>
                </c:pt>
                <c:pt idx="386">
                  <c:v>5.1361200000000024E-2</c:v>
                </c:pt>
                <c:pt idx="387">
                  <c:v>5.1339300000000011E-2</c:v>
                </c:pt>
                <c:pt idx="388">
                  <c:v>5.1316800000000024E-2</c:v>
                </c:pt>
                <c:pt idx="389">
                  <c:v>5.1293700000000012E-2</c:v>
                </c:pt>
                <c:pt idx="390">
                  <c:v>5.1269999999999996E-2</c:v>
                </c:pt>
                <c:pt idx="391">
                  <c:v>5.1245699999999957E-2</c:v>
                </c:pt>
                <c:pt idx="392">
                  <c:v>5.1220799999999976E-2</c:v>
                </c:pt>
                <c:pt idx="393">
                  <c:v>5.1195300000000006E-2</c:v>
                </c:pt>
                <c:pt idx="394">
                  <c:v>5.1169200000000012E-2</c:v>
                </c:pt>
                <c:pt idx="395">
                  <c:v>5.1142500000000007E-2</c:v>
                </c:pt>
                <c:pt idx="396">
                  <c:v>5.11152E-2</c:v>
                </c:pt>
                <c:pt idx="397">
                  <c:v>5.1087300000000002E-2</c:v>
                </c:pt>
                <c:pt idx="398">
                  <c:v>5.1058799999999988E-2</c:v>
                </c:pt>
                <c:pt idx="399">
                  <c:v>5.1029699999999997E-2</c:v>
                </c:pt>
                <c:pt idx="400">
                  <c:v>5.1000000000000004E-2</c:v>
                </c:pt>
              </c:numCache>
            </c:numRef>
          </c:val>
        </c:ser>
        <c:ser>
          <c:idx val="1"/>
          <c:order val="1"/>
          <c:tx>
            <c:strRef>
              <c:f>Sheet1!$E$20</c:f>
              <c:strCache>
                <c:ptCount val="1"/>
              </c:strCache>
            </c:strRef>
          </c:tx>
          <c:spPr>
            <a:ln w="22225">
              <a:solidFill>
                <a:schemeClr val="tx1">
                  <a:lumMod val="65000"/>
                  <a:lumOff val="35000"/>
                </a:schemeClr>
              </a:solidFill>
              <a:prstDash val="sysDash"/>
            </a:ln>
          </c:spPr>
          <c:marker>
            <c:symbol val="picture"/>
            <c:spPr>
              <a:ln w="25400">
                <a:noFill/>
              </a:ln>
            </c:spPr>
          </c:marker>
          <c:val>
            <c:numRef>
              <c:f>Sheet1!$E$21:$E$421</c:f>
              <c:numCache>
                <c:formatCode>0.00%</c:formatCode>
                <c:ptCount val="401"/>
                <c:pt idx="0">
                  <c:v>1.4999999999999998E-2</c:v>
                </c:pt>
                <c:pt idx="1">
                  <c:v>2.4402416988417001E-2</c:v>
                </c:pt>
                <c:pt idx="2">
                  <c:v>3.5667942857142886E-2</c:v>
                </c:pt>
                <c:pt idx="3">
                  <c:v>4.6159267644787644E-2</c:v>
                </c:pt>
                <c:pt idx="4">
                  <c:v>5.3998803706563687E-2</c:v>
                </c:pt>
                <c:pt idx="5">
                  <c:v>5.8667776308880301E-2</c:v>
                </c:pt>
                <c:pt idx="6">
                  <c:v>6.0806089649420927E-2</c:v>
                </c:pt>
                <c:pt idx="7">
                  <c:v>6.1492893605559838E-2</c:v>
                </c:pt>
                <c:pt idx="8">
                  <c:v>6.1595300943567563E-2</c:v>
                </c:pt>
                <c:pt idx="9">
                  <c:v>6.1548764478764374E-2</c:v>
                </c:pt>
                <c:pt idx="10">
                  <c:v>5.2859803088803087E-2</c:v>
                </c:pt>
                <c:pt idx="11">
                  <c:v>3.7231255598455658E-2</c:v>
                </c:pt>
                <c:pt idx="12">
                  <c:v>1.8494373127413123E-2</c:v>
                </c:pt>
                <c:pt idx="13">
                  <c:v>1.0297821776061777E-3</c:v>
                </c:pt>
                <c:pt idx="14">
                  <c:v>-1.2039703505791482E-2</c:v>
                </c:pt>
                <c:pt idx="15">
                  <c:v>-1.9846645881081083E-2</c:v>
                </c:pt>
                <c:pt idx="16">
                  <c:v>-2.3449345115675747E-2</c:v>
                </c:pt>
                <c:pt idx="17">
                  <c:v>-2.4638224235490343E-2</c:v>
                </c:pt>
                <c:pt idx="18">
                  <c:v>-2.485359848532516E-2</c:v>
                </c:pt>
                <c:pt idx="19">
                  <c:v>-2.4819613899613926E-2</c:v>
                </c:pt>
                <c:pt idx="20">
                  <c:v>-1.5850482625482623E-2</c:v>
                </c:pt>
                <c:pt idx="21">
                  <c:v>2.8237065637065688E-4</c:v>
                </c:pt>
                <c:pt idx="22">
                  <c:v>1.9624420077220105E-2</c:v>
                </c:pt>
                <c:pt idx="23">
                  <c:v>3.7653833513513611E-2</c:v>
                </c:pt>
                <c:pt idx="24">
                  <c:v>5.114693606177606E-2</c:v>
                </c:pt>
                <c:pt idx="25">
                  <c:v>5.9208048555984556E-2</c:v>
                </c:pt>
                <c:pt idx="26">
                  <c:v>6.2929360512741311E-2</c:v>
                </c:pt>
                <c:pt idx="27">
                  <c:v>6.4158906851583111E-2</c:v>
                </c:pt>
                <c:pt idx="28">
                  <c:v>6.438343122569902E-2</c:v>
                </c:pt>
                <c:pt idx="29">
                  <c:v>6.4350463320463416E-2</c:v>
                </c:pt>
                <c:pt idx="30">
                  <c:v>5.588116216216206E-2</c:v>
                </c:pt>
                <c:pt idx="31">
                  <c:v>4.0648003088803085E-2</c:v>
                </c:pt>
                <c:pt idx="32">
                  <c:v>2.2385586718146718E-2</c:v>
                </c:pt>
                <c:pt idx="33">
                  <c:v>5.3638307953668071E-3</c:v>
                </c:pt>
                <c:pt idx="34">
                  <c:v>-7.373528617760622E-3</c:v>
                </c:pt>
                <c:pt idx="35">
                  <c:v>-1.4981195230888058E-2</c:v>
                </c:pt>
                <c:pt idx="36">
                  <c:v>-1.8490899109806943E-2</c:v>
                </c:pt>
                <c:pt idx="37">
                  <c:v>-1.9647894107675697E-2</c:v>
                </c:pt>
                <c:pt idx="38">
                  <c:v>-1.9856094430072583E-2</c:v>
                </c:pt>
                <c:pt idx="39">
                  <c:v>-1.9821312741312772E-2</c:v>
                </c:pt>
                <c:pt idx="40">
                  <c:v>-1.10958416988417E-2</c:v>
                </c:pt>
                <c:pt idx="41">
                  <c:v>4.5984231660231795E-3</c:v>
                </c:pt>
                <c:pt idx="42">
                  <c:v>2.341416648648649E-2</c:v>
                </c:pt>
                <c:pt idx="43">
                  <c:v>4.0952360895752896E-2</c:v>
                </c:pt>
                <c:pt idx="44">
                  <c:v>5.4077049173745173E-2</c:v>
                </c:pt>
                <c:pt idx="45">
                  <c:v>6.191711310579151E-2</c:v>
                </c:pt>
                <c:pt idx="46">
                  <c:v>6.553526906687257E-2</c:v>
                </c:pt>
                <c:pt idx="47">
                  <c:v>6.6729447635768338E-2</c:v>
                </c:pt>
                <c:pt idx="48">
                  <c:v>6.6946014261646383E-2</c:v>
                </c:pt>
                <c:pt idx="49">
                  <c:v>6.6912162162162156E-2</c:v>
                </c:pt>
                <c:pt idx="50">
                  <c:v>5.8662521235521403E-2</c:v>
                </c:pt>
                <c:pt idx="51">
                  <c:v>4.3824750579150508E-2</c:v>
                </c:pt>
                <c:pt idx="52">
                  <c:v>2.6036800308880316E-2</c:v>
                </c:pt>
                <c:pt idx="53">
                  <c:v>9.4578794131274322E-3</c:v>
                </c:pt>
                <c:pt idx="54">
                  <c:v>-2.9473537297297252E-3</c:v>
                </c:pt>
                <c:pt idx="55">
                  <c:v>-1.0355744580694947E-2</c:v>
                </c:pt>
                <c:pt idx="56">
                  <c:v>-1.3772453103938221E-2</c:v>
                </c:pt>
                <c:pt idx="57">
                  <c:v>-1.4897563979860997E-2</c:v>
                </c:pt>
                <c:pt idx="58">
                  <c:v>-1.5098590374820075E-2</c:v>
                </c:pt>
                <c:pt idx="59">
                  <c:v>-1.5063011583011585E-2</c:v>
                </c:pt>
                <c:pt idx="60">
                  <c:v>-6.5812007722007839E-3</c:v>
                </c:pt>
                <c:pt idx="61">
                  <c:v>8.6744756756756743E-3</c:v>
                </c:pt>
                <c:pt idx="62">
                  <c:v>2.6963912895752895E-2</c:v>
                </c:pt>
                <c:pt idx="63">
                  <c:v>4.4010888277992294E-2</c:v>
                </c:pt>
                <c:pt idx="64">
                  <c:v>5.6767162285714289E-2</c:v>
                </c:pt>
                <c:pt idx="65">
                  <c:v>6.4386177655598578E-2</c:v>
                </c:pt>
                <c:pt idx="66">
                  <c:v>6.790117762100388E-2</c:v>
                </c:pt>
                <c:pt idx="67">
                  <c:v>6.9059988419953672E-2</c:v>
                </c:pt>
                <c:pt idx="68">
                  <c:v>6.9268597297593923E-2</c:v>
                </c:pt>
                <c:pt idx="69">
                  <c:v>6.9233861003861003E-2</c:v>
                </c:pt>
                <c:pt idx="70">
                  <c:v>6.1203880308880305E-2</c:v>
                </c:pt>
                <c:pt idx="71">
                  <c:v>4.6761498069498093E-2</c:v>
                </c:pt>
                <c:pt idx="72">
                  <c:v>2.9448013899613955E-2</c:v>
                </c:pt>
                <c:pt idx="73">
                  <c:v>1.3311928030888051E-2</c:v>
                </c:pt>
                <c:pt idx="74">
                  <c:v>1.2388211583011597E-3</c:v>
                </c:pt>
                <c:pt idx="75">
                  <c:v>-5.9702939305019426E-3</c:v>
                </c:pt>
                <c:pt idx="76">
                  <c:v>-9.2940070980695091E-3</c:v>
                </c:pt>
                <c:pt idx="77">
                  <c:v>-1.0387233852046308E-2</c:v>
                </c:pt>
                <c:pt idx="78">
                  <c:v>-1.0581086319567593E-2</c:v>
                </c:pt>
                <c:pt idx="79">
                  <c:v>-1.054471042471042E-2</c:v>
                </c:pt>
                <c:pt idx="80">
                  <c:v>-2.3065598455598397E-3</c:v>
                </c:pt>
                <c:pt idx="81">
                  <c:v>1.2510528185328204E-2</c:v>
                </c:pt>
                <c:pt idx="82">
                  <c:v>3.0273659305019355E-2</c:v>
                </c:pt>
                <c:pt idx="83">
                  <c:v>4.682941566023166E-2</c:v>
                </c:pt>
                <c:pt idx="84">
                  <c:v>5.9217275397683414E-2</c:v>
                </c:pt>
                <c:pt idx="85">
                  <c:v>6.6615242205405406E-2</c:v>
                </c:pt>
                <c:pt idx="86">
                  <c:v>7.0027086175135131E-2</c:v>
                </c:pt>
                <c:pt idx="87">
                  <c:v>7.1150529204138988E-2</c:v>
                </c:pt>
                <c:pt idx="88">
                  <c:v>7.1351180333541334E-2</c:v>
                </c:pt>
                <c:pt idx="89">
                  <c:v>7.1315559845559859E-2</c:v>
                </c:pt>
                <c:pt idx="90">
                  <c:v>6.3505239382239384E-2</c:v>
                </c:pt>
                <c:pt idx="91">
                  <c:v>4.9458245559845584E-2</c:v>
                </c:pt>
                <c:pt idx="92">
                  <c:v>3.2619227490347492E-2</c:v>
                </c:pt>
                <c:pt idx="93">
                  <c:v>1.6925976648648682E-2</c:v>
                </c:pt>
                <c:pt idx="94">
                  <c:v>5.1849960463320466E-3</c:v>
                </c:pt>
                <c:pt idx="95">
                  <c:v>-1.8248432803088801E-3</c:v>
                </c:pt>
                <c:pt idx="96">
                  <c:v>-5.0555610922007792E-3</c:v>
                </c:pt>
                <c:pt idx="97">
                  <c:v>-6.1169037242316754E-3</c:v>
                </c:pt>
                <c:pt idx="98">
                  <c:v>-6.3035822643150476E-3</c:v>
                </c:pt>
                <c:pt idx="99">
                  <c:v>-6.2664092664092633E-3</c:v>
                </c:pt>
                <c:pt idx="100">
                  <c:v>1.7280810810810852E-3</c:v>
                </c:pt>
                <c:pt idx="101">
                  <c:v>1.6106580694980742E-2</c:v>
                </c:pt>
                <c:pt idx="102">
                  <c:v>3.3343405714285741E-2</c:v>
                </c:pt>
                <c:pt idx="103">
                  <c:v>4.9407943042471127E-2</c:v>
                </c:pt>
                <c:pt idx="104">
                  <c:v>6.1427388509652445E-2</c:v>
                </c:pt>
                <c:pt idx="105">
                  <c:v>6.8604306755212369E-2</c:v>
                </c:pt>
                <c:pt idx="106">
                  <c:v>7.191299472926653E-2</c:v>
                </c:pt>
                <c:pt idx="107">
                  <c:v>7.3001069988324327E-2</c:v>
                </c:pt>
                <c:pt idx="108">
                  <c:v>7.319376336948881E-2</c:v>
                </c:pt>
                <c:pt idx="109">
                  <c:v>7.3157258687258697E-2</c:v>
                </c:pt>
                <c:pt idx="110">
                  <c:v>6.5566598455598563E-2</c:v>
                </c:pt>
                <c:pt idx="111">
                  <c:v>5.1914993050193141E-2</c:v>
                </c:pt>
                <c:pt idx="112">
                  <c:v>3.5550441081081088E-2</c:v>
                </c:pt>
                <c:pt idx="113">
                  <c:v>2.0300025266409272E-2</c:v>
                </c:pt>
                <c:pt idx="114">
                  <c:v>8.8911709343629554E-3</c:v>
                </c:pt>
                <c:pt idx="115">
                  <c:v>2.0806073698841736E-3</c:v>
                </c:pt>
                <c:pt idx="116">
                  <c:v>-1.0571150863320513E-3</c:v>
                </c:pt>
                <c:pt idx="117">
                  <c:v>-2.0865735964170008E-3</c:v>
                </c:pt>
                <c:pt idx="118">
                  <c:v>-2.2660782090625584E-3</c:v>
                </c:pt>
                <c:pt idx="119">
                  <c:v>-2.2281081081081083E-3</c:v>
                </c:pt>
                <c:pt idx="120">
                  <c:v>5.5227220077220104E-3</c:v>
                </c:pt>
                <c:pt idx="121">
                  <c:v>1.9462633204633234E-2</c:v>
                </c:pt>
                <c:pt idx="122">
                  <c:v>3.6173152123552182E-2</c:v>
                </c:pt>
                <c:pt idx="123">
                  <c:v>5.1746470424710485E-2</c:v>
                </c:pt>
                <c:pt idx="124">
                  <c:v>6.3397501621621777E-2</c:v>
                </c:pt>
                <c:pt idx="125">
                  <c:v>7.0353371305019313E-2</c:v>
                </c:pt>
                <c:pt idx="126">
                  <c:v>7.3558903283397689E-2</c:v>
                </c:pt>
                <c:pt idx="127">
                  <c:v>7.4611610772509704E-2</c:v>
                </c:pt>
                <c:pt idx="128">
                  <c:v>7.4796346405436448E-2</c:v>
                </c:pt>
                <c:pt idx="129">
                  <c:v>7.4758957528957531E-2</c:v>
                </c:pt>
                <c:pt idx="130">
                  <c:v>6.7387957528957529E-2</c:v>
                </c:pt>
                <c:pt idx="131">
                  <c:v>5.4131740540540554E-2</c:v>
                </c:pt>
                <c:pt idx="132">
                  <c:v>3.8241654671814694E-2</c:v>
                </c:pt>
                <c:pt idx="133">
                  <c:v>2.3434073884169938E-2</c:v>
                </c:pt>
                <c:pt idx="134">
                  <c:v>1.2357345822393801E-2</c:v>
                </c:pt>
                <c:pt idx="135">
                  <c:v>5.746058020077229E-3</c:v>
                </c:pt>
                <c:pt idx="136">
                  <c:v>2.7013309195366834E-3</c:v>
                </c:pt>
                <c:pt idx="137">
                  <c:v>1.7037565313976853E-3</c:v>
                </c:pt>
                <c:pt idx="138">
                  <c:v>1.5314258461899581E-3</c:v>
                </c:pt>
                <c:pt idx="139">
                  <c:v>1.5701930501930501E-3</c:v>
                </c:pt>
                <c:pt idx="140">
                  <c:v>9.0773629343629519E-3</c:v>
                </c:pt>
                <c:pt idx="141">
                  <c:v>2.2578685714285715E-2</c:v>
                </c:pt>
                <c:pt idx="142">
                  <c:v>3.8762898532818536E-2</c:v>
                </c:pt>
                <c:pt idx="143">
                  <c:v>5.3844997806949894E-2</c:v>
                </c:pt>
                <c:pt idx="144">
                  <c:v>6.5127614733590813E-2</c:v>
                </c:pt>
                <c:pt idx="145">
                  <c:v>7.1862435854826462E-2</c:v>
                </c:pt>
                <c:pt idx="146">
                  <c:v>7.4964811837529108E-2</c:v>
                </c:pt>
                <c:pt idx="147">
                  <c:v>7.598215155669498E-2</c:v>
                </c:pt>
                <c:pt idx="148">
                  <c:v>7.6158929441383791E-2</c:v>
                </c:pt>
                <c:pt idx="149">
                  <c:v>7.6120656370656375E-2</c:v>
                </c:pt>
                <c:pt idx="150">
                  <c:v>6.8969316602316602E-2</c:v>
                </c:pt>
                <c:pt idx="151">
                  <c:v>5.6108488030888033E-2</c:v>
                </c:pt>
                <c:pt idx="152">
                  <c:v>4.0692868262548282E-2</c:v>
                </c:pt>
                <c:pt idx="153">
                  <c:v>2.632812250193051E-2</c:v>
                </c:pt>
                <c:pt idx="154">
                  <c:v>1.5583520710424736E-2</c:v>
                </c:pt>
                <c:pt idx="155">
                  <c:v>9.1715086702702786E-3</c:v>
                </c:pt>
                <c:pt idx="156">
                  <c:v>6.2197769254054222E-3</c:v>
                </c:pt>
                <c:pt idx="157">
                  <c:v>5.2540866592123633E-3</c:v>
                </c:pt>
                <c:pt idx="158">
                  <c:v>5.0889299014424882E-3</c:v>
                </c:pt>
                <c:pt idx="159">
                  <c:v>5.1284942084942105E-3</c:v>
                </c:pt>
                <c:pt idx="160">
                  <c:v>1.2392003861003866E-2</c:v>
                </c:pt>
                <c:pt idx="161">
                  <c:v>2.545473822393823E-2</c:v>
                </c:pt>
                <c:pt idx="162">
                  <c:v>4.1112644942085018E-2</c:v>
                </c:pt>
                <c:pt idx="163">
                  <c:v>5.5703525189189189E-2</c:v>
                </c:pt>
                <c:pt idx="164">
                  <c:v>6.6617727845559874E-2</c:v>
                </c:pt>
                <c:pt idx="165">
                  <c:v>7.3131500404633204E-2</c:v>
                </c:pt>
                <c:pt idx="166">
                  <c:v>7.6130720391660231E-2</c:v>
                </c:pt>
                <c:pt idx="167">
                  <c:v>7.7112692340880445E-2</c:v>
                </c:pt>
                <c:pt idx="168">
                  <c:v>7.7281512477331282E-2</c:v>
                </c:pt>
                <c:pt idx="169">
                  <c:v>7.7242355212355215E-2</c:v>
                </c:pt>
                <c:pt idx="170">
                  <c:v>7.0310675675675713E-2</c:v>
                </c:pt>
                <c:pt idx="171">
                  <c:v>5.7845235521235529E-2</c:v>
                </c:pt>
                <c:pt idx="172">
                  <c:v>4.2904081853281976E-2</c:v>
                </c:pt>
                <c:pt idx="173">
                  <c:v>2.8982171119691136E-2</c:v>
                </c:pt>
                <c:pt idx="174">
                  <c:v>1.8569695598455605E-2</c:v>
                </c:pt>
                <c:pt idx="175">
                  <c:v>1.235695932046332E-2</c:v>
                </c:pt>
                <c:pt idx="176">
                  <c:v>9.4982229312741279E-3</c:v>
                </c:pt>
                <c:pt idx="177">
                  <c:v>8.5644167870270564E-3</c:v>
                </c:pt>
                <c:pt idx="178">
                  <c:v>8.406433956695011E-3</c:v>
                </c:pt>
                <c:pt idx="179">
                  <c:v>8.4467953667953736E-3</c:v>
                </c:pt>
                <c:pt idx="180">
                  <c:v>1.546664478764479E-2</c:v>
                </c:pt>
                <c:pt idx="181">
                  <c:v>2.8090790733590738E-2</c:v>
                </c:pt>
                <c:pt idx="182">
                  <c:v>4.3222391351351412E-2</c:v>
                </c:pt>
                <c:pt idx="183">
                  <c:v>5.7322052571428583E-2</c:v>
                </c:pt>
                <c:pt idx="184">
                  <c:v>6.7867840957529083E-2</c:v>
                </c:pt>
                <c:pt idx="185">
                  <c:v>7.4160564954440344E-2</c:v>
                </c:pt>
                <c:pt idx="186">
                  <c:v>7.7056628945791697E-2</c:v>
                </c:pt>
                <c:pt idx="187">
                  <c:v>7.8003233125065755E-2</c:v>
                </c:pt>
                <c:pt idx="188">
                  <c:v>7.8164095513278783E-2</c:v>
                </c:pt>
                <c:pt idx="189">
                  <c:v>7.8124054054054065E-2</c:v>
                </c:pt>
                <c:pt idx="190">
                  <c:v>7.1412034749034903E-2</c:v>
                </c:pt>
                <c:pt idx="191">
                  <c:v>5.9341983011583034E-2</c:v>
                </c:pt>
                <c:pt idx="192">
                  <c:v>4.4875295444015494E-2</c:v>
                </c:pt>
                <c:pt idx="193">
                  <c:v>3.1396219737451742E-2</c:v>
                </c:pt>
                <c:pt idx="194">
                  <c:v>2.1315870486486536E-2</c:v>
                </c:pt>
                <c:pt idx="195">
                  <c:v>1.5302409970656371E-2</c:v>
                </c:pt>
                <c:pt idx="196">
                  <c:v>1.2536668937142854E-2</c:v>
                </c:pt>
                <c:pt idx="197">
                  <c:v>1.1634746914841681E-2</c:v>
                </c:pt>
                <c:pt idx="198">
                  <c:v>1.1483938011947512E-2</c:v>
                </c:pt>
                <c:pt idx="199">
                  <c:v>1.1525096525096512E-2</c:v>
                </c:pt>
                <c:pt idx="200">
                  <c:v>1.8301285714285753E-2</c:v>
                </c:pt>
                <c:pt idx="201">
                  <c:v>3.0486843243243252E-2</c:v>
                </c:pt>
                <c:pt idx="202">
                  <c:v>4.5092137760617823E-2</c:v>
                </c:pt>
                <c:pt idx="203">
                  <c:v>5.8700579953667974E-2</c:v>
                </c:pt>
                <c:pt idx="204">
                  <c:v>6.8877954069498079E-2</c:v>
                </c:pt>
                <c:pt idx="205">
                  <c:v>7.494962950424712E-2</c:v>
                </c:pt>
                <c:pt idx="206">
                  <c:v>7.7742537499922881E-2</c:v>
                </c:pt>
                <c:pt idx="207">
                  <c:v>7.8653773909250976E-2</c:v>
                </c:pt>
                <c:pt idx="208">
                  <c:v>7.8806678549226433E-2</c:v>
                </c:pt>
                <c:pt idx="209">
                  <c:v>7.8765752895752897E-2</c:v>
                </c:pt>
                <c:pt idx="210">
                  <c:v>7.2273393822393894E-2</c:v>
                </c:pt>
                <c:pt idx="211">
                  <c:v>6.0598730501930514E-2</c:v>
                </c:pt>
                <c:pt idx="212">
                  <c:v>4.6606509034749027E-2</c:v>
                </c:pt>
                <c:pt idx="213">
                  <c:v>3.3570268355212381E-2</c:v>
                </c:pt>
                <c:pt idx="214">
                  <c:v>2.3822045374517382E-2</c:v>
                </c:pt>
                <c:pt idx="215">
                  <c:v>1.8007860620849428E-2</c:v>
                </c:pt>
                <c:pt idx="216">
                  <c:v>1.5335114943011591E-2</c:v>
                </c:pt>
                <c:pt idx="217">
                  <c:v>1.4465077042656383E-2</c:v>
                </c:pt>
                <c:pt idx="218">
                  <c:v>1.4321442067200006E-2</c:v>
                </c:pt>
                <c:pt idx="219">
                  <c:v>1.4363397683397687E-2</c:v>
                </c:pt>
                <c:pt idx="220">
                  <c:v>2.0895926640926651E-2</c:v>
                </c:pt>
                <c:pt idx="221">
                  <c:v>3.2642895752895799E-2</c:v>
                </c:pt>
                <c:pt idx="222">
                  <c:v>4.6721884169884147E-2</c:v>
                </c:pt>
                <c:pt idx="223">
                  <c:v>5.9839107335907332E-2</c:v>
                </c:pt>
                <c:pt idx="224">
                  <c:v>6.9648067181467169E-2</c:v>
                </c:pt>
                <c:pt idx="225">
                  <c:v>7.5498694054054197E-2</c:v>
                </c:pt>
                <c:pt idx="226">
                  <c:v>7.8188446054054062E-2</c:v>
                </c:pt>
                <c:pt idx="227">
                  <c:v>7.9064314693436416E-2</c:v>
                </c:pt>
                <c:pt idx="228">
                  <c:v>7.9209261585173774E-2</c:v>
                </c:pt>
                <c:pt idx="229">
                  <c:v>7.9167451737451849E-2</c:v>
                </c:pt>
                <c:pt idx="230">
                  <c:v>7.289475289575291E-2</c:v>
                </c:pt>
                <c:pt idx="231">
                  <c:v>6.1615477992277991E-2</c:v>
                </c:pt>
                <c:pt idx="232">
                  <c:v>4.8097722625482633E-2</c:v>
                </c:pt>
                <c:pt idx="233">
                  <c:v>3.5504316972973016E-2</c:v>
                </c:pt>
                <c:pt idx="234">
                  <c:v>2.608822026254826E-2</c:v>
                </c:pt>
                <c:pt idx="235">
                  <c:v>2.0473311271042502E-2</c:v>
                </c:pt>
                <c:pt idx="236">
                  <c:v>1.7893560948880321E-2</c:v>
                </c:pt>
                <c:pt idx="237">
                  <c:v>1.7055407170471038E-2</c:v>
                </c:pt>
                <c:pt idx="238">
                  <c:v>1.6918946122452504E-2</c:v>
                </c:pt>
                <c:pt idx="239">
                  <c:v>1.6961698841698843E-2</c:v>
                </c:pt>
                <c:pt idx="240">
                  <c:v>2.32505675675676E-2</c:v>
                </c:pt>
                <c:pt idx="241">
                  <c:v>3.455894826254826E-2</c:v>
                </c:pt>
                <c:pt idx="242">
                  <c:v>4.8111630579150577E-2</c:v>
                </c:pt>
                <c:pt idx="243">
                  <c:v>6.0737634718146909E-2</c:v>
                </c:pt>
                <c:pt idx="244">
                  <c:v>7.017818029343631E-2</c:v>
                </c:pt>
                <c:pt idx="245">
                  <c:v>7.5807758603861006E-2</c:v>
                </c:pt>
                <c:pt idx="246">
                  <c:v>7.839435460818539E-2</c:v>
                </c:pt>
                <c:pt idx="247">
                  <c:v>7.923485547762163E-2</c:v>
                </c:pt>
                <c:pt idx="248">
                  <c:v>7.9371844621121304E-2</c:v>
                </c:pt>
                <c:pt idx="249">
                  <c:v>7.9329150579150576E-2</c:v>
                </c:pt>
                <c:pt idx="250">
                  <c:v>7.3276111969111962E-2</c:v>
                </c:pt>
                <c:pt idx="251">
                  <c:v>6.2392225482625588E-2</c:v>
                </c:pt>
                <c:pt idx="252">
                  <c:v>4.9348936216216346E-2</c:v>
                </c:pt>
                <c:pt idx="253">
                  <c:v>3.7198365590733605E-2</c:v>
                </c:pt>
                <c:pt idx="254">
                  <c:v>2.8114395150579185E-2</c:v>
                </c:pt>
                <c:pt idx="255">
                  <c:v>2.2698761921235541E-2</c:v>
                </c:pt>
                <c:pt idx="256">
                  <c:v>2.0212006954749034E-2</c:v>
                </c:pt>
                <c:pt idx="257">
                  <c:v>1.9405737298285763E-2</c:v>
                </c:pt>
                <c:pt idx="258">
                  <c:v>1.9276450177705021E-2</c:v>
                </c:pt>
                <c:pt idx="259">
                  <c:v>1.9320000000000032E-2</c:v>
                </c:pt>
                <c:pt idx="260">
                  <c:v>2.5365208494208497E-2</c:v>
                </c:pt>
                <c:pt idx="261">
                  <c:v>3.6235000772200848E-2</c:v>
                </c:pt>
                <c:pt idx="262">
                  <c:v>4.9261376988416983E-2</c:v>
                </c:pt>
                <c:pt idx="263">
                  <c:v>6.1396162100386113E-2</c:v>
                </c:pt>
                <c:pt idx="264">
                  <c:v>7.0468293405405433E-2</c:v>
                </c:pt>
                <c:pt idx="265">
                  <c:v>7.5876823153667963E-2</c:v>
                </c:pt>
                <c:pt idx="266">
                  <c:v>7.8360263162316715E-2</c:v>
                </c:pt>
                <c:pt idx="267">
                  <c:v>7.9165396261806964E-2</c:v>
                </c:pt>
                <c:pt idx="268">
                  <c:v>7.9294427657068844E-2</c:v>
                </c:pt>
                <c:pt idx="269">
                  <c:v>7.9250849420849423E-2</c:v>
                </c:pt>
                <c:pt idx="270">
                  <c:v>7.3417471042471205E-2</c:v>
                </c:pt>
                <c:pt idx="271">
                  <c:v>6.2928972972972966E-2</c:v>
                </c:pt>
                <c:pt idx="272">
                  <c:v>5.0360149806949812E-2</c:v>
                </c:pt>
                <c:pt idx="273">
                  <c:v>3.8652414208494211E-2</c:v>
                </c:pt>
                <c:pt idx="274">
                  <c:v>2.9900570038610044E-2</c:v>
                </c:pt>
                <c:pt idx="275">
                  <c:v>2.4684212571428638E-2</c:v>
                </c:pt>
                <c:pt idx="276">
                  <c:v>2.2290452960617772E-2</c:v>
                </c:pt>
                <c:pt idx="277">
                  <c:v>2.1516067426100426E-2</c:v>
                </c:pt>
                <c:pt idx="278">
                  <c:v>2.1393954232957528E-2</c:v>
                </c:pt>
                <c:pt idx="279">
                  <c:v>2.1438301158301202E-2</c:v>
                </c:pt>
                <c:pt idx="280">
                  <c:v>2.7239849420849515E-2</c:v>
                </c:pt>
                <c:pt idx="281">
                  <c:v>3.7671053281853377E-2</c:v>
                </c:pt>
                <c:pt idx="282">
                  <c:v>5.0171123397683405E-2</c:v>
                </c:pt>
                <c:pt idx="283">
                  <c:v>6.1814689482625522E-2</c:v>
                </c:pt>
                <c:pt idx="284">
                  <c:v>7.0518406517374524E-2</c:v>
                </c:pt>
                <c:pt idx="285">
                  <c:v>7.5705887703474903E-2</c:v>
                </c:pt>
                <c:pt idx="286">
                  <c:v>7.8086171716447883E-2</c:v>
                </c:pt>
                <c:pt idx="287">
                  <c:v>7.8855937045992378E-2</c:v>
                </c:pt>
                <c:pt idx="288">
                  <c:v>7.8977010693016284E-2</c:v>
                </c:pt>
                <c:pt idx="289">
                  <c:v>7.8932548262548294E-2</c:v>
                </c:pt>
                <c:pt idx="290">
                  <c:v>7.3318830115830222E-2</c:v>
                </c:pt>
                <c:pt idx="291">
                  <c:v>6.3225720463320478E-2</c:v>
                </c:pt>
                <c:pt idx="292">
                  <c:v>5.1131363397683385E-2</c:v>
                </c:pt>
                <c:pt idx="293">
                  <c:v>3.9866462826254841E-2</c:v>
                </c:pt>
                <c:pt idx="294">
                  <c:v>3.1446744926640978E-2</c:v>
                </c:pt>
                <c:pt idx="295">
                  <c:v>2.6429663221621651E-2</c:v>
                </c:pt>
                <c:pt idx="296">
                  <c:v>2.4128898966486467E-2</c:v>
                </c:pt>
                <c:pt idx="297">
                  <c:v>2.3386397553915101E-2</c:v>
                </c:pt>
                <c:pt idx="298">
                  <c:v>2.3271458288210051E-2</c:v>
                </c:pt>
                <c:pt idx="299">
                  <c:v>2.331660231660232E-2</c:v>
                </c:pt>
                <c:pt idx="300">
                  <c:v>2.8874490347490348E-2</c:v>
                </c:pt>
                <c:pt idx="301">
                  <c:v>3.8867105791505804E-2</c:v>
                </c:pt>
                <c:pt idx="302">
                  <c:v>5.0840869806949809E-2</c:v>
                </c:pt>
                <c:pt idx="303">
                  <c:v>6.1993216864864871E-2</c:v>
                </c:pt>
                <c:pt idx="304">
                  <c:v>7.0328519629343736E-2</c:v>
                </c:pt>
                <c:pt idx="305">
                  <c:v>7.5294952253281894E-2</c:v>
                </c:pt>
                <c:pt idx="306">
                  <c:v>7.7572080270579158E-2</c:v>
                </c:pt>
                <c:pt idx="307">
                  <c:v>7.8306477830177773E-2</c:v>
                </c:pt>
                <c:pt idx="308">
                  <c:v>7.8419593728963732E-2</c:v>
                </c:pt>
                <c:pt idx="309">
                  <c:v>7.8374247104247119E-2</c:v>
                </c:pt>
                <c:pt idx="310">
                  <c:v>7.2980189189189207E-2</c:v>
                </c:pt>
                <c:pt idx="311">
                  <c:v>6.3282467953668084E-2</c:v>
                </c:pt>
                <c:pt idx="312">
                  <c:v>5.1662576988417003E-2</c:v>
                </c:pt>
                <c:pt idx="313">
                  <c:v>4.0840511444015494E-2</c:v>
                </c:pt>
                <c:pt idx="314">
                  <c:v>3.2752919814671842E-2</c:v>
                </c:pt>
                <c:pt idx="315">
                  <c:v>2.7935113871814774E-2</c:v>
                </c:pt>
                <c:pt idx="316">
                  <c:v>2.5727344972355241E-2</c:v>
                </c:pt>
                <c:pt idx="317">
                  <c:v>2.5016727681729807E-2</c:v>
                </c:pt>
                <c:pt idx="318">
                  <c:v>2.4908962343462571E-2</c:v>
                </c:pt>
                <c:pt idx="319">
                  <c:v>2.495490347490353E-2</c:v>
                </c:pt>
                <c:pt idx="320">
                  <c:v>3.0269131274131285E-2</c:v>
                </c:pt>
                <c:pt idx="321">
                  <c:v>3.9823158301158311E-2</c:v>
                </c:pt>
                <c:pt idx="322">
                  <c:v>5.1270616216216224E-2</c:v>
                </c:pt>
                <c:pt idx="323">
                  <c:v>6.1931744247104271E-2</c:v>
                </c:pt>
                <c:pt idx="324">
                  <c:v>6.9898632741312902E-2</c:v>
                </c:pt>
                <c:pt idx="325">
                  <c:v>7.4644016803088811E-2</c:v>
                </c:pt>
                <c:pt idx="326">
                  <c:v>7.681798882471054E-2</c:v>
                </c:pt>
                <c:pt idx="327">
                  <c:v>7.7517018614362929E-2</c:v>
                </c:pt>
                <c:pt idx="328">
                  <c:v>7.7622176764911219E-2</c:v>
                </c:pt>
                <c:pt idx="329">
                  <c:v>7.7575945945945954E-2</c:v>
                </c:pt>
                <c:pt idx="330">
                  <c:v>7.2401548262548271E-2</c:v>
                </c:pt>
                <c:pt idx="331">
                  <c:v>6.3099215444015463E-2</c:v>
                </c:pt>
                <c:pt idx="332">
                  <c:v>5.1953790579150567E-2</c:v>
                </c:pt>
                <c:pt idx="333">
                  <c:v>4.1574560061776046E-2</c:v>
                </c:pt>
                <c:pt idx="334">
                  <c:v>3.3819094702702709E-2</c:v>
                </c:pt>
                <c:pt idx="335">
                  <c:v>2.9200564522007741E-2</c:v>
                </c:pt>
                <c:pt idx="336">
                  <c:v>2.7085790978224028E-2</c:v>
                </c:pt>
                <c:pt idx="337">
                  <c:v>2.640705780954445E-2</c:v>
                </c:pt>
                <c:pt idx="338">
                  <c:v>2.6306466398715068E-2</c:v>
                </c:pt>
                <c:pt idx="339">
                  <c:v>2.635320463320465E-2</c:v>
                </c:pt>
                <c:pt idx="340">
                  <c:v>3.1423772200772256E-2</c:v>
                </c:pt>
                <c:pt idx="341">
                  <c:v>4.0539210810810834E-2</c:v>
                </c:pt>
                <c:pt idx="342">
                  <c:v>5.1460362625482627E-2</c:v>
                </c:pt>
                <c:pt idx="343">
                  <c:v>6.1630271629343737E-2</c:v>
                </c:pt>
                <c:pt idx="344">
                  <c:v>6.9228745853281884E-2</c:v>
                </c:pt>
                <c:pt idx="345">
                  <c:v>7.3753081352895877E-2</c:v>
                </c:pt>
                <c:pt idx="346">
                  <c:v>7.582389737884182E-2</c:v>
                </c:pt>
                <c:pt idx="347">
                  <c:v>7.6487559398548274E-2</c:v>
                </c:pt>
                <c:pt idx="348">
                  <c:v>7.6584759800858701E-2</c:v>
                </c:pt>
                <c:pt idx="349">
                  <c:v>7.6537644787644799E-2</c:v>
                </c:pt>
                <c:pt idx="350">
                  <c:v>7.1582907335907414E-2</c:v>
                </c:pt>
                <c:pt idx="351">
                  <c:v>6.2675962934362936E-2</c:v>
                </c:pt>
                <c:pt idx="352">
                  <c:v>5.200500416988417E-2</c:v>
                </c:pt>
                <c:pt idx="353">
                  <c:v>4.2068608679536754E-2</c:v>
                </c:pt>
                <c:pt idx="354">
                  <c:v>3.4645269590733642E-2</c:v>
                </c:pt>
                <c:pt idx="355">
                  <c:v>3.0226015172200811E-2</c:v>
                </c:pt>
                <c:pt idx="356">
                  <c:v>2.8204236984092666E-2</c:v>
                </c:pt>
                <c:pt idx="357">
                  <c:v>2.7557387937359092E-2</c:v>
                </c:pt>
                <c:pt idx="358">
                  <c:v>2.7463970453967645E-2</c:v>
                </c:pt>
                <c:pt idx="359">
                  <c:v>2.7511505791505811E-2</c:v>
                </c:pt>
                <c:pt idx="360">
                  <c:v>3.2338413127413208E-2</c:v>
                </c:pt>
                <c:pt idx="361">
                  <c:v>4.1015263320463326E-2</c:v>
                </c:pt>
                <c:pt idx="362">
                  <c:v>5.1410109034749039E-2</c:v>
                </c:pt>
                <c:pt idx="363">
                  <c:v>6.1088799011583032E-2</c:v>
                </c:pt>
                <c:pt idx="364">
                  <c:v>6.8318858965250959E-2</c:v>
                </c:pt>
                <c:pt idx="365">
                  <c:v>7.2622145902702703E-2</c:v>
                </c:pt>
                <c:pt idx="366">
                  <c:v>7.4589805932972986E-2</c:v>
                </c:pt>
                <c:pt idx="367">
                  <c:v>7.5218100182733588E-2</c:v>
                </c:pt>
                <c:pt idx="368">
                  <c:v>7.5307342836806304E-2</c:v>
                </c:pt>
                <c:pt idx="369">
                  <c:v>7.5259343629343639E-2</c:v>
                </c:pt>
                <c:pt idx="370">
                  <c:v>7.0524266409266415E-2</c:v>
                </c:pt>
                <c:pt idx="371">
                  <c:v>6.201271042471055E-2</c:v>
                </c:pt>
                <c:pt idx="372">
                  <c:v>5.1816217760617803E-2</c:v>
                </c:pt>
                <c:pt idx="373">
                  <c:v>4.2322657297297395E-2</c:v>
                </c:pt>
                <c:pt idx="374">
                  <c:v>3.5231444478764577E-2</c:v>
                </c:pt>
                <c:pt idx="375">
                  <c:v>3.1011465822393877E-2</c:v>
                </c:pt>
                <c:pt idx="376">
                  <c:v>2.908268298996141E-2</c:v>
                </c:pt>
                <c:pt idx="377">
                  <c:v>2.8467718065173817E-2</c:v>
                </c:pt>
                <c:pt idx="378">
                  <c:v>2.838147450922009E-2</c:v>
                </c:pt>
                <c:pt idx="379">
                  <c:v>2.8429806949806971E-2</c:v>
                </c:pt>
                <c:pt idx="380">
                  <c:v>3.3013054054054074E-2</c:v>
                </c:pt>
                <c:pt idx="381">
                  <c:v>4.1251315830115841E-2</c:v>
                </c:pt>
                <c:pt idx="382">
                  <c:v>5.1119855444015455E-2</c:v>
                </c:pt>
                <c:pt idx="383">
                  <c:v>6.0307326393822414E-2</c:v>
                </c:pt>
                <c:pt idx="384">
                  <c:v>6.7168972077220099E-2</c:v>
                </c:pt>
                <c:pt idx="385">
                  <c:v>7.125121045250965E-2</c:v>
                </c:pt>
                <c:pt idx="386">
                  <c:v>7.3115714487104244E-2</c:v>
                </c:pt>
                <c:pt idx="387">
                  <c:v>7.3708640966919023E-2</c:v>
                </c:pt>
                <c:pt idx="388">
                  <c:v>7.3789925872753723E-2</c:v>
                </c:pt>
                <c:pt idx="389">
                  <c:v>7.3741042471042476E-2</c:v>
                </c:pt>
                <c:pt idx="390">
                  <c:v>6.922562548262548E-2</c:v>
                </c:pt>
                <c:pt idx="391">
                  <c:v>6.1109457915057896E-2</c:v>
                </c:pt>
                <c:pt idx="392">
                  <c:v>5.1387431351351487E-2</c:v>
                </c:pt>
                <c:pt idx="393">
                  <c:v>4.2336705915057914E-2</c:v>
                </c:pt>
                <c:pt idx="394">
                  <c:v>3.557761936679539E-2</c:v>
                </c:pt>
                <c:pt idx="395">
                  <c:v>3.1556916472586891E-2</c:v>
                </c:pt>
                <c:pt idx="396">
                  <c:v>2.9721128995830109E-2</c:v>
                </c:pt>
                <c:pt idx="397">
                  <c:v>2.9138048192988392E-2</c:v>
                </c:pt>
                <c:pt idx="398">
                  <c:v>2.9058978564472631E-2</c:v>
                </c:pt>
                <c:pt idx="399">
                  <c:v>2.9108108108108113E-2</c:v>
                </c:pt>
                <c:pt idx="400">
                  <c:v>2.8380694980694985E-2</c:v>
                </c:pt>
              </c:numCache>
            </c:numRef>
          </c:val>
        </c:ser>
        <c:ser>
          <c:idx val="2"/>
          <c:order val="2"/>
          <c:tx>
            <c:strRef>
              <c:f>Sheet1!$F$20</c:f>
              <c:strCache>
                <c:ptCount val="1"/>
                <c:pt idx="0">
                  <c:v>minimum guarantee</c:v>
                </c:pt>
              </c:strCache>
            </c:strRef>
          </c:tx>
          <c:spPr>
            <a:ln w="50800">
              <a:solidFill>
                <a:srgbClr val="0070C0"/>
              </a:solidFill>
            </a:ln>
          </c:spPr>
          <c:marker>
            <c:symbol val="none"/>
          </c:marker>
          <c:val>
            <c:numRef>
              <c:f>Sheet1!$F$21:$F$421</c:f>
              <c:numCache>
                <c:formatCode>0%</c:formatCode>
                <c:ptCount val="401"/>
                <c:pt idx="0">
                  <c:v>4.0000000000000022E-2</c:v>
                </c:pt>
                <c:pt idx="1">
                  <c:v>4.0000000000000022E-2</c:v>
                </c:pt>
                <c:pt idx="2" formatCode="General">
                  <c:v>4.0000000000000022E-2</c:v>
                </c:pt>
                <c:pt idx="3" formatCode="General">
                  <c:v>4.0000000000000022E-2</c:v>
                </c:pt>
                <c:pt idx="4" formatCode="General">
                  <c:v>4.0000000000000022E-2</c:v>
                </c:pt>
                <c:pt idx="5" formatCode="General">
                  <c:v>4.0000000000000022E-2</c:v>
                </c:pt>
                <c:pt idx="6" formatCode="General">
                  <c:v>4.0000000000000022E-2</c:v>
                </c:pt>
                <c:pt idx="7" formatCode="General">
                  <c:v>4.0000000000000022E-2</c:v>
                </c:pt>
                <c:pt idx="8" formatCode="General">
                  <c:v>4.0000000000000022E-2</c:v>
                </c:pt>
                <c:pt idx="9" formatCode="General">
                  <c:v>4.0000000000000022E-2</c:v>
                </c:pt>
                <c:pt idx="10" formatCode="General">
                  <c:v>4.0000000000000022E-2</c:v>
                </c:pt>
                <c:pt idx="11" formatCode="General">
                  <c:v>4.0000000000000022E-2</c:v>
                </c:pt>
                <c:pt idx="12" formatCode="General">
                  <c:v>4.0000000000000022E-2</c:v>
                </c:pt>
                <c:pt idx="13" formatCode="General">
                  <c:v>4.0000000000000022E-2</c:v>
                </c:pt>
                <c:pt idx="14" formatCode="General">
                  <c:v>4.0000000000000022E-2</c:v>
                </c:pt>
                <c:pt idx="15" formatCode="General">
                  <c:v>4.0000000000000022E-2</c:v>
                </c:pt>
                <c:pt idx="16" formatCode="General">
                  <c:v>4.0000000000000022E-2</c:v>
                </c:pt>
                <c:pt idx="17" formatCode="General">
                  <c:v>4.0000000000000022E-2</c:v>
                </c:pt>
                <c:pt idx="18" formatCode="General">
                  <c:v>4.0000000000000022E-2</c:v>
                </c:pt>
                <c:pt idx="19" formatCode="General">
                  <c:v>4.0000000000000022E-2</c:v>
                </c:pt>
                <c:pt idx="20" formatCode="General">
                  <c:v>4.0000000000000022E-2</c:v>
                </c:pt>
                <c:pt idx="21" formatCode="General">
                  <c:v>4.0000000000000022E-2</c:v>
                </c:pt>
                <c:pt idx="22" formatCode="General">
                  <c:v>4.0000000000000022E-2</c:v>
                </c:pt>
                <c:pt idx="23" formatCode="General">
                  <c:v>4.0000000000000022E-2</c:v>
                </c:pt>
                <c:pt idx="24" formatCode="General">
                  <c:v>4.0000000000000022E-2</c:v>
                </c:pt>
                <c:pt idx="25" formatCode="General">
                  <c:v>4.0000000000000022E-2</c:v>
                </c:pt>
                <c:pt idx="26" formatCode="General">
                  <c:v>4.0000000000000022E-2</c:v>
                </c:pt>
                <c:pt idx="27" formatCode="General">
                  <c:v>4.0000000000000022E-2</c:v>
                </c:pt>
                <c:pt idx="28" formatCode="General">
                  <c:v>4.0000000000000022E-2</c:v>
                </c:pt>
                <c:pt idx="29" formatCode="General">
                  <c:v>4.0000000000000022E-2</c:v>
                </c:pt>
                <c:pt idx="30" formatCode="General">
                  <c:v>4.0000000000000022E-2</c:v>
                </c:pt>
                <c:pt idx="31" formatCode="General">
                  <c:v>4.0000000000000022E-2</c:v>
                </c:pt>
                <c:pt idx="32" formatCode="General">
                  <c:v>4.0000000000000022E-2</c:v>
                </c:pt>
                <c:pt idx="33" formatCode="General">
                  <c:v>4.0000000000000022E-2</c:v>
                </c:pt>
                <c:pt idx="34" formatCode="General">
                  <c:v>4.0000000000000022E-2</c:v>
                </c:pt>
                <c:pt idx="35" formatCode="General">
                  <c:v>4.0000000000000022E-2</c:v>
                </c:pt>
                <c:pt idx="36" formatCode="General">
                  <c:v>4.0000000000000022E-2</c:v>
                </c:pt>
                <c:pt idx="37" formatCode="General">
                  <c:v>4.0000000000000022E-2</c:v>
                </c:pt>
                <c:pt idx="38" formatCode="General">
                  <c:v>4.0000000000000022E-2</c:v>
                </c:pt>
                <c:pt idx="39" formatCode="General">
                  <c:v>4.0000000000000022E-2</c:v>
                </c:pt>
                <c:pt idx="40" formatCode="General">
                  <c:v>4.0000000000000022E-2</c:v>
                </c:pt>
                <c:pt idx="41" formatCode="General">
                  <c:v>4.0000000000000022E-2</c:v>
                </c:pt>
                <c:pt idx="42" formatCode="General">
                  <c:v>4.0000000000000022E-2</c:v>
                </c:pt>
                <c:pt idx="43" formatCode="General">
                  <c:v>4.0000000000000022E-2</c:v>
                </c:pt>
                <c:pt idx="44" formatCode="General">
                  <c:v>4.0000000000000022E-2</c:v>
                </c:pt>
                <c:pt idx="45" formatCode="General">
                  <c:v>4.0000000000000022E-2</c:v>
                </c:pt>
                <c:pt idx="46" formatCode="General">
                  <c:v>4.0000000000000022E-2</c:v>
                </c:pt>
                <c:pt idx="47" formatCode="General">
                  <c:v>4.0000000000000022E-2</c:v>
                </c:pt>
                <c:pt idx="48" formatCode="General">
                  <c:v>4.0000000000000022E-2</c:v>
                </c:pt>
                <c:pt idx="49" formatCode="General">
                  <c:v>4.0000000000000022E-2</c:v>
                </c:pt>
                <c:pt idx="50" formatCode="General">
                  <c:v>4.0000000000000022E-2</c:v>
                </c:pt>
                <c:pt idx="51" formatCode="General">
                  <c:v>4.0000000000000022E-2</c:v>
                </c:pt>
                <c:pt idx="52" formatCode="General">
                  <c:v>4.0000000000000022E-2</c:v>
                </c:pt>
                <c:pt idx="53" formatCode="General">
                  <c:v>4.0000000000000022E-2</c:v>
                </c:pt>
                <c:pt idx="54" formatCode="General">
                  <c:v>4.0000000000000022E-2</c:v>
                </c:pt>
                <c:pt idx="55" formatCode="General">
                  <c:v>4.0000000000000022E-2</c:v>
                </c:pt>
                <c:pt idx="56" formatCode="General">
                  <c:v>4.0000000000000022E-2</c:v>
                </c:pt>
                <c:pt idx="57" formatCode="General">
                  <c:v>4.0000000000000022E-2</c:v>
                </c:pt>
                <c:pt idx="58" formatCode="General">
                  <c:v>4.0000000000000022E-2</c:v>
                </c:pt>
                <c:pt idx="59" formatCode="General">
                  <c:v>4.0000000000000022E-2</c:v>
                </c:pt>
                <c:pt idx="60" formatCode="General">
                  <c:v>4.0000000000000022E-2</c:v>
                </c:pt>
                <c:pt idx="61" formatCode="General">
                  <c:v>4.0000000000000022E-2</c:v>
                </c:pt>
                <c:pt idx="62" formatCode="General">
                  <c:v>4.0000000000000022E-2</c:v>
                </c:pt>
                <c:pt idx="63" formatCode="General">
                  <c:v>4.0000000000000022E-2</c:v>
                </c:pt>
                <c:pt idx="64" formatCode="General">
                  <c:v>4.0000000000000022E-2</c:v>
                </c:pt>
                <c:pt idx="65" formatCode="General">
                  <c:v>4.0000000000000022E-2</c:v>
                </c:pt>
                <c:pt idx="66" formatCode="General">
                  <c:v>4.0000000000000022E-2</c:v>
                </c:pt>
                <c:pt idx="67" formatCode="General">
                  <c:v>4.0000000000000022E-2</c:v>
                </c:pt>
                <c:pt idx="68" formatCode="General">
                  <c:v>4.0000000000000022E-2</c:v>
                </c:pt>
                <c:pt idx="69" formatCode="General">
                  <c:v>4.0000000000000022E-2</c:v>
                </c:pt>
                <c:pt idx="70" formatCode="General">
                  <c:v>4.0000000000000022E-2</c:v>
                </c:pt>
                <c:pt idx="71" formatCode="General">
                  <c:v>4.0000000000000022E-2</c:v>
                </c:pt>
                <c:pt idx="72" formatCode="General">
                  <c:v>4.0000000000000022E-2</c:v>
                </c:pt>
                <c:pt idx="73" formatCode="General">
                  <c:v>4.0000000000000022E-2</c:v>
                </c:pt>
                <c:pt idx="74" formatCode="General">
                  <c:v>4.0000000000000022E-2</c:v>
                </c:pt>
                <c:pt idx="75" formatCode="General">
                  <c:v>4.0000000000000022E-2</c:v>
                </c:pt>
                <c:pt idx="76" formatCode="General">
                  <c:v>4.0000000000000022E-2</c:v>
                </c:pt>
                <c:pt idx="77" formatCode="General">
                  <c:v>4.0000000000000022E-2</c:v>
                </c:pt>
                <c:pt idx="78" formatCode="General">
                  <c:v>4.0000000000000022E-2</c:v>
                </c:pt>
                <c:pt idx="79" formatCode="General">
                  <c:v>4.0000000000000022E-2</c:v>
                </c:pt>
                <c:pt idx="80" formatCode="General">
                  <c:v>4.0000000000000022E-2</c:v>
                </c:pt>
                <c:pt idx="81" formatCode="General">
                  <c:v>4.0000000000000022E-2</c:v>
                </c:pt>
                <c:pt idx="82" formatCode="General">
                  <c:v>4.0000000000000022E-2</c:v>
                </c:pt>
                <c:pt idx="83" formatCode="General">
                  <c:v>4.0000000000000022E-2</c:v>
                </c:pt>
                <c:pt idx="84" formatCode="General">
                  <c:v>4.0000000000000022E-2</c:v>
                </c:pt>
                <c:pt idx="85" formatCode="General">
                  <c:v>4.0000000000000022E-2</c:v>
                </c:pt>
                <c:pt idx="86" formatCode="General">
                  <c:v>4.0000000000000022E-2</c:v>
                </c:pt>
                <c:pt idx="87" formatCode="General">
                  <c:v>4.0000000000000022E-2</c:v>
                </c:pt>
                <c:pt idx="88" formatCode="General">
                  <c:v>4.0000000000000022E-2</c:v>
                </c:pt>
                <c:pt idx="89" formatCode="General">
                  <c:v>4.0000000000000022E-2</c:v>
                </c:pt>
                <c:pt idx="90" formatCode="General">
                  <c:v>4.0000000000000022E-2</c:v>
                </c:pt>
                <c:pt idx="91" formatCode="General">
                  <c:v>4.0000000000000022E-2</c:v>
                </c:pt>
                <c:pt idx="92" formatCode="General">
                  <c:v>4.0000000000000022E-2</c:v>
                </c:pt>
                <c:pt idx="93" formatCode="General">
                  <c:v>4.0000000000000022E-2</c:v>
                </c:pt>
                <c:pt idx="94" formatCode="General">
                  <c:v>4.0000000000000022E-2</c:v>
                </c:pt>
                <c:pt idx="95" formatCode="General">
                  <c:v>4.0000000000000022E-2</c:v>
                </c:pt>
                <c:pt idx="96" formatCode="General">
                  <c:v>4.0000000000000022E-2</c:v>
                </c:pt>
                <c:pt idx="97" formatCode="General">
                  <c:v>4.0000000000000022E-2</c:v>
                </c:pt>
                <c:pt idx="98" formatCode="General">
                  <c:v>4.0000000000000022E-2</c:v>
                </c:pt>
                <c:pt idx="99" formatCode="General">
                  <c:v>4.0000000000000022E-2</c:v>
                </c:pt>
                <c:pt idx="100" formatCode="General">
                  <c:v>4.0000000000000022E-2</c:v>
                </c:pt>
                <c:pt idx="101" formatCode="General">
                  <c:v>4.0000000000000022E-2</c:v>
                </c:pt>
                <c:pt idx="102" formatCode="General">
                  <c:v>4.0000000000000022E-2</c:v>
                </c:pt>
                <c:pt idx="103" formatCode="General">
                  <c:v>4.0000000000000022E-2</c:v>
                </c:pt>
                <c:pt idx="104" formatCode="General">
                  <c:v>4.0000000000000022E-2</c:v>
                </c:pt>
                <c:pt idx="105" formatCode="General">
                  <c:v>4.0000000000000022E-2</c:v>
                </c:pt>
                <c:pt idx="106" formatCode="General">
                  <c:v>4.0000000000000022E-2</c:v>
                </c:pt>
                <c:pt idx="107" formatCode="General">
                  <c:v>4.0000000000000022E-2</c:v>
                </c:pt>
                <c:pt idx="108" formatCode="General">
                  <c:v>4.0000000000000022E-2</c:v>
                </c:pt>
                <c:pt idx="109" formatCode="General">
                  <c:v>4.0000000000000022E-2</c:v>
                </c:pt>
                <c:pt idx="110" formatCode="General">
                  <c:v>4.0000000000000022E-2</c:v>
                </c:pt>
                <c:pt idx="111" formatCode="General">
                  <c:v>4.0000000000000022E-2</c:v>
                </c:pt>
                <c:pt idx="112" formatCode="General">
                  <c:v>4.0000000000000022E-2</c:v>
                </c:pt>
                <c:pt idx="113" formatCode="General">
                  <c:v>4.0000000000000022E-2</c:v>
                </c:pt>
                <c:pt idx="114" formatCode="General">
                  <c:v>4.0000000000000022E-2</c:v>
                </c:pt>
                <c:pt idx="115" formatCode="General">
                  <c:v>4.0000000000000022E-2</c:v>
                </c:pt>
                <c:pt idx="116" formatCode="General">
                  <c:v>4.0000000000000022E-2</c:v>
                </c:pt>
                <c:pt idx="117" formatCode="General">
                  <c:v>4.0000000000000022E-2</c:v>
                </c:pt>
                <c:pt idx="118" formatCode="General">
                  <c:v>4.0000000000000022E-2</c:v>
                </c:pt>
                <c:pt idx="119" formatCode="General">
                  <c:v>4.0000000000000022E-2</c:v>
                </c:pt>
                <c:pt idx="120" formatCode="General">
                  <c:v>4.0000000000000022E-2</c:v>
                </c:pt>
                <c:pt idx="121" formatCode="General">
                  <c:v>4.0000000000000022E-2</c:v>
                </c:pt>
                <c:pt idx="122" formatCode="General">
                  <c:v>4.0000000000000022E-2</c:v>
                </c:pt>
                <c:pt idx="123" formatCode="General">
                  <c:v>4.0000000000000022E-2</c:v>
                </c:pt>
                <c:pt idx="124" formatCode="General">
                  <c:v>4.0000000000000022E-2</c:v>
                </c:pt>
                <c:pt idx="125" formatCode="General">
                  <c:v>4.0000000000000022E-2</c:v>
                </c:pt>
                <c:pt idx="126" formatCode="General">
                  <c:v>4.0000000000000022E-2</c:v>
                </c:pt>
                <c:pt idx="127" formatCode="General">
                  <c:v>4.0000000000000022E-2</c:v>
                </c:pt>
                <c:pt idx="128" formatCode="General">
                  <c:v>4.0000000000000022E-2</c:v>
                </c:pt>
                <c:pt idx="129" formatCode="General">
                  <c:v>4.0000000000000022E-2</c:v>
                </c:pt>
                <c:pt idx="130" formatCode="General">
                  <c:v>4.0000000000000022E-2</c:v>
                </c:pt>
                <c:pt idx="131" formatCode="General">
                  <c:v>4.0000000000000022E-2</c:v>
                </c:pt>
                <c:pt idx="132" formatCode="General">
                  <c:v>4.0000000000000022E-2</c:v>
                </c:pt>
                <c:pt idx="133" formatCode="General">
                  <c:v>4.0000000000000022E-2</c:v>
                </c:pt>
                <c:pt idx="134" formatCode="General">
                  <c:v>4.0000000000000022E-2</c:v>
                </c:pt>
                <c:pt idx="135" formatCode="General">
                  <c:v>4.0000000000000022E-2</c:v>
                </c:pt>
                <c:pt idx="136" formatCode="General">
                  <c:v>4.0000000000000022E-2</c:v>
                </c:pt>
                <c:pt idx="137" formatCode="General">
                  <c:v>4.0000000000000022E-2</c:v>
                </c:pt>
                <c:pt idx="138" formatCode="General">
                  <c:v>4.0000000000000022E-2</c:v>
                </c:pt>
                <c:pt idx="139" formatCode="General">
                  <c:v>4.0000000000000022E-2</c:v>
                </c:pt>
                <c:pt idx="140" formatCode="General">
                  <c:v>4.0000000000000022E-2</c:v>
                </c:pt>
                <c:pt idx="141" formatCode="General">
                  <c:v>4.0000000000000022E-2</c:v>
                </c:pt>
                <c:pt idx="142" formatCode="General">
                  <c:v>4.0000000000000022E-2</c:v>
                </c:pt>
                <c:pt idx="143" formatCode="General">
                  <c:v>4.0000000000000022E-2</c:v>
                </c:pt>
                <c:pt idx="144" formatCode="General">
                  <c:v>4.0000000000000022E-2</c:v>
                </c:pt>
                <c:pt idx="145" formatCode="General">
                  <c:v>4.0000000000000022E-2</c:v>
                </c:pt>
                <c:pt idx="146" formatCode="General">
                  <c:v>4.0000000000000022E-2</c:v>
                </c:pt>
                <c:pt idx="147" formatCode="General">
                  <c:v>4.0000000000000022E-2</c:v>
                </c:pt>
                <c:pt idx="148" formatCode="General">
                  <c:v>4.0000000000000022E-2</c:v>
                </c:pt>
                <c:pt idx="149" formatCode="General">
                  <c:v>4.0000000000000022E-2</c:v>
                </c:pt>
                <c:pt idx="150" formatCode="General">
                  <c:v>4.0000000000000022E-2</c:v>
                </c:pt>
                <c:pt idx="151" formatCode="General">
                  <c:v>4.0000000000000022E-2</c:v>
                </c:pt>
                <c:pt idx="152" formatCode="General">
                  <c:v>4.0000000000000022E-2</c:v>
                </c:pt>
                <c:pt idx="153" formatCode="General">
                  <c:v>4.0000000000000022E-2</c:v>
                </c:pt>
                <c:pt idx="154" formatCode="General">
                  <c:v>4.0000000000000022E-2</c:v>
                </c:pt>
                <c:pt idx="155" formatCode="General">
                  <c:v>4.0000000000000022E-2</c:v>
                </c:pt>
                <c:pt idx="156" formatCode="General">
                  <c:v>4.0000000000000022E-2</c:v>
                </c:pt>
                <c:pt idx="157" formatCode="General">
                  <c:v>4.0000000000000022E-2</c:v>
                </c:pt>
                <c:pt idx="158" formatCode="General">
                  <c:v>4.0000000000000022E-2</c:v>
                </c:pt>
                <c:pt idx="159" formatCode="General">
                  <c:v>4.0000000000000022E-2</c:v>
                </c:pt>
                <c:pt idx="160" formatCode="General">
                  <c:v>4.0000000000000022E-2</c:v>
                </c:pt>
                <c:pt idx="161" formatCode="General">
                  <c:v>4.0000000000000022E-2</c:v>
                </c:pt>
                <c:pt idx="162" formatCode="General">
                  <c:v>4.0000000000000022E-2</c:v>
                </c:pt>
                <c:pt idx="163" formatCode="General">
                  <c:v>4.0000000000000022E-2</c:v>
                </c:pt>
                <c:pt idx="164" formatCode="General">
                  <c:v>4.0000000000000022E-2</c:v>
                </c:pt>
                <c:pt idx="165" formatCode="General">
                  <c:v>4.0000000000000022E-2</c:v>
                </c:pt>
                <c:pt idx="166" formatCode="General">
                  <c:v>4.0000000000000022E-2</c:v>
                </c:pt>
                <c:pt idx="167" formatCode="General">
                  <c:v>4.0000000000000022E-2</c:v>
                </c:pt>
                <c:pt idx="168" formatCode="General">
                  <c:v>4.0000000000000022E-2</c:v>
                </c:pt>
                <c:pt idx="169" formatCode="General">
                  <c:v>4.0000000000000022E-2</c:v>
                </c:pt>
                <c:pt idx="170" formatCode="General">
                  <c:v>4.0000000000000022E-2</c:v>
                </c:pt>
                <c:pt idx="171" formatCode="General">
                  <c:v>4.0000000000000022E-2</c:v>
                </c:pt>
                <c:pt idx="172" formatCode="General">
                  <c:v>4.0000000000000022E-2</c:v>
                </c:pt>
                <c:pt idx="173" formatCode="General">
                  <c:v>4.0000000000000022E-2</c:v>
                </c:pt>
                <c:pt idx="174" formatCode="General">
                  <c:v>4.0000000000000022E-2</c:v>
                </c:pt>
                <c:pt idx="175" formatCode="General">
                  <c:v>4.0000000000000022E-2</c:v>
                </c:pt>
                <c:pt idx="176" formatCode="General">
                  <c:v>4.0000000000000022E-2</c:v>
                </c:pt>
                <c:pt idx="177" formatCode="General">
                  <c:v>4.0000000000000022E-2</c:v>
                </c:pt>
                <c:pt idx="178" formatCode="General">
                  <c:v>4.0000000000000022E-2</c:v>
                </c:pt>
                <c:pt idx="179" formatCode="General">
                  <c:v>4.0000000000000022E-2</c:v>
                </c:pt>
                <c:pt idx="180" formatCode="General">
                  <c:v>4.0000000000000022E-2</c:v>
                </c:pt>
                <c:pt idx="181" formatCode="General">
                  <c:v>4.0000000000000022E-2</c:v>
                </c:pt>
                <c:pt idx="182" formatCode="General">
                  <c:v>4.0000000000000022E-2</c:v>
                </c:pt>
                <c:pt idx="183" formatCode="General">
                  <c:v>4.0000000000000022E-2</c:v>
                </c:pt>
                <c:pt idx="184" formatCode="General">
                  <c:v>4.0000000000000022E-2</c:v>
                </c:pt>
                <c:pt idx="185" formatCode="General">
                  <c:v>4.0000000000000022E-2</c:v>
                </c:pt>
                <c:pt idx="186" formatCode="General">
                  <c:v>4.0000000000000022E-2</c:v>
                </c:pt>
                <c:pt idx="187" formatCode="General">
                  <c:v>4.0000000000000022E-2</c:v>
                </c:pt>
                <c:pt idx="188" formatCode="General">
                  <c:v>4.0000000000000022E-2</c:v>
                </c:pt>
                <c:pt idx="189" formatCode="General">
                  <c:v>4.0000000000000022E-2</c:v>
                </c:pt>
                <c:pt idx="190" formatCode="General">
                  <c:v>4.0000000000000022E-2</c:v>
                </c:pt>
                <c:pt idx="191" formatCode="General">
                  <c:v>4.0000000000000022E-2</c:v>
                </c:pt>
                <c:pt idx="192" formatCode="General">
                  <c:v>4.0000000000000022E-2</c:v>
                </c:pt>
                <c:pt idx="193" formatCode="General">
                  <c:v>4.0000000000000022E-2</c:v>
                </c:pt>
                <c:pt idx="194" formatCode="General">
                  <c:v>4.0000000000000022E-2</c:v>
                </c:pt>
                <c:pt idx="195" formatCode="General">
                  <c:v>4.0000000000000022E-2</c:v>
                </c:pt>
                <c:pt idx="196" formatCode="General">
                  <c:v>4.0000000000000022E-2</c:v>
                </c:pt>
                <c:pt idx="197" formatCode="General">
                  <c:v>4.0000000000000022E-2</c:v>
                </c:pt>
                <c:pt idx="198" formatCode="General">
                  <c:v>4.0000000000000022E-2</c:v>
                </c:pt>
                <c:pt idx="199" formatCode="General">
                  <c:v>4.0000000000000022E-2</c:v>
                </c:pt>
                <c:pt idx="200" formatCode="General">
                  <c:v>4.0000000000000022E-2</c:v>
                </c:pt>
                <c:pt idx="201" formatCode="General">
                  <c:v>4.0000000000000022E-2</c:v>
                </c:pt>
                <c:pt idx="202" formatCode="General">
                  <c:v>4.0000000000000022E-2</c:v>
                </c:pt>
                <c:pt idx="203" formatCode="General">
                  <c:v>4.0000000000000022E-2</c:v>
                </c:pt>
                <c:pt idx="204" formatCode="General">
                  <c:v>4.0000000000000022E-2</c:v>
                </c:pt>
                <c:pt idx="205" formatCode="General">
                  <c:v>4.0000000000000022E-2</c:v>
                </c:pt>
                <c:pt idx="206" formatCode="General">
                  <c:v>4.0000000000000022E-2</c:v>
                </c:pt>
                <c:pt idx="207" formatCode="General">
                  <c:v>4.0000000000000022E-2</c:v>
                </c:pt>
                <c:pt idx="208" formatCode="General">
                  <c:v>4.0000000000000022E-2</c:v>
                </c:pt>
                <c:pt idx="209" formatCode="General">
                  <c:v>4.0000000000000022E-2</c:v>
                </c:pt>
                <c:pt idx="210" formatCode="General">
                  <c:v>4.0000000000000022E-2</c:v>
                </c:pt>
                <c:pt idx="211" formatCode="General">
                  <c:v>4.0000000000000022E-2</c:v>
                </c:pt>
                <c:pt idx="212" formatCode="General">
                  <c:v>4.0000000000000022E-2</c:v>
                </c:pt>
                <c:pt idx="213" formatCode="General">
                  <c:v>4.0000000000000022E-2</c:v>
                </c:pt>
                <c:pt idx="214" formatCode="General">
                  <c:v>4.0000000000000022E-2</c:v>
                </c:pt>
                <c:pt idx="215" formatCode="General">
                  <c:v>4.0000000000000022E-2</c:v>
                </c:pt>
                <c:pt idx="216" formatCode="General">
                  <c:v>4.0000000000000022E-2</c:v>
                </c:pt>
                <c:pt idx="217" formatCode="General">
                  <c:v>4.0000000000000022E-2</c:v>
                </c:pt>
                <c:pt idx="218" formatCode="General">
                  <c:v>4.0000000000000022E-2</c:v>
                </c:pt>
                <c:pt idx="219" formatCode="General">
                  <c:v>4.0000000000000022E-2</c:v>
                </c:pt>
                <c:pt idx="220" formatCode="General">
                  <c:v>4.0000000000000022E-2</c:v>
                </c:pt>
                <c:pt idx="221" formatCode="General">
                  <c:v>4.0000000000000022E-2</c:v>
                </c:pt>
                <c:pt idx="222" formatCode="General">
                  <c:v>4.0000000000000022E-2</c:v>
                </c:pt>
                <c:pt idx="223" formatCode="General">
                  <c:v>4.0000000000000022E-2</c:v>
                </c:pt>
                <c:pt idx="224" formatCode="General">
                  <c:v>4.0000000000000022E-2</c:v>
                </c:pt>
                <c:pt idx="225" formatCode="General">
                  <c:v>4.0000000000000022E-2</c:v>
                </c:pt>
                <c:pt idx="226" formatCode="General">
                  <c:v>4.0000000000000022E-2</c:v>
                </c:pt>
                <c:pt idx="227" formatCode="General">
                  <c:v>4.0000000000000022E-2</c:v>
                </c:pt>
                <c:pt idx="228" formatCode="General">
                  <c:v>4.0000000000000022E-2</c:v>
                </c:pt>
                <c:pt idx="229" formatCode="General">
                  <c:v>4.0000000000000022E-2</c:v>
                </c:pt>
                <c:pt idx="230" formatCode="General">
                  <c:v>4.0000000000000022E-2</c:v>
                </c:pt>
                <c:pt idx="231" formatCode="General">
                  <c:v>4.0000000000000022E-2</c:v>
                </c:pt>
                <c:pt idx="232" formatCode="General">
                  <c:v>4.0000000000000022E-2</c:v>
                </c:pt>
                <c:pt idx="233" formatCode="General">
                  <c:v>4.0000000000000022E-2</c:v>
                </c:pt>
                <c:pt idx="234" formatCode="General">
                  <c:v>4.0000000000000022E-2</c:v>
                </c:pt>
                <c:pt idx="235" formatCode="General">
                  <c:v>4.0000000000000022E-2</c:v>
                </c:pt>
                <c:pt idx="236" formatCode="General">
                  <c:v>4.0000000000000022E-2</c:v>
                </c:pt>
                <c:pt idx="237" formatCode="General">
                  <c:v>4.0000000000000022E-2</c:v>
                </c:pt>
                <c:pt idx="238" formatCode="General">
                  <c:v>4.0000000000000022E-2</c:v>
                </c:pt>
                <c:pt idx="239" formatCode="General">
                  <c:v>4.0000000000000022E-2</c:v>
                </c:pt>
                <c:pt idx="240" formatCode="General">
                  <c:v>4.0000000000000022E-2</c:v>
                </c:pt>
                <c:pt idx="241" formatCode="General">
                  <c:v>4.0000000000000022E-2</c:v>
                </c:pt>
                <c:pt idx="242" formatCode="General">
                  <c:v>4.0000000000000022E-2</c:v>
                </c:pt>
                <c:pt idx="243" formatCode="General">
                  <c:v>4.0000000000000022E-2</c:v>
                </c:pt>
                <c:pt idx="244" formatCode="General">
                  <c:v>4.0000000000000022E-2</c:v>
                </c:pt>
                <c:pt idx="245" formatCode="General">
                  <c:v>4.0000000000000022E-2</c:v>
                </c:pt>
                <c:pt idx="246" formatCode="General">
                  <c:v>4.0000000000000022E-2</c:v>
                </c:pt>
                <c:pt idx="247" formatCode="General">
                  <c:v>4.0000000000000022E-2</c:v>
                </c:pt>
                <c:pt idx="248" formatCode="General">
                  <c:v>4.0000000000000022E-2</c:v>
                </c:pt>
                <c:pt idx="249" formatCode="General">
                  <c:v>4.0000000000000022E-2</c:v>
                </c:pt>
                <c:pt idx="250" formatCode="General">
                  <c:v>4.0000000000000022E-2</c:v>
                </c:pt>
                <c:pt idx="251" formatCode="General">
                  <c:v>4.0000000000000022E-2</c:v>
                </c:pt>
                <c:pt idx="252" formatCode="General">
                  <c:v>4.0000000000000022E-2</c:v>
                </c:pt>
                <c:pt idx="253" formatCode="General">
                  <c:v>4.0000000000000022E-2</c:v>
                </c:pt>
                <c:pt idx="254" formatCode="General">
                  <c:v>4.0000000000000022E-2</c:v>
                </c:pt>
                <c:pt idx="255" formatCode="General">
                  <c:v>4.0000000000000022E-2</c:v>
                </c:pt>
                <c:pt idx="256" formatCode="General">
                  <c:v>4.0000000000000022E-2</c:v>
                </c:pt>
                <c:pt idx="257" formatCode="General">
                  <c:v>4.0000000000000022E-2</c:v>
                </c:pt>
                <c:pt idx="258" formatCode="General">
                  <c:v>4.0000000000000022E-2</c:v>
                </c:pt>
                <c:pt idx="259" formatCode="General">
                  <c:v>4.0000000000000022E-2</c:v>
                </c:pt>
                <c:pt idx="260" formatCode="General">
                  <c:v>4.0000000000000022E-2</c:v>
                </c:pt>
                <c:pt idx="261" formatCode="General">
                  <c:v>4.0000000000000022E-2</c:v>
                </c:pt>
                <c:pt idx="262" formatCode="General">
                  <c:v>4.0000000000000022E-2</c:v>
                </c:pt>
                <c:pt idx="263" formatCode="General">
                  <c:v>4.0000000000000022E-2</c:v>
                </c:pt>
                <c:pt idx="264" formatCode="General">
                  <c:v>4.0000000000000022E-2</c:v>
                </c:pt>
                <c:pt idx="265" formatCode="General">
                  <c:v>4.0000000000000022E-2</c:v>
                </c:pt>
                <c:pt idx="266" formatCode="General">
                  <c:v>4.0000000000000022E-2</c:v>
                </c:pt>
                <c:pt idx="267" formatCode="General">
                  <c:v>4.0000000000000022E-2</c:v>
                </c:pt>
                <c:pt idx="268" formatCode="General">
                  <c:v>4.0000000000000022E-2</c:v>
                </c:pt>
                <c:pt idx="269" formatCode="General">
                  <c:v>4.0000000000000022E-2</c:v>
                </c:pt>
                <c:pt idx="270" formatCode="General">
                  <c:v>4.0000000000000022E-2</c:v>
                </c:pt>
                <c:pt idx="271" formatCode="General">
                  <c:v>4.0000000000000022E-2</c:v>
                </c:pt>
                <c:pt idx="272" formatCode="General">
                  <c:v>4.0000000000000022E-2</c:v>
                </c:pt>
                <c:pt idx="273" formatCode="General">
                  <c:v>4.0000000000000022E-2</c:v>
                </c:pt>
                <c:pt idx="274" formatCode="General">
                  <c:v>4.0000000000000022E-2</c:v>
                </c:pt>
                <c:pt idx="275" formatCode="General">
                  <c:v>4.0000000000000022E-2</c:v>
                </c:pt>
                <c:pt idx="276" formatCode="General">
                  <c:v>4.0000000000000022E-2</c:v>
                </c:pt>
                <c:pt idx="277" formatCode="General">
                  <c:v>4.0000000000000022E-2</c:v>
                </c:pt>
                <c:pt idx="278" formatCode="General">
                  <c:v>4.0000000000000022E-2</c:v>
                </c:pt>
                <c:pt idx="279" formatCode="General">
                  <c:v>4.0000000000000022E-2</c:v>
                </c:pt>
                <c:pt idx="280" formatCode="General">
                  <c:v>4.0000000000000022E-2</c:v>
                </c:pt>
                <c:pt idx="281" formatCode="General">
                  <c:v>4.0000000000000022E-2</c:v>
                </c:pt>
                <c:pt idx="282" formatCode="General">
                  <c:v>4.0000000000000022E-2</c:v>
                </c:pt>
                <c:pt idx="283" formatCode="General">
                  <c:v>4.0000000000000022E-2</c:v>
                </c:pt>
                <c:pt idx="284" formatCode="General">
                  <c:v>4.0000000000000022E-2</c:v>
                </c:pt>
                <c:pt idx="285" formatCode="General">
                  <c:v>4.0000000000000022E-2</c:v>
                </c:pt>
                <c:pt idx="286" formatCode="General">
                  <c:v>4.0000000000000022E-2</c:v>
                </c:pt>
                <c:pt idx="287" formatCode="General">
                  <c:v>4.0000000000000022E-2</c:v>
                </c:pt>
                <c:pt idx="288" formatCode="General">
                  <c:v>4.0000000000000022E-2</c:v>
                </c:pt>
                <c:pt idx="289" formatCode="General">
                  <c:v>4.0000000000000022E-2</c:v>
                </c:pt>
                <c:pt idx="290" formatCode="General">
                  <c:v>4.0000000000000022E-2</c:v>
                </c:pt>
                <c:pt idx="291" formatCode="General">
                  <c:v>4.0000000000000022E-2</c:v>
                </c:pt>
                <c:pt idx="292" formatCode="General">
                  <c:v>4.0000000000000022E-2</c:v>
                </c:pt>
                <c:pt idx="293" formatCode="General">
                  <c:v>4.0000000000000022E-2</c:v>
                </c:pt>
                <c:pt idx="294" formatCode="General">
                  <c:v>4.0000000000000022E-2</c:v>
                </c:pt>
                <c:pt idx="295" formatCode="General">
                  <c:v>4.0000000000000022E-2</c:v>
                </c:pt>
                <c:pt idx="296" formatCode="General">
                  <c:v>4.0000000000000022E-2</c:v>
                </c:pt>
                <c:pt idx="297" formatCode="General">
                  <c:v>4.0000000000000022E-2</c:v>
                </c:pt>
                <c:pt idx="298" formatCode="General">
                  <c:v>4.0000000000000022E-2</c:v>
                </c:pt>
                <c:pt idx="299" formatCode="General">
                  <c:v>4.0000000000000022E-2</c:v>
                </c:pt>
                <c:pt idx="300" formatCode="General">
                  <c:v>4.0000000000000022E-2</c:v>
                </c:pt>
                <c:pt idx="301" formatCode="General">
                  <c:v>4.0000000000000022E-2</c:v>
                </c:pt>
                <c:pt idx="302" formatCode="General">
                  <c:v>4.0000000000000022E-2</c:v>
                </c:pt>
                <c:pt idx="303" formatCode="General">
                  <c:v>4.0000000000000022E-2</c:v>
                </c:pt>
                <c:pt idx="304" formatCode="General">
                  <c:v>4.0000000000000022E-2</c:v>
                </c:pt>
                <c:pt idx="305" formatCode="General">
                  <c:v>4.0000000000000022E-2</c:v>
                </c:pt>
                <c:pt idx="306" formatCode="General">
                  <c:v>4.0000000000000022E-2</c:v>
                </c:pt>
                <c:pt idx="307" formatCode="General">
                  <c:v>4.0000000000000022E-2</c:v>
                </c:pt>
                <c:pt idx="308" formatCode="General">
                  <c:v>4.0000000000000022E-2</c:v>
                </c:pt>
                <c:pt idx="309" formatCode="General">
                  <c:v>4.0000000000000022E-2</c:v>
                </c:pt>
                <c:pt idx="310" formatCode="General">
                  <c:v>4.0000000000000022E-2</c:v>
                </c:pt>
                <c:pt idx="311" formatCode="General">
                  <c:v>4.0000000000000022E-2</c:v>
                </c:pt>
                <c:pt idx="312" formatCode="General">
                  <c:v>4.0000000000000022E-2</c:v>
                </c:pt>
                <c:pt idx="313" formatCode="General">
                  <c:v>4.0000000000000022E-2</c:v>
                </c:pt>
                <c:pt idx="314" formatCode="General">
                  <c:v>4.0000000000000022E-2</c:v>
                </c:pt>
                <c:pt idx="315" formatCode="General">
                  <c:v>4.0000000000000022E-2</c:v>
                </c:pt>
                <c:pt idx="316" formatCode="General">
                  <c:v>4.0000000000000022E-2</c:v>
                </c:pt>
                <c:pt idx="317" formatCode="General">
                  <c:v>4.0000000000000022E-2</c:v>
                </c:pt>
                <c:pt idx="318" formatCode="General">
                  <c:v>4.0000000000000022E-2</c:v>
                </c:pt>
                <c:pt idx="319" formatCode="General">
                  <c:v>4.0000000000000022E-2</c:v>
                </c:pt>
                <c:pt idx="320" formatCode="General">
                  <c:v>4.0000000000000022E-2</c:v>
                </c:pt>
                <c:pt idx="321" formatCode="General">
                  <c:v>4.0000000000000022E-2</c:v>
                </c:pt>
                <c:pt idx="322" formatCode="General">
                  <c:v>4.0000000000000022E-2</c:v>
                </c:pt>
                <c:pt idx="323" formatCode="General">
                  <c:v>4.0000000000000022E-2</c:v>
                </c:pt>
                <c:pt idx="324" formatCode="General">
                  <c:v>4.0000000000000022E-2</c:v>
                </c:pt>
                <c:pt idx="325" formatCode="General">
                  <c:v>4.0000000000000022E-2</c:v>
                </c:pt>
                <c:pt idx="326" formatCode="General">
                  <c:v>4.0000000000000022E-2</c:v>
                </c:pt>
                <c:pt idx="327" formatCode="General">
                  <c:v>4.0000000000000022E-2</c:v>
                </c:pt>
                <c:pt idx="328" formatCode="General">
                  <c:v>4.0000000000000022E-2</c:v>
                </c:pt>
                <c:pt idx="329" formatCode="General">
                  <c:v>4.0000000000000022E-2</c:v>
                </c:pt>
                <c:pt idx="330" formatCode="General">
                  <c:v>4.0000000000000022E-2</c:v>
                </c:pt>
                <c:pt idx="331" formatCode="General">
                  <c:v>4.0000000000000022E-2</c:v>
                </c:pt>
                <c:pt idx="332" formatCode="General">
                  <c:v>4.0000000000000022E-2</c:v>
                </c:pt>
                <c:pt idx="333" formatCode="General">
                  <c:v>4.0000000000000022E-2</c:v>
                </c:pt>
                <c:pt idx="334" formatCode="General">
                  <c:v>4.0000000000000022E-2</c:v>
                </c:pt>
                <c:pt idx="335" formatCode="General">
                  <c:v>4.0000000000000022E-2</c:v>
                </c:pt>
                <c:pt idx="336" formatCode="General">
                  <c:v>4.0000000000000022E-2</c:v>
                </c:pt>
                <c:pt idx="337" formatCode="General">
                  <c:v>4.0000000000000022E-2</c:v>
                </c:pt>
                <c:pt idx="338" formatCode="General">
                  <c:v>4.0000000000000022E-2</c:v>
                </c:pt>
                <c:pt idx="339" formatCode="General">
                  <c:v>4.0000000000000022E-2</c:v>
                </c:pt>
                <c:pt idx="340" formatCode="General">
                  <c:v>4.0000000000000022E-2</c:v>
                </c:pt>
                <c:pt idx="341" formatCode="General">
                  <c:v>4.0000000000000022E-2</c:v>
                </c:pt>
                <c:pt idx="342" formatCode="General">
                  <c:v>4.0000000000000022E-2</c:v>
                </c:pt>
                <c:pt idx="343" formatCode="General">
                  <c:v>4.0000000000000022E-2</c:v>
                </c:pt>
                <c:pt idx="344" formatCode="General">
                  <c:v>4.0000000000000022E-2</c:v>
                </c:pt>
                <c:pt idx="345" formatCode="General">
                  <c:v>4.0000000000000022E-2</c:v>
                </c:pt>
                <c:pt idx="346" formatCode="General">
                  <c:v>4.0000000000000022E-2</c:v>
                </c:pt>
                <c:pt idx="347" formatCode="General">
                  <c:v>4.0000000000000022E-2</c:v>
                </c:pt>
                <c:pt idx="348" formatCode="General">
                  <c:v>4.0000000000000022E-2</c:v>
                </c:pt>
                <c:pt idx="349" formatCode="General">
                  <c:v>4.0000000000000022E-2</c:v>
                </c:pt>
                <c:pt idx="350" formatCode="General">
                  <c:v>4.0000000000000022E-2</c:v>
                </c:pt>
                <c:pt idx="351" formatCode="General">
                  <c:v>4.0000000000000022E-2</c:v>
                </c:pt>
                <c:pt idx="352" formatCode="General">
                  <c:v>4.0000000000000022E-2</c:v>
                </c:pt>
                <c:pt idx="353" formatCode="General">
                  <c:v>4.0000000000000022E-2</c:v>
                </c:pt>
                <c:pt idx="354" formatCode="General">
                  <c:v>4.0000000000000022E-2</c:v>
                </c:pt>
                <c:pt idx="355" formatCode="General">
                  <c:v>4.0000000000000022E-2</c:v>
                </c:pt>
                <c:pt idx="356" formatCode="General">
                  <c:v>4.0000000000000022E-2</c:v>
                </c:pt>
                <c:pt idx="357" formatCode="General">
                  <c:v>4.0000000000000022E-2</c:v>
                </c:pt>
                <c:pt idx="358" formatCode="General">
                  <c:v>4.0000000000000022E-2</c:v>
                </c:pt>
                <c:pt idx="359" formatCode="General">
                  <c:v>4.0000000000000022E-2</c:v>
                </c:pt>
                <c:pt idx="360" formatCode="General">
                  <c:v>4.0000000000000022E-2</c:v>
                </c:pt>
                <c:pt idx="361" formatCode="General">
                  <c:v>4.0000000000000022E-2</c:v>
                </c:pt>
                <c:pt idx="362" formatCode="General">
                  <c:v>4.0000000000000022E-2</c:v>
                </c:pt>
                <c:pt idx="363" formatCode="General">
                  <c:v>4.0000000000000022E-2</c:v>
                </c:pt>
                <c:pt idx="364" formatCode="General">
                  <c:v>4.0000000000000022E-2</c:v>
                </c:pt>
                <c:pt idx="365" formatCode="General">
                  <c:v>4.0000000000000022E-2</c:v>
                </c:pt>
                <c:pt idx="366" formatCode="General">
                  <c:v>4.0000000000000022E-2</c:v>
                </c:pt>
                <c:pt idx="367" formatCode="General">
                  <c:v>4.0000000000000022E-2</c:v>
                </c:pt>
                <c:pt idx="368" formatCode="General">
                  <c:v>4.0000000000000022E-2</c:v>
                </c:pt>
                <c:pt idx="369" formatCode="General">
                  <c:v>4.0000000000000022E-2</c:v>
                </c:pt>
                <c:pt idx="370" formatCode="General">
                  <c:v>4.0000000000000022E-2</c:v>
                </c:pt>
                <c:pt idx="371" formatCode="General">
                  <c:v>4.0000000000000022E-2</c:v>
                </c:pt>
                <c:pt idx="372" formatCode="General">
                  <c:v>4.0000000000000022E-2</c:v>
                </c:pt>
                <c:pt idx="373" formatCode="General">
                  <c:v>4.0000000000000022E-2</c:v>
                </c:pt>
                <c:pt idx="374" formatCode="General">
                  <c:v>4.0000000000000022E-2</c:v>
                </c:pt>
                <c:pt idx="375" formatCode="General">
                  <c:v>4.0000000000000022E-2</c:v>
                </c:pt>
                <c:pt idx="376" formatCode="General">
                  <c:v>4.0000000000000022E-2</c:v>
                </c:pt>
                <c:pt idx="377" formatCode="General">
                  <c:v>4.0000000000000022E-2</c:v>
                </c:pt>
                <c:pt idx="378" formatCode="General">
                  <c:v>4.0000000000000022E-2</c:v>
                </c:pt>
                <c:pt idx="379" formatCode="General">
                  <c:v>4.0000000000000022E-2</c:v>
                </c:pt>
                <c:pt idx="380" formatCode="General">
                  <c:v>4.0000000000000022E-2</c:v>
                </c:pt>
                <c:pt idx="381" formatCode="General">
                  <c:v>4.0000000000000022E-2</c:v>
                </c:pt>
                <c:pt idx="382" formatCode="General">
                  <c:v>4.0000000000000022E-2</c:v>
                </c:pt>
                <c:pt idx="383" formatCode="General">
                  <c:v>4.0000000000000022E-2</c:v>
                </c:pt>
                <c:pt idx="384" formatCode="General">
                  <c:v>4.0000000000000022E-2</c:v>
                </c:pt>
                <c:pt idx="385" formatCode="General">
                  <c:v>4.0000000000000022E-2</c:v>
                </c:pt>
                <c:pt idx="386" formatCode="General">
                  <c:v>4.0000000000000022E-2</c:v>
                </c:pt>
                <c:pt idx="387" formatCode="General">
                  <c:v>4.0000000000000022E-2</c:v>
                </c:pt>
                <c:pt idx="388" formatCode="General">
                  <c:v>4.0000000000000022E-2</c:v>
                </c:pt>
                <c:pt idx="389" formatCode="General">
                  <c:v>4.0000000000000022E-2</c:v>
                </c:pt>
                <c:pt idx="390" formatCode="General">
                  <c:v>4.0000000000000022E-2</c:v>
                </c:pt>
                <c:pt idx="391" formatCode="General">
                  <c:v>4.0000000000000022E-2</c:v>
                </c:pt>
                <c:pt idx="392" formatCode="General">
                  <c:v>4.0000000000000022E-2</c:v>
                </c:pt>
                <c:pt idx="393" formatCode="General">
                  <c:v>4.0000000000000022E-2</c:v>
                </c:pt>
                <c:pt idx="394" formatCode="General">
                  <c:v>4.0000000000000022E-2</c:v>
                </c:pt>
                <c:pt idx="395" formatCode="General">
                  <c:v>4.0000000000000022E-2</c:v>
                </c:pt>
                <c:pt idx="396" formatCode="General">
                  <c:v>4.0000000000000022E-2</c:v>
                </c:pt>
                <c:pt idx="397" formatCode="General">
                  <c:v>4.0000000000000022E-2</c:v>
                </c:pt>
                <c:pt idx="398" formatCode="General">
                  <c:v>4.0000000000000022E-2</c:v>
                </c:pt>
                <c:pt idx="399" formatCode="General">
                  <c:v>4.0000000000000022E-2</c:v>
                </c:pt>
                <c:pt idx="400" formatCode="General">
                  <c:v>4.0000000000000022E-2</c:v>
                </c:pt>
              </c:numCache>
            </c:numRef>
          </c:val>
        </c:ser>
        <c:dLbls/>
        <c:marker val="1"/>
        <c:axId val="65169664"/>
        <c:axId val="65183744"/>
      </c:lineChart>
      <c:catAx>
        <c:axId val="65169664"/>
        <c:scaling>
          <c:orientation val="minMax"/>
        </c:scaling>
        <c:axPos val="b"/>
        <c:majorTickMark val="none"/>
        <c:tickLblPos val="none"/>
        <c:crossAx val="65183744"/>
        <c:crosses val="autoZero"/>
        <c:auto val="1"/>
        <c:lblAlgn val="ctr"/>
        <c:lblOffset val="100"/>
      </c:catAx>
      <c:valAx>
        <c:axId val="65183744"/>
        <c:scaling>
          <c:orientation val="minMax"/>
          <c:max val="9.0000000000000024E-2"/>
          <c:min val="-3.500000000000001E-2"/>
        </c:scaling>
        <c:axPos val="l"/>
        <c:numFmt formatCode="0.00%" sourceLinked="1"/>
        <c:majorTickMark val="none"/>
        <c:tickLblPos val="nextTo"/>
        <c:crossAx val="65169664"/>
        <c:crosses val="autoZero"/>
        <c:crossBetween val="between"/>
      </c:valAx>
    </c:plotArea>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autoTitleDeleted val="1"/>
    <c:plotArea>
      <c:layout/>
      <c:lineChart>
        <c:grouping val="standard"/>
        <c:ser>
          <c:idx val="2"/>
          <c:order val="0"/>
          <c:tx>
            <c:strRef>
              <c:f>Sheet1!$AO$20</c:f>
              <c:strCache>
                <c:ptCount val="1"/>
              </c:strCache>
            </c:strRef>
          </c:tx>
          <c:spPr>
            <a:ln w="22225">
              <a:solidFill>
                <a:schemeClr val="tx1">
                  <a:lumMod val="65000"/>
                  <a:lumOff val="35000"/>
                </a:schemeClr>
              </a:solidFill>
              <a:prstDash val="sysDash"/>
            </a:ln>
          </c:spPr>
          <c:marker>
            <c:symbol val="none"/>
          </c:marker>
          <c:val>
            <c:numRef>
              <c:f>Sheet1!$AO$24:$AO$39</c:f>
              <c:numCache>
                <c:formatCode>0%</c:formatCode>
                <c:ptCount val="16"/>
                <c:pt idx="0">
                  <c:v>1</c:v>
                </c:pt>
                <c:pt idx="1">
                  <c:v>1.226052959339698</c:v>
                </c:pt>
                <c:pt idx="2">
                  <c:v>1.1958777058462966</c:v>
                </c:pt>
                <c:pt idx="3">
                  <c:v>1.0797064700527994</c:v>
                </c:pt>
                <c:pt idx="4">
                  <c:v>1.2398101575651104</c:v>
                </c:pt>
                <c:pt idx="5">
                  <c:v>1.1963966245200943</c:v>
                </c:pt>
                <c:pt idx="6">
                  <c:v>0.95072284977261257</c:v>
                </c:pt>
                <c:pt idx="7">
                  <c:v>0.95849712781233121</c:v>
                </c:pt>
                <c:pt idx="8">
                  <c:v>0.87562266039503955</c:v>
                </c:pt>
                <c:pt idx="9">
                  <c:v>0.87864274514834162</c:v>
                </c:pt>
                <c:pt idx="10">
                  <c:v>0.75331732265820484</c:v>
                </c:pt>
                <c:pt idx="11">
                  <c:v>0.66620253363297344</c:v>
                </c:pt>
                <c:pt idx="12">
                  <c:v>0.63682513475880598</c:v>
                </c:pt>
                <c:pt idx="13">
                  <c:v>0.72818984894790328</c:v>
                </c:pt>
                <c:pt idx="14">
                  <c:v>0.88852048181125942</c:v>
                </c:pt>
                <c:pt idx="15">
                  <c:v>0.94004823516531322</c:v>
                </c:pt>
              </c:numCache>
            </c:numRef>
          </c:val>
        </c:ser>
        <c:ser>
          <c:idx val="3"/>
          <c:order val="1"/>
          <c:tx>
            <c:strRef>
              <c:f>Sheet1!$AP$20</c:f>
              <c:strCache>
                <c:ptCount val="1"/>
              </c:strCache>
            </c:strRef>
          </c:tx>
          <c:spPr>
            <a:ln w="22225">
              <a:solidFill>
                <a:schemeClr val="tx1">
                  <a:lumMod val="65000"/>
                  <a:lumOff val="35000"/>
                </a:schemeClr>
              </a:solidFill>
              <a:prstDash val="sysDash"/>
            </a:ln>
          </c:spPr>
          <c:marker>
            <c:symbol val="none"/>
          </c:marker>
          <c:val>
            <c:numRef>
              <c:f>Sheet1!$AP$24:$AP$39</c:f>
              <c:numCache>
                <c:formatCode>0%</c:formatCode>
                <c:ptCount val="16"/>
                <c:pt idx="0">
                  <c:v>1</c:v>
                </c:pt>
                <c:pt idx="1">
                  <c:v>0.83867438737440336</c:v>
                </c:pt>
                <c:pt idx="2">
                  <c:v>0.97505819185242426</c:v>
                </c:pt>
                <c:pt idx="3">
                  <c:v>0.81512483276252024</c:v>
                </c:pt>
                <c:pt idx="4">
                  <c:v>0.79243211243716538</c:v>
                </c:pt>
                <c:pt idx="5">
                  <c:v>0.79709555387860564</c:v>
                </c:pt>
                <c:pt idx="6">
                  <c:v>0.93647300360075414</c:v>
                </c:pt>
                <c:pt idx="7">
                  <c:v>0.96125076671565657</c:v>
                </c:pt>
                <c:pt idx="8">
                  <c:v>0.90312136411444388</c:v>
                </c:pt>
                <c:pt idx="9">
                  <c:v>1.0334762957585684</c:v>
                </c:pt>
                <c:pt idx="10">
                  <c:v>1.1320071865462493</c:v>
                </c:pt>
                <c:pt idx="11">
                  <c:v>1.2475011377813057</c:v>
                </c:pt>
                <c:pt idx="12">
                  <c:v>1.4305682362815597</c:v>
                </c:pt>
                <c:pt idx="13">
                  <c:v>1.5103243344590598</c:v>
                </c:pt>
                <c:pt idx="14">
                  <c:v>1.3152013058187639</c:v>
                </c:pt>
                <c:pt idx="15">
                  <c:v>1.4278321888627259</c:v>
                </c:pt>
              </c:numCache>
            </c:numRef>
          </c:val>
        </c:ser>
        <c:ser>
          <c:idx val="4"/>
          <c:order val="2"/>
          <c:tx>
            <c:strRef>
              <c:f>Sheet1!$AQ$20</c:f>
              <c:strCache>
                <c:ptCount val="1"/>
              </c:strCache>
            </c:strRef>
          </c:tx>
          <c:spPr>
            <a:ln w="22225">
              <a:solidFill>
                <a:schemeClr val="tx1">
                  <a:lumMod val="65000"/>
                  <a:lumOff val="35000"/>
                </a:schemeClr>
              </a:solidFill>
              <a:prstDash val="sysDash"/>
            </a:ln>
          </c:spPr>
          <c:marker>
            <c:symbol val="none"/>
          </c:marker>
          <c:val>
            <c:numRef>
              <c:f>Sheet1!$AQ$24:$AQ$39</c:f>
              <c:numCache>
                <c:formatCode>0%</c:formatCode>
                <c:ptCount val="16"/>
                <c:pt idx="0">
                  <c:v>1</c:v>
                </c:pt>
                <c:pt idx="1">
                  <c:v>1.2528143491061166</c:v>
                </c:pt>
                <c:pt idx="2">
                  <c:v>1.5249636927502095</c:v>
                </c:pt>
                <c:pt idx="3">
                  <c:v>1.6067857196494679</c:v>
                </c:pt>
                <c:pt idx="4">
                  <c:v>1.9006925637718746</c:v>
                </c:pt>
                <c:pt idx="5">
                  <c:v>1.6393806866335525</c:v>
                </c:pt>
                <c:pt idx="6">
                  <c:v>1.9777052349683368</c:v>
                </c:pt>
                <c:pt idx="7">
                  <c:v>1.6115416283884179</c:v>
                </c:pt>
                <c:pt idx="8">
                  <c:v>1.8922503619284039</c:v>
                </c:pt>
                <c:pt idx="9">
                  <c:v>1.513665090416755</c:v>
                </c:pt>
                <c:pt idx="10">
                  <c:v>1.4420425063006221</c:v>
                </c:pt>
                <c:pt idx="11">
                  <c:v>1.6866616554305518</c:v>
                </c:pt>
                <c:pt idx="12">
                  <c:v>1.3600162907494737</c:v>
                </c:pt>
                <c:pt idx="13">
                  <c:v>1.5373743899100938</c:v>
                </c:pt>
                <c:pt idx="14">
                  <c:v>1.2923283424222158</c:v>
                </c:pt>
                <c:pt idx="15">
                  <c:v>1.2453194480928258</c:v>
                </c:pt>
              </c:numCache>
            </c:numRef>
          </c:val>
        </c:ser>
        <c:ser>
          <c:idx val="5"/>
          <c:order val="3"/>
          <c:tx>
            <c:strRef>
              <c:f>Sheet1!$AR$20</c:f>
              <c:strCache>
                <c:ptCount val="1"/>
              </c:strCache>
            </c:strRef>
          </c:tx>
          <c:spPr>
            <a:ln w="22225">
              <a:solidFill>
                <a:schemeClr val="tx1">
                  <a:lumMod val="65000"/>
                  <a:lumOff val="35000"/>
                </a:schemeClr>
              </a:solidFill>
              <a:prstDash val="sysDash"/>
            </a:ln>
          </c:spPr>
          <c:marker>
            <c:symbol val="none"/>
          </c:marker>
          <c:val>
            <c:numRef>
              <c:f>Sheet1!$AR$24:$AR$39</c:f>
              <c:numCache>
                <c:formatCode>0%</c:formatCode>
                <c:ptCount val="16"/>
                <c:pt idx="0">
                  <c:v>1</c:v>
                </c:pt>
                <c:pt idx="1">
                  <c:v>0.81360862149907875</c:v>
                </c:pt>
                <c:pt idx="2">
                  <c:v>0.7354540094058577</c:v>
                </c:pt>
                <c:pt idx="3">
                  <c:v>0.82215041195169691</c:v>
                </c:pt>
                <c:pt idx="4">
                  <c:v>0.76680259837504761</c:v>
                </c:pt>
                <c:pt idx="5">
                  <c:v>0.72699856471986135</c:v>
                </c:pt>
                <c:pt idx="6">
                  <c:v>0.84961323015673262</c:v>
                </c:pt>
                <c:pt idx="7">
                  <c:v>0.98996272444651157</c:v>
                </c:pt>
                <c:pt idx="8">
                  <c:v>0.79970166976553569</c:v>
                </c:pt>
                <c:pt idx="9">
                  <c:v>0.68869703146032601</c:v>
                </c:pt>
                <c:pt idx="10">
                  <c:v>0.64925493317778904</c:v>
                </c:pt>
                <c:pt idx="11">
                  <c:v>0.6123170606970999</c:v>
                </c:pt>
                <c:pt idx="12">
                  <c:v>0.68318985939166677</c:v>
                </c:pt>
                <c:pt idx="13">
                  <c:v>0.72653557214272202</c:v>
                </c:pt>
                <c:pt idx="14">
                  <c:v>0.67985311252416525</c:v>
                </c:pt>
                <c:pt idx="15">
                  <c:v>0.5506310814468266</c:v>
                </c:pt>
              </c:numCache>
            </c:numRef>
          </c:val>
        </c:ser>
        <c:ser>
          <c:idx val="6"/>
          <c:order val="4"/>
          <c:tx>
            <c:strRef>
              <c:f>Sheet1!$AS$20</c:f>
              <c:strCache>
                <c:ptCount val="1"/>
              </c:strCache>
            </c:strRef>
          </c:tx>
          <c:spPr>
            <a:ln w="22225">
              <a:solidFill>
                <a:schemeClr val="tx1">
                  <a:lumMod val="65000"/>
                  <a:lumOff val="35000"/>
                </a:schemeClr>
              </a:solidFill>
              <a:prstDash val="sysDash"/>
            </a:ln>
          </c:spPr>
          <c:marker>
            <c:symbol val="none"/>
          </c:marker>
          <c:val>
            <c:numRef>
              <c:f>Sheet1!$AS$24:$AS$39</c:f>
              <c:numCache>
                <c:formatCode>0%</c:formatCode>
                <c:ptCount val="16"/>
                <c:pt idx="0">
                  <c:v>1</c:v>
                </c:pt>
                <c:pt idx="1">
                  <c:v>0.80127184270776097</c:v>
                </c:pt>
                <c:pt idx="2">
                  <c:v>0.66301362185655033</c:v>
                </c:pt>
                <c:pt idx="3">
                  <c:v>0.61100546505712561</c:v>
                </c:pt>
                <c:pt idx="4">
                  <c:v>0.71713354103465565</c:v>
                </c:pt>
                <c:pt idx="5">
                  <c:v>0.71526254295572256</c:v>
                </c:pt>
                <c:pt idx="6">
                  <c:v>0.88471436764100142</c:v>
                </c:pt>
                <c:pt idx="7">
                  <c:v>1.1112989025644813</c:v>
                </c:pt>
                <c:pt idx="8">
                  <c:v>1.1634724948474549</c:v>
                </c:pt>
                <c:pt idx="9">
                  <c:v>1.2522641669757493</c:v>
                </c:pt>
                <c:pt idx="10">
                  <c:v>1.1141692504101153</c:v>
                </c:pt>
                <c:pt idx="11">
                  <c:v>1.4250350003378518</c:v>
                </c:pt>
                <c:pt idx="12">
                  <c:v>1.7029092826333323</c:v>
                </c:pt>
                <c:pt idx="13">
                  <c:v>1.432011704644824</c:v>
                </c:pt>
                <c:pt idx="14">
                  <c:v>1.771786189988054</c:v>
                </c:pt>
                <c:pt idx="15">
                  <c:v>1.9301817670621622</c:v>
                </c:pt>
              </c:numCache>
            </c:numRef>
          </c:val>
        </c:ser>
        <c:ser>
          <c:idx val="7"/>
          <c:order val="5"/>
          <c:tx>
            <c:strRef>
              <c:f>Sheet1!$AT$20</c:f>
              <c:strCache>
                <c:ptCount val="1"/>
              </c:strCache>
            </c:strRef>
          </c:tx>
          <c:spPr>
            <a:ln w="22225">
              <a:solidFill>
                <a:schemeClr val="tx1">
                  <a:lumMod val="65000"/>
                  <a:lumOff val="35000"/>
                </a:schemeClr>
              </a:solidFill>
              <a:prstDash val="sysDash"/>
            </a:ln>
          </c:spPr>
          <c:marker>
            <c:symbol val="none"/>
          </c:marker>
          <c:val>
            <c:numRef>
              <c:f>Sheet1!$AT$24:$AT$39</c:f>
              <c:numCache>
                <c:formatCode>0%</c:formatCode>
                <c:ptCount val="16"/>
                <c:pt idx="0">
                  <c:v>1</c:v>
                </c:pt>
                <c:pt idx="1">
                  <c:v>0.93723477034674751</c:v>
                </c:pt>
                <c:pt idx="2">
                  <c:v>0.74001707327388677</c:v>
                </c:pt>
                <c:pt idx="3">
                  <c:v>0.57509073450833204</c:v>
                </c:pt>
                <c:pt idx="4">
                  <c:v>0.51971587357670601</c:v>
                </c:pt>
                <c:pt idx="5">
                  <c:v>0.45034116586549888</c:v>
                </c:pt>
                <c:pt idx="6">
                  <c:v>0.50844113467761154</c:v>
                </c:pt>
                <c:pt idx="7">
                  <c:v>0.6340042158242607</c:v>
                </c:pt>
                <c:pt idx="8">
                  <c:v>0.6200829675763887</c:v>
                </c:pt>
                <c:pt idx="9">
                  <c:v>0.7099725375970749</c:v>
                </c:pt>
                <c:pt idx="10">
                  <c:v>0.81718910581107052</c:v>
                </c:pt>
                <c:pt idx="11">
                  <c:v>0.78309656453362941</c:v>
                </c:pt>
                <c:pt idx="12">
                  <c:v>0.70238850973883549</c:v>
                </c:pt>
                <c:pt idx="13">
                  <c:v>0.82473356517757523</c:v>
                </c:pt>
                <c:pt idx="14">
                  <c:v>1.0284603017292526</c:v>
                </c:pt>
                <c:pt idx="15">
                  <c:v>1.0026452295839181</c:v>
                </c:pt>
              </c:numCache>
            </c:numRef>
          </c:val>
        </c:ser>
        <c:ser>
          <c:idx val="8"/>
          <c:order val="6"/>
          <c:tx>
            <c:strRef>
              <c:f>Sheet1!$AU$20</c:f>
              <c:strCache>
                <c:ptCount val="1"/>
              </c:strCache>
            </c:strRef>
          </c:tx>
          <c:spPr>
            <a:ln w="22225">
              <a:solidFill>
                <a:schemeClr val="tx1">
                  <a:lumMod val="65000"/>
                  <a:lumOff val="35000"/>
                </a:schemeClr>
              </a:solidFill>
              <a:prstDash val="sysDash"/>
            </a:ln>
          </c:spPr>
          <c:marker>
            <c:symbol val="none"/>
          </c:marker>
          <c:val>
            <c:numRef>
              <c:f>Sheet1!$AU$24:$AU$39</c:f>
              <c:numCache>
                <c:formatCode>0%</c:formatCode>
                <c:ptCount val="16"/>
                <c:pt idx="0">
                  <c:v>1</c:v>
                </c:pt>
                <c:pt idx="1">
                  <c:v>1.2512269895293218</c:v>
                </c:pt>
                <c:pt idx="2">
                  <c:v>1.2247298003750078</c:v>
                </c:pt>
                <c:pt idx="3">
                  <c:v>0.9514049487712013</c:v>
                </c:pt>
                <c:pt idx="4">
                  <c:v>0.9597073998906841</c:v>
                </c:pt>
                <c:pt idx="5">
                  <c:v>1.2103070234830773</c:v>
                </c:pt>
                <c:pt idx="6">
                  <c:v>1.5308741631264848</c:v>
                </c:pt>
                <c:pt idx="7">
                  <c:v>1.5396716878739658</c:v>
                </c:pt>
                <c:pt idx="8">
                  <c:v>1.8286686516853075</c:v>
                </c:pt>
                <c:pt idx="9">
                  <c:v>2.3276074977010555</c:v>
                </c:pt>
                <c:pt idx="10">
                  <c:v>2.6718440878529881</c:v>
                </c:pt>
                <c:pt idx="11">
                  <c:v>2.1450103059004348</c:v>
                </c:pt>
                <c:pt idx="12">
                  <c:v>1.7042813359234796</c:v>
                </c:pt>
                <c:pt idx="13">
                  <c:v>2.0692282174725452</c:v>
                </c:pt>
                <c:pt idx="14">
                  <c:v>1.6757137405809746</c:v>
                </c:pt>
                <c:pt idx="15">
                  <c:v>1.5502173234485039</c:v>
                </c:pt>
              </c:numCache>
            </c:numRef>
          </c:val>
        </c:ser>
        <c:ser>
          <c:idx val="9"/>
          <c:order val="7"/>
          <c:tx>
            <c:strRef>
              <c:f>Sheet1!$AV$20</c:f>
              <c:strCache>
                <c:ptCount val="1"/>
              </c:strCache>
            </c:strRef>
          </c:tx>
          <c:spPr>
            <a:ln w="22225">
              <a:solidFill>
                <a:schemeClr val="tx1">
                  <a:lumMod val="65000"/>
                  <a:lumOff val="35000"/>
                </a:schemeClr>
              </a:solidFill>
              <a:prstDash val="sysDash"/>
            </a:ln>
          </c:spPr>
          <c:marker>
            <c:symbol val="none"/>
          </c:marker>
          <c:val>
            <c:numRef>
              <c:f>Sheet1!$AV$24:$AV$39</c:f>
              <c:numCache>
                <c:formatCode>0%</c:formatCode>
                <c:ptCount val="16"/>
                <c:pt idx="0">
                  <c:v>1</c:v>
                </c:pt>
                <c:pt idx="1">
                  <c:v>0.94781482788068261</c:v>
                </c:pt>
                <c:pt idx="2">
                  <c:v>1.1128087852911916</c:v>
                </c:pt>
                <c:pt idx="3">
                  <c:v>1.0273617044332586</c:v>
                </c:pt>
                <c:pt idx="4">
                  <c:v>1.20203265080074</c:v>
                </c:pt>
                <c:pt idx="5">
                  <c:v>1.4788206734091351</c:v>
                </c:pt>
                <c:pt idx="6">
                  <c:v>1.5576803476224947</c:v>
                </c:pt>
                <c:pt idx="7">
                  <c:v>1.4990770205897241</c:v>
                </c:pt>
                <c:pt idx="8">
                  <c:v>1.2242254363485301</c:v>
                </c:pt>
                <c:pt idx="9">
                  <c:v>1.3563397674546498</c:v>
                </c:pt>
                <c:pt idx="10">
                  <c:v>1.2558894137356911</c:v>
                </c:pt>
                <c:pt idx="11">
                  <c:v>1.3394135354273835</c:v>
                </c:pt>
                <c:pt idx="12">
                  <c:v>1.5743902592509278</c:v>
                </c:pt>
                <c:pt idx="13">
                  <c:v>1.7106083869254458</c:v>
                </c:pt>
                <c:pt idx="14">
                  <c:v>1.4346271790377361</c:v>
                </c:pt>
                <c:pt idx="15">
                  <c:v>1.6189332957811964</c:v>
                </c:pt>
              </c:numCache>
            </c:numRef>
          </c:val>
        </c:ser>
        <c:ser>
          <c:idx val="10"/>
          <c:order val="8"/>
          <c:tx>
            <c:strRef>
              <c:f>Sheet1!$AW$20</c:f>
              <c:strCache>
                <c:ptCount val="1"/>
              </c:strCache>
            </c:strRef>
          </c:tx>
          <c:spPr>
            <a:ln w="22225">
              <a:solidFill>
                <a:schemeClr val="tx1">
                  <a:lumMod val="65000"/>
                  <a:lumOff val="35000"/>
                </a:schemeClr>
              </a:solidFill>
              <a:prstDash val="sysDash"/>
            </a:ln>
          </c:spPr>
          <c:marker>
            <c:symbol val="none"/>
          </c:marker>
          <c:val>
            <c:numRef>
              <c:f>Sheet1!$AW$24:$AW$39</c:f>
              <c:numCache>
                <c:formatCode>0%</c:formatCode>
                <c:ptCount val="16"/>
                <c:pt idx="0">
                  <c:v>1</c:v>
                </c:pt>
                <c:pt idx="1">
                  <c:v>1.0324761287520301</c:v>
                </c:pt>
                <c:pt idx="2">
                  <c:v>0.90257708590309216</c:v>
                </c:pt>
                <c:pt idx="3">
                  <c:v>1.1344720294653863</c:v>
                </c:pt>
                <c:pt idx="4">
                  <c:v>1.3824654059865846</c:v>
                </c:pt>
                <c:pt idx="5">
                  <c:v>1.5090370441688841</c:v>
                </c:pt>
                <c:pt idx="6">
                  <c:v>1.3072699955475986</c:v>
                </c:pt>
                <c:pt idx="7">
                  <c:v>1.4644760994674773</c:v>
                </c:pt>
                <c:pt idx="8">
                  <c:v>1.1618973792753913</c:v>
                </c:pt>
                <c:pt idx="9">
                  <c:v>0.99111028043107141</c:v>
                </c:pt>
                <c:pt idx="10">
                  <c:v>0.9297786622627755</c:v>
                </c:pt>
                <c:pt idx="11">
                  <c:v>0.97268065069641119</c:v>
                </c:pt>
                <c:pt idx="12">
                  <c:v>1.1036465697893421</c:v>
                </c:pt>
                <c:pt idx="13">
                  <c:v>0.96749513357979611</c:v>
                </c:pt>
                <c:pt idx="14">
                  <c:v>1.0755912464334048</c:v>
                </c:pt>
                <c:pt idx="15">
                  <c:v>0.85510258441704057</c:v>
                </c:pt>
              </c:numCache>
            </c:numRef>
          </c:val>
        </c:ser>
        <c:ser>
          <c:idx val="11"/>
          <c:order val="9"/>
          <c:tx>
            <c:strRef>
              <c:f>Sheet1!$AX$20</c:f>
              <c:strCache>
                <c:ptCount val="1"/>
              </c:strCache>
            </c:strRef>
          </c:tx>
          <c:spPr>
            <a:ln w="22225">
              <a:solidFill>
                <a:schemeClr val="tx1">
                  <a:lumMod val="65000"/>
                  <a:lumOff val="35000"/>
                </a:schemeClr>
              </a:solidFill>
              <a:prstDash val="sysDash"/>
            </a:ln>
          </c:spPr>
          <c:marker>
            <c:symbol val="none"/>
          </c:marker>
          <c:val>
            <c:numRef>
              <c:f>Sheet1!$AX$24:$AX$39</c:f>
              <c:numCache>
                <c:formatCode>0%</c:formatCode>
                <c:ptCount val="16"/>
                <c:pt idx="0">
                  <c:v>1</c:v>
                </c:pt>
                <c:pt idx="1">
                  <c:v>0.96345324928695808</c:v>
                </c:pt>
                <c:pt idx="2">
                  <c:v>0.78345667279399933</c:v>
                </c:pt>
                <c:pt idx="3">
                  <c:v>0.90953405345196259</c:v>
                </c:pt>
                <c:pt idx="4">
                  <c:v>0.94045288362453272</c:v>
                </c:pt>
                <c:pt idx="5">
                  <c:v>1.0429688666282435</c:v>
                </c:pt>
                <c:pt idx="6">
                  <c:v>0.84822378869386883</c:v>
                </c:pt>
                <c:pt idx="7">
                  <c:v>0.88575557579418862</c:v>
                </c:pt>
                <c:pt idx="8">
                  <c:v>1.002037907020018</c:v>
                </c:pt>
                <c:pt idx="9">
                  <c:v>0.88430697238782752</c:v>
                </c:pt>
                <c:pt idx="10">
                  <c:v>0.7603737317710535</c:v>
                </c:pt>
                <c:pt idx="11">
                  <c:v>0.78493656810305246</c:v>
                </c:pt>
                <c:pt idx="12">
                  <c:v>0.8820368343692615</c:v>
                </c:pt>
                <c:pt idx="13">
                  <c:v>1.1307639693514595</c:v>
                </c:pt>
                <c:pt idx="14">
                  <c:v>1.1698994954191582</c:v>
                </c:pt>
                <c:pt idx="15">
                  <c:v>1.0038011568928256</c:v>
                </c:pt>
              </c:numCache>
            </c:numRef>
          </c:val>
        </c:ser>
        <c:ser>
          <c:idx val="12"/>
          <c:order val="10"/>
          <c:tx>
            <c:strRef>
              <c:f>Sheet1!$AY$20</c:f>
              <c:strCache>
                <c:ptCount val="1"/>
              </c:strCache>
            </c:strRef>
          </c:tx>
          <c:spPr>
            <a:ln w="22225">
              <a:solidFill>
                <a:schemeClr val="tx1">
                  <a:lumMod val="65000"/>
                  <a:lumOff val="35000"/>
                </a:schemeClr>
              </a:solidFill>
              <a:prstDash val="sysDash"/>
            </a:ln>
          </c:spPr>
          <c:marker>
            <c:symbol val="none"/>
          </c:marker>
          <c:val>
            <c:numRef>
              <c:f>Sheet1!$AY$24:$AY$39</c:f>
              <c:numCache>
                <c:formatCode>0%</c:formatCode>
                <c:ptCount val="16"/>
                <c:pt idx="0">
                  <c:v>1</c:v>
                </c:pt>
                <c:pt idx="1">
                  <c:v>1.0295331969125019</c:v>
                </c:pt>
                <c:pt idx="2">
                  <c:v>1.1193235575532579</c:v>
                </c:pt>
                <c:pt idx="3">
                  <c:v>1.4142156699669661</c:v>
                </c:pt>
                <c:pt idx="4">
                  <c:v>1.3522439723149264</c:v>
                </c:pt>
                <c:pt idx="5">
                  <c:v>1.3872780658312331</c:v>
                </c:pt>
                <c:pt idx="6">
                  <c:v>1.4447897627065869</c:v>
                </c:pt>
                <c:pt idx="7">
                  <c:v>1.8283352533963226</c:v>
                </c:pt>
                <c:pt idx="8">
                  <c:v>1.5151630207756994</c:v>
                </c:pt>
                <c:pt idx="9">
                  <c:v>1.6563806677601245</c:v>
                </c:pt>
                <c:pt idx="10">
                  <c:v>1.4297757808425218</c:v>
                </c:pt>
                <c:pt idx="11">
                  <c:v>1.5186230474369826</c:v>
                </c:pt>
                <c:pt idx="12">
                  <c:v>1.2653318509416274</c:v>
                </c:pt>
                <c:pt idx="13">
                  <c:v>1.5981634547358181</c:v>
                </c:pt>
                <c:pt idx="14">
                  <c:v>1.4268651421886138</c:v>
                </c:pt>
                <c:pt idx="15">
                  <c:v>1.2116176755602535</c:v>
                </c:pt>
              </c:numCache>
            </c:numRef>
          </c:val>
        </c:ser>
        <c:ser>
          <c:idx val="13"/>
          <c:order val="11"/>
          <c:tx>
            <c:strRef>
              <c:f>Sheet1!$AZ$20</c:f>
              <c:strCache>
                <c:ptCount val="1"/>
              </c:strCache>
            </c:strRef>
          </c:tx>
          <c:spPr>
            <a:ln w="22225">
              <a:solidFill>
                <a:schemeClr val="tx1">
                  <a:lumMod val="65000"/>
                  <a:lumOff val="35000"/>
                </a:schemeClr>
              </a:solidFill>
              <a:prstDash val="sysDash"/>
            </a:ln>
          </c:spPr>
          <c:marker>
            <c:symbol val="none"/>
          </c:marker>
          <c:val>
            <c:numRef>
              <c:f>Sheet1!$AZ$24:$AZ$39</c:f>
              <c:numCache>
                <c:formatCode>0%</c:formatCode>
                <c:ptCount val="16"/>
                <c:pt idx="0">
                  <c:v>1</c:v>
                </c:pt>
                <c:pt idx="1">
                  <c:v>1.1271806225042207</c:v>
                </c:pt>
                <c:pt idx="2">
                  <c:v>1.3449842781376158</c:v>
                </c:pt>
                <c:pt idx="3">
                  <c:v>1.6645311107937393</c:v>
                </c:pt>
                <c:pt idx="4">
                  <c:v>1.834424379229223</c:v>
                </c:pt>
                <c:pt idx="5">
                  <c:v>1.9498017223204738</c:v>
                </c:pt>
                <c:pt idx="6">
                  <c:v>2.3748698538995767</c:v>
                </c:pt>
                <c:pt idx="7">
                  <c:v>2.5750241835127277</c:v>
                </c:pt>
                <c:pt idx="8">
                  <c:v>2.2441307089455753</c:v>
                </c:pt>
                <c:pt idx="9">
                  <c:v>1.7904351278858381</c:v>
                </c:pt>
                <c:pt idx="10">
                  <c:v>1.8277068490259838</c:v>
                </c:pt>
                <c:pt idx="11">
                  <c:v>1.6527475100761448</c:v>
                </c:pt>
                <c:pt idx="12">
                  <c:v>1.3254792214828315</c:v>
                </c:pt>
                <c:pt idx="13">
                  <c:v>1.3781799390846261</c:v>
                </c:pt>
                <c:pt idx="14">
                  <c:v>1.3038585241183023</c:v>
                </c:pt>
                <c:pt idx="15">
                  <c:v>1.6357522254456567</c:v>
                </c:pt>
              </c:numCache>
            </c:numRef>
          </c:val>
        </c:ser>
        <c:ser>
          <c:idx val="14"/>
          <c:order val="12"/>
          <c:tx>
            <c:strRef>
              <c:f>Sheet1!$BA$20</c:f>
              <c:strCache>
                <c:ptCount val="1"/>
              </c:strCache>
            </c:strRef>
          </c:tx>
          <c:spPr>
            <a:ln w="22225">
              <a:solidFill>
                <a:schemeClr val="tx1">
                  <a:lumMod val="65000"/>
                  <a:lumOff val="35000"/>
                </a:schemeClr>
              </a:solidFill>
              <a:prstDash val="sysDash"/>
            </a:ln>
          </c:spPr>
          <c:marker>
            <c:symbol val="none"/>
          </c:marker>
          <c:val>
            <c:numRef>
              <c:f>Sheet1!$BA$24:$BA$39</c:f>
              <c:numCache>
                <c:formatCode>0%</c:formatCode>
                <c:ptCount val="16"/>
                <c:pt idx="0">
                  <c:v>1</c:v>
                </c:pt>
                <c:pt idx="1">
                  <c:v>0.91761764877967744</c:v>
                </c:pt>
                <c:pt idx="2">
                  <c:v>1.12222054022614</c:v>
                </c:pt>
                <c:pt idx="3">
                  <c:v>0.88906117131789753</c:v>
                </c:pt>
                <c:pt idx="4">
                  <c:v>0.76788783037388952</c:v>
                </c:pt>
                <c:pt idx="5">
                  <c:v>0.6180249923100114</c:v>
                </c:pt>
                <c:pt idx="6">
                  <c:v>0.57409830785466098</c:v>
                </c:pt>
                <c:pt idx="7">
                  <c:v>0.56116300108609951</c:v>
                </c:pt>
                <c:pt idx="8">
                  <c:v>0.66353782530983463</c:v>
                </c:pt>
                <c:pt idx="9">
                  <c:v>0.56534832792258605</c:v>
                </c:pt>
                <c:pt idx="10">
                  <c:v>0.52480767185483179</c:v>
                </c:pt>
                <c:pt idx="11">
                  <c:v>0.59000822932256258</c:v>
                </c:pt>
                <c:pt idx="12">
                  <c:v>0.64533990996042179</c:v>
                </c:pt>
                <c:pt idx="13">
                  <c:v>0.5982035705218145</c:v>
                </c:pt>
                <c:pt idx="14">
                  <c:v>0.62940063102184363</c:v>
                </c:pt>
                <c:pt idx="15">
                  <c:v>0.77138475706182963</c:v>
                </c:pt>
              </c:numCache>
            </c:numRef>
          </c:val>
        </c:ser>
        <c:ser>
          <c:idx val="15"/>
          <c:order val="13"/>
          <c:tx>
            <c:strRef>
              <c:f>Sheet1!$BB$20</c:f>
              <c:strCache>
                <c:ptCount val="1"/>
              </c:strCache>
            </c:strRef>
          </c:tx>
          <c:spPr>
            <a:ln w="22225">
              <a:solidFill>
                <a:schemeClr val="tx1">
                  <a:lumMod val="65000"/>
                  <a:lumOff val="35000"/>
                </a:schemeClr>
              </a:solidFill>
              <a:prstDash val="sysDash"/>
            </a:ln>
          </c:spPr>
          <c:marker>
            <c:symbol val="none"/>
          </c:marker>
          <c:val>
            <c:numRef>
              <c:f>Sheet1!$BB$24:$BB$39</c:f>
              <c:numCache>
                <c:formatCode>0%</c:formatCode>
                <c:ptCount val="16"/>
                <c:pt idx="0">
                  <c:v>1</c:v>
                </c:pt>
                <c:pt idx="1">
                  <c:v>0.81735103351649074</c:v>
                </c:pt>
                <c:pt idx="2">
                  <c:v>0.71244315764968436</c:v>
                </c:pt>
                <c:pt idx="3">
                  <c:v>0.67011718679945054</c:v>
                </c:pt>
                <c:pt idx="4">
                  <c:v>0.76717514109871032</c:v>
                </c:pt>
                <c:pt idx="5">
                  <c:v>0.75889940657720534</c:v>
                </c:pt>
                <c:pt idx="6">
                  <c:v>0.82517444790470462</c:v>
                </c:pt>
                <c:pt idx="7">
                  <c:v>0.92031477789187521</c:v>
                </c:pt>
                <c:pt idx="8">
                  <c:v>1.0917399126744376</c:v>
                </c:pt>
                <c:pt idx="9">
                  <c:v>0.88242650616122742</c:v>
                </c:pt>
                <c:pt idx="10">
                  <c:v>0.90196107832807426</c:v>
                </c:pt>
                <c:pt idx="11">
                  <c:v>1.0801110953341229</c:v>
                </c:pt>
                <c:pt idx="12">
                  <c:v>1.1053009559939602</c:v>
                </c:pt>
                <c:pt idx="13">
                  <c:v>1.1916357658330121</c:v>
                </c:pt>
                <c:pt idx="14">
                  <c:v>1.1051841696793241</c:v>
                </c:pt>
                <c:pt idx="15">
                  <c:v>1.0598817889025556</c:v>
                </c:pt>
              </c:numCache>
            </c:numRef>
          </c:val>
        </c:ser>
        <c:ser>
          <c:idx val="16"/>
          <c:order val="14"/>
          <c:tx>
            <c:strRef>
              <c:f>Sheet1!$BC$20</c:f>
              <c:strCache>
                <c:ptCount val="1"/>
              </c:strCache>
            </c:strRef>
          </c:tx>
          <c:spPr>
            <a:ln w="22225">
              <a:solidFill>
                <a:schemeClr val="tx1">
                  <a:lumMod val="65000"/>
                  <a:lumOff val="35000"/>
                </a:schemeClr>
              </a:solidFill>
              <a:prstDash val="sysDash"/>
            </a:ln>
          </c:spPr>
          <c:marker>
            <c:symbol val="none"/>
          </c:marker>
          <c:val>
            <c:numRef>
              <c:f>Sheet1!$BC$24:$BC$39</c:f>
              <c:numCache>
                <c:formatCode>0%</c:formatCode>
                <c:ptCount val="16"/>
                <c:pt idx="0">
                  <c:v>1</c:v>
                </c:pt>
                <c:pt idx="1">
                  <c:v>0.98221827606194656</c:v>
                </c:pt>
                <c:pt idx="2">
                  <c:v>1.0428592359040658</c:v>
                </c:pt>
                <c:pt idx="3">
                  <c:v>1.3037430129337164</c:v>
                </c:pt>
                <c:pt idx="4">
                  <c:v>1.2283509547351001</c:v>
                </c:pt>
                <c:pt idx="5">
                  <c:v>1.3176370170914458</c:v>
                </c:pt>
                <c:pt idx="6">
                  <c:v>1.0917508806161125</c:v>
                </c:pt>
                <c:pt idx="7">
                  <c:v>0.95986538599411508</c:v>
                </c:pt>
                <c:pt idx="8">
                  <c:v>0.87349024610594861</c:v>
                </c:pt>
                <c:pt idx="9">
                  <c:v>0.78352309092953798</c:v>
                </c:pt>
                <c:pt idx="10">
                  <c:v>0.87528334770888994</c:v>
                </c:pt>
                <c:pt idx="11">
                  <c:v>0.84613151674504283</c:v>
                </c:pt>
                <c:pt idx="12">
                  <c:v>0.67366417545611001</c:v>
                </c:pt>
                <c:pt idx="13">
                  <c:v>0.75874719980206051</c:v>
                </c:pt>
                <c:pt idx="14">
                  <c:v>0.79919193205636463</c:v>
                </c:pt>
                <c:pt idx="15">
                  <c:v>0.80135677898746738</c:v>
                </c:pt>
              </c:numCache>
            </c:numRef>
          </c:val>
        </c:ser>
        <c:ser>
          <c:idx val="17"/>
          <c:order val="15"/>
          <c:tx>
            <c:strRef>
              <c:f>Sheet1!$BD$20</c:f>
              <c:strCache>
                <c:ptCount val="1"/>
              </c:strCache>
            </c:strRef>
          </c:tx>
          <c:spPr>
            <a:ln w="22225">
              <a:solidFill>
                <a:schemeClr val="tx1">
                  <a:lumMod val="65000"/>
                  <a:lumOff val="35000"/>
                </a:schemeClr>
              </a:solidFill>
              <a:prstDash val="sysDash"/>
            </a:ln>
          </c:spPr>
          <c:marker>
            <c:symbol val="none"/>
          </c:marker>
          <c:val>
            <c:numRef>
              <c:f>Sheet1!$BD$24:$BD$39</c:f>
              <c:numCache>
                <c:formatCode>0%</c:formatCode>
                <c:ptCount val="16"/>
                <c:pt idx="0">
                  <c:v>1</c:v>
                </c:pt>
                <c:pt idx="1">
                  <c:v>0.88795918020241849</c:v>
                </c:pt>
                <c:pt idx="2">
                  <c:v>0.80844482078039925</c:v>
                </c:pt>
                <c:pt idx="3">
                  <c:v>0.75676346139307726</c:v>
                </c:pt>
                <c:pt idx="4">
                  <c:v>0.93313201959100855</c:v>
                </c:pt>
                <c:pt idx="5">
                  <c:v>1.0975502422752899</c:v>
                </c:pt>
                <c:pt idx="6">
                  <c:v>1.3469704262577455</c:v>
                </c:pt>
                <c:pt idx="7">
                  <c:v>1.074444948633696</c:v>
                </c:pt>
                <c:pt idx="8">
                  <c:v>1.1727243820741862</c:v>
                </c:pt>
                <c:pt idx="9">
                  <c:v>1.4124501511151404</c:v>
                </c:pt>
                <c:pt idx="10">
                  <c:v>1.2920665406567509</c:v>
                </c:pt>
                <c:pt idx="11">
                  <c:v>1.1765409354436096</c:v>
                </c:pt>
                <c:pt idx="12">
                  <c:v>0.99044044411763177</c:v>
                </c:pt>
                <c:pt idx="13">
                  <c:v>1.2777063540201592</c:v>
                </c:pt>
                <c:pt idx="14">
                  <c:v>1.1366671018268337</c:v>
                </c:pt>
                <c:pt idx="15">
                  <c:v>1.3726416566975284</c:v>
                </c:pt>
              </c:numCache>
            </c:numRef>
          </c:val>
        </c:ser>
        <c:ser>
          <c:idx val="18"/>
          <c:order val="16"/>
          <c:tx>
            <c:strRef>
              <c:f>Sheet1!$BE$20</c:f>
              <c:strCache>
                <c:ptCount val="1"/>
              </c:strCache>
            </c:strRef>
          </c:tx>
          <c:spPr>
            <a:ln w="22225">
              <a:solidFill>
                <a:schemeClr val="tx1">
                  <a:lumMod val="65000"/>
                  <a:lumOff val="35000"/>
                </a:schemeClr>
              </a:solidFill>
              <a:prstDash val="sysDash"/>
            </a:ln>
          </c:spPr>
          <c:marker>
            <c:symbol val="none"/>
          </c:marker>
          <c:val>
            <c:numRef>
              <c:f>Sheet1!$BE$24:$BE$39</c:f>
              <c:numCache>
                <c:formatCode>0%</c:formatCode>
                <c:ptCount val="16"/>
                <c:pt idx="0">
                  <c:v>1</c:v>
                </c:pt>
                <c:pt idx="1">
                  <c:v>1.1753043120273368</c:v>
                </c:pt>
                <c:pt idx="2">
                  <c:v>0.92909784465653455</c:v>
                </c:pt>
                <c:pt idx="3">
                  <c:v>0.83881820934160001</c:v>
                </c:pt>
                <c:pt idx="4">
                  <c:v>0.8049113003198749</c:v>
                </c:pt>
                <c:pt idx="5">
                  <c:v>0.72007076977169016</c:v>
                </c:pt>
                <c:pt idx="6">
                  <c:v>0.74503989478306165</c:v>
                </c:pt>
                <c:pt idx="7">
                  <c:v>0.70300568996864388</c:v>
                </c:pt>
                <c:pt idx="8">
                  <c:v>0.87710110350010795</c:v>
                </c:pt>
                <c:pt idx="9">
                  <c:v>0.89616229356402277</c:v>
                </c:pt>
                <c:pt idx="10">
                  <c:v>0.91726337744542907</c:v>
                </c:pt>
                <c:pt idx="11">
                  <c:v>0.7493103790728064</c:v>
                </c:pt>
                <c:pt idx="12">
                  <c:v>0.84784411150314976</c:v>
                </c:pt>
                <c:pt idx="13">
                  <c:v>1.0061745390133661</c:v>
                </c:pt>
                <c:pt idx="14">
                  <c:v>1.1518015389115901</c:v>
                </c:pt>
                <c:pt idx="15">
                  <c:v>0.91939619040145559</c:v>
                </c:pt>
              </c:numCache>
            </c:numRef>
          </c:val>
        </c:ser>
        <c:ser>
          <c:idx val="19"/>
          <c:order val="17"/>
          <c:tx>
            <c:strRef>
              <c:f>Sheet1!$BF$20</c:f>
              <c:strCache>
                <c:ptCount val="1"/>
              </c:strCache>
            </c:strRef>
          </c:tx>
          <c:spPr>
            <a:ln w="22225">
              <a:solidFill>
                <a:schemeClr val="tx1">
                  <a:lumMod val="65000"/>
                  <a:lumOff val="35000"/>
                </a:schemeClr>
              </a:solidFill>
              <a:prstDash val="sysDash"/>
            </a:ln>
          </c:spPr>
          <c:marker>
            <c:symbol val="none"/>
          </c:marker>
          <c:val>
            <c:numRef>
              <c:f>Sheet1!$BF$24:$BF$39</c:f>
              <c:numCache>
                <c:formatCode>0%</c:formatCode>
                <c:ptCount val="16"/>
                <c:pt idx="0">
                  <c:v>1</c:v>
                </c:pt>
                <c:pt idx="1">
                  <c:v>1.1884858541223937</c:v>
                </c:pt>
                <c:pt idx="2">
                  <c:v>1.0149715081856758</c:v>
                </c:pt>
                <c:pt idx="3">
                  <c:v>1.2765873399557337</c:v>
                </c:pt>
                <c:pt idx="4">
                  <c:v>1.1046219511743978</c:v>
                </c:pt>
                <c:pt idx="5">
                  <c:v>0.87144316072869132</c:v>
                </c:pt>
                <c:pt idx="6">
                  <c:v>1.0749072248474809</c:v>
                </c:pt>
                <c:pt idx="7">
                  <c:v>1.2751005870409893</c:v>
                </c:pt>
                <c:pt idx="8">
                  <c:v>1.2655685873612117</c:v>
                </c:pt>
                <c:pt idx="9">
                  <c:v>1.0323297632570219</c:v>
                </c:pt>
                <c:pt idx="10">
                  <c:v>1.0173772536463579</c:v>
                </c:pt>
                <c:pt idx="11">
                  <c:v>1.3001557555277861</c:v>
                </c:pt>
                <c:pt idx="12">
                  <c:v>1.1466701252067544</c:v>
                </c:pt>
                <c:pt idx="13">
                  <c:v>1.2409568413578029</c:v>
                </c:pt>
                <c:pt idx="14">
                  <c:v>1.0397294715204681</c:v>
                </c:pt>
                <c:pt idx="15">
                  <c:v>0.82983061414284265</c:v>
                </c:pt>
              </c:numCache>
            </c:numRef>
          </c:val>
        </c:ser>
        <c:ser>
          <c:idx val="20"/>
          <c:order val="18"/>
          <c:tx>
            <c:strRef>
              <c:f>Sheet1!$BG$20</c:f>
              <c:strCache>
                <c:ptCount val="1"/>
              </c:strCache>
            </c:strRef>
          </c:tx>
          <c:spPr>
            <a:ln w="22225">
              <a:solidFill>
                <a:schemeClr val="tx1">
                  <a:lumMod val="65000"/>
                  <a:lumOff val="35000"/>
                </a:schemeClr>
              </a:solidFill>
              <a:prstDash val="sysDash"/>
            </a:ln>
          </c:spPr>
          <c:marker>
            <c:symbol val="none"/>
          </c:marker>
          <c:val>
            <c:numRef>
              <c:f>Sheet1!$BG$24:$BG$39</c:f>
              <c:numCache>
                <c:formatCode>0%</c:formatCode>
                <c:ptCount val="16"/>
                <c:pt idx="0">
                  <c:v>1</c:v>
                </c:pt>
                <c:pt idx="1">
                  <c:v>1.0185066931662314</c:v>
                </c:pt>
                <c:pt idx="2">
                  <c:v>0.93052326914375949</c:v>
                </c:pt>
                <c:pt idx="3">
                  <c:v>0.90207438072505619</c:v>
                </c:pt>
                <c:pt idx="4">
                  <c:v>0.88574767281458922</c:v>
                </c:pt>
                <c:pt idx="5">
                  <c:v>1.0295522587650392</c:v>
                </c:pt>
                <c:pt idx="6">
                  <c:v>1.125329592338733</c:v>
                </c:pt>
                <c:pt idx="7">
                  <c:v>1.147321448969868</c:v>
                </c:pt>
                <c:pt idx="8">
                  <c:v>1.3929036061259075</c:v>
                </c:pt>
                <c:pt idx="9">
                  <c:v>1.405347057311801</c:v>
                </c:pt>
                <c:pt idx="10">
                  <c:v>1.6075071080096839</c:v>
                </c:pt>
                <c:pt idx="11">
                  <c:v>1.6296850275600061</c:v>
                </c:pt>
                <c:pt idx="12">
                  <c:v>1.4736029836126838</c:v>
                </c:pt>
                <c:pt idx="13">
                  <c:v>1.4443774858935321</c:v>
                </c:pt>
                <c:pt idx="14">
                  <c:v>1.2979711107131635</c:v>
                </c:pt>
                <c:pt idx="15">
                  <c:v>1.3869043231047091</c:v>
                </c:pt>
              </c:numCache>
            </c:numRef>
          </c:val>
        </c:ser>
        <c:ser>
          <c:idx val="21"/>
          <c:order val="19"/>
          <c:tx>
            <c:strRef>
              <c:f>Sheet1!$BH$20</c:f>
              <c:strCache>
                <c:ptCount val="1"/>
              </c:strCache>
            </c:strRef>
          </c:tx>
          <c:spPr>
            <a:ln w="22225">
              <a:solidFill>
                <a:schemeClr val="tx1">
                  <a:lumMod val="65000"/>
                  <a:lumOff val="35000"/>
                </a:schemeClr>
              </a:solidFill>
              <a:prstDash val="sysDash"/>
            </a:ln>
          </c:spPr>
          <c:marker>
            <c:symbol val="none"/>
          </c:marker>
          <c:val>
            <c:numRef>
              <c:f>Sheet1!$BH$24:$BH$39</c:f>
              <c:numCache>
                <c:formatCode>0%</c:formatCode>
                <c:ptCount val="16"/>
                <c:pt idx="0">
                  <c:v>1</c:v>
                </c:pt>
                <c:pt idx="1">
                  <c:v>1.161203349567508</c:v>
                </c:pt>
                <c:pt idx="2">
                  <c:v>1.1288171677638081</c:v>
                </c:pt>
                <c:pt idx="3">
                  <c:v>1.2380470186436285</c:v>
                </c:pt>
                <c:pt idx="4">
                  <c:v>1.1136419679473359</c:v>
                </c:pt>
                <c:pt idx="5">
                  <c:v>0.91204407472950222</c:v>
                </c:pt>
                <c:pt idx="6">
                  <c:v>1.1689305951224398</c:v>
                </c:pt>
                <c:pt idx="7">
                  <c:v>1.2969894468838969</c:v>
                </c:pt>
                <c:pt idx="8">
                  <c:v>1.219849982689214</c:v>
                </c:pt>
                <c:pt idx="9">
                  <c:v>1.3020873424735444</c:v>
                </c:pt>
                <c:pt idx="10">
                  <c:v>1.6709478248177447</c:v>
                </c:pt>
                <c:pt idx="11">
                  <c:v>2.0797916206655302</c:v>
                </c:pt>
                <c:pt idx="12">
                  <c:v>2.3164692068885802</c:v>
                </c:pt>
                <c:pt idx="13">
                  <c:v>2.1672954556428672</c:v>
                </c:pt>
                <c:pt idx="14">
                  <c:v>2.152815441416593</c:v>
                </c:pt>
                <c:pt idx="15">
                  <c:v>1.8656985836184379</c:v>
                </c:pt>
              </c:numCache>
            </c:numRef>
          </c:val>
        </c:ser>
        <c:ser>
          <c:idx val="22"/>
          <c:order val="20"/>
          <c:tx>
            <c:strRef>
              <c:f>Sheet1!$BI$20</c:f>
              <c:strCache>
                <c:ptCount val="1"/>
              </c:strCache>
            </c:strRef>
          </c:tx>
          <c:spPr>
            <a:ln w="22225">
              <a:solidFill>
                <a:schemeClr val="tx1">
                  <a:lumMod val="65000"/>
                  <a:lumOff val="35000"/>
                </a:schemeClr>
              </a:solidFill>
              <a:prstDash val="sysDash"/>
            </a:ln>
          </c:spPr>
          <c:marker>
            <c:symbol val="none"/>
          </c:marker>
          <c:val>
            <c:numRef>
              <c:f>Sheet1!$BI$24:$BI$39</c:f>
              <c:numCache>
                <c:formatCode>0%</c:formatCode>
                <c:ptCount val="16"/>
                <c:pt idx="0">
                  <c:v>1</c:v>
                </c:pt>
                <c:pt idx="1">
                  <c:v>0.97380270794824542</c:v>
                </c:pt>
                <c:pt idx="2">
                  <c:v>0.83860195723718556</c:v>
                </c:pt>
                <c:pt idx="3">
                  <c:v>0.96705496971414651</c:v>
                </c:pt>
                <c:pt idx="4">
                  <c:v>1.1230651157160041</c:v>
                </c:pt>
                <c:pt idx="5">
                  <c:v>1.3775949655993234</c:v>
                </c:pt>
                <c:pt idx="6">
                  <c:v>1.1303686432553266</c:v>
                </c:pt>
                <c:pt idx="7">
                  <c:v>1.0362172388628361</c:v>
                </c:pt>
                <c:pt idx="8">
                  <c:v>1.0838692209581953</c:v>
                </c:pt>
                <c:pt idx="9">
                  <c:v>1.1743293482599493</c:v>
                </c:pt>
                <c:pt idx="10">
                  <c:v>1.5012248040293772</c:v>
                </c:pt>
                <c:pt idx="11">
                  <c:v>1.4235665350128799</c:v>
                </c:pt>
                <c:pt idx="12">
                  <c:v>1.5258731807479318</c:v>
                </c:pt>
                <c:pt idx="13">
                  <c:v>1.7445919775002348</c:v>
                </c:pt>
                <c:pt idx="14">
                  <c:v>1.4396933154761313</c:v>
                </c:pt>
                <c:pt idx="15">
                  <c:v>1.5205708372208782</c:v>
                </c:pt>
              </c:numCache>
            </c:numRef>
          </c:val>
        </c:ser>
        <c:ser>
          <c:idx val="23"/>
          <c:order val="21"/>
          <c:tx>
            <c:strRef>
              <c:f>Sheet1!$BJ$20</c:f>
              <c:strCache>
                <c:ptCount val="1"/>
              </c:strCache>
            </c:strRef>
          </c:tx>
          <c:spPr>
            <a:ln w="22225">
              <a:solidFill>
                <a:schemeClr val="tx1">
                  <a:lumMod val="65000"/>
                  <a:lumOff val="35000"/>
                </a:schemeClr>
              </a:solidFill>
              <a:prstDash val="sysDash"/>
            </a:ln>
          </c:spPr>
          <c:marker>
            <c:symbol val="none"/>
          </c:marker>
          <c:val>
            <c:numRef>
              <c:f>Sheet1!$BJ$24:$BJ$39</c:f>
              <c:numCache>
                <c:formatCode>0%</c:formatCode>
                <c:ptCount val="16"/>
                <c:pt idx="0">
                  <c:v>1</c:v>
                </c:pt>
                <c:pt idx="1">
                  <c:v>0.87671745332875606</c:v>
                </c:pt>
                <c:pt idx="2">
                  <c:v>0.9283045739324165</c:v>
                </c:pt>
                <c:pt idx="3">
                  <c:v>1.1334222877137898</c:v>
                </c:pt>
                <c:pt idx="4">
                  <c:v>0.95217991979411465</c:v>
                </c:pt>
                <c:pt idx="5">
                  <c:v>1.1751502084380381</c:v>
                </c:pt>
                <c:pt idx="6">
                  <c:v>1.4775733561734656</c:v>
                </c:pt>
                <c:pt idx="7">
                  <c:v>1.5891076202982193</c:v>
                </c:pt>
                <c:pt idx="8">
                  <c:v>1.8868702671324498</c:v>
                </c:pt>
                <c:pt idx="9">
                  <c:v>1.5552210933926154</c:v>
                </c:pt>
                <c:pt idx="10">
                  <c:v>1.7217984838736611</c:v>
                </c:pt>
                <c:pt idx="11">
                  <c:v>1.9984825840219336</c:v>
                </c:pt>
                <c:pt idx="12">
                  <c:v>2.4962340230543423</c:v>
                </c:pt>
                <c:pt idx="13">
                  <c:v>2.4030477834939008</c:v>
                </c:pt>
                <c:pt idx="14">
                  <c:v>2.969771691156541</c:v>
                </c:pt>
                <c:pt idx="15">
                  <c:v>3.0696366026042754</c:v>
                </c:pt>
              </c:numCache>
            </c:numRef>
          </c:val>
        </c:ser>
        <c:ser>
          <c:idx val="24"/>
          <c:order val="22"/>
          <c:tx>
            <c:strRef>
              <c:f>Sheet1!$BK$20</c:f>
              <c:strCache>
                <c:ptCount val="1"/>
              </c:strCache>
            </c:strRef>
          </c:tx>
          <c:spPr>
            <a:ln w="22225">
              <a:solidFill>
                <a:schemeClr val="tx1">
                  <a:lumMod val="65000"/>
                  <a:lumOff val="35000"/>
                </a:schemeClr>
              </a:solidFill>
              <a:prstDash val="sysDash"/>
            </a:ln>
          </c:spPr>
          <c:marker>
            <c:symbol val="none"/>
          </c:marker>
          <c:val>
            <c:numRef>
              <c:f>Sheet1!$BK$24:$BK$39</c:f>
              <c:numCache>
                <c:formatCode>0%</c:formatCode>
                <c:ptCount val="16"/>
                <c:pt idx="0">
                  <c:v>1</c:v>
                </c:pt>
                <c:pt idx="1">
                  <c:v>0.78111765122047061</c:v>
                </c:pt>
                <c:pt idx="2">
                  <c:v>0.88582260754361974</c:v>
                </c:pt>
                <c:pt idx="3">
                  <c:v>0.7352022833151719</c:v>
                </c:pt>
                <c:pt idx="4">
                  <c:v>0.8167789748346086</c:v>
                </c:pt>
                <c:pt idx="5">
                  <c:v>0.84562554482439412</c:v>
                </c:pt>
                <c:pt idx="6">
                  <c:v>0.9939152881975768</c:v>
                </c:pt>
                <c:pt idx="7">
                  <c:v>1.1799495648019107</c:v>
                </c:pt>
                <c:pt idx="8">
                  <c:v>1.0964755808289421</c:v>
                </c:pt>
                <c:pt idx="9">
                  <c:v>0.90636927988615656</c:v>
                </c:pt>
                <c:pt idx="10">
                  <c:v>0.93721958472139621</c:v>
                </c:pt>
                <c:pt idx="11">
                  <c:v>1.0882771298949514</c:v>
                </c:pt>
                <c:pt idx="12">
                  <c:v>1.0241978694379181</c:v>
                </c:pt>
                <c:pt idx="13">
                  <c:v>0.89040855045436129</c:v>
                </c:pt>
                <c:pt idx="14">
                  <c:v>0.95869602953048072</c:v>
                </c:pt>
                <c:pt idx="15">
                  <c:v>1.1547537605834581</c:v>
                </c:pt>
              </c:numCache>
            </c:numRef>
          </c:val>
        </c:ser>
        <c:ser>
          <c:idx val="25"/>
          <c:order val="23"/>
          <c:tx>
            <c:strRef>
              <c:f>Sheet1!$BL$20</c:f>
              <c:strCache>
                <c:ptCount val="1"/>
              </c:strCache>
            </c:strRef>
          </c:tx>
          <c:spPr>
            <a:ln w="22225">
              <a:solidFill>
                <a:schemeClr val="tx1">
                  <a:lumMod val="65000"/>
                  <a:lumOff val="35000"/>
                </a:schemeClr>
              </a:solidFill>
              <a:prstDash val="dash"/>
            </a:ln>
          </c:spPr>
          <c:marker>
            <c:symbol val="none"/>
          </c:marker>
          <c:val>
            <c:numRef>
              <c:f>Sheet1!$BL$24:$BL$39</c:f>
              <c:numCache>
                <c:formatCode>0%</c:formatCode>
                <c:ptCount val="16"/>
                <c:pt idx="0">
                  <c:v>1</c:v>
                </c:pt>
                <c:pt idx="1">
                  <c:v>0.95307729444815015</c:v>
                </c:pt>
                <c:pt idx="2">
                  <c:v>0.75013277252865262</c:v>
                </c:pt>
                <c:pt idx="3">
                  <c:v>0.75286037322093069</c:v>
                </c:pt>
                <c:pt idx="4">
                  <c:v>0.92592523036681795</c:v>
                </c:pt>
                <c:pt idx="5">
                  <c:v>0.88794909539365463</c:v>
                </c:pt>
                <c:pt idx="6">
                  <c:v>1.0866665721937241</c:v>
                </c:pt>
                <c:pt idx="7">
                  <c:v>1.3837396687557879</c:v>
                </c:pt>
                <c:pt idx="8">
                  <c:v>1.2481999734043159</c:v>
                </c:pt>
                <c:pt idx="9">
                  <c:v>1.0275072778158174</c:v>
                </c:pt>
                <c:pt idx="10">
                  <c:v>0.83186227121823952</c:v>
                </c:pt>
                <c:pt idx="11">
                  <c:v>0.97304360000802426</c:v>
                </c:pt>
                <c:pt idx="12">
                  <c:v>1.176386584212727</c:v>
                </c:pt>
                <c:pt idx="13">
                  <c:v>1.506602172693392</c:v>
                </c:pt>
                <c:pt idx="14">
                  <c:v>1.5686688548372765</c:v>
                </c:pt>
                <c:pt idx="15">
                  <c:v>1.5582123076924204</c:v>
                </c:pt>
              </c:numCache>
            </c:numRef>
          </c:val>
        </c:ser>
        <c:ser>
          <c:idx val="26"/>
          <c:order val="24"/>
          <c:tx>
            <c:strRef>
              <c:f>Sheet1!$BM$20</c:f>
              <c:strCache>
                <c:ptCount val="1"/>
              </c:strCache>
            </c:strRef>
          </c:tx>
          <c:spPr>
            <a:ln w="22225">
              <a:solidFill>
                <a:schemeClr val="tx1">
                  <a:lumMod val="65000"/>
                  <a:lumOff val="35000"/>
                </a:schemeClr>
              </a:solidFill>
              <a:prstDash val="sysDash"/>
            </a:ln>
          </c:spPr>
          <c:marker>
            <c:symbol val="none"/>
          </c:marker>
          <c:val>
            <c:numRef>
              <c:f>Sheet1!$BM$24:$BM$39</c:f>
              <c:numCache>
                <c:formatCode>0%</c:formatCode>
                <c:ptCount val="16"/>
                <c:pt idx="0">
                  <c:v>1</c:v>
                </c:pt>
                <c:pt idx="1">
                  <c:v>1.1239658406991198</c:v>
                </c:pt>
                <c:pt idx="2">
                  <c:v>0.9228520103949418</c:v>
                </c:pt>
                <c:pt idx="3">
                  <c:v>0.98698134993373476</c:v>
                </c:pt>
                <c:pt idx="4">
                  <c:v>0.84675506594727201</c:v>
                </c:pt>
                <c:pt idx="5">
                  <c:v>0.83731425235665402</c:v>
                </c:pt>
                <c:pt idx="6">
                  <c:v>0.94948560402577664</c:v>
                </c:pt>
                <c:pt idx="7">
                  <c:v>0.77312130547683733</c:v>
                </c:pt>
                <c:pt idx="8">
                  <c:v>0.65107969548107547</c:v>
                </c:pt>
                <c:pt idx="9">
                  <c:v>0.58750543056425852</c:v>
                </c:pt>
                <c:pt idx="10">
                  <c:v>0.56968209672561487</c:v>
                </c:pt>
                <c:pt idx="11">
                  <c:v>0.68327574383191658</c:v>
                </c:pt>
                <c:pt idx="12">
                  <c:v>0.7502459630365278</c:v>
                </c:pt>
                <c:pt idx="13">
                  <c:v>0.9100800226024226</c:v>
                </c:pt>
                <c:pt idx="14">
                  <c:v>1.0177321300970912</c:v>
                </c:pt>
                <c:pt idx="15">
                  <c:v>0.9755754447130166</c:v>
                </c:pt>
              </c:numCache>
            </c:numRef>
          </c:val>
        </c:ser>
        <c:ser>
          <c:idx val="27"/>
          <c:order val="25"/>
          <c:tx>
            <c:strRef>
              <c:f>Sheet1!$BN$20</c:f>
              <c:strCache>
                <c:ptCount val="1"/>
              </c:strCache>
            </c:strRef>
          </c:tx>
          <c:spPr>
            <a:ln w="22225">
              <a:solidFill>
                <a:schemeClr val="tx1">
                  <a:lumMod val="65000"/>
                  <a:lumOff val="35000"/>
                </a:schemeClr>
              </a:solidFill>
              <a:prstDash val="sysDash"/>
            </a:ln>
          </c:spPr>
          <c:marker>
            <c:symbol val="none"/>
          </c:marker>
          <c:val>
            <c:numRef>
              <c:f>Sheet1!$BN$24:$BN$39</c:f>
              <c:numCache>
                <c:formatCode>0%</c:formatCode>
                <c:ptCount val="16"/>
                <c:pt idx="0">
                  <c:v>1</c:v>
                </c:pt>
                <c:pt idx="1">
                  <c:v>0.84437306331359774</c:v>
                </c:pt>
                <c:pt idx="2">
                  <c:v>0.74736957435482165</c:v>
                </c:pt>
                <c:pt idx="3">
                  <c:v>0.58795515531834153</c:v>
                </c:pt>
                <c:pt idx="4">
                  <c:v>0.64978051311640184</c:v>
                </c:pt>
                <c:pt idx="5">
                  <c:v>0.53973746036629078</c:v>
                </c:pt>
                <c:pt idx="6">
                  <c:v>0.42800274241696434</c:v>
                </c:pt>
                <c:pt idx="7">
                  <c:v>0.40350492433900564</c:v>
                </c:pt>
                <c:pt idx="8">
                  <c:v>0.32323100166292384</c:v>
                </c:pt>
                <c:pt idx="9">
                  <c:v>0.35299339564878102</c:v>
                </c:pt>
                <c:pt idx="10">
                  <c:v>0.38395088460520937</c:v>
                </c:pt>
                <c:pt idx="11">
                  <c:v>0.43556291354232346</c:v>
                </c:pt>
                <c:pt idx="12">
                  <c:v>0.39596705862737847</c:v>
                </c:pt>
                <c:pt idx="13">
                  <c:v>0.37944764016871796</c:v>
                </c:pt>
                <c:pt idx="14">
                  <c:v>0.30737622748392551</c:v>
                </c:pt>
                <c:pt idx="15">
                  <c:v>0.3646316991147559</c:v>
                </c:pt>
              </c:numCache>
            </c:numRef>
          </c:val>
        </c:ser>
        <c:ser>
          <c:idx val="0"/>
          <c:order val="26"/>
          <c:tx>
            <c:strRef>
              <c:f>Sheet1!$AM$20</c:f>
              <c:strCache>
                <c:ptCount val="1"/>
              </c:strCache>
            </c:strRef>
          </c:tx>
          <c:spPr>
            <a:ln w="50800">
              <a:solidFill>
                <a:schemeClr val="tx1"/>
              </a:solidFill>
            </a:ln>
          </c:spPr>
          <c:marker>
            <c:symbol val="none"/>
          </c:marker>
          <c:val>
            <c:numRef>
              <c:f>Sheet1!$AM$24:$AM$39</c:f>
              <c:numCache>
                <c:formatCode>0%</c:formatCode>
                <c:ptCount val="16"/>
                <c:pt idx="0">
                  <c:v>1</c:v>
                </c:pt>
                <c:pt idx="1">
                  <c:v>1.0230717250759338</c:v>
                </c:pt>
                <c:pt idx="2">
                  <c:v>1.04437410653839</c:v>
                </c:pt>
                <c:pt idx="3">
                  <c:v>1.0696947772486374</c:v>
                </c:pt>
                <c:pt idx="4">
                  <c:v>1.1006576083195867</c:v>
                </c:pt>
                <c:pt idx="5">
                  <c:v>1.1376931154000538</c:v>
                </c:pt>
                <c:pt idx="6">
                  <c:v>1.1802157409628526</c:v>
                </c:pt>
                <c:pt idx="7">
                  <c:v>1.2273950765298998</c:v>
                </c:pt>
                <c:pt idx="8">
                  <c:v>1.2784196893124418</c:v>
                </c:pt>
                <c:pt idx="9">
                  <c:v>1.3325166432064699</c:v>
                </c:pt>
                <c:pt idx="10">
                  <c:v>1.3890305590759437</c:v>
                </c:pt>
                <c:pt idx="11">
                  <c:v>1.4474834881647738</c:v>
                </c:pt>
                <c:pt idx="12">
                  <c:v>1.5076138695176011</c:v>
                </c:pt>
                <c:pt idx="13">
                  <c:v>1.5692895065132066</c:v>
                </c:pt>
                <c:pt idx="14">
                  <c:v>1.6323914956578158</c:v>
                </c:pt>
                <c:pt idx="15">
                  <c:v>1.696806267752603</c:v>
                </c:pt>
              </c:numCache>
            </c:numRef>
          </c:val>
        </c:ser>
        <c:ser>
          <c:idx val="1"/>
          <c:order val="27"/>
          <c:tx>
            <c:strRef>
              <c:f>Sheet1!$AN$20</c:f>
              <c:strCache>
                <c:ptCount val="1"/>
                <c:pt idx="0">
                  <c:v>1,50%</c:v>
                </c:pt>
              </c:strCache>
            </c:strRef>
          </c:tx>
          <c:spPr>
            <a:ln w="50800">
              <a:solidFill>
                <a:srgbClr val="0070C0"/>
              </a:solidFill>
              <a:prstDash val="solid"/>
            </a:ln>
          </c:spPr>
          <c:marker>
            <c:symbol val="none"/>
          </c:marker>
          <c:val>
            <c:numRef>
              <c:f>Sheet1!$AN$24:$AN$39</c:f>
              <c:numCache>
                <c:formatCode>0%</c:formatCode>
                <c:ptCount val="16"/>
                <c:pt idx="0">
                  <c:v>1</c:v>
                </c:pt>
                <c:pt idx="1">
                  <c:v>1.0149999999999983</c:v>
                </c:pt>
                <c:pt idx="2">
                  <c:v>1.0302249999999982</c:v>
                </c:pt>
                <c:pt idx="3">
                  <c:v>1.0456783749999996</c:v>
                </c:pt>
                <c:pt idx="4">
                  <c:v>1.0613635506249974</c:v>
                </c:pt>
                <c:pt idx="5">
                  <c:v>1.0772840038843738</c:v>
                </c:pt>
                <c:pt idx="6">
                  <c:v>1.0934432639426397</c:v>
                </c:pt>
                <c:pt idx="7">
                  <c:v>1.1098449129017791</c:v>
                </c:pt>
                <c:pt idx="8">
                  <c:v>1.1264925865953073</c:v>
                </c:pt>
                <c:pt idx="9">
                  <c:v>1.1433899753942351</c:v>
                </c:pt>
                <c:pt idx="10">
                  <c:v>1.1605408250251485</c:v>
                </c:pt>
                <c:pt idx="11">
                  <c:v>1.1779489374005261</c:v>
                </c:pt>
                <c:pt idx="12">
                  <c:v>1.1956181714615364</c:v>
                </c:pt>
                <c:pt idx="13">
                  <c:v>1.2135524440334564</c:v>
                </c:pt>
                <c:pt idx="14">
                  <c:v>1.2317557306939582</c:v>
                </c:pt>
                <c:pt idx="15">
                  <c:v>1.250232066654368</c:v>
                </c:pt>
              </c:numCache>
            </c:numRef>
          </c:val>
        </c:ser>
        <c:dLbls/>
        <c:marker val="1"/>
        <c:axId val="65416576"/>
        <c:axId val="65430656"/>
      </c:lineChart>
      <c:catAx>
        <c:axId val="65416576"/>
        <c:scaling>
          <c:orientation val="minMax"/>
        </c:scaling>
        <c:axPos val="b"/>
        <c:majorTickMark val="none"/>
        <c:tickLblPos val="none"/>
        <c:crossAx val="65430656"/>
        <c:crosses val="autoZero"/>
        <c:auto val="1"/>
        <c:lblAlgn val="ctr"/>
        <c:lblOffset val="100"/>
      </c:catAx>
      <c:valAx>
        <c:axId val="65430656"/>
        <c:scaling>
          <c:orientation val="minMax"/>
          <c:max val="2.8"/>
          <c:min val="0"/>
        </c:scaling>
        <c:axPos val="l"/>
        <c:numFmt formatCode="0%" sourceLinked="1"/>
        <c:majorTickMark val="none"/>
        <c:tickLblPos val="nextTo"/>
        <c:crossAx val="65416576"/>
        <c:crosses val="autoZero"/>
        <c:crossBetween val="between"/>
      </c:valAx>
    </c:plotArea>
    <c:plotVisOnly val="1"/>
    <c:dispBlanksAs val="gap"/>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943549462891516E-2"/>
          <c:y val="0.17272996858532483"/>
          <c:w val="0.40997141186729585"/>
          <c:h val="0.83998523979246376"/>
        </c:manualLayout>
      </c:layout>
      <c:pieChart>
        <c:varyColors val="1"/>
        <c:ser>
          <c:idx val="0"/>
          <c:order val="0"/>
          <c:tx>
            <c:strRef>
              <c:f>Sheet1!$B$1</c:f>
              <c:strCache>
                <c:ptCount val="1"/>
                <c:pt idx="0">
                  <c:v>Sales</c:v>
                </c:pt>
              </c:strCache>
            </c:strRef>
          </c:tx>
          <c:explosion val="7"/>
          <c:dPt>
            <c:idx val="0"/>
            <c:spPr>
              <a:solidFill>
                <a:schemeClr val="accent1">
                  <a:lumMod val="60000"/>
                  <a:lumOff val="40000"/>
                </a:schemeClr>
              </a:solidFill>
            </c:spPr>
          </c:dPt>
          <c:dPt>
            <c:idx val="1"/>
            <c:spPr>
              <a:solidFill>
                <a:schemeClr val="tx2">
                  <a:lumMod val="20000"/>
                  <a:lumOff val="80000"/>
                </a:schemeClr>
              </a:solidFill>
              <a:ln>
                <a:solidFill>
                  <a:schemeClr val="accent1">
                    <a:alpha val="63000"/>
                  </a:schemeClr>
                </a:solidFill>
              </a:ln>
            </c:spPr>
          </c:dPt>
          <c:dPt>
            <c:idx val="2"/>
            <c:spPr>
              <a:solidFill>
                <a:srgbClr val="C00000"/>
              </a:solidFill>
            </c:spPr>
          </c:dPt>
          <c:cat>
            <c:strRef>
              <c:f>Sheet1!$A$2:$A$4</c:f>
              <c:strCache>
                <c:ptCount val="3"/>
                <c:pt idx="0">
                  <c:v>Bond Gov.</c:v>
                </c:pt>
                <c:pt idx="1">
                  <c:v>Bond Corp.</c:v>
                </c:pt>
                <c:pt idx="2">
                  <c:v>Equity</c:v>
                </c:pt>
              </c:strCache>
            </c:strRef>
          </c:cat>
          <c:val>
            <c:numRef>
              <c:f>Sheet1!$B$2:$B$4</c:f>
              <c:numCache>
                <c:formatCode>0%</c:formatCode>
                <c:ptCount val="3"/>
                <c:pt idx="0">
                  <c:v>0.5</c:v>
                </c:pt>
                <c:pt idx="1">
                  <c:v>0.35000000000000014</c:v>
                </c:pt>
                <c:pt idx="2">
                  <c:v>0.15000000000000008</c:v>
                </c:pt>
              </c:numCache>
            </c:numRef>
          </c:val>
        </c:ser>
        <c:dLbls/>
        <c:firstSliceAng val="0"/>
      </c:pieChart>
    </c:plotArea>
    <c:plotVisOnly val="1"/>
    <c:dispBlanksAs val="zero"/>
  </c:chart>
  <c:spPr>
    <a:noFill/>
  </c:spPr>
  <c:txPr>
    <a:bodyPr/>
    <a:lstStyle/>
    <a:p>
      <a:pPr>
        <a:defRPr sz="1800"/>
      </a:pPr>
      <a:endParaRPr lang="it-IT"/>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manualLayout>
          <c:layoutTarget val="inner"/>
          <c:xMode val="edge"/>
          <c:yMode val="edge"/>
          <c:x val="0.14146762904636945"/>
          <c:y val="5.0925561388159755E-2"/>
          <c:w val="0.78799081364829615"/>
          <c:h val="0.80315653251676877"/>
        </c:manualLayout>
      </c:layout>
      <c:lineChart>
        <c:grouping val="standard"/>
        <c:ser>
          <c:idx val="0"/>
          <c:order val="0"/>
          <c:spPr>
            <a:ln>
              <a:noFill/>
            </a:ln>
          </c:spPr>
          <c:marker>
            <c:symbol val="none"/>
          </c:marker>
          <c:cat>
            <c:numRef>
              <c:f>Sheet1!$D$26:$D$84</c:f>
              <c:numCache>
                <c:formatCode>0.0%</c:formatCode>
                <c:ptCount val="59"/>
                <c:pt idx="0">
                  <c:v>0</c:v>
                </c:pt>
                <c:pt idx="1">
                  <c:v>5.0000000000000079E-3</c:v>
                </c:pt>
                <c:pt idx="2">
                  <c:v>1.0000000000000005E-2</c:v>
                </c:pt>
                <c:pt idx="3">
                  <c:v>1.4999999999999998E-2</c:v>
                </c:pt>
                <c:pt idx="4">
                  <c:v>2.0000000000000011E-2</c:v>
                </c:pt>
                <c:pt idx="5">
                  <c:v>2.5000000000000012E-2</c:v>
                </c:pt>
                <c:pt idx="6">
                  <c:v>3.0000000000000016E-2</c:v>
                </c:pt>
                <c:pt idx="7">
                  <c:v>3.500000000000001E-2</c:v>
                </c:pt>
                <c:pt idx="8">
                  <c:v>4.0000000000000022E-2</c:v>
                </c:pt>
                <c:pt idx="9">
                  <c:v>4.5000000000000012E-2</c:v>
                </c:pt>
                <c:pt idx="10">
                  <c:v>5.0000000000000024E-2</c:v>
                </c:pt>
                <c:pt idx="11">
                  <c:v>5.5000000000000014E-2</c:v>
                </c:pt>
                <c:pt idx="12">
                  <c:v>6.0000000000000032E-2</c:v>
                </c:pt>
                <c:pt idx="13">
                  <c:v>6.5000000000000002E-2</c:v>
                </c:pt>
                <c:pt idx="14">
                  <c:v>7.0000000000000021E-2</c:v>
                </c:pt>
                <c:pt idx="15">
                  <c:v>7.5000000000000011E-2</c:v>
                </c:pt>
                <c:pt idx="16">
                  <c:v>8.0000000000000043E-2</c:v>
                </c:pt>
                <c:pt idx="17">
                  <c:v>8.5000000000000048E-2</c:v>
                </c:pt>
                <c:pt idx="18">
                  <c:v>9.0000000000000066E-2</c:v>
                </c:pt>
                <c:pt idx="19">
                  <c:v>9.5000000000000043E-2</c:v>
                </c:pt>
                <c:pt idx="20">
                  <c:v>0.10000000000000002</c:v>
                </c:pt>
                <c:pt idx="21">
                  <c:v>0.10500000000000002</c:v>
                </c:pt>
                <c:pt idx="22">
                  <c:v>0.11000000000000004</c:v>
                </c:pt>
                <c:pt idx="23">
                  <c:v>0.11500000000000006</c:v>
                </c:pt>
                <c:pt idx="24">
                  <c:v>0.12000000000000006</c:v>
                </c:pt>
                <c:pt idx="25">
                  <c:v>0.12500000000000003</c:v>
                </c:pt>
                <c:pt idx="26">
                  <c:v>0.13000000000000003</c:v>
                </c:pt>
                <c:pt idx="27">
                  <c:v>0.13500000000000004</c:v>
                </c:pt>
                <c:pt idx="28">
                  <c:v>0.14000000000000004</c:v>
                </c:pt>
                <c:pt idx="29">
                  <c:v>0.14500000000000021</c:v>
                </c:pt>
                <c:pt idx="30">
                  <c:v>0.15000000000000024</c:v>
                </c:pt>
                <c:pt idx="31">
                  <c:v>0.15500000000000033</c:v>
                </c:pt>
                <c:pt idx="32">
                  <c:v>0.16000000000000009</c:v>
                </c:pt>
                <c:pt idx="33">
                  <c:v>0.16500000000000009</c:v>
                </c:pt>
                <c:pt idx="34">
                  <c:v>0.17000000000000021</c:v>
                </c:pt>
                <c:pt idx="35">
                  <c:v>0.17500000000000021</c:v>
                </c:pt>
                <c:pt idx="36">
                  <c:v>0.18000000000000024</c:v>
                </c:pt>
                <c:pt idx="37">
                  <c:v>0.18500000000000033</c:v>
                </c:pt>
                <c:pt idx="38">
                  <c:v>0.19000000000000011</c:v>
                </c:pt>
                <c:pt idx="39">
                  <c:v>0.1950000000000002</c:v>
                </c:pt>
                <c:pt idx="40">
                  <c:v>0.20000000000000009</c:v>
                </c:pt>
                <c:pt idx="41">
                  <c:v>0.20500000000000021</c:v>
                </c:pt>
                <c:pt idx="42">
                  <c:v>0.21000000000000021</c:v>
                </c:pt>
                <c:pt idx="43">
                  <c:v>0.21500000000000036</c:v>
                </c:pt>
                <c:pt idx="44">
                  <c:v>0.22000000000000014</c:v>
                </c:pt>
                <c:pt idx="45">
                  <c:v>0.2250000000000002</c:v>
                </c:pt>
                <c:pt idx="46">
                  <c:v>0.2300000000000002</c:v>
                </c:pt>
                <c:pt idx="47">
                  <c:v>0.23500000000000021</c:v>
                </c:pt>
                <c:pt idx="48">
                  <c:v>0.24000000000000021</c:v>
                </c:pt>
                <c:pt idx="49">
                  <c:v>0.24500000000000038</c:v>
                </c:pt>
                <c:pt idx="50">
                  <c:v>0.25000000000000011</c:v>
                </c:pt>
                <c:pt idx="51">
                  <c:v>0.25500000000000012</c:v>
                </c:pt>
                <c:pt idx="52">
                  <c:v>0.26000000000000012</c:v>
                </c:pt>
                <c:pt idx="53">
                  <c:v>0.26500000000000012</c:v>
                </c:pt>
                <c:pt idx="54">
                  <c:v>0.27000000000000018</c:v>
                </c:pt>
                <c:pt idx="55">
                  <c:v>0.2750000000000003</c:v>
                </c:pt>
                <c:pt idx="56">
                  <c:v>0.2800000000000003</c:v>
                </c:pt>
                <c:pt idx="57">
                  <c:v>0.28500000000000031</c:v>
                </c:pt>
                <c:pt idx="58">
                  <c:v>0.29000000000000031</c:v>
                </c:pt>
              </c:numCache>
            </c:numRef>
          </c:cat>
          <c:val>
            <c:numRef>
              <c:f>Sheet1!$I$26:$I$33</c:f>
              <c:numCache>
                <c:formatCode>0.0%</c:formatCode>
                <c:ptCount val="8"/>
                <c:pt idx="0">
                  <c:v>0.70000000000000062</c:v>
                </c:pt>
                <c:pt idx="1">
                  <c:v>0.70000000000000062</c:v>
                </c:pt>
                <c:pt idx="2">
                  <c:v>0.45000000000000007</c:v>
                </c:pt>
                <c:pt idx="3">
                  <c:v>0.30000000000000032</c:v>
                </c:pt>
                <c:pt idx="4">
                  <c:v>0.25714285714285773</c:v>
                </c:pt>
                <c:pt idx="5">
                  <c:v>0.28928571428571431</c:v>
                </c:pt>
                <c:pt idx="6">
                  <c:v>0.20892857142857138</c:v>
                </c:pt>
                <c:pt idx="7">
                  <c:v>0.12857142857142884</c:v>
                </c:pt>
              </c:numCache>
            </c:numRef>
          </c:val>
        </c:ser>
        <c:dLbls/>
        <c:marker val="1"/>
        <c:axId val="65565056"/>
        <c:axId val="65566592"/>
      </c:lineChart>
      <c:catAx>
        <c:axId val="65565056"/>
        <c:scaling>
          <c:orientation val="minMax"/>
        </c:scaling>
        <c:axPos val="b"/>
        <c:numFmt formatCode="0.0%" sourceLinked="1"/>
        <c:tickLblPos val="nextTo"/>
        <c:crossAx val="65566592"/>
        <c:crosses val="autoZero"/>
        <c:auto val="1"/>
        <c:lblAlgn val="ctr"/>
        <c:lblOffset val="100"/>
      </c:catAx>
      <c:valAx>
        <c:axId val="65566592"/>
        <c:scaling>
          <c:orientation val="minMax"/>
          <c:max val="1"/>
          <c:min val="0"/>
        </c:scaling>
        <c:axPos val="l"/>
        <c:majorGridlines/>
        <c:numFmt formatCode="0.0%" sourceLinked="1"/>
        <c:tickLblPos val="nextTo"/>
        <c:crossAx val="65565056"/>
        <c:crosses val="autoZero"/>
        <c:crossBetween val="midCat"/>
        <c:majorUnit val="0.2"/>
      </c:valAx>
    </c:plotArea>
    <c:plotVisOnly val="1"/>
    <c:dispBlanksAs val="gap"/>
  </c:chart>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manualLayout>
          <c:layoutTarget val="inner"/>
          <c:xMode val="edge"/>
          <c:yMode val="edge"/>
          <c:x val="0.14146762904636934"/>
          <c:y val="5.0925561388159762E-2"/>
          <c:w val="0.78799081364829515"/>
          <c:h val="0.80315653251676877"/>
        </c:manualLayout>
      </c:layout>
      <c:lineChart>
        <c:grouping val="standard"/>
        <c:ser>
          <c:idx val="0"/>
          <c:order val="0"/>
          <c:spPr>
            <a:ln>
              <a:noFill/>
            </a:ln>
          </c:spPr>
          <c:marker>
            <c:symbol val="none"/>
          </c:marker>
          <c:cat>
            <c:numRef>
              <c:f>Sheet1!$D$26:$D$84</c:f>
              <c:numCache>
                <c:formatCode>0.0%</c:formatCode>
                <c:ptCount val="59"/>
                <c:pt idx="0">
                  <c:v>0</c:v>
                </c:pt>
                <c:pt idx="1">
                  <c:v>5.0000000000000044E-3</c:v>
                </c:pt>
                <c:pt idx="2">
                  <c:v>1.0000000000000005E-2</c:v>
                </c:pt>
                <c:pt idx="3">
                  <c:v>1.4999999999999998E-2</c:v>
                </c:pt>
                <c:pt idx="4">
                  <c:v>2.0000000000000011E-2</c:v>
                </c:pt>
                <c:pt idx="5">
                  <c:v>2.5000000000000001E-2</c:v>
                </c:pt>
                <c:pt idx="6">
                  <c:v>3.0000000000000002E-2</c:v>
                </c:pt>
                <c:pt idx="7">
                  <c:v>3.500000000000001E-2</c:v>
                </c:pt>
                <c:pt idx="8">
                  <c:v>4.0000000000000022E-2</c:v>
                </c:pt>
                <c:pt idx="9">
                  <c:v>4.5000000000000012E-2</c:v>
                </c:pt>
                <c:pt idx="10">
                  <c:v>0.05</c:v>
                </c:pt>
                <c:pt idx="11">
                  <c:v>5.5000000000000014E-2</c:v>
                </c:pt>
                <c:pt idx="12">
                  <c:v>6.0000000000000032E-2</c:v>
                </c:pt>
                <c:pt idx="13">
                  <c:v>6.5000000000000002E-2</c:v>
                </c:pt>
                <c:pt idx="14">
                  <c:v>6.9999999999999993E-2</c:v>
                </c:pt>
                <c:pt idx="15">
                  <c:v>7.5000000000000011E-2</c:v>
                </c:pt>
                <c:pt idx="16">
                  <c:v>8.0000000000000043E-2</c:v>
                </c:pt>
                <c:pt idx="17">
                  <c:v>8.5000000000000006E-2</c:v>
                </c:pt>
                <c:pt idx="18">
                  <c:v>9.0000000000000024E-2</c:v>
                </c:pt>
                <c:pt idx="19">
                  <c:v>9.5000000000000043E-2</c:v>
                </c:pt>
                <c:pt idx="20">
                  <c:v>0.10000000000000002</c:v>
                </c:pt>
                <c:pt idx="21">
                  <c:v>0.10500000000000002</c:v>
                </c:pt>
                <c:pt idx="22">
                  <c:v>0.11000000000000003</c:v>
                </c:pt>
                <c:pt idx="23">
                  <c:v>0.11500000000000003</c:v>
                </c:pt>
                <c:pt idx="24">
                  <c:v>0.12000000000000006</c:v>
                </c:pt>
                <c:pt idx="25">
                  <c:v>0.12500000000000003</c:v>
                </c:pt>
                <c:pt idx="26">
                  <c:v>0.13000000000000003</c:v>
                </c:pt>
                <c:pt idx="27">
                  <c:v>0.13500000000000004</c:v>
                </c:pt>
                <c:pt idx="28">
                  <c:v>0.14000000000000004</c:v>
                </c:pt>
                <c:pt idx="29">
                  <c:v>0.14500000000000018</c:v>
                </c:pt>
                <c:pt idx="30">
                  <c:v>0.15000000000000019</c:v>
                </c:pt>
                <c:pt idx="31">
                  <c:v>0.15500000000000022</c:v>
                </c:pt>
                <c:pt idx="32">
                  <c:v>0.16000000000000006</c:v>
                </c:pt>
                <c:pt idx="33">
                  <c:v>0.16500000000000006</c:v>
                </c:pt>
                <c:pt idx="34">
                  <c:v>0.17000000000000021</c:v>
                </c:pt>
                <c:pt idx="35">
                  <c:v>0.17500000000000021</c:v>
                </c:pt>
                <c:pt idx="36">
                  <c:v>0.18000000000000022</c:v>
                </c:pt>
                <c:pt idx="37">
                  <c:v>0.18500000000000022</c:v>
                </c:pt>
                <c:pt idx="38">
                  <c:v>0.19000000000000009</c:v>
                </c:pt>
                <c:pt idx="39">
                  <c:v>0.19500000000000009</c:v>
                </c:pt>
                <c:pt idx="40">
                  <c:v>0.20000000000000009</c:v>
                </c:pt>
                <c:pt idx="41">
                  <c:v>0.20500000000000021</c:v>
                </c:pt>
                <c:pt idx="42">
                  <c:v>0.21000000000000021</c:v>
                </c:pt>
                <c:pt idx="43">
                  <c:v>0.21500000000000025</c:v>
                </c:pt>
                <c:pt idx="44">
                  <c:v>0.22000000000000011</c:v>
                </c:pt>
                <c:pt idx="45">
                  <c:v>0.22500000000000014</c:v>
                </c:pt>
                <c:pt idx="46">
                  <c:v>0.2300000000000002</c:v>
                </c:pt>
                <c:pt idx="47">
                  <c:v>0.23500000000000021</c:v>
                </c:pt>
                <c:pt idx="48">
                  <c:v>0.24000000000000021</c:v>
                </c:pt>
                <c:pt idx="49">
                  <c:v>0.24500000000000027</c:v>
                </c:pt>
                <c:pt idx="50">
                  <c:v>0.25000000000000011</c:v>
                </c:pt>
                <c:pt idx="51">
                  <c:v>0.25500000000000012</c:v>
                </c:pt>
                <c:pt idx="52">
                  <c:v>0.26000000000000012</c:v>
                </c:pt>
                <c:pt idx="53">
                  <c:v>0.26500000000000012</c:v>
                </c:pt>
                <c:pt idx="54">
                  <c:v>0.27000000000000018</c:v>
                </c:pt>
                <c:pt idx="55">
                  <c:v>0.2750000000000003</c:v>
                </c:pt>
                <c:pt idx="56">
                  <c:v>0.2800000000000003</c:v>
                </c:pt>
                <c:pt idx="57">
                  <c:v>0.28500000000000031</c:v>
                </c:pt>
                <c:pt idx="58">
                  <c:v>0.29000000000000031</c:v>
                </c:pt>
              </c:numCache>
            </c:numRef>
          </c:cat>
          <c:val>
            <c:numRef>
              <c:f>Sheet1!$I$26:$I$33</c:f>
              <c:numCache>
                <c:formatCode>0.0%</c:formatCode>
                <c:ptCount val="8"/>
                <c:pt idx="0">
                  <c:v>0.70000000000000051</c:v>
                </c:pt>
                <c:pt idx="1">
                  <c:v>0.70000000000000051</c:v>
                </c:pt>
                <c:pt idx="2">
                  <c:v>0.45000000000000007</c:v>
                </c:pt>
                <c:pt idx="3">
                  <c:v>0.30000000000000032</c:v>
                </c:pt>
                <c:pt idx="4">
                  <c:v>0.25714285714285751</c:v>
                </c:pt>
                <c:pt idx="5">
                  <c:v>0.28928571428571431</c:v>
                </c:pt>
                <c:pt idx="6">
                  <c:v>0.20892857142857138</c:v>
                </c:pt>
                <c:pt idx="7">
                  <c:v>0.12857142857142873</c:v>
                </c:pt>
              </c:numCache>
            </c:numRef>
          </c:val>
        </c:ser>
        <c:dLbls/>
        <c:marker val="1"/>
        <c:axId val="65575168"/>
        <c:axId val="65523712"/>
      </c:lineChart>
      <c:catAx>
        <c:axId val="65575168"/>
        <c:scaling>
          <c:orientation val="minMax"/>
        </c:scaling>
        <c:axPos val="b"/>
        <c:numFmt formatCode="0.0%" sourceLinked="1"/>
        <c:tickLblPos val="nextTo"/>
        <c:crossAx val="65523712"/>
        <c:crosses val="autoZero"/>
        <c:auto val="1"/>
        <c:lblAlgn val="ctr"/>
        <c:lblOffset val="100"/>
      </c:catAx>
      <c:valAx>
        <c:axId val="65523712"/>
        <c:scaling>
          <c:orientation val="minMax"/>
          <c:max val="1"/>
          <c:min val="0"/>
        </c:scaling>
        <c:axPos val="l"/>
        <c:majorGridlines/>
        <c:numFmt formatCode="0.0%" sourceLinked="1"/>
        <c:tickLblPos val="nextTo"/>
        <c:crossAx val="65575168"/>
        <c:crosses val="autoZero"/>
        <c:crossBetween val="midCat"/>
        <c:majorUnit val="0.2"/>
      </c:valAx>
    </c:plotArea>
    <c:plotVisOnly val="1"/>
    <c:dispBlanksAs val="gap"/>
  </c:chart>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manualLayout>
          <c:layoutTarget val="inner"/>
          <c:xMode val="edge"/>
          <c:yMode val="edge"/>
          <c:x val="0.14146762904636945"/>
          <c:y val="5.0925561388159755E-2"/>
          <c:w val="0.78799081364829615"/>
          <c:h val="0.80315653251676877"/>
        </c:manualLayout>
      </c:layout>
      <c:lineChart>
        <c:grouping val="standard"/>
        <c:ser>
          <c:idx val="0"/>
          <c:order val="0"/>
          <c:spPr>
            <a:ln>
              <a:noFill/>
            </a:ln>
          </c:spPr>
          <c:marker>
            <c:symbol val="none"/>
          </c:marker>
          <c:cat>
            <c:numRef>
              <c:f>Sheet1!$D$26:$D$84</c:f>
              <c:numCache>
                <c:formatCode>0.0%</c:formatCode>
                <c:ptCount val="59"/>
                <c:pt idx="0">
                  <c:v>0</c:v>
                </c:pt>
                <c:pt idx="1">
                  <c:v>5.0000000000000079E-3</c:v>
                </c:pt>
                <c:pt idx="2">
                  <c:v>1.0000000000000005E-2</c:v>
                </c:pt>
                <c:pt idx="3">
                  <c:v>1.4999999999999998E-2</c:v>
                </c:pt>
                <c:pt idx="4">
                  <c:v>2.0000000000000011E-2</c:v>
                </c:pt>
                <c:pt idx="5">
                  <c:v>2.5000000000000001E-2</c:v>
                </c:pt>
                <c:pt idx="6">
                  <c:v>3.0000000000000002E-2</c:v>
                </c:pt>
                <c:pt idx="7">
                  <c:v>3.500000000000001E-2</c:v>
                </c:pt>
                <c:pt idx="8">
                  <c:v>4.0000000000000022E-2</c:v>
                </c:pt>
                <c:pt idx="9">
                  <c:v>4.5000000000000012E-2</c:v>
                </c:pt>
                <c:pt idx="10">
                  <c:v>0.05</c:v>
                </c:pt>
                <c:pt idx="11">
                  <c:v>5.5000000000000014E-2</c:v>
                </c:pt>
                <c:pt idx="12">
                  <c:v>6.0000000000000032E-2</c:v>
                </c:pt>
                <c:pt idx="13">
                  <c:v>6.5000000000000002E-2</c:v>
                </c:pt>
                <c:pt idx="14">
                  <c:v>6.9999999999999993E-2</c:v>
                </c:pt>
                <c:pt idx="15">
                  <c:v>7.5000000000000011E-2</c:v>
                </c:pt>
                <c:pt idx="16">
                  <c:v>8.0000000000000043E-2</c:v>
                </c:pt>
                <c:pt idx="17">
                  <c:v>8.5000000000000006E-2</c:v>
                </c:pt>
                <c:pt idx="18">
                  <c:v>9.0000000000000024E-2</c:v>
                </c:pt>
                <c:pt idx="19">
                  <c:v>9.5000000000000043E-2</c:v>
                </c:pt>
                <c:pt idx="20">
                  <c:v>0.10000000000000002</c:v>
                </c:pt>
                <c:pt idx="21">
                  <c:v>0.10500000000000002</c:v>
                </c:pt>
                <c:pt idx="22">
                  <c:v>0.11000000000000003</c:v>
                </c:pt>
                <c:pt idx="23">
                  <c:v>0.11500000000000003</c:v>
                </c:pt>
                <c:pt idx="24">
                  <c:v>0.12000000000000006</c:v>
                </c:pt>
                <c:pt idx="25">
                  <c:v>0.12500000000000003</c:v>
                </c:pt>
                <c:pt idx="26">
                  <c:v>0.13000000000000003</c:v>
                </c:pt>
                <c:pt idx="27">
                  <c:v>0.13500000000000004</c:v>
                </c:pt>
                <c:pt idx="28">
                  <c:v>0.14000000000000004</c:v>
                </c:pt>
                <c:pt idx="29">
                  <c:v>0.14500000000000021</c:v>
                </c:pt>
                <c:pt idx="30">
                  <c:v>0.15000000000000024</c:v>
                </c:pt>
                <c:pt idx="31">
                  <c:v>0.15500000000000033</c:v>
                </c:pt>
                <c:pt idx="32">
                  <c:v>0.16000000000000006</c:v>
                </c:pt>
                <c:pt idx="33">
                  <c:v>0.16500000000000006</c:v>
                </c:pt>
                <c:pt idx="34">
                  <c:v>0.17000000000000021</c:v>
                </c:pt>
                <c:pt idx="35">
                  <c:v>0.17500000000000021</c:v>
                </c:pt>
                <c:pt idx="36">
                  <c:v>0.18000000000000024</c:v>
                </c:pt>
                <c:pt idx="37">
                  <c:v>0.18500000000000033</c:v>
                </c:pt>
                <c:pt idx="38">
                  <c:v>0.19000000000000009</c:v>
                </c:pt>
                <c:pt idx="39">
                  <c:v>0.19500000000000009</c:v>
                </c:pt>
                <c:pt idx="40">
                  <c:v>0.20000000000000009</c:v>
                </c:pt>
                <c:pt idx="41">
                  <c:v>0.20500000000000021</c:v>
                </c:pt>
                <c:pt idx="42">
                  <c:v>0.21000000000000021</c:v>
                </c:pt>
                <c:pt idx="43">
                  <c:v>0.21500000000000036</c:v>
                </c:pt>
                <c:pt idx="44">
                  <c:v>0.22000000000000011</c:v>
                </c:pt>
                <c:pt idx="45">
                  <c:v>0.22500000000000014</c:v>
                </c:pt>
                <c:pt idx="46">
                  <c:v>0.2300000000000002</c:v>
                </c:pt>
                <c:pt idx="47">
                  <c:v>0.23500000000000021</c:v>
                </c:pt>
                <c:pt idx="48">
                  <c:v>0.24000000000000021</c:v>
                </c:pt>
                <c:pt idx="49">
                  <c:v>0.24500000000000038</c:v>
                </c:pt>
                <c:pt idx="50">
                  <c:v>0.25000000000000011</c:v>
                </c:pt>
                <c:pt idx="51">
                  <c:v>0.25500000000000012</c:v>
                </c:pt>
                <c:pt idx="52">
                  <c:v>0.26000000000000012</c:v>
                </c:pt>
                <c:pt idx="53">
                  <c:v>0.26500000000000012</c:v>
                </c:pt>
                <c:pt idx="54">
                  <c:v>0.27000000000000018</c:v>
                </c:pt>
                <c:pt idx="55">
                  <c:v>0.2750000000000003</c:v>
                </c:pt>
                <c:pt idx="56">
                  <c:v>0.2800000000000003</c:v>
                </c:pt>
                <c:pt idx="57">
                  <c:v>0.28500000000000031</c:v>
                </c:pt>
                <c:pt idx="58">
                  <c:v>0.29000000000000031</c:v>
                </c:pt>
              </c:numCache>
            </c:numRef>
          </c:cat>
          <c:val>
            <c:numRef>
              <c:f>Sheet1!$I$26:$I$33</c:f>
              <c:numCache>
                <c:formatCode>0.0%</c:formatCode>
                <c:ptCount val="8"/>
                <c:pt idx="0">
                  <c:v>0.70000000000000062</c:v>
                </c:pt>
                <c:pt idx="1">
                  <c:v>0.70000000000000062</c:v>
                </c:pt>
                <c:pt idx="2">
                  <c:v>0.45000000000000007</c:v>
                </c:pt>
                <c:pt idx="3">
                  <c:v>0.30000000000000032</c:v>
                </c:pt>
                <c:pt idx="4">
                  <c:v>0.25714285714285773</c:v>
                </c:pt>
                <c:pt idx="5">
                  <c:v>0.28928571428571431</c:v>
                </c:pt>
                <c:pt idx="6">
                  <c:v>0.20892857142857138</c:v>
                </c:pt>
                <c:pt idx="7">
                  <c:v>0.12857142857142884</c:v>
                </c:pt>
              </c:numCache>
            </c:numRef>
          </c:val>
        </c:ser>
        <c:dLbls/>
        <c:marker val="1"/>
        <c:axId val="66026496"/>
        <c:axId val="66056960"/>
      </c:lineChart>
      <c:catAx>
        <c:axId val="66026496"/>
        <c:scaling>
          <c:orientation val="minMax"/>
        </c:scaling>
        <c:axPos val="b"/>
        <c:numFmt formatCode="0.0%" sourceLinked="1"/>
        <c:tickLblPos val="nextTo"/>
        <c:crossAx val="66056960"/>
        <c:crosses val="autoZero"/>
        <c:auto val="1"/>
        <c:lblAlgn val="ctr"/>
        <c:lblOffset val="100"/>
      </c:catAx>
      <c:valAx>
        <c:axId val="66056960"/>
        <c:scaling>
          <c:orientation val="minMax"/>
          <c:max val="1"/>
          <c:min val="0"/>
        </c:scaling>
        <c:axPos val="l"/>
        <c:majorGridlines/>
        <c:numFmt formatCode="0.0%" sourceLinked="1"/>
        <c:tickLblPos val="nextTo"/>
        <c:crossAx val="66026496"/>
        <c:crosses val="autoZero"/>
        <c:crossBetween val="midCat"/>
        <c:majorUnit val="0.2"/>
      </c:valAx>
    </c:plotArea>
    <c:plotVisOnly val="1"/>
    <c:dispBlanksAs val="gap"/>
  </c:chart>
  <c:externalData r:id="rId2"/>
</c:chartSpace>
</file>

<file path=ppt/charts/chart9.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manualLayout>
          <c:layoutTarget val="inner"/>
          <c:xMode val="edge"/>
          <c:yMode val="edge"/>
          <c:x val="0.14146762904636945"/>
          <c:y val="5.0925561388159755E-2"/>
          <c:w val="0.78799081364829615"/>
          <c:h val="0.80315653251676877"/>
        </c:manualLayout>
      </c:layout>
      <c:lineChart>
        <c:grouping val="standard"/>
        <c:ser>
          <c:idx val="0"/>
          <c:order val="0"/>
          <c:spPr>
            <a:ln>
              <a:noFill/>
            </a:ln>
          </c:spPr>
          <c:marker>
            <c:symbol val="none"/>
          </c:marker>
          <c:cat>
            <c:numRef>
              <c:f>Sheet1!$D$26:$D$84</c:f>
              <c:numCache>
                <c:formatCode>0.0%</c:formatCode>
                <c:ptCount val="59"/>
                <c:pt idx="0">
                  <c:v>0</c:v>
                </c:pt>
                <c:pt idx="1">
                  <c:v>5.0000000000000079E-3</c:v>
                </c:pt>
                <c:pt idx="2">
                  <c:v>1.0000000000000005E-2</c:v>
                </c:pt>
                <c:pt idx="3">
                  <c:v>1.4999999999999998E-2</c:v>
                </c:pt>
                <c:pt idx="4">
                  <c:v>2.0000000000000011E-2</c:v>
                </c:pt>
                <c:pt idx="5">
                  <c:v>2.5000000000000001E-2</c:v>
                </c:pt>
                <c:pt idx="6">
                  <c:v>3.0000000000000002E-2</c:v>
                </c:pt>
                <c:pt idx="7">
                  <c:v>3.500000000000001E-2</c:v>
                </c:pt>
                <c:pt idx="8">
                  <c:v>4.0000000000000022E-2</c:v>
                </c:pt>
                <c:pt idx="9">
                  <c:v>4.5000000000000012E-2</c:v>
                </c:pt>
                <c:pt idx="10">
                  <c:v>0.05</c:v>
                </c:pt>
                <c:pt idx="11">
                  <c:v>5.5000000000000014E-2</c:v>
                </c:pt>
                <c:pt idx="12">
                  <c:v>6.0000000000000032E-2</c:v>
                </c:pt>
                <c:pt idx="13">
                  <c:v>6.5000000000000002E-2</c:v>
                </c:pt>
                <c:pt idx="14">
                  <c:v>6.9999999999999993E-2</c:v>
                </c:pt>
                <c:pt idx="15">
                  <c:v>7.5000000000000011E-2</c:v>
                </c:pt>
                <c:pt idx="16">
                  <c:v>8.0000000000000043E-2</c:v>
                </c:pt>
                <c:pt idx="17">
                  <c:v>8.5000000000000006E-2</c:v>
                </c:pt>
                <c:pt idx="18">
                  <c:v>9.0000000000000024E-2</c:v>
                </c:pt>
                <c:pt idx="19">
                  <c:v>9.5000000000000043E-2</c:v>
                </c:pt>
                <c:pt idx="20">
                  <c:v>0.10000000000000002</c:v>
                </c:pt>
                <c:pt idx="21">
                  <c:v>0.10500000000000002</c:v>
                </c:pt>
                <c:pt idx="22">
                  <c:v>0.11000000000000003</c:v>
                </c:pt>
                <c:pt idx="23">
                  <c:v>0.11500000000000003</c:v>
                </c:pt>
                <c:pt idx="24">
                  <c:v>0.12000000000000006</c:v>
                </c:pt>
                <c:pt idx="25">
                  <c:v>0.12500000000000003</c:v>
                </c:pt>
                <c:pt idx="26">
                  <c:v>0.13000000000000003</c:v>
                </c:pt>
                <c:pt idx="27">
                  <c:v>0.13500000000000004</c:v>
                </c:pt>
                <c:pt idx="28">
                  <c:v>0.14000000000000004</c:v>
                </c:pt>
                <c:pt idx="29">
                  <c:v>0.14500000000000021</c:v>
                </c:pt>
                <c:pt idx="30">
                  <c:v>0.15000000000000024</c:v>
                </c:pt>
                <c:pt idx="31">
                  <c:v>0.15500000000000033</c:v>
                </c:pt>
                <c:pt idx="32">
                  <c:v>0.16000000000000006</c:v>
                </c:pt>
                <c:pt idx="33">
                  <c:v>0.16500000000000006</c:v>
                </c:pt>
                <c:pt idx="34">
                  <c:v>0.17000000000000021</c:v>
                </c:pt>
                <c:pt idx="35">
                  <c:v>0.17500000000000021</c:v>
                </c:pt>
                <c:pt idx="36">
                  <c:v>0.18000000000000024</c:v>
                </c:pt>
                <c:pt idx="37">
                  <c:v>0.18500000000000033</c:v>
                </c:pt>
                <c:pt idx="38">
                  <c:v>0.19000000000000009</c:v>
                </c:pt>
                <c:pt idx="39">
                  <c:v>0.19500000000000009</c:v>
                </c:pt>
                <c:pt idx="40">
                  <c:v>0.20000000000000009</c:v>
                </c:pt>
                <c:pt idx="41">
                  <c:v>0.20500000000000021</c:v>
                </c:pt>
                <c:pt idx="42">
                  <c:v>0.21000000000000021</c:v>
                </c:pt>
                <c:pt idx="43">
                  <c:v>0.21500000000000036</c:v>
                </c:pt>
                <c:pt idx="44">
                  <c:v>0.22000000000000011</c:v>
                </c:pt>
                <c:pt idx="45">
                  <c:v>0.22500000000000014</c:v>
                </c:pt>
                <c:pt idx="46">
                  <c:v>0.2300000000000002</c:v>
                </c:pt>
                <c:pt idx="47">
                  <c:v>0.23500000000000021</c:v>
                </c:pt>
                <c:pt idx="48">
                  <c:v>0.24000000000000021</c:v>
                </c:pt>
                <c:pt idx="49">
                  <c:v>0.24500000000000038</c:v>
                </c:pt>
                <c:pt idx="50">
                  <c:v>0.25000000000000011</c:v>
                </c:pt>
                <c:pt idx="51">
                  <c:v>0.25500000000000012</c:v>
                </c:pt>
                <c:pt idx="52">
                  <c:v>0.26000000000000012</c:v>
                </c:pt>
                <c:pt idx="53">
                  <c:v>0.26500000000000012</c:v>
                </c:pt>
                <c:pt idx="54">
                  <c:v>0.27000000000000018</c:v>
                </c:pt>
                <c:pt idx="55">
                  <c:v>0.2750000000000003</c:v>
                </c:pt>
                <c:pt idx="56">
                  <c:v>0.2800000000000003</c:v>
                </c:pt>
                <c:pt idx="57">
                  <c:v>0.28500000000000031</c:v>
                </c:pt>
                <c:pt idx="58">
                  <c:v>0.29000000000000031</c:v>
                </c:pt>
              </c:numCache>
            </c:numRef>
          </c:cat>
          <c:val>
            <c:numRef>
              <c:f>Sheet1!$I$26:$I$33</c:f>
              <c:numCache>
                <c:formatCode>0.0%</c:formatCode>
                <c:ptCount val="8"/>
                <c:pt idx="0">
                  <c:v>0.70000000000000062</c:v>
                </c:pt>
                <c:pt idx="1">
                  <c:v>0.70000000000000062</c:v>
                </c:pt>
                <c:pt idx="2">
                  <c:v>0.45000000000000007</c:v>
                </c:pt>
                <c:pt idx="3">
                  <c:v>0.30000000000000032</c:v>
                </c:pt>
                <c:pt idx="4">
                  <c:v>0.25714285714285773</c:v>
                </c:pt>
                <c:pt idx="5">
                  <c:v>0.28928571428571431</c:v>
                </c:pt>
                <c:pt idx="6">
                  <c:v>0.20892857142857138</c:v>
                </c:pt>
                <c:pt idx="7">
                  <c:v>0.12857142857142884</c:v>
                </c:pt>
              </c:numCache>
            </c:numRef>
          </c:val>
        </c:ser>
        <c:dLbls/>
        <c:marker val="1"/>
        <c:axId val="66175360"/>
        <c:axId val="66176896"/>
      </c:lineChart>
      <c:catAx>
        <c:axId val="66175360"/>
        <c:scaling>
          <c:orientation val="minMax"/>
        </c:scaling>
        <c:axPos val="b"/>
        <c:numFmt formatCode="0.0%" sourceLinked="1"/>
        <c:tickLblPos val="nextTo"/>
        <c:crossAx val="66176896"/>
        <c:crosses val="autoZero"/>
        <c:auto val="1"/>
        <c:lblAlgn val="ctr"/>
        <c:lblOffset val="100"/>
      </c:catAx>
      <c:valAx>
        <c:axId val="66176896"/>
        <c:scaling>
          <c:orientation val="minMax"/>
          <c:max val="1"/>
          <c:min val="0"/>
        </c:scaling>
        <c:axPos val="l"/>
        <c:majorGridlines/>
        <c:numFmt formatCode="0.0%" sourceLinked="1"/>
        <c:tickLblPos val="nextTo"/>
        <c:crossAx val="66175360"/>
        <c:crosses val="autoZero"/>
        <c:crossBetween val="midCat"/>
        <c:majorUnit val="0.2"/>
      </c:valAx>
    </c:plotArea>
    <c:plotVisOnly val="1"/>
    <c:dispBlanksAs val="gap"/>
  </c:chart>
  <c:externalData r:id="rId2"/>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FCB79-EE9A-4C17-B738-0370BF2BEB39}" type="doc">
      <dgm:prSet loTypeId="urn:microsoft.com/office/officeart/2005/8/layout/vList2" loCatId="list" qsTypeId="urn:microsoft.com/office/officeart/2005/8/quickstyle/simple4" qsCatId="simple" csTypeId="urn:microsoft.com/office/officeart/2005/8/colors/accent0_2" csCatId="mainScheme" phldr="1"/>
      <dgm:spPr/>
      <dgm:t>
        <a:bodyPr/>
        <a:lstStyle/>
        <a:p>
          <a:endParaRPr lang="it-IT"/>
        </a:p>
      </dgm:t>
    </dgm:pt>
    <dgm:pt modelId="{56DDEBCC-31F6-43B8-9D0B-488E8BF9F1C1}">
      <dgm:prSet phldrT="[Text]" custT="1"/>
      <dgm:spPr>
        <a:xfrm>
          <a:off x="0" y="208530"/>
          <a:ext cx="3960440" cy="1459308"/>
        </a:xfrm>
        <a:noFill/>
        <a:ln>
          <a:noFill/>
        </a:ln>
        <a:effectLst/>
      </dgm:spPr>
      <dgm:t>
        <a:bodyPr/>
        <a:lstStyle/>
        <a:p>
          <a:r>
            <a:rPr lang="en-US" sz="1600" dirty="0" smtClean="0">
              <a:solidFill>
                <a:sysClr val="windowText" lastClr="000000">
                  <a:hueOff val="0"/>
                  <a:satOff val="0"/>
                  <a:lumOff val="0"/>
                  <a:alphaOff val="0"/>
                </a:sysClr>
              </a:solidFill>
              <a:latin typeface="Arial" pitchFamily="34" charset="0"/>
              <a:ea typeface="+mn-ea"/>
              <a:cs typeface="Arial" pitchFamily="34" charset="0"/>
            </a:rPr>
            <a:t>reflect the expected future evolution of the economy by the insurance company (reflect the real world, hence the name)</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EFF22459-A9AE-42BA-9B19-60ED4CB57885}" type="parTrans" cxnId="{84F3D5C5-2806-47DB-8601-2A360C81FE24}">
      <dgm:prSet/>
      <dgm:spPr/>
      <dgm:t>
        <a:bodyPr/>
        <a:lstStyle/>
        <a:p>
          <a:endParaRPr lang="it-IT"/>
        </a:p>
      </dgm:t>
    </dgm:pt>
    <dgm:pt modelId="{5F7BB2B3-650B-4E26-95D4-A094C39E383B}" type="sibTrans" cxnId="{84F3D5C5-2806-47DB-8601-2A360C81FE24}">
      <dgm:prSet/>
      <dgm:spPr/>
      <dgm:t>
        <a:bodyPr/>
        <a:lstStyle/>
        <a:p>
          <a:endParaRPr lang="it-IT"/>
        </a:p>
      </dgm:t>
    </dgm:pt>
    <dgm:pt modelId="{67973D7C-F052-4A7B-A58B-96B2DAEC9F33}">
      <dgm:prSet phldrT="[Text]" custT="1"/>
      <dgm:spPr>
        <a:xfrm>
          <a:off x="0" y="0"/>
          <a:ext cx="3960440" cy="231338"/>
        </a:xfr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dgm:spPr>
      <dgm:t>
        <a:bodyPr/>
        <a:lstStyle/>
        <a:p>
          <a:r>
            <a:rPr lang="en-US" sz="1600" b="1" dirty="0" smtClean="0">
              <a:solidFill>
                <a:srgbClr val="1F497D">
                  <a:hueOff val="0"/>
                  <a:satOff val="0"/>
                  <a:lumOff val="0"/>
                  <a:alphaOff val="0"/>
                </a:srgbClr>
              </a:solidFill>
              <a:latin typeface="Calibri"/>
              <a:ea typeface="+mn-ea"/>
              <a:cs typeface="+mn-cs"/>
            </a:rPr>
            <a:t>Real world </a:t>
          </a:r>
          <a:endParaRPr lang="it-IT" sz="1600" dirty="0">
            <a:solidFill>
              <a:srgbClr val="1F497D">
                <a:hueOff val="0"/>
                <a:satOff val="0"/>
                <a:lumOff val="0"/>
                <a:alphaOff val="0"/>
              </a:srgbClr>
            </a:solidFill>
            <a:latin typeface="Calibri"/>
            <a:ea typeface="+mn-ea"/>
            <a:cs typeface="+mn-cs"/>
          </a:endParaRPr>
        </a:p>
      </dgm:t>
    </dgm:pt>
    <dgm:pt modelId="{349B0139-D6D2-42A7-B394-6E43F10B8596}" type="sibTrans" cxnId="{F0FC1C37-7371-4D2C-A565-6D280538F3D8}">
      <dgm:prSet/>
      <dgm:spPr/>
      <dgm:t>
        <a:bodyPr/>
        <a:lstStyle/>
        <a:p>
          <a:endParaRPr lang="it-IT"/>
        </a:p>
      </dgm:t>
    </dgm:pt>
    <dgm:pt modelId="{52AF6758-7452-45B6-8AED-27EFE8C9861A}" type="parTrans" cxnId="{F0FC1C37-7371-4D2C-A565-6D280538F3D8}">
      <dgm:prSet/>
      <dgm:spPr/>
      <dgm:t>
        <a:bodyPr/>
        <a:lstStyle/>
        <a:p>
          <a:endParaRPr lang="it-IT"/>
        </a:p>
      </dgm:t>
    </dgm:pt>
    <dgm:pt modelId="{B85012FD-A4DB-437F-A5F9-DABD4D0F89FF}">
      <dgm:prSet phldrT="[Text]" custT="1"/>
      <dgm:spPr>
        <a:xfrm>
          <a:off x="0" y="208530"/>
          <a:ext cx="3960440" cy="1459308"/>
        </a:xfrm>
        <a:noFill/>
        <a:ln>
          <a:noFill/>
        </a:ln>
        <a:effectLst/>
      </dgm:spPr>
      <dgm:t>
        <a:bodyPr/>
        <a:lstStyle/>
        <a:p>
          <a:endParaRPr lang="it-IT" sz="1600" dirty="0">
            <a:solidFill>
              <a:sysClr val="windowText" lastClr="000000">
                <a:hueOff val="0"/>
                <a:satOff val="0"/>
                <a:lumOff val="0"/>
                <a:alphaOff val="0"/>
              </a:sysClr>
            </a:solidFill>
            <a:latin typeface="Calibri"/>
            <a:ea typeface="+mn-ea"/>
            <a:cs typeface="+mn-cs"/>
          </a:endParaRPr>
        </a:p>
      </dgm:t>
    </dgm:pt>
    <dgm:pt modelId="{A0CB9556-1EEF-48B4-9B34-B632AABAA914}" type="parTrans" cxnId="{1E2F332E-E8FD-4FD1-8AFB-E195BC39EA31}">
      <dgm:prSet/>
      <dgm:spPr/>
      <dgm:t>
        <a:bodyPr/>
        <a:lstStyle/>
        <a:p>
          <a:endParaRPr lang="it-IT"/>
        </a:p>
      </dgm:t>
    </dgm:pt>
    <dgm:pt modelId="{0E1141C2-C906-4A3F-9466-7BAA2957333D}" type="sibTrans" cxnId="{1E2F332E-E8FD-4FD1-8AFB-E195BC39EA31}">
      <dgm:prSet/>
      <dgm:spPr/>
      <dgm:t>
        <a:bodyPr/>
        <a:lstStyle/>
        <a:p>
          <a:endParaRPr lang="it-IT"/>
        </a:p>
      </dgm:t>
    </dgm:pt>
    <dgm:pt modelId="{31F03EA1-D52F-4ADE-AC18-674476AF1B40}">
      <dgm:prSet phldrT="[Text]" custT="1"/>
      <dgm:spPr>
        <a:xfrm>
          <a:off x="0" y="208530"/>
          <a:ext cx="3960440" cy="1459308"/>
        </a:xfrm>
        <a:noFill/>
        <a:ln>
          <a:noFill/>
        </a:ln>
        <a:effectLst/>
      </dgm:spPr>
      <dgm:t>
        <a:bodyPr/>
        <a:lstStyle/>
        <a:p>
          <a:r>
            <a:rPr lang="en-US" sz="1600" dirty="0" smtClean="0">
              <a:solidFill>
                <a:sysClr val="windowText" lastClr="000000">
                  <a:hueOff val="0"/>
                  <a:satOff val="0"/>
                  <a:lumOff val="0"/>
                  <a:alphaOff val="0"/>
                </a:sysClr>
              </a:solidFill>
              <a:latin typeface="Arial" pitchFamily="34" charset="0"/>
              <a:ea typeface="+mn-ea"/>
              <a:cs typeface="Arial" pitchFamily="34" charset="0"/>
            </a:rPr>
            <a:t>include risk premium </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5377F40E-6BEA-48D3-9AA4-C6DAD047A2FE}" type="parTrans" cxnId="{EE0C769D-41D6-460B-B804-6F82808EA5A0}">
      <dgm:prSet/>
      <dgm:spPr/>
      <dgm:t>
        <a:bodyPr/>
        <a:lstStyle/>
        <a:p>
          <a:endParaRPr lang="it-IT"/>
        </a:p>
      </dgm:t>
    </dgm:pt>
    <dgm:pt modelId="{CF4E9F81-F658-49EF-884A-18E3F62D046C}" type="sibTrans" cxnId="{EE0C769D-41D6-460B-B804-6F82808EA5A0}">
      <dgm:prSet/>
      <dgm:spPr/>
      <dgm:t>
        <a:bodyPr/>
        <a:lstStyle/>
        <a:p>
          <a:endParaRPr lang="it-IT"/>
        </a:p>
      </dgm:t>
    </dgm:pt>
    <dgm:pt modelId="{2A94D62A-0598-46C7-B9E2-A6ACB77C2DA7}">
      <dgm:prSet phldrT="[Text]" custT="1"/>
      <dgm:spPr>
        <a:xfrm>
          <a:off x="0" y="208530"/>
          <a:ext cx="3960440" cy="1459308"/>
        </a:xfrm>
        <a:noFill/>
        <a:ln>
          <a:noFill/>
        </a:ln>
        <a:effectLst/>
      </dgm:spPr>
      <dgm:t>
        <a:bodyPr/>
        <a:lstStyle/>
        <a:p>
          <a:r>
            <a:rPr lang="en-US" sz="1600" dirty="0" smtClean="0">
              <a:solidFill>
                <a:sysClr val="windowText" lastClr="000000">
                  <a:hueOff val="0"/>
                  <a:satOff val="0"/>
                  <a:lumOff val="0"/>
                  <a:alphaOff val="0"/>
                </a:sysClr>
              </a:solidFill>
              <a:latin typeface="Arial" pitchFamily="34" charset="0"/>
              <a:ea typeface="+mn-ea"/>
              <a:cs typeface="Arial" pitchFamily="34" charset="0"/>
            </a:rPr>
            <a:t>calibration of volatilities is usually based on analysis of historical data</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AACF383F-8B3B-4A54-8133-B5CC2F6D14C4}" type="parTrans" cxnId="{A465ED30-AADD-4DED-B832-CB6E452451EE}">
      <dgm:prSet/>
      <dgm:spPr/>
      <dgm:t>
        <a:bodyPr/>
        <a:lstStyle/>
        <a:p>
          <a:endParaRPr lang="it-IT"/>
        </a:p>
      </dgm:t>
    </dgm:pt>
    <dgm:pt modelId="{106885B8-D65D-40D8-A215-FDC2ED811857}" type="sibTrans" cxnId="{A465ED30-AADD-4DED-B832-CB6E452451EE}">
      <dgm:prSet/>
      <dgm:spPr/>
      <dgm:t>
        <a:bodyPr/>
        <a:lstStyle/>
        <a:p>
          <a:endParaRPr lang="it-IT"/>
        </a:p>
      </dgm:t>
    </dgm:pt>
    <dgm:pt modelId="{5A051BFC-7C83-4644-9F3E-66645F6427A7}" type="pres">
      <dgm:prSet presAssocID="{298FCB79-EE9A-4C17-B738-0370BF2BEB39}" presName="linear" presStyleCnt="0">
        <dgm:presLayoutVars>
          <dgm:animLvl val="lvl"/>
          <dgm:resizeHandles val="exact"/>
        </dgm:presLayoutVars>
      </dgm:prSet>
      <dgm:spPr/>
      <dgm:t>
        <a:bodyPr/>
        <a:lstStyle/>
        <a:p>
          <a:endParaRPr lang="it-IT"/>
        </a:p>
      </dgm:t>
    </dgm:pt>
    <dgm:pt modelId="{C3B5F8AF-E399-4ECF-9D97-08B967B1D364}" type="pres">
      <dgm:prSet presAssocID="{67973D7C-F052-4A7B-A58B-96B2DAEC9F33}" presName="parentText" presStyleLbl="node1" presStyleIdx="0" presStyleCnt="1" custScaleY="19328" custLinFactY="-100000" custLinFactNeighborX="13577" custLinFactNeighborY="-151578">
        <dgm:presLayoutVars>
          <dgm:chMax val="0"/>
          <dgm:bulletEnabled val="1"/>
        </dgm:presLayoutVars>
      </dgm:prSet>
      <dgm:spPr>
        <a:prstGeom prst="roundRect">
          <a:avLst/>
        </a:prstGeom>
      </dgm:spPr>
      <dgm:t>
        <a:bodyPr/>
        <a:lstStyle/>
        <a:p>
          <a:endParaRPr lang="it-IT"/>
        </a:p>
      </dgm:t>
    </dgm:pt>
    <dgm:pt modelId="{FAF4B001-C2F6-4CC4-BEE1-C7A4ABF62C04}" type="pres">
      <dgm:prSet presAssocID="{67973D7C-F052-4A7B-A58B-96B2DAEC9F33}" presName="childText" presStyleLbl="revTx" presStyleIdx="0" presStyleCnt="1" custScaleY="77376" custLinFactNeighborY="-6482">
        <dgm:presLayoutVars>
          <dgm:bulletEnabled val="1"/>
        </dgm:presLayoutVars>
      </dgm:prSet>
      <dgm:spPr>
        <a:prstGeom prst="rect">
          <a:avLst/>
        </a:prstGeom>
      </dgm:spPr>
      <dgm:t>
        <a:bodyPr/>
        <a:lstStyle/>
        <a:p>
          <a:endParaRPr lang="it-IT"/>
        </a:p>
      </dgm:t>
    </dgm:pt>
  </dgm:ptLst>
  <dgm:cxnLst>
    <dgm:cxn modelId="{A465ED30-AADD-4DED-B832-CB6E452451EE}" srcId="{67973D7C-F052-4A7B-A58B-96B2DAEC9F33}" destId="{2A94D62A-0598-46C7-B9E2-A6ACB77C2DA7}" srcOrd="2" destOrd="0" parTransId="{AACF383F-8B3B-4A54-8133-B5CC2F6D14C4}" sibTransId="{106885B8-D65D-40D8-A215-FDC2ED811857}"/>
    <dgm:cxn modelId="{1E2F332E-E8FD-4FD1-8AFB-E195BC39EA31}" srcId="{67973D7C-F052-4A7B-A58B-96B2DAEC9F33}" destId="{B85012FD-A4DB-437F-A5F9-DABD4D0F89FF}" srcOrd="3" destOrd="0" parTransId="{A0CB9556-1EEF-48B4-9B34-B632AABAA914}" sibTransId="{0E1141C2-C906-4A3F-9466-7BAA2957333D}"/>
    <dgm:cxn modelId="{EE0C769D-41D6-460B-B804-6F82808EA5A0}" srcId="{67973D7C-F052-4A7B-A58B-96B2DAEC9F33}" destId="{31F03EA1-D52F-4ADE-AC18-674476AF1B40}" srcOrd="1" destOrd="0" parTransId="{5377F40E-6BEA-48D3-9AA4-C6DAD047A2FE}" sibTransId="{CF4E9F81-F658-49EF-884A-18E3F62D046C}"/>
    <dgm:cxn modelId="{C659A8A4-43A3-4E50-901B-81B32A6CB265}" type="presOf" srcId="{56DDEBCC-31F6-43B8-9D0B-488E8BF9F1C1}" destId="{FAF4B001-C2F6-4CC4-BEE1-C7A4ABF62C04}" srcOrd="0" destOrd="0" presId="urn:microsoft.com/office/officeart/2005/8/layout/vList2"/>
    <dgm:cxn modelId="{E286AD01-F23D-4439-93B2-281E641811E3}" type="presOf" srcId="{2A94D62A-0598-46C7-B9E2-A6ACB77C2DA7}" destId="{FAF4B001-C2F6-4CC4-BEE1-C7A4ABF62C04}" srcOrd="0" destOrd="2" presId="urn:microsoft.com/office/officeart/2005/8/layout/vList2"/>
    <dgm:cxn modelId="{84F3D5C5-2806-47DB-8601-2A360C81FE24}" srcId="{67973D7C-F052-4A7B-A58B-96B2DAEC9F33}" destId="{56DDEBCC-31F6-43B8-9D0B-488E8BF9F1C1}" srcOrd="0" destOrd="0" parTransId="{EFF22459-A9AE-42BA-9B19-60ED4CB57885}" sibTransId="{5F7BB2B3-650B-4E26-95D4-A094C39E383B}"/>
    <dgm:cxn modelId="{F0FC1C37-7371-4D2C-A565-6D280538F3D8}" srcId="{298FCB79-EE9A-4C17-B738-0370BF2BEB39}" destId="{67973D7C-F052-4A7B-A58B-96B2DAEC9F33}" srcOrd="0" destOrd="0" parTransId="{52AF6758-7452-45B6-8AED-27EFE8C9861A}" sibTransId="{349B0139-D6D2-42A7-B394-6E43F10B8596}"/>
    <dgm:cxn modelId="{91C271C5-2285-41BC-9EA1-8324D86BD266}" type="presOf" srcId="{31F03EA1-D52F-4ADE-AC18-674476AF1B40}" destId="{FAF4B001-C2F6-4CC4-BEE1-C7A4ABF62C04}" srcOrd="0" destOrd="1" presId="urn:microsoft.com/office/officeart/2005/8/layout/vList2"/>
    <dgm:cxn modelId="{3FA5434B-C664-4BBA-B856-85D989261C54}" type="presOf" srcId="{B85012FD-A4DB-437F-A5F9-DABD4D0F89FF}" destId="{FAF4B001-C2F6-4CC4-BEE1-C7A4ABF62C04}" srcOrd="0" destOrd="3" presId="urn:microsoft.com/office/officeart/2005/8/layout/vList2"/>
    <dgm:cxn modelId="{F955CE62-71C0-4E3A-92C3-61968E582E99}" type="presOf" srcId="{298FCB79-EE9A-4C17-B738-0370BF2BEB39}" destId="{5A051BFC-7C83-4644-9F3E-66645F6427A7}" srcOrd="0" destOrd="0" presId="urn:microsoft.com/office/officeart/2005/8/layout/vList2"/>
    <dgm:cxn modelId="{5AC92C9E-4FA5-4732-9975-C557647E52B7}" type="presOf" srcId="{67973D7C-F052-4A7B-A58B-96B2DAEC9F33}" destId="{C3B5F8AF-E399-4ECF-9D97-08B967B1D364}" srcOrd="0" destOrd="0" presId="urn:microsoft.com/office/officeart/2005/8/layout/vList2"/>
    <dgm:cxn modelId="{6E719076-9840-40EF-A697-BBC8414A74BA}" type="presParOf" srcId="{5A051BFC-7C83-4644-9F3E-66645F6427A7}" destId="{C3B5F8AF-E399-4ECF-9D97-08B967B1D364}" srcOrd="0" destOrd="0" presId="urn:microsoft.com/office/officeart/2005/8/layout/vList2"/>
    <dgm:cxn modelId="{9AED28A5-AF37-489C-BA1D-ABE5AFB2C1EE}" type="presParOf" srcId="{5A051BFC-7C83-4644-9F3E-66645F6427A7}" destId="{FAF4B001-C2F6-4CC4-BEE1-C7A4ABF62C04}" srcOrd="1"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C194F8-8397-455E-B94F-52B1CE2B0F8C}"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it-IT"/>
        </a:p>
      </dgm:t>
    </dgm:pt>
    <dgm:pt modelId="{1FFA377F-8949-4718-AC8E-C909BE9E76C3}">
      <dgm:prSet phldrT="[Text]" custT="1"/>
      <dgm:spPr>
        <a:xfrm>
          <a:off x="1524000" y="3249108"/>
          <a:ext cx="3048000" cy="762000"/>
        </a:xfrm>
        <a:noFill/>
        <a:ln>
          <a:noFill/>
        </a:ln>
        <a:effectLst/>
      </dgm:spPr>
      <dgm:t>
        <a:bodyPr/>
        <a:lstStyle/>
        <a:p>
          <a:r>
            <a:rPr lang="it-IT" sz="2000" b="1" dirty="0" err="1" smtClean="0">
              <a:solidFill>
                <a:sysClr val="windowText" lastClr="000000">
                  <a:hueOff val="0"/>
                  <a:satOff val="0"/>
                  <a:lumOff val="0"/>
                  <a:alphaOff val="0"/>
                </a:sysClr>
              </a:solidFill>
              <a:latin typeface="Arial" pitchFamily="34" charset="0"/>
              <a:ea typeface="+mn-ea"/>
              <a:cs typeface="Arial" pitchFamily="34" charset="0"/>
            </a:rPr>
            <a:t>Economic</a:t>
          </a:r>
          <a:r>
            <a:rPr lang="it-IT" sz="2000" b="1" dirty="0" smtClean="0">
              <a:solidFill>
                <a:sysClr val="windowText" lastClr="000000">
                  <a:hueOff val="0"/>
                  <a:satOff val="0"/>
                  <a:lumOff val="0"/>
                  <a:alphaOff val="0"/>
                </a:sysClr>
              </a:solidFill>
              <a:latin typeface="Arial" pitchFamily="34" charset="0"/>
              <a:ea typeface="+mn-ea"/>
              <a:cs typeface="Arial" pitchFamily="34" charset="0"/>
            </a:rPr>
            <a:t> Scenario</a:t>
          </a:r>
          <a:endParaRPr lang="it-IT" sz="2000" b="1" dirty="0">
            <a:solidFill>
              <a:sysClr val="windowText" lastClr="000000">
                <a:hueOff val="0"/>
                <a:satOff val="0"/>
                <a:lumOff val="0"/>
                <a:alphaOff val="0"/>
              </a:sysClr>
            </a:solidFill>
            <a:latin typeface="Arial" pitchFamily="34" charset="0"/>
            <a:ea typeface="+mn-ea"/>
            <a:cs typeface="Arial" pitchFamily="34" charset="0"/>
          </a:endParaRPr>
        </a:p>
      </dgm:t>
    </dgm:pt>
    <dgm:pt modelId="{0768EC8A-95C5-4B4C-9CD9-F22EDE477169}" type="parTrans" cxnId="{BF699DD2-7F8F-4823-A195-B33D7923F1EE}">
      <dgm:prSet/>
      <dgm:spPr/>
      <dgm:t>
        <a:bodyPr/>
        <a:lstStyle/>
        <a:p>
          <a:endParaRPr lang="it-IT"/>
        </a:p>
      </dgm:t>
    </dgm:pt>
    <dgm:pt modelId="{8C61E396-2B35-416A-8E1A-400FF2D68925}" type="sibTrans" cxnId="{BF699DD2-7F8F-4823-A195-B33D7923F1EE}">
      <dgm:prSet/>
      <dgm:spPr/>
      <dgm:t>
        <a:bodyPr/>
        <a:lstStyle/>
        <a:p>
          <a:endParaRPr lang="it-IT"/>
        </a:p>
      </dgm:t>
    </dgm:pt>
    <dgm:pt modelId="{440BBF00-2274-4C69-B06A-8B7589668F84}" type="pres">
      <dgm:prSet presAssocID="{2FC194F8-8397-455E-B94F-52B1CE2B0F8C}" presName="Name0" presStyleCnt="0">
        <dgm:presLayoutVars>
          <dgm:chMax val="4"/>
          <dgm:resizeHandles val="exact"/>
        </dgm:presLayoutVars>
      </dgm:prSet>
      <dgm:spPr/>
      <dgm:t>
        <a:bodyPr/>
        <a:lstStyle/>
        <a:p>
          <a:endParaRPr lang="it-IT"/>
        </a:p>
      </dgm:t>
    </dgm:pt>
    <dgm:pt modelId="{26A9E0A2-A851-4EBA-9D90-4157BE405367}" type="pres">
      <dgm:prSet presAssocID="{2FC194F8-8397-455E-B94F-52B1CE2B0F8C}" presName="ellipse" presStyleLbl="trBgShp" presStyleIdx="0" presStyleCnt="1" custLinFactNeighborX="-5584" custLinFactNeighborY="20655"/>
      <dgm:spPr>
        <a:xfrm>
          <a:off x="1221654" y="372645"/>
          <a:ext cx="3276600" cy="1137920"/>
        </a:xfrm>
        <a:prstGeom prst="ellipse">
          <a:avLst/>
        </a:prstGeom>
        <a:solidFill>
          <a:srgbClr val="4F81BD">
            <a:tint val="50000"/>
            <a:alpha val="40000"/>
            <a:hueOff val="0"/>
            <a:satOff val="0"/>
            <a:lumOff val="0"/>
            <a:alphaOff val="0"/>
          </a:srgbClr>
        </a:solidFill>
        <a:ln>
          <a:noFill/>
        </a:ln>
        <a:effectLst/>
      </dgm:spPr>
      <dgm:t>
        <a:bodyPr/>
        <a:lstStyle/>
        <a:p>
          <a:endParaRPr lang="it-IT"/>
        </a:p>
      </dgm:t>
    </dgm:pt>
    <dgm:pt modelId="{4771BACB-602F-4DB2-A3D9-F6BECC7F4D78}" type="pres">
      <dgm:prSet presAssocID="{2FC194F8-8397-455E-B94F-52B1CE2B0F8C}" presName="arrow1" presStyleLbl="fgShp" presStyleIdx="0" presStyleCnt="1" custScaleY="462059" custLinFactY="-47220" custLinFactNeighborX="-24878" custLinFactNeighborY="-100000"/>
      <dgm:spPr>
        <a:xfrm>
          <a:off x="2572524" y="1589982"/>
          <a:ext cx="635000" cy="1877807"/>
        </a:xfrm>
        <a:prstGeom prst="down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it-IT"/>
        </a:p>
      </dgm:t>
    </dgm:pt>
    <dgm:pt modelId="{F9250444-4CB8-4FD2-8943-CF55B6793AB2}" type="pres">
      <dgm:prSet presAssocID="{2FC194F8-8397-455E-B94F-52B1CE2B0F8C}" presName="rectangle" presStyleLbl="revTx" presStyleIdx="0" presStyleCnt="1" custLinFactNeighborX="-5421" custLinFactNeighborY="1667">
        <dgm:presLayoutVars>
          <dgm:bulletEnabled val="1"/>
        </dgm:presLayoutVars>
      </dgm:prSet>
      <dgm:spPr>
        <a:prstGeom prst="rect">
          <a:avLst/>
        </a:prstGeom>
      </dgm:spPr>
      <dgm:t>
        <a:bodyPr/>
        <a:lstStyle/>
        <a:p>
          <a:endParaRPr lang="it-IT"/>
        </a:p>
      </dgm:t>
    </dgm:pt>
    <dgm:pt modelId="{95542A7F-465C-4895-AC50-636491D21AB1}" type="pres">
      <dgm:prSet presAssocID="{2FC194F8-8397-455E-B94F-52B1CE2B0F8C}" presName="funnel" presStyleLbl="trAlignAcc1" presStyleIdx="0" presStyleCnt="1" custLinFactNeighborX="-5340" custLinFactNeighborY="9509"/>
      <dgm:spPr>
        <a:xfrm>
          <a:off x="1080109" y="239829"/>
          <a:ext cx="3556000" cy="2844800"/>
        </a:xfrm>
        <a:prstGeom prst="funnel">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endParaRPr lang="it-IT"/>
        </a:p>
      </dgm:t>
    </dgm:pt>
  </dgm:ptLst>
  <dgm:cxnLst>
    <dgm:cxn modelId="{BF699DD2-7F8F-4823-A195-B33D7923F1EE}" srcId="{2FC194F8-8397-455E-B94F-52B1CE2B0F8C}" destId="{1FFA377F-8949-4718-AC8E-C909BE9E76C3}" srcOrd="0" destOrd="0" parTransId="{0768EC8A-95C5-4B4C-9CD9-F22EDE477169}" sibTransId="{8C61E396-2B35-416A-8E1A-400FF2D68925}"/>
    <dgm:cxn modelId="{BA0A12C0-6990-4C52-8DF4-B0CE8F1F6748}" type="presOf" srcId="{2FC194F8-8397-455E-B94F-52B1CE2B0F8C}" destId="{440BBF00-2274-4C69-B06A-8B7589668F84}" srcOrd="0" destOrd="0" presId="urn:microsoft.com/office/officeart/2005/8/layout/funnel1"/>
    <dgm:cxn modelId="{983E5A89-9231-4E20-A8DF-448DEA24D4B4}" type="presOf" srcId="{1FFA377F-8949-4718-AC8E-C909BE9E76C3}" destId="{F9250444-4CB8-4FD2-8943-CF55B6793AB2}" srcOrd="0" destOrd="0" presId="urn:microsoft.com/office/officeart/2005/8/layout/funnel1"/>
    <dgm:cxn modelId="{01710E3E-1334-4D00-A0FD-282BFFD74ED2}" type="presParOf" srcId="{440BBF00-2274-4C69-B06A-8B7589668F84}" destId="{26A9E0A2-A851-4EBA-9D90-4157BE405367}" srcOrd="0" destOrd="0" presId="urn:microsoft.com/office/officeart/2005/8/layout/funnel1"/>
    <dgm:cxn modelId="{CC27C96F-83FA-49D4-82BE-FAD55812445A}" type="presParOf" srcId="{440BBF00-2274-4C69-B06A-8B7589668F84}" destId="{4771BACB-602F-4DB2-A3D9-F6BECC7F4D78}" srcOrd="1" destOrd="0" presId="urn:microsoft.com/office/officeart/2005/8/layout/funnel1"/>
    <dgm:cxn modelId="{798B16B1-C8B2-4488-952E-4D85320456CF}" type="presParOf" srcId="{440BBF00-2274-4C69-B06A-8B7589668F84}" destId="{F9250444-4CB8-4FD2-8943-CF55B6793AB2}" srcOrd="2" destOrd="0" presId="urn:microsoft.com/office/officeart/2005/8/layout/funnel1"/>
    <dgm:cxn modelId="{849BC654-DF3A-4B01-9859-679DCA9AAF03}" type="presParOf" srcId="{440BBF00-2274-4C69-B06A-8B7589668F84}" destId="{95542A7F-465C-4895-AC50-636491D21AB1}" srcOrd="3" destOrd="0" presId="urn:microsoft.com/office/officeart/2005/8/layout/funnel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8FCB79-EE9A-4C17-B738-0370BF2BEB39}" type="doc">
      <dgm:prSet loTypeId="urn:microsoft.com/office/officeart/2005/8/layout/vList2" loCatId="list" qsTypeId="urn:microsoft.com/office/officeart/2005/8/quickstyle/simple4" qsCatId="simple" csTypeId="urn:microsoft.com/office/officeart/2005/8/colors/accent0_2" csCatId="mainScheme" phldr="1"/>
      <dgm:spPr/>
      <dgm:t>
        <a:bodyPr/>
        <a:lstStyle/>
        <a:p>
          <a:endParaRPr lang="it-IT"/>
        </a:p>
      </dgm:t>
    </dgm:pt>
    <dgm:pt modelId="{56DDEBCC-31F6-43B8-9D0B-488E8BF9F1C1}">
      <dgm:prSet phldrT="[Text]" custT="1"/>
      <dgm:spPr>
        <a:xfrm>
          <a:off x="0" y="294491"/>
          <a:ext cx="3960440" cy="1610872"/>
        </a:xfrm>
        <a:noFill/>
        <a:ln>
          <a:noFill/>
        </a:ln>
        <a:effectLst/>
      </dgm:spPr>
      <dgm:t>
        <a:bodyPr/>
        <a:lstStyle/>
        <a:p>
          <a:r>
            <a:rPr lang="en-US" sz="1600" dirty="0" smtClean="0">
              <a:solidFill>
                <a:sysClr val="windowText" lastClr="000000">
                  <a:hueOff val="0"/>
                  <a:satOff val="0"/>
                  <a:lumOff val="0"/>
                  <a:alphaOff val="0"/>
                </a:sysClr>
              </a:solidFill>
              <a:latin typeface="Arial" pitchFamily="34" charset="0"/>
              <a:ea typeface="+mn-ea"/>
              <a:cs typeface="Arial" pitchFamily="34" charset="0"/>
            </a:rPr>
            <a:t>reproduce market prices</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EFF22459-A9AE-42BA-9B19-60ED4CB57885}" type="parTrans" cxnId="{84F3D5C5-2806-47DB-8601-2A360C81FE24}">
      <dgm:prSet/>
      <dgm:spPr/>
      <dgm:t>
        <a:bodyPr/>
        <a:lstStyle/>
        <a:p>
          <a:endParaRPr lang="it-IT"/>
        </a:p>
      </dgm:t>
    </dgm:pt>
    <dgm:pt modelId="{5F7BB2B3-650B-4E26-95D4-A094C39E383B}" type="sibTrans" cxnId="{84F3D5C5-2806-47DB-8601-2A360C81FE24}">
      <dgm:prSet/>
      <dgm:spPr/>
      <dgm:t>
        <a:bodyPr/>
        <a:lstStyle/>
        <a:p>
          <a:endParaRPr lang="it-IT"/>
        </a:p>
      </dgm:t>
    </dgm:pt>
    <dgm:pt modelId="{67973D7C-F052-4A7B-A58B-96B2DAEC9F33}">
      <dgm:prSet phldrT="[Text]" custT="1"/>
      <dgm:spPr>
        <a:xfrm>
          <a:off x="0" y="0"/>
          <a:ext cx="3960440" cy="231338"/>
        </a:xfr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dgm:spPr>
      <dgm:t>
        <a:bodyPr/>
        <a:lstStyle/>
        <a:p>
          <a:r>
            <a:rPr lang="en-US" sz="1600" b="1" dirty="0" smtClean="0">
              <a:solidFill>
                <a:srgbClr val="1F497D">
                  <a:hueOff val="0"/>
                  <a:satOff val="0"/>
                  <a:lumOff val="0"/>
                  <a:alphaOff val="0"/>
                </a:srgbClr>
              </a:solidFill>
              <a:latin typeface="Calibri"/>
              <a:ea typeface="+mn-ea"/>
              <a:cs typeface="+mn-cs"/>
            </a:rPr>
            <a:t>Market consistent</a:t>
          </a:r>
          <a:endParaRPr lang="it-IT" sz="1600" dirty="0">
            <a:solidFill>
              <a:srgbClr val="1F497D">
                <a:hueOff val="0"/>
                <a:satOff val="0"/>
                <a:lumOff val="0"/>
                <a:alphaOff val="0"/>
              </a:srgbClr>
            </a:solidFill>
            <a:latin typeface="Calibri"/>
            <a:ea typeface="+mn-ea"/>
            <a:cs typeface="+mn-cs"/>
          </a:endParaRPr>
        </a:p>
      </dgm:t>
    </dgm:pt>
    <dgm:pt modelId="{349B0139-D6D2-42A7-B394-6E43F10B8596}" type="sibTrans" cxnId="{F0FC1C37-7371-4D2C-A565-6D280538F3D8}">
      <dgm:prSet/>
      <dgm:spPr/>
      <dgm:t>
        <a:bodyPr/>
        <a:lstStyle/>
        <a:p>
          <a:endParaRPr lang="it-IT"/>
        </a:p>
      </dgm:t>
    </dgm:pt>
    <dgm:pt modelId="{52AF6758-7452-45B6-8AED-27EFE8C9861A}" type="parTrans" cxnId="{F0FC1C37-7371-4D2C-A565-6D280538F3D8}">
      <dgm:prSet/>
      <dgm:spPr/>
      <dgm:t>
        <a:bodyPr/>
        <a:lstStyle/>
        <a:p>
          <a:endParaRPr lang="it-IT"/>
        </a:p>
      </dgm:t>
    </dgm:pt>
    <dgm:pt modelId="{B85012FD-A4DB-437F-A5F9-DABD4D0F89FF}">
      <dgm:prSet phldrT="[Text]" custT="1"/>
      <dgm:spPr>
        <a:xfrm>
          <a:off x="0" y="294491"/>
          <a:ext cx="3960440" cy="1610872"/>
        </a:xfrm>
        <a:noFill/>
        <a:ln>
          <a:noFill/>
        </a:ln>
        <a:effectLst/>
      </dgm:spPr>
      <dgm:t>
        <a:bodyPr/>
        <a:lstStyle/>
        <a:p>
          <a:endParaRPr lang="it-IT" sz="1600" dirty="0">
            <a:solidFill>
              <a:sysClr val="windowText" lastClr="000000">
                <a:hueOff val="0"/>
                <a:satOff val="0"/>
                <a:lumOff val="0"/>
                <a:alphaOff val="0"/>
              </a:sysClr>
            </a:solidFill>
            <a:latin typeface="Calibri"/>
            <a:ea typeface="+mn-ea"/>
            <a:cs typeface="+mn-cs"/>
          </a:endParaRPr>
        </a:p>
      </dgm:t>
    </dgm:pt>
    <dgm:pt modelId="{A0CB9556-1EEF-48B4-9B34-B632AABAA914}" type="parTrans" cxnId="{1E2F332E-E8FD-4FD1-8AFB-E195BC39EA31}">
      <dgm:prSet/>
      <dgm:spPr/>
      <dgm:t>
        <a:bodyPr/>
        <a:lstStyle/>
        <a:p>
          <a:endParaRPr lang="it-IT"/>
        </a:p>
      </dgm:t>
    </dgm:pt>
    <dgm:pt modelId="{0E1141C2-C906-4A3F-9466-7BAA2957333D}" type="sibTrans" cxnId="{1E2F332E-E8FD-4FD1-8AFB-E195BC39EA31}">
      <dgm:prSet/>
      <dgm:spPr/>
      <dgm:t>
        <a:bodyPr/>
        <a:lstStyle/>
        <a:p>
          <a:endParaRPr lang="it-IT"/>
        </a:p>
      </dgm:t>
    </dgm:pt>
    <dgm:pt modelId="{2A94D62A-0598-46C7-B9E2-A6ACB77C2DA7}">
      <dgm:prSet phldrT="[Text]" custT="1"/>
      <dgm:spPr>
        <a:xfrm>
          <a:off x="0" y="294491"/>
          <a:ext cx="3960440" cy="1610872"/>
        </a:xfrm>
        <a:noFill/>
        <a:ln>
          <a:noFill/>
        </a:ln>
        <a:effectLst/>
      </dgm:spPr>
      <dgm:t>
        <a:bodyPr/>
        <a:lstStyle/>
        <a:p>
          <a:r>
            <a:rPr lang="en-US" sz="1600" dirty="0" smtClean="0">
              <a:solidFill>
                <a:sysClr val="windowText" lastClr="000000">
                  <a:hueOff val="0"/>
                  <a:satOff val="0"/>
                  <a:lumOff val="0"/>
                  <a:alphaOff val="0"/>
                </a:sysClr>
              </a:solidFill>
              <a:latin typeface="Arial" pitchFamily="34" charset="0"/>
              <a:ea typeface="+mn-ea"/>
              <a:cs typeface="Arial" pitchFamily="34" charset="0"/>
            </a:rPr>
            <a:t>calibration of volatilities is usually based on implied market data</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106885B8-D65D-40D8-A215-FDC2ED811857}" type="sibTrans" cxnId="{A465ED30-AADD-4DED-B832-CB6E452451EE}">
      <dgm:prSet/>
      <dgm:spPr/>
      <dgm:t>
        <a:bodyPr/>
        <a:lstStyle/>
        <a:p>
          <a:endParaRPr lang="it-IT"/>
        </a:p>
      </dgm:t>
    </dgm:pt>
    <dgm:pt modelId="{AACF383F-8B3B-4A54-8133-B5CC2F6D14C4}" type="parTrans" cxnId="{A465ED30-AADD-4DED-B832-CB6E452451EE}">
      <dgm:prSet/>
      <dgm:spPr/>
      <dgm:t>
        <a:bodyPr/>
        <a:lstStyle/>
        <a:p>
          <a:endParaRPr lang="it-IT"/>
        </a:p>
      </dgm:t>
    </dgm:pt>
    <dgm:pt modelId="{31F03EA1-D52F-4ADE-AC18-674476AF1B40}">
      <dgm:prSet phldrT="[Text]" custT="1"/>
      <dgm:spPr>
        <a:xfrm>
          <a:off x="0" y="294491"/>
          <a:ext cx="3960440" cy="1610872"/>
        </a:xfrm>
        <a:noFill/>
        <a:ln>
          <a:noFill/>
        </a:ln>
        <a:effectLst/>
      </dgm:spPr>
      <dgm:t>
        <a:bodyPr/>
        <a:lstStyle/>
        <a:p>
          <a:r>
            <a:rPr lang="en-US" sz="1600" dirty="0" smtClean="0">
              <a:solidFill>
                <a:sysClr val="windowText" lastClr="000000">
                  <a:hueOff val="0"/>
                  <a:satOff val="0"/>
                  <a:lumOff val="0"/>
                  <a:alphaOff val="0"/>
                </a:sysClr>
              </a:solidFill>
              <a:latin typeface="Arial" pitchFamily="34" charset="0"/>
              <a:ea typeface="+mn-ea"/>
              <a:cs typeface="Arial" pitchFamily="34" charset="0"/>
            </a:rPr>
            <a:t>risk neutral, i.e. they do not include risk premium</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CF4E9F81-F658-49EF-884A-18E3F62D046C}" type="sibTrans" cxnId="{EE0C769D-41D6-460B-B804-6F82808EA5A0}">
      <dgm:prSet/>
      <dgm:spPr/>
      <dgm:t>
        <a:bodyPr/>
        <a:lstStyle/>
        <a:p>
          <a:endParaRPr lang="it-IT"/>
        </a:p>
      </dgm:t>
    </dgm:pt>
    <dgm:pt modelId="{5377F40E-6BEA-48D3-9AA4-C6DAD047A2FE}" type="parTrans" cxnId="{EE0C769D-41D6-460B-B804-6F82808EA5A0}">
      <dgm:prSet/>
      <dgm:spPr/>
      <dgm:t>
        <a:bodyPr/>
        <a:lstStyle/>
        <a:p>
          <a:endParaRPr lang="it-IT"/>
        </a:p>
      </dgm:t>
    </dgm:pt>
    <dgm:pt modelId="{79247D51-91F9-443C-A8B9-80DE6FE8C4A7}">
      <dgm:prSet phldrT="[Text]" custT="1"/>
      <dgm:spPr>
        <a:xfrm>
          <a:off x="0" y="294491"/>
          <a:ext cx="3960440" cy="1610872"/>
        </a:xfrm>
        <a:noFill/>
        <a:ln>
          <a:noFill/>
        </a:ln>
        <a:effectLst/>
      </dgm:spPr>
      <dgm:t>
        <a:bodyPr/>
        <a:lstStyle/>
        <a:p>
          <a:r>
            <a:rPr lang="it-IT" sz="1600" dirty="0" smtClean="0">
              <a:solidFill>
                <a:sysClr val="windowText" lastClr="000000">
                  <a:hueOff val="0"/>
                  <a:satOff val="0"/>
                  <a:lumOff val="0"/>
                  <a:alphaOff val="0"/>
                </a:sysClr>
              </a:solidFill>
              <a:latin typeface="Arial" pitchFamily="34" charset="0"/>
              <a:ea typeface="+mn-ea"/>
              <a:cs typeface="Arial" pitchFamily="34" charset="0"/>
            </a:rPr>
            <a:t>arbitrage free</a:t>
          </a:r>
          <a:endParaRPr lang="it-IT" sz="1600" dirty="0">
            <a:solidFill>
              <a:sysClr val="windowText" lastClr="000000">
                <a:hueOff val="0"/>
                <a:satOff val="0"/>
                <a:lumOff val="0"/>
                <a:alphaOff val="0"/>
              </a:sysClr>
            </a:solidFill>
            <a:latin typeface="Arial" pitchFamily="34" charset="0"/>
            <a:ea typeface="+mn-ea"/>
            <a:cs typeface="Arial" pitchFamily="34" charset="0"/>
          </a:endParaRPr>
        </a:p>
      </dgm:t>
    </dgm:pt>
    <dgm:pt modelId="{990E6DA9-7745-42EC-8BDC-69E2C268C7E0}" type="parTrans" cxnId="{462004F5-838B-432B-BC5C-AB83379B8CBC}">
      <dgm:prSet/>
      <dgm:spPr/>
      <dgm:t>
        <a:bodyPr/>
        <a:lstStyle/>
        <a:p>
          <a:endParaRPr lang="it-IT"/>
        </a:p>
      </dgm:t>
    </dgm:pt>
    <dgm:pt modelId="{36AFF2B5-05F5-4141-B68C-68B760A7738A}" type="sibTrans" cxnId="{462004F5-838B-432B-BC5C-AB83379B8CBC}">
      <dgm:prSet/>
      <dgm:spPr/>
      <dgm:t>
        <a:bodyPr/>
        <a:lstStyle/>
        <a:p>
          <a:endParaRPr lang="it-IT"/>
        </a:p>
      </dgm:t>
    </dgm:pt>
    <dgm:pt modelId="{5A051BFC-7C83-4644-9F3E-66645F6427A7}" type="pres">
      <dgm:prSet presAssocID="{298FCB79-EE9A-4C17-B738-0370BF2BEB39}" presName="linear" presStyleCnt="0">
        <dgm:presLayoutVars>
          <dgm:animLvl val="lvl"/>
          <dgm:resizeHandles val="exact"/>
        </dgm:presLayoutVars>
      </dgm:prSet>
      <dgm:spPr/>
      <dgm:t>
        <a:bodyPr/>
        <a:lstStyle/>
        <a:p>
          <a:endParaRPr lang="it-IT"/>
        </a:p>
      </dgm:t>
    </dgm:pt>
    <dgm:pt modelId="{C3B5F8AF-E399-4ECF-9D97-08B967B1D364}" type="pres">
      <dgm:prSet presAssocID="{67973D7C-F052-4A7B-A58B-96B2DAEC9F33}" presName="parentText" presStyleLbl="node1" presStyleIdx="0" presStyleCnt="1" custScaleY="19328" custLinFactY="-100000" custLinFactNeighborX="13577" custLinFactNeighborY="-151578">
        <dgm:presLayoutVars>
          <dgm:chMax val="0"/>
          <dgm:bulletEnabled val="1"/>
        </dgm:presLayoutVars>
      </dgm:prSet>
      <dgm:spPr>
        <a:prstGeom prst="roundRect">
          <a:avLst/>
        </a:prstGeom>
      </dgm:spPr>
      <dgm:t>
        <a:bodyPr/>
        <a:lstStyle/>
        <a:p>
          <a:endParaRPr lang="it-IT"/>
        </a:p>
      </dgm:t>
    </dgm:pt>
    <dgm:pt modelId="{FAF4B001-C2F6-4CC4-BEE1-C7A4ABF62C04}" type="pres">
      <dgm:prSet presAssocID="{67973D7C-F052-4A7B-A58B-96B2DAEC9F33}" presName="childText" presStyleLbl="revTx" presStyleIdx="0" presStyleCnt="1" custScaleY="93625" custLinFactNeighborY="1409">
        <dgm:presLayoutVars>
          <dgm:bulletEnabled val="1"/>
        </dgm:presLayoutVars>
      </dgm:prSet>
      <dgm:spPr>
        <a:prstGeom prst="rect">
          <a:avLst/>
        </a:prstGeom>
      </dgm:spPr>
      <dgm:t>
        <a:bodyPr/>
        <a:lstStyle/>
        <a:p>
          <a:endParaRPr lang="it-IT"/>
        </a:p>
      </dgm:t>
    </dgm:pt>
  </dgm:ptLst>
  <dgm:cxnLst>
    <dgm:cxn modelId="{A465ED30-AADD-4DED-B832-CB6E452451EE}" srcId="{67973D7C-F052-4A7B-A58B-96B2DAEC9F33}" destId="{2A94D62A-0598-46C7-B9E2-A6ACB77C2DA7}" srcOrd="2" destOrd="0" parTransId="{AACF383F-8B3B-4A54-8133-B5CC2F6D14C4}" sibTransId="{106885B8-D65D-40D8-A215-FDC2ED811857}"/>
    <dgm:cxn modelId="{0B02BA1B-D7E3-4418-8DCA-54DBA888E2C3}" type="presOf" srcId="{67973D7C-F052-4A7B-A58B-96B2DAEC9F33}" destId="{C3B5F8AF-E399-4ECF-9D97-08B967B1D364}" srcOrd="0" destOrd="0" presId="urn:microsoft.com/office/officeart/2005/8/layout/vList2"/>
    <dgm:cxn modelId="{1E2F332E-E8FD-4FD1-8AFB-E195BC39EA31}" srcId="{67973D7C-F052-4A7B-A58B-96B2DAEC9F33}" destId="{B85012FD-A4DB-437F-A5F9-DABD4D0F89FF}" srcOrd="4" destOrd="0" parTransId="{A0CB9556-1EEF-48B4-9B34-B632AABAA914}" sibTransId="{0E1141C2-C906-4A3F-9466-7BAA2957333D}"/>
    <dgm:cxn modelId="{EE0C769D-41D6-460B-B804-6F82808EA5A0}" srcId="{67973D7C-F052-4A7B-A58B-96B2DAEC9F33}" destId="{31F03EA1-D52F-4ADE-AC18-674476AF1B40}" srcOrd="1" destOrd="0" parTransId="{5377F40E-6BEA-48D3-9AA4-C6DAD047A2FE}" sibTransId="{CF4E9F81-F658-49EF-884A-18E3F62D046C}"/>
    <dgm:cxn modelId="{84F3D5C5-2806-47DB-8601-2A360C81FE24}" srcId="{67973D7C-F052-4A7B-A58B-96B2DAEC9F33}" destId="{56DDEBCC-31F6-43B8-9D0B-488E8BF9F1C1}" srcOrd="0" destOrd="0" parTransId="{EFF22459-A9AE-42BA-9B19-60ED4CB57885}" sibTransId="{5F7BB2B3-650B-4E26-95D4-A094C39E383B}"/>
    <dgm:cxn modelId="{F0FC1C37-7371-4D2C-A565-6D280538F3D8}" srcId="{298FCB79-EE9A-4C17-B738-0370BF2BEB39}" destId="{67973D7C-F052-4A7B-A58B-96B2DAEC9F33}" srcOrd="0" destOrd="0" parTransId="{52AF6758-7452-45B6-8AED-27EFE8C9861A}" sibTransId="{349B0139-D6D2-42A7-B394-6E43F10B8596}"/>
    <dgm:cxn modelId="{5D2FCBD8-0905-4B03-9566-34586995AA2F}" type="presOf" srcId="{B85012FD-A4DB-437F-A5F9-DABD4D0F89FF}" destId="{FAF4B001-C2F6-4CC4-BEE1-C7A4ABF62C04}" srcOrd="0" destOrd="4" presId="urn:microsoft.com/office/officeart/2005/8/layout/vList2"/>
    <dgm:cxn modelId="{AC0E3D4D-4C61-4434-B67D-402DD707A36D}" type="presOf" srcId="{79247D51-91F9-443C-A8B9-80DE6FE8C4A7}" destId="{FAF4B001-C2F6-4CC4-BEE1-C7A4ABF62C04}" srcOrd="0" destOrd="3" presId="urn:microsoft.com/office/officeart/2005/8/layout/vList2"/>
    <dgm:cxn modelId="{E8170BCF-9077-4512-9AAF-C877CF6F5B4A}" type="presOf" srcId="{56DDEBCC-31F6-43B8-9D0B-488E8BF9F1C1}" destId="{FAF4B001-C2F6-4CC4-BEE1-C7A4ABF62C04}" srcOrd="0" destOrd="0" presId="urn:microsoft.com/office/officeart/2005/8/layout/vList2"/>
    <dgm:cxn modelId="{462004F5-838B-432B-BC5C-AB83379B8CBC}" srcId="{67973D7C-F052-4A7B-A58B-96B2DAEC9F33}" destId="{79247D51-91F9-443C-A8B9-80DE6FE8C4A7}" srcOrd="3" destOrd="0" parTransId="{990E6DA9-7745-42EC-8BDC-69E2C268C7E0}" sibTransId="{36AFF2B5-05F5-4141-B68C-68B760A7738A}"/>
    <dgm:cxn modelId="{FD03E6DF-83F0-4A96-B159-240C28CD9EAD}" type="presOf" srcId="{2A94D62A-0598-46C7-B9E2-A6ACB77C2DA7}" destId="{FAF4B001-C2F6-4CC4-BEE1-C7A4ABF62C04}" srcOrd="0" destOrd="2" presId="urn:microsoft.com/office/officeart/2005/8/layout/vList2"/>
    <dgm:cxn modelId="{9CCE0147-DE73-4795-9190-4984A4E119F2}" type="presOf" srcId="{298FCB79-EE9A-4C17-B738-0370BF2BEB39}" destId="{5A051BFC-7C83-4644-9F3E-66645F6427A7}" srcOrd="0" destOrd="0" presId="urn:microsoft.com/office/officeart/2005/8/layout/vList2"/>
    <dgm:cxn modelId="{A615452B-4486-45CC-B3B6-3F1C2683D446}" type="presOf" srcId="{31F03EA1-D52F-4ADE-AC18-674476AF1B40}" destId="{FAF4B001-C2F6-4CC4-BEE1-C7A4ABF62C04}" srcOrd="0" destOrd="1" presId="urn:microsoft.com/office/officeart/2005/8/layout/vList2"/>
    <dgm:cxn modelId="{CE9729E2-89B5-41A4-A6E2-125D54BD498C}" type="presParOf" srcId="{5A051BFC-7C83-4644-9F3E-66645F6427A7}" destId="{C3B5F8AF-E399-4ECF-9D97-08B967B1D364}" srcOrd="0" destOrd="0" presId="urn:microsoft.com/office/officeart/2005/8/layout/vList2"/>
    <dgm:cxn modelId="{0CF892A5-F3E0-4D0E-8EE5-CDCA0F7EF810}" type="presParOf" srcId="{5A051BFC-7C83-4644-9F3E-66645F6427A7}" destId="{FAF4B001-C2F6-4CC4-BEE1-C7A4ABF62C04}" srcOrd="1" destOrd="0" presId="urn:microsoft.com/office/officeart/2005/8/layout/vList2"/>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F8AF-E399-4ECF-9D97-08B967B1D364}">
      <dsp:nvSpPr>
        <dsp:cNvPr id="0" name=""/>
        <dsp:cNvSpPr/>
      </dsp:nvSpPr>
      <dsp:spPr>
        <a:xfrm>
          <a:off x="0" y="0"/>
          <a:ext cx="3960439" cy="231338"/>
        </a:xfrm>
        <a:prstGeom prst="roundRect">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1F497D">
                  <a:hueOff val="0"/>
                  <a:satOff val="0"/>
                  <a:lumOff val="0"/>
                  <a:alphaOff val="0"/>
                </a:srgbClr>
              </a:solidFill>
              <a:latin typeface="Calibri"/>
              <a:ea typeface="+mn-ea"/>
              <a:cs typeface="+mn-cs"/>
            </a:rPr>
            <a:t>Real world </a:t>
          </a:r>
          <a:endParaRPr lang="it-IT" sz="1600" kern="1200" dirty="0">
            <a:solidFill>
              <a:srgbClr val="1F497D">
                <a:hueOff val="0"/>
                <a:satOff val="0"/>
                <a:lumOff val="0"/>
                <a:alphaOff val="0"/>
              </a:srgbClr>
            </a:solidFill>
            <a:latin typeface="Calibri"/>
            <a:ea typeface="+mn-ea"/>
            <a:cs typeface="+mn-cs"/>
          </a:endParaRPr>
        </a:p>
      </dsp:txBody>
      <dsp:txXfrm>
        <a:off x="11293" y="11293"/>
        <a:ext cx="3937853" cy="208752"/>
      </dsp:txXfrm>
    </dsp:sp>
    <dsp:sp modelId="{FAF4B001-C2F6-4CC4-BEE1-C7A4ABF62C04}">
      <dsp:nvSpPr>
        <dsp:cNvPr id="0" name=""/>
        <dsp:cNvSpPr/>
      </dsp:nvSpPr>
      <dsp:spPr>
        <a:xfrm>
          <a:off x="0" y="265804"/>
          <a:ext cx="3960439" cy="1459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solidFill>
                <a:sysClr val="windowText" lastClr="000000">
                  <a:hueOff val="0"/>
                  <a:satOff val="0"/>
                  <a:lumOff val="0"/>
                  <a:alphaOff val="0"/>
                </a:sysClr>
              </a:solidFill>
              <a:latin typeface="Arial" pitchFamily="34" charset="0"/>
              <a:ea typeface="+mn-ea"/>
              <a:cs typeface="Arial" pitchFamily="34" charset="0"/>
            </a:rPr>
            <a:t>reflect the expected future evolution of the economy by the insurance company (reflect the real world, hence the name)</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r>
            <a:rPr lang="en-US" sz="1600" kern="1200" dirty="0" smtClean="0">
              <a:solidFill>
                <a:sysClr val="windowText" lastClr="000000">
                  <a:hueOff val="0"/>
                  <a:satOff val="0"/>
                  <a:lumOff val="0"/>
                  <a:alphaOff val="0"/>
                </a:sysClr>
              </a:solidFill>
              <a:latin typeface="Arial" pitchFamily="34" charset="0"/>
              <a:ea typeface="+mn-ea"/>
              <a:cs typeface="Arial" pitchFamily="34" charset="0"/>
            </a:rPr>
            <a:t>include risk premium </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r>
            <a:rPr lang="en-US" sz="1600" kern="1200" dirty="0" smtClean="0">
              <a:solidFill>
                <a:sysClr val="windowText" lastClr="000000">
                  <a:hueOff val="0"/>
                  <a:satOff val="0"/>
                  <a:lumOff val="0"/>
                  <a:alphaOff val="0"/>
                </a:sysClr>
              </a:solidFill>
              <a:latin typeface="Arial" pitchFamily="34" charset="0"/>
              <a:ea typeface="+mn-ea"/>
              <a:cs typeface="Arial" pitchFamily="34" charset="0"/>
            </a:rPr>
            <a:t>calibration of volatilities is usually based on analysis of historical data</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endParaRPr lang="it-IT" sz="1600" kern="1200" dirty="0">
            <a:solidFill>
              <a:sysClr val="windowText" lastClr="000000">
                <a:hueOff val="0"/>
                <a:satOff val="0"/>
                <a:lumOff val="0"/>
                <a:alphaOff val="0"/>
              </a:sysClr>
            </a:solidFill>
            <a:latin typeface="Calibri"/>
            <a:ea typeface="+mn-ea"/>
            <a:cs typeface="+mn-cs"/>
          </a:endParaRPr>
        </a:p>
      </dsp:txBody>
      <dsp:txXfrm>
        <a:off x="0" y="265804"/>
        <a:ext cx="3960439" cy="1459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9E0A2-A851-4EBA-9D90-4157BE405367}">
      <dsp:nvSpPr>
        <dsp:cNvPr id="0" name=""/>
        <dsp:cNvSpPr/>
      </dsp:nvSpPr>
      <dsp:spPr>
        <a:xfrm>
          <a:off x="1221654" y="372645"/>
          <a:ext cx="3276600" cy="1137920"/>
        </a:xfrm>
        <a:prstGeom prst="ellipse">
          <a:avLst/>
        </a:prstGeom>
        <a:solidFill>
          <a:srgbClr val="4F81BD">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771BACB-602F-4DB2-A3D9-F6BECC7F4D78}">
      <dsp:nvSpPr>
        <dsp:cNvPr id="0" name=""/>
        <dsp:cNvSpPr/>
      </dsp:nvSpPr>
      <dsp:spPr>
        <a:xfrm>
          <a:off x="2572524" y="1589982"/>
          <a:ext cx="635000" cy="1877807"/>
        </a:xfrm>
        <a:prstGeom prst="down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9250444-4CB8-4FD2-8943-CF55B6793AB2}">
      <dsp:nvSpPr>
        <dsp:cNvPr id="0" name=""/>
        <dsp:cNvSpPr/>
      </dsp:nvSpPr>
      <dsp:spPr>
        <a:xfrm>
          <a:off x="1358767" y="326181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it-IT" sz="2000" b="1" kern="1200" dirty="0" err="1" smtClean="0">
              <a:solidFill>
                <a:sysClr val="windowText" lastClr="000000">
                  <a:hueOff val="0"/>
                  <a:satOff val="0"/>
                  <a:lumOff val="0"/>
                  <a:alphaOff val="0"/>
                </a:sysClr>
              </a:solidFill>
              <a:latin typeface="Arial" pitchFamily="34" charset="0"/>
              <a:ea typeface="+mn-ea"/>
              <a:cs typeface="Arial" pitchFamily="34" charset="0"/>
            </a:rPr>
            <a:t>Economic</a:t>
          </a:r>
          <a:r>
            <a:rPr lang="it-IT" sz="2000" b="1" kern="1200" dirty="0" smtClean="0">
              <a:solidFill>
                <a:sysClr val="windowText" lastClr="000000">
                  <a:hueOff val="0"/>
                  <a:satOff val="0"/>
                  <a:lumOff val="0"/>
                  <a:alphaOff val="0"/>
                </a:sysClr>
              </a:solidFill>
              <a:latin typeface="Arial" pitchFamily="34" charset="0"/>
              <a:ea typeface="+mn-ea"/>
              <a:cs typeface="Arial" pitchFamily="34" charset="0"/>
            </a:rPr>
            <a:t> Scenario</a:t>
          </a:r>
          <a:endParaRPr lang="it-IT" sz="2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358767" y="3261810"/>
        <a:ext cx="3048000" cy="762000"/>
      </dsp:txXfrm>
    </dsp:sp>
    <dsp:sp modelId="{95542A7F-465C-4895-AC50-636491D21AB1}">
      <dsp:nvSpPr>
        <dsp:cNvPr id="0" name=""/>
        <dsp:cNvSpPr/>
      </dsp:nvSpPr>
      <dsp:spPr>
        <a:xfrm>
          <a:off x="1080109" y="268420"/>
          <a:ext cx="3556000" cy="2844800"/>
        </a:xfrm>
        <a:prstGeom prst="funnel">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F8AF-E399-4ECF-9D97-08B967B1D364}">
      <dsp:nvSpPr>
        <dsp:cNvPr id="0" name=""/>
        <dsp:cNvSpPr/>
      </dsp:nvSpPr>
      <dsp:spPr>
        <a:xfrm>
          <a:off x="0" y="0"/>
          <a:ext cx="3960439" cy="231338"/>
        </a:xfrm>
        <a:prstGeom prst="roundRect">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1F497D">
                  <a:hueOff val="0"/>
                  <a:satOff val="0"/>
                  <a:lumOff val="0"/>
                  <a:alphaOff val="0"/>
                </a:srgbClr>
              </a:solidFill>
              <a:latin typeface="Calibri"/>
              <a:ea typeface="+mn-ea"/>
              <a:cs typeface="+mn-cs"/>
            </a:rPr>
            <a:t>Market consistent</a:t>
          </a:r>
          <a:endParaRPr lang="it-IT" sz="1600" kern="1200" dirty="0">
            <a:solidFill>
              <a:srgbClr val="1F497D">
                <a:hueOff val="0"/>
                <a:satOff val="0"/>
                <a:lumOff val="0"/>
                <a:alphaOff val="0"/>
              </a:srgbClr>
            </a:solidFill>
            <a:latin typeface="Calibri"/>
            <a:ea typeface="+mn-ea"/>
            <a:cs typeface="+mn-cs"/>
          </a:endParaRPr>
        </a:p>
      </dsp:txBody>
      <dsp:txXfrm>
        <a:off x="11293" y="11293"/>
        <a:ext cx="3937853" cy="208752"/>
      </dsp:txXfrm>
    </dsp:sp>
    <dsp:sp modelId="{FAF4B001-C2F6-4CC4-BEE1-C7A4ABF62C04}">
      <dsp:nvSpPr>
        <dsp:cNvPr id="0" name=""/>
        <dsp:cNvSpPr/>
      </dsp:nvSpPr>
      <dsp:spPr>
        <a:xfrm>
          <a:off x="0" y="294491"/>
          <a:ext cx="3960439" cy="1610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solidFill>
                <a:sysClr val="windowText" lastClr="000000">
                  <a:hueOff val="0"/>
                  <a:satOff val="0"/>
                  <a:lumOff val="0"/>
                  <a:alphaOff val="0"/>
                </a:sysClr>
              </a:solidFill>
              <a:latin typeface="Arial" pitchFamily="34" charset="0"/>
              <a:ea typeface="+mn-ea"/>
              <a:cs typeface="Arial" pitchFamily="34" charset="0"/>
            </a:rPr>
            <a:t>reproduce market prices</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r>
            <a:rPr lang="en-US" sz="1600" kern="1200" dirty="0" smtClean="0">
              <a:solidFill>
                <a:sysClr val="windowText" lastClr="000000">
                  <a:hueOff val="0"/>
                  <a:satOff val="0"/>
                  <a:lumOff val="0"/>
                  <a:alphaOff val="0"/>
                </a:sysClr>
              </a:solidFill>
              <a:latin typeface="Arial" pitchFamily="34" charset="0"/>
              <a:ea typeface="+mn-ea"/>
              <a:cs typeface="Arial" pitchFamily="34" charset="0"/>
            </a:rPr>
            <a:t>risk neutral, i.e. they do not include risk premium</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r>
            <a:rPr lang="en-US" sz="1600" kern="1200" dirty="0" smtClean="0">
              <a:solidFill>
                <a:sysClr val="windowText" lastClr="000000">
                  <a:hueOff val="0"/>
                  <a:satOff val="0"/>
                  <a:lumOff val="0"/>
                  <a:alphaOff val="0"/>
                </a:sysClr>
              </a:solidFill>
              <a:latin typeface="Arial" pitchFamily="34" charset="0"/>
              <a:ea typeface="+mn-ea"/>
              <a:cs typeface="Arial" pitchFamily="34" charset="0"/>
            </a:rPr>
            <a:t>calibration of volatilities is usually based on implied market data</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r>
            <a:rPr lang="it-IT" sz="1600" kern="1200" dirty="0" smtClean="0">
              <a:solidFill>
                <a:sysClr val="windowText" lastClr="000000">
                  <a:hueOff val="0"/>
                  <a:satOff val="0"/>
                  <a:lumOff val="0"/>
                  <a:alphaOff val="0"/>
                </a:sysClr>
              </a:solidFill>
              <a:latin typeface="Arial" pitchFamily="34" charset="0"/>
              <a:ea typeface="+mn-ea"/>
              <a:cs typeface="Arial" pitchFamily="34" charset="0"/>
            </a:rPr>
            <a:t>arbitrage free</a:t>
          </a:r>
          <a:endParaRPr lang="it-IT" sz="1600" kern="1200" dirty="0">
            <a:solidFill>
              <a:sysClr val="windowText" lastClr="000000">
                <a:hueOff val="0"/>
                <a:satOff val="0"/>
                <a:lumOff val="0"/>
                <a:alphaOff val="0"/>
              </a:sysClr>
            </a:solidFill>
            <a:latin typeface="Arial" pitchFamily="34" charset="0"/>
            <a:ea typeface="+mn-ea"/>
            <a:cs typeface="Arial" pitchFamily="34" charset="0"/>
          </a:endParaRPr>
        </a:p>
        <a:p>
          <a:pPr marL="171450" lvl="1" indent="-171450" algn="l" defTabSz="711200">
            <a:lnSpc>
              <a:spcPct val="90000"/>
            </a:lnSpc>
            <a:spcBef>
              <a:spcPct val="0"/>
            </a:spcBef>
            <a:spcAft>
              <a:spcPct val="20000"/>
            </a:spcAft>
            <a:buChar char="••"/>
          </a:pPr>
          <a:endParaRPr lang="it-IT" sz="1600" kern="1200" dirty="0">
            <a:solidFill>
              <a:sysClr val="windowText" lastClr="000000">
                <a:hueOff val="0"/>
                <a:satOff val="0"/>
                <a:lumOff val="0"/>
                <a:alphaOff val="0"/>
              </a:sysClr>
            </a:solidFill>
            <a:latin typeface="Calibri"/>
            <a:ea typeface="+mn-ea"/>
            <a:cs typeface="+mn-cs"/>
          </a:endParaRPr>
        </a:p>
      </dsp:txBody>
      <dsp:txXfrm>
        <a:off x="0" y="294491"/>
        <a:ext cx="3960439" cy="1610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75143" cy="511731"/>
          </a:xfrm>
          <a:prstGeom prst="rect">
            <a:avLst/>
          </a:prstGeom>
          <a:noFill/>
          <a:ln w="9525">
            <a:noFill/>
            <a:miter lim="800000"/>
            <a:headEnd/>
            <a:tailEnd/>
          </a:ln>
          <a:effectLst/>
        </p:spPr>
        <p:txBody>
          <a:bodyPr vert="horz" wrap="square" lIns="98119" tIns="49064" rIns="98119" bIns="49064" numCol="1" anchor="t" anchorCtr="0" compatLnSpc="1">
            <a:prstTxWarp prst="textNoShape">
              <a:avLst/>
            </a:prstTxWarp>
          </a:bodyPr>
          <a:lstStyle>
            <a:lvl1pPr algn="l" defTabSz="980421">
              <a:defRPr sz="1300" b="0">
                <a:latin typeface="Times" pitchFamily="18" charset="0"/>
              </a:defRPr>
            </a:lvl1pPr>
          </a:lstStyle>
          <a:p>
            <a:pPr>
              <a:defRPr/>
            </a:pPr>
            <a:endParaRPr lang="it-IT"/>
          </a:p>
        </p:txBody>
      </p:sp>
      <p:sp>
        <p:nvSpPr>
          <p:cNvPr id="99331" name="Rectangle 3"/>
          <p:cNvSpPr>
            <a:spLocks noGrp="1" noChangeArrowheads="1"/>
          </p:cNvSpPr>
          <p:nvPr>
            <p:ph type="dt" sz="quarter" idx="1"/>
          </p:nvPr>
        </p:nvSpPr>
        <p:spPr bwMode="auto">
          <a:xfrm>
            <a:off x="4022493" y="0"/>
            <a:ext cx="3075143" cy="511731"/>
          </a:xfrm>
          <a:prstGeom prst="rect">
            <a:avLst/>
          </a:prstGeom>
          <a:noFill/>
          <a:ln w="9525">
            <a:noFill/>
            <a:miter lim="800000"/>
            <a:headEnd/>
            <a:tailEnd/>
          </a:ln>
          <a:effectLst/>
        </p:spPr>
        <p:txBody>
          <a:bodyPr vert="horz" wrap="square" lIns="98119" tIns="49064" rIns="98119" bIns="49064" numCol="1" anchor="t" anchorCtr="0" compatLnSpc="1">
            <a:prstTxWarp prst="textNoShape">
              <a:avLst/>
            </a:prstTxWarp>
          </a:bodyPr>
          <a:lstStyle>
            <a:lvl1pPr algn="r" defTabSz="980421">
              <a:defRPr sz="1300" b="0">
                <a:latin typeface="Times" pitchFamily="18" charset="0"/>
              </a:defRPr>
            </a:lvl1pPr>
          </a:lstStyle>
          <a:p>
            <a:pPr>
              <a:defRPr/>
            </a:pPr>
            <a:endParaRPr lang="it-IT"/>
          </a:p>
        </p:txBody>
      </p:sp>
      <p:sp>
        <p:nvSpPr>
          <p:cNvPr id="99332" name="Rectangle 4"/>
          <p:cNvSpPr>
            <a:spLocks noGrp="1" noChangeArrowheads="1"/>
          </p:cNvSpPr>
          <p:nvPr>
            <p:ph type="ftr" sz="quarter" idx="2"/>
          </p:nvPr>
        </p:nvSpPr>
        <p:spPr bwMode="auto">
          <a:xfrm>
            <a:off x="0" y="9721243"/>
            <a:ext cx="3075143" cy="511731"/>
          </a:xfrm>
          <a:prstGeom prst="rect">
            <a:avLst/>
          </a:prstGeom>
          <a:noFill/>
          <a:ln w="9525">
            <a:noFill/>
            <a:miter lim="800000"/>
            <a:headEnd/>
            <a:tailEnd/>
          </a:ln>
          <a:effectLst/>
        </p:spPr>
        <p:txBody>
          <a:bodyPr vert="horz" wrap="square" lIns="98119" tIns="49064" rIns="98119" bIns="49064" numCol="1" anchor="b" anchorCtr="0" compatLnSpc="1">
            <a:prstTxWarp prst="textNoShape">
              <a:avLst/>
            </a:prstTxWarp>
          </a:bodyPr>
          <a:lstStyle>
            <a:lvl1pPr algn="l" defTabSz="980421">
              <a:defRPr sz="1300" b="0">
                <a:latin typeface="Times" pitchFamily="18" charset="0"/>
              </a:defRPr>
            </a:lvl1pPr>
          </a:lstStyle>
          <a:p>
            <a:pPr>
              <a:defRPr/>
            </a:pPr>
            <a:endParaRPr lang="it-IT"/>
          </a:p>
        </p:txBody>
      </p:sp>
      <p:sp>
        <p:nvSpPr>
          <p:cNvPr id="99333" name="Rectangle 5"/>
          <p:cNvSpPr>
            <a:spLocks noGrp="1" noChangeArrowheads="1"/>
          </p:cNvSpPr>
          <p:nvPr>
            <p:ph type="sldNum" sz="quarter" idx="3"/>
          </p:nvPr>
        </p:nvSpPr>
        <p:spPr bwMode="auto">
          <a:xfrm>
            <a:off x="4022493" y="9721243"/>
            <a:ext cx="3075143" cy="511731"/>
          </a:xfrm>
          <a:prstGeom prst="rect">
            <a:avLst/>
          </a:prstGeom>
          <a:noFill/>
          <a:ln w="9525">
            <a:noFill/>
            <a:miter lim="800000"/>
            <a:headEnd/>
            <a:tailEnd/>
          </a:ln>
          <a:effectLst/>
        </p:spPr>
        <p:txBody>
          <a:bodyPr vert="horz" wrap="square" lIns="98119" tIns="49064" rIns="98119" bIns="49064" numCol="1" anchor="b" anchorCtr="0" compatLnSpc="1">
            <a:prstTxWarp prst="textNoShape">
              <a:avLst/>
            </a:prstTxWarp>
          </a:bodyPr>
          <a:lstStyle>
            <a:lvl1pPr algn="r" defTabSz="980421">
              <a:defRPr sz="1300" b="0">
                <a:latin typeface="Times" pitchFamily="18" charset="0"/>
              </a:defRPr>
            </a:lvl1pPr>
          </a:lstStyle>
          <a:p>
            <a:pPr>
              <a:defRPr/>
            </a:pPr>
            <a:fld id="{FD858957-427C-433D-8207-27062C079652}" type="slidenum">
              <a:rPr lang="it-IT"/>
              <a:pPr>
                <a:defRPr/>
              </a:pPr>
              <a:t>‹#›</a:t>
            </a:fld>
            <a:endParaRPr lang="it-IT"/>
          </a:p>
        </p:txBody>
      </p:sp>
    </p:spTree>
    <p:extLst>
      <p:ext uri="{BB962C8B-B14F-4D97-AF65-F5344CB8AC3E}">
        <p14:creationId xmlns:p14="http://schemas.microsoft.com/office/powerpoint/2010/main" xmlns="" val="40446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75143" cy="511731"/>
          </a:xfrm>
          <a:prstGeom prst="rect">
            <a:avLst/>
          </a:prstGeom>
          <a:noFill/>
          <a:ln w="9525">
            <a:noFill/>
            <a:miter lim="800000"/>
            <a:headEnd/>
            <a:tailEnd/>
          </a:ln>
          <a:effectLst/>
        </p:spPr>
        <p:txBody>
          <a:bodyPr vert="horz" wrap="square" lIns="98119" tIns="49064" rIns="98119" bIns="49064" numCol="1" anchor="t" anchorCtr="0" compatLnSpc="1">
            <a:prstTxWarp prst="textNoShape">
              <a:avLst/>
            </a:prstTxWarp>
          </a:bodyPr>
          <a:lstStyle>
            <a:lvl1pPr algn="l" defTabSz="980421">
              <a:defRPr sz="1300" b="0">
                <a:latin typeface="Times" pitchFamily="18" charset="0"/>
              </a:defRPr>
            </a:lvl1pPr>
          </a:lstStyle>
          <a:p>
            <a:pPr>
              <a:defRPr/>
            </a:pPr>
            <a:endParaRPr lang="en-GB"/>
          </a:p>
        </p:txBody>
      </p:sp>
      <p:sp>
        <p:nvSpPr>
          <p:cNvPr id="22531" name="Rectangle 3"/>
          <p:cNvSpPr>
            <a:spLocks noGrp="1" noChangeArrowheads="1"/>
          </p:cNvSpPr>
          <p:nvPr>
            <p:ph type="dt" idx="1"/>
          </p:nvPr>
        </p:nvSpPr>
        <p:spPr bwMode="auto">
          <a:xfrm>
            <a:off x="4024158" y="0"/>
            <a:ext cx="3075142" cy="511731"/>
          </a:xfrm>
          <a:prstGeom prst="rect">
            <a:avLst/>
          </a:prstGeom>
          <a:noFill/>
          <a:ln w="9525">
            <a:noFill/>
            <a:miter lim="800000"/>
            <a:headEnd/>
            <a:tailEnd/>
          </a:ln>
          <a:effectLst/>
        </p:spPr>
        <p:txBody>
          <a:bodyPr vert="horz" wrap="square" lIns="98119" tIns="49064" rIns="98119" bIns="49064" numCol="1" anchor="t" anchorCtr="0" compatLnSpc="1">
            <a:prstTxWarp prst="textNoShape">
              <a:avLst/>
            </a:prstTxWarp>
          </a:bodyPr>
          <a:lstStyle>
            <a:lvl1pPr algn="r" defTabSz="980421">
              <a:defRPr sz="1300" b="0">
                <a:latin typeface="Times" pitchFamily="18" charset="0"/>
              </a:defRPr>
            </a:lvl1pPr>
          </a:lstStyle>
          <a:p>
            <a:pPr>
              <a:defRPr/>
            </a:pPr>
            <a:endParaRPr lang="en-GB"/>
          </a:p>
        </p:txBody>
      </p:sp>
      <p:sp>
        <p:nvSpPr>
          <p:cNvPr id="147460" name="Rectangle 4"/>
          <p:cNvSpPr>
            <a:spLocks noGrp="1" noRot="1" noChangeAspect="1" noChangeArrowheads="1" noTextEdit="1"/>
          </p:cNvSpPr>
          <p:nvPr>
            <p:ph type="sldImg" idx="2"/>
          </p:nvPr>
        </p:nvSpPr>
        <p:spPr bwMode="auto">
          <a:xfrm>
            <a:off x="992188" y="768350"/>
            <a:ext cx="5114925" cy="3835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3" name="Rectangle 5"/>
          <p:cNvSpPr>
            <a:spLocks noGrp="1" noChangeArrowheads="1"/>
          </p:cNvSpPr>
          <p:nvPr>
            <p:ph type="body" sz="quarter" idx="3"/>
          </p:nvPr>
        </p:nvSpPr>
        <p:spPr bwMode="auto">
          <a:xfrm>
            <a:off x="945687" y="4863082"/>
            <a:ext cx="5207929" cy="4603935"/>
          </a:xfrm>
          <a:prstGeom prst="rect">
            <a:avLst/>
          </a:prstGeom>
          <a:noFill/>
          <a:ln w="9525">
            <a:noFill/>
            <a:miter lim="800000"/>
            <a:headEnd/>
            <a:tailEnd/>
          </a:ln>
          <a:effectLst/>
        </p:spPr>
        <p:txBody>
          <a:bodyPr vert="horz" wrap="square" lIns="98119" tIns="49064" rIns="98119" bIns="4906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2534" name="Rectangle 6"/>
          <p:cNvSpPr>
            <a:spLocks noGrp="1" noChangeArrowheads="1"/>
          </p:cNvSpPr>
          <p:nvPr>
            <p:ph type="ftr" sz="quarter" idx="4"/>
          </p:nvPr>
        </p:nvSpPr>
        <p:spPr bwMode="auto">
          <a:xfrm>
            <a:off x="0" y="9722882"/>
            <a:ext cx="3075143" cy="511731"/>
          </a:xfrm>
          <a:prstGeom prst="rect">
            <a:avLst/>
          </a:prstGeom>
          <a:noFill/>
          <a:ln w="9525">
            <a:noFill/>
            <a:miter lim="800000"/>
            <a:headEnd/>
            <a:tailEnd/>
          </a:ln>
          <a:effectLst/>
        </p:spPr>
        <p:txBody>
          <a:bodyPr vert="horz" wrap="square" lIns="98119" tIns="49064" rIns="98119" bIns="49064" numCol="1" anchor="b" anchorCtr="0" compatLnSpc="1">
            <a:prstTxWarp prst="textNoShape">
              <a:avLst/>
            </a:prstTxWarp>
          </a:bodyPr>
          <a:lstStyle>
            <a:lvl1pPr algn="l" defTabSz="980421">
              <a:defRPr sz="1300" b="0">
                <a:latin typeface="Times" pitchFamily="18" charset="0"/>
              </a:defRPr>
            </a:lvl1pPr>
          </a:lstStyle>
          <a:p>
            <a:pPr>
              <a:defRPr/>
            </a:pPr>
            <a:endParaRPr lang="en-GB"/>
          </a:p>
        </p:txBody>
      </p:sp>
      <p:sp>
        <p:nvSpPr>
          <p:cNvPr id="22535" name="Rectangle 7"/>
          <p:cNvSpPr>
            <a:spLocks noGrp="1" noChangeArrowheads="1"/>
          </p:cNvSpPr>
          <p:nvPr>
            <p:ph type="sldNum" sz="quarter" idx="5"/>
          </p:nvPr>
        </p:nvSpPr>
        <p:spPr bwMode="auto">
          <a:xfrm>
            <a:off x="4024158" y="9722882"/>
            <a:ext cx="3075142" cy="511731"/>
          </a:xfrm>
          <a:prstGeom prst="rect">
            <a:avLst/>
          </a:prstGeom>
          <a:noFill/>
          <a:ln w="9525">
            <a:noFill/>
            <a:miter lim="800000"/>
            <a:headEnd/>
            <a:tailEnd/>
          </a:ln>
          <a:effectLst/>
        </p:spPr>
        <p:txBody>
          <a:bodyPr vert="horz" wrap="square" lIns="98119" tIns="49064" rIns="98119" bIns="49064" numCol="1" anchor="b" anchorCtr="0" compatLnSpc="1">
            <a:prstTxWarp prst="textNoShape">
              <a:avLst/>
            </a:prstTxWarp>
          </a:bodyPr>
          <a:lstStyle>
            <a:lvl1pPr algn="r" defTabSz="980421">
              <a:defRPr sz="1300" b="0">
                <a:latin typeface="Times" pitchFamily="18" charset="0"/>
              </a:defRPr>
            </a:lvl1pPr>
          </a:lstStyle>
          <a:p>
            <a:pPr>
              <a:defRPr/>
            </a:pPr>
            <a:fld id="{9550F8CA-4838-4CB4-A51D-AC22CA929DCE}" type="slidenum">
              <a:rPr lang="en-GB"/>
              <a:pPr>
                <a:defRPr/>
              </a:pPr>
              <a:t>‹#›</a:t>
            </a:fld>
            <a:endParaRPr lang="en-GB"/>
          </a:p>
        </p:txBody>
      </p:sp>
    </p:spTree>
    <p:extLst>
      <p:ext uri="{BB962C8B-B14F-4D97-AF65-F5344CB8AC3E}">
        <p14:creationId xmlns:p14="http://schemas.microsoft.com/office/powerpoint/2010/main" xmlns="" val="4162248473"/>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Times" pitchFamily="18"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97CBC-3D11-49DD-8FA9-FD30636C3F44}" type="slidenum">
              <a:rPr lang="en-GB">
                <a:solidFill>
                  <a:prstClr val="black"/>
                </a:solidFill>
              </a:rPr>
              <a:pPr/>
              <a:t>1</a:t>
            </a:fld>
            <a:endParaRPr lang="en-GB" dirty="0">
              <a:solidFill>
                <a:prstClr val="black"/>
              </a:solidFill>
            </a:endParaRPr>
          </a:p>
        </p:txBody>
      </p:sp>
      <p:sp>
        <p:nvSpPr>
          <p:cNvPr id="2226178" name="Rectangle 2"/>
          <p:cNvSpPr>
            <a:spLocks noGrp="1" noRot="1" noChangeAspect="1" noChangeArrowheads="1" noTextEdit="1"/>
          </p:cNvSpPr>
          <p:nvPr>
            <p:ph type="sldImg"/>
          </p:nvPr>
        </p:nvSpPr>
        <p:spPr>
          <a:xfrm>
            <a:off x="992188" y="768350"/>
            <a:ext cx="5116512" cy="3836988"/>
          </a:xfrm>
          <a:ln/>
        </p:spPr>
      </p:sp>
      <p:sp>
        <p:nvSpPr>
          <p:cNvPr id="2226179" name="Rectangle 3"/>
          <p:cNvSpPr>
            <a:spLocks noGrp="1" noChangeArrowheads="1"/>
          </p:cNvSpPr>
          <p:nvPr>
            <p:ph type="body" idx="1"/>
          </p:nvPr>
        </p:nvSpPr>
        <p:spPr/>
        <p:txBody>
          <a:bodyPr/>
          <a:lstStyle/>
          <a:p>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000125" y="769938"/>
            <a:ext cx="5111750" cy="3833812"/>
          </a:xfrm>
          <a:ln/>
        </p:spPr>
      </p:sp>
      <p:sp>
        <p:nvSpPr>
          <p:cNvPr id="157699" name="Rectangle 3"/>
          <p:cNvSpPr>
            <a:spLocks noGrp="1" noChangeArrowheads="1"/>
          </p:cNvSpPr>
          <p:nvPr>
            <p:ph type="body" idx="1"/>
          </p:nvPr>
        </p:nvSpPr>
        <p:spPr>
          <a:xfrm>
            <a:off x="949016" y="4863082"/>
            <a:ext cx="5204600" cy="46039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11</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998538" y="768350"/>
            <a:ext cx="5116512" cy="3836988"/>
          </a:xfrm>
          <a:ln/>
        </p:spPr>
      </p:sp>
      <p:sp>
        <p:nvSpPr>
          <p:cNvPr id="154627" name="Rectangle 3"/>
          <p:cNvSpPr>
            <a:spLocks noGrp="1" noChangeArrowheads="1"/>
          </p:cNvSpPr>
          <p:nvPr>
            <p:ph type="body" idx="1"/>
          </p:nvPr>
        </p:nvSpPr>
        <p:spPr>
          <a:xfrm>
            <a:off x="949016" y="4863082"/>
            <a:ext cx="5204600" cy="46039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X3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70</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000125" y="769938"/>
            <a:ext cx="5111750" cy="3833812"/>
          </a:xfrm>
          <a:ln/>
        </p:spPr>
      </p:sp>
      <p:sp>
        <p:nvSpPr>
          <p:cNvPr id="157699" name="Rectangle 3"/>
          <p:cNvSpPr>
            <a:spLocks noGrp="1" noChangeArrowheads="1"/>
          </p:cNvSpPr>
          <p:nvPr>
            <p:ph type="body" idx="1"/>
          </p:nvPr>
        </p:nvSpPr>
        <p:spPr>
          <a:xfrm>
            <a:off x="949016" y="4863082"/>
            <a:ext cx="5204600" cy="46039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5" tIns="49459" rIns="98905" bIns="49459" anchor="b"/>
          <a:lstStyle>
            <a:lvl1pPr defTabSz="928688">
              <a:defRPr sz="900" b="1">
                <a:solidFill>
                  <a:schemeClr val="tx1"/>
                </a:solidFill>
                <a:latin typeface="Arial" charset="0"/>
              </a:defRPr>
            </a:lvl1pPr>
            <a:lvl2pPr marL="742950" indent="-285750" defTabSz="928688">
              <a:defRPr sz="900" b="1">
                <a:solidFill>
                  <a:schemeClr val="tx1"/>
                </a:solidFill>
                <a:latin typeface="Arial" charset="0"/>
              </a:defRPr>
            </a:lvl2pPr>
            <a:lvl3pPr marL="1143000" indent="-228600" defTabSz="928688">
              <a:defRPr sz="900" b="1">
                <a:solidFill>
                  <a:schemeClr val="tx1"/>
                </a:solidFill>
                <a:latin typeface="Arial" charset="0"/>
              </a:defRPr>
            </a:lvl3pPr>
            <a:lvl4pPr marL="1600200" indent="-228600" defTabSz="928688">
              <a:defRPr sz="900" b="1">
                <a:solidFill>
                  <a:schemeClr val="tx1"/>
                </a:solidFill>
                <a:latin typeface="Arial" charset="0"/>
              </a:defRPr>
            </a:lvl4pPr>
            <a:lvl5pPr marL="2057400" indent="-228600" defTabSz="928688">
              <a:defRPr sz="900" b="1">
                <a:solidFill>
                  <a:schemeClr val="tx1"/>
                </a:solidFill>
                <a:latin typeface="Arial" charset="0"/>
              </a:defRPr>
            </a:lvl5pPr>
            <a:lvl6pPr marL="2514600" indent="-228600" algn="ctr" defTabSz="928688" eaLnBrk="0" fontAlgn="base" hangingPunct="0">
              <a:spcBef>
                <a:spcPct val="0"/>
              </a:spcBef>
              <a:spcAft>
                <a:spcPct val="0"/>
              </a:spcAft>
              <a:defRPr sz="900" b="1">
                <a:solidFill>
                  <a:schemeClr val="tx1"/>
                </a:solidFill>
                <a:latin typeface="Arial" charset="0"/>
              </a:defRPr>
            </a:lvl6pPr>
            <a:lvl7pPr marL="2971800" indent="-228600" algn="ctr" defTabSz="928688" eaLnBrk="0" fontAlgn="base" hangingPunct="0">
              <a:spcBef>
                <a:spcPct val="0"/>
              </a:spcBef>
              <a:spcAft>
                <a:spcPct val="0"/>
              </a:spcAft>
              <a:defRPr sz="900" b="1">
                <a:solidFill>
                  <a:schemeClr val="tx1"/>
                </a:solidFill>
                <a:latin typeface="Arial" charset="0"/>
              </a:defRPr>
            </a:lvl7pPr>
            <a:lvl8pPr marL="3429000" indent="-228600" algn="ctr" defTabSz="928688" eaLnBrk="0" fontAlgn="base" hangingPunct="0">
              <a:spcBef>
                <a:spcPct val="0"/>
              </a:spcBef>
              <a:spcAft>
                <a:spcPct val="0"/>
              </a:spcAft>
              <a:defRPr sz="900" b="1">
                <a:solidFill>
                  <a:schemeClr val="tx1"/>
                </a:solidFill>
                <a:latin typeface="Arial" charset="0"/>
              </a:defRPr>
            </a:lvl8pPr>
            <a:lvl9pPr marL="3886200" indent="-228600" algn="ctr" defTabSz="928688" eaLnBrk="0" fontAlgn="base" hangingPunct="0">
              <a:spcBef>
                <a:spcPct val="0"/>
              </a:spcBef>
              <a:spcAft>
                <a:spcPct val="0"/>
              </a:spcAft>
              <a:defRPr sz="900" b="1">
                <a:solidFill>
                  <a:schemeClr val="tx1"/>
                </a:solidFill>
                <a:latin typeface="Arial" charset="0"/>
              </a:defRPr>
            </a:lvl9pPr>
          </a:lstStyle>
          <a:p>
            <a:pPr algn="r"/>
            <a:fld id="{5EE17CC8-B2B1-4A0C-BEDE-5B4A32F40464}" type="slidenum">
              <a:rPr lang="en-GB"/>
              <a:pPr algn="r"/>
              <a:t>75</a:t>
            </a:fld>
            <a:endParaRPr lang="en-GB"/>
          </a:p>
        </p:txBody>
      </p:sp>
      <p:sp>
        <p:nvSpPr>
          <p:cNvPr id="158723" name="Rectangle 2"/>
          <p:cNvSpPr>
            <a:spLocks noGrp="1" noRot="1" noChangeAspect="1" noChangeArrowheads="1" noTextEdit="1"/>
          </p:cNvSpPr>
          <p:nvPr>
            <p:ph type="sldImg"/>
          </p:nvPr>
        </p:nvSpPr>
        <p:spPr>
          <a:xfrm>
            <a:off x="993775" y="763588"/>
            <a:ext cx="5122863" cy="3841750"/>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5" tIns="49459" rIns="98905" bIns="49459" anchor="b"/>
          <a:lstStyle>
            <a:lvl1pPr defTabSz="928688">
              <a:defRPr sz="900" b="1">
                <a:solidFill>
                  <a:schemeClr val="tx1"/>
                </a:solidFill>
                <a:latin typeface="Arial" charset="0"/>
              </a:defRPr>
            </a:lvl1pPr>
            <a:lvl2pPr marL="742950" indent="-285750" defTabSz="928688">
              <a:defRPr sz="900" b="1">
                <a:solidFill>
                  <a:schemeClr val="tx1"/>
                </a:solidFill>
                <a:latin typeface="Arial" charset="0"/>
              </a:defRPr>
            </a:lvl2pPr>
            <a:lvl3pPr marL="1143000" indent="-228600" defTabSz="928688">
              <a:defRPr sz="900" b="1">
                <a:solidFill>
                  <a:schemeClr val="tx1"/>
                </a:solidFill>
                <a:latin typeface="Arial" charset="0"/>
              </a:defRPr>
            </a:lvl3pPr>
            <a:lvl4pPr marL="1600200" indent="-228600" defTabSz="928688">
              <a:defRPr sz="900" b="1">
                <a:solidFill>
                  <a:schemeClr val="tx1"/>
                </a:solidFill>
                <a:latin typeface="Arial" charset="0"/>
              </a:defRPr>
            </a:lvl4pPr>
            <a:lvl5pPr marL="2057400" indent="-228600" defTabSz="928688">
              <a:defRPr sz="900" b="1">
                <a:solidFill>
                  <a:schemeClr val="tx1"/>
                </a:solidFill>
                <a:latin typeface="Arial" charset="0"/>
              </a:defRPr>
            </a:lvl5pPr>
            <a:lvl6pPr marL="2514600" indent="-228600" algn="ctr" defTabSz="928688" eaLnBrk="0" fontAlgn="base" hangingPunct="0">
              <a:spcBef>
                <a:spcPct val="0"/>
              </a:spcBef>
              <a:spcAft>
                <a:spcPct val="0"/>
              </a:spcAft>
              <a:defRPr sz="900" b="1">
                <a:solidFill>
                  <a:schemeClr val="tx1"/>
                </a:solidFill>
                <a:latin typeface="Arial" charset="0"/>
              </a:defRPr>
            </a:lvl6pPr>
            <a:lvl7pPr marL="2971800" indent="-228600" algn="ctr" defTabSz="928688" eaLnBrk="0" fontAlgn="base" hangingPunct="0">
              <a:spcBef>
                <a:spcPct val="0"/>
              </a:spcBef>
              <a:spcAft>
                <a:spcPct val="0"/>
              </a:spcAft>
              <a:defRPr sz="900" b="1">
                <a:solidFill>
                  <a:schemeClr val="tx1"/>
                </a:solidFill>
                <a:latin typeface="Arial" charset="0"/>
              </a:defRPr>
            </a:lvl7pPr>
            <a:lvl8pPr marL="3429000" indent="-228600" algn="ctr" defTabSz="928688" eaLnBrk="0" fontAlgn="base" hangingPunct="0">
              <a:spcBef>
                <a:spcPct val="0"/>
              </a:spcBef>
              <a:spcAft>
                <a:spcPct val="0"/>
              </a:spcAft>
              <a:defRPr sz="900" b="1">
                <a:solidFill>
                  <a:schemeClr val="tx1"/>
                </a:solidFill>
                <a:latin typeface="Arial" charset="0"/>
              </a:defRPr>
            </a:lvl8pPr>
            <a:lvl9pPr marL="3886200" indent="-228600" algn="ctr" defTabSz="928688" eaLnBrk="0" fontAlgn="base" hangingPunct="0">
              <a:spcBef>
                <a:spcPct val="0"/>
              </a:spcBef>
              <a:spcAft>
                <a:spcPct val="0"/>
              </a:spcAft>
              <a:defRPr sz="900" b="1">
                <a:solidFill>
                  <a:schemeClr val="tx1"/>
                </a:solidFill>
                <a:latin typeface="Arial" charset="0"/>
              </a:defRPr>
            </a:lvl9pPr>
          </a:lstStyle>
          <a:p>
            <a:pPr algn="r"/>
            <a:fld id="{7F53BF4E-1498-4A96-B37C-9D86962F426A}" type="slidenum">
              <a:rPr lang="en-GB"/>
              <a:pPr algn="r"/>
              <a:t>76</a:t>
            </a:fld>
            <a:endParaRPr lang="en-GB"/>
          </a:p>
        </p:txBody>
      </p:sp>
      <p:sp>
        <p:nvSpPr>
          <p:cNvPr id="181251" name="Rectangle 2"/>
          <p:cNvSpPr>
            <a:spLocks noGrp="1" noRot="1" noChangeAspect="1" noChangeArrowheads="1" noTextEdit="1"/>
          </p:cNvSpPr>
          <p:nvPr>
            <p:ph type="sldImg"/>
          </p:nvPr>
        </p:nvSpPr>
        <p:spPr>
          <a:xfrm>
            <a:off x="993775" y="763588"/>
            <a:ext cx="5122863" cy="3841750"/>
          </a:xfrm>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1000125" y="769938"/>
            <a:ext cx="5111750" cy="3833812"/>
          </a:xfrm>
          <a:ln/>
        </p:spPr>
      </p:sp>
      <p:sp>
        <p:nvSpPr>
          <p:cNvPr id="177155" name="Rectangle 3"/>
          <p:cNvSpPr>
            <a:spLocks noGrp="1" noChangeArrowheads="1"/>
          </p:cNvSpPr>
          <p:nvPr>
            <p:ph type="body" idx="1"/>
          </p:nvPr>
        </p:nvSpPr>
        <p:spPr>
          <a:xfrm>
            <a:off x="949016" y="4863082"/>
            <a:ext cx="5204600" cy="46039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1000125" y="769938"/>
            <a:ext cx="5111750" cy="3833812"/>
          </a:xfrm>
          <a:ln/>
        </p:spPr>
      </p:sp>
      <p:sp>
        <p:nvSpPr>
          <p:cNvPr id="179203" name="Rectangle 3"/>
          <p:cNvSpPr>
            <a:spLocks noGrp="1" noChangeArrowheads="1"/>
          </p:cNvSpPr>
          <p:nvPr>
            <p:ph type="body" idx="1"/>
          </p:nvPr>
        </p:nvSpPr>
        <p:spPr>
          <a:xfrm>
            <a:off x="949016" y="4863082"/>
            <a:ext cx="5204600" cy="46039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5" tIns="49459" rIns="98905" bIns="49459" anchor="b"/>
          <a:lstStyle>
            <a:lvl1pPr defTabSz="928688">
              <a:defRPr sz="900" b="1">
                <a:solidFill>
                  <a:schemeClr val="tx1"/>
                </a:solidFill>
                <a:latin typeface="Arial" charset="0"/>
              </a:defRPr>
            </a:lvl1pPr>
            <a:lvl2pPr marL="742950" indent="-285750" defTabSz="928688">
              <a:defRPr sz="900" b="1">
                <a:solidFill>
                  <a:schemeClr val="tx1"/>
                </a:solidFill>
                <a:latin typeface="Arial" charset="0"/>
              </a:defRPr>
            </a:lvl2pPr>
            <a:lvl3pPr marL="1143000" indent="-228600" defTabSz="928688">
              <a:defRPr sz="900" b="1">
                <a:solidFill>
                  <a:schemeClr val="tx1"/>
                </a:solidFill>
                <a:latin typeface="Arial" charset="0"/>
              </a:defRPr>
            </a:lvl3pPr>
            <a:lvl4pPr marL="1600200" indent="-228600" defTabSz="928688">
              <a:defRPr sz="900" b="1">
                <a:solidFill>
                  <a:schemeClr val="tx1"/>
                </a:solidFill>
                <a:latin typeface="Arial" charset="0"/>
              </a:defRPr>
            </a:lvl4pPr>
            <a:lvl5pPr marL="2057400" indent="-228600" defTabSz="928688">
              <a:defRPr sz="900" b="1">
                <a:solidFill>
                  <a:schemeClr val="tx1"/>
                </a:solidFill>
                <a:latin typeface="Arial" charset="0"/>
              </a:defRPr>
            </a:lvl5pPr>
            <a:lvl6pPr marL="2514600" indent="-228600" algn="ctr" defTabSz="928688" eaLnBrk="0" fontAlgn="base" hangingPunct="0">
              <a:spcBef>
                <a:spcPct val="0"/>
              </a:spcBef>
              <a:spcAft>
                <a:spcPct val="0"/>
              </a:spcAft>
              <a:defRPr sz="900" b="1">
                <a:solidFill>
                  <a:schemeClr val="tx1"/>
                </a:solidFill>
                <a:latin typeface="Arial" charset="0"/>
              </a:defRPr>
            </a:lvl6pPr>
            <a:lvl7pPr marL="2971800" indent="-228600" algn="ctr" defTabSz="928688" eaLnBrk="0" fontAlgn="base" hangingPunct="0">
              <a:spcBef>
                <a:spcPct val="0"/>
              </a:spcBef>
              <a:spcAft>
                <a:spcPct val="0"/>
              </a:spcAft>
              <a:defRPr sz="900" b="1">
                <a:solidFill>
                  <a:schemeClr val="tx1"/>
                </a:solidFill>
                <a:latin typeface="Arial" charset="0"/>
              </a:defRPr>
            </a:lvl7pPr>
            <a:lvl8pPr marL="3429000" indent="-228600" algn="ctr" defTabSz="928688" eaLnBrk="0" fontAlgn="base" hangingPunct="0">
              <a:spcBef>
                <a:spcPct val="0"/>
              </a:spcBef>
              <a:spcAft>
                <a:spcPct val="0"/>
              </a:spcAft>
              <a:defRPr sz="900" b="1">
                <a:solidFill>
                  <a:schemeClr val="tx1"/>
                </a:solidFill>
                <a:latin typeface="Arial" charset="0"/>
              </a:defRPr>
            </a:lvl8pPr>
            <a:lvl9pPr marL="3886200" indent="-228600" algn="ctr" defTabSz="928688" eaLnBrk="0" fontAlgn="base" hangingPunct="0">
              <a:spcBef>
                <a:spcPct val="0"/>
              </a:spcBef>
              <a:spcAft>
                <a:spcPct val="0"/>
              </a:spcAft>
              <a:defRPr sz="900" b="1">
                <a:solidFill>
                  <a:schemeClr val="tx1"/>
                </a:solidFill>
                <a:latin typeface="Arial" charset="0"/>
              </a:defRPr>
            </a:lvl9pPr>
          </a:lstStyle>
          <a:p>
            <a:pPr algn="r"/>
            <a:fld id="{5EE17CC8-B2B1-4A0C-BEDE-5B4A32F40464}" type="slidenum">
              <a:rPr lang="en-GB"/>
              <a:pPr algn="r"/>
              <a:t>79</a:t>
            </a:fld>
            <a:endParaRPr lang="en-GB"/>
          </a:p>
        </p:txBody>
      </p:sp>
      <p:sp>
        <p:nvSpPr>
          <p:cNvPr id="158723" name="Rectangle 2"/>
          <p:cNvSpPr>
            <a:spLocks noGrp="1" noRot="1" noChangeAspect="1" noChangeArrowheads="1" noTextEdit="1"/>
          </p:cNvSpPr>
          <p:nvPr>
            <p:ph type="sldImg"/>
          </p:nvPr>
        </p:nvSpPr>
        <p:spPr>
          <a:xfrm>
            <a:off x="993775" y="763588"/>
            <a:ext cx="5122863" cy="3841750"/>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2</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5" tIns="49459" rIns="98905" bIns="49459" anchor="b"/>
          <a:lstStyle>
            <a:lvl1pPr defTabSz="928688">
              <a:defRPr sz="900" b="1">
                <a:solidFill>
                  <a:schemeClr val="tx1"/>
                </a:solidFill>
                <a:latin typeface="Arial" charset="0"/>
              </a:defRPr>
            </a:lvl1pPr>
            <a:lvl2pPr marL="742950" indent="-285750" defTabSz="928688">
              <a:defRPr sz="900" b="1">
                <a:solidFill>
                  <a:schemeClr val="tx1"/>
                </a:solidFill>
                <a:latin typeface="Arial" charset="0"/>
              </a:defRPr>
            </a:lvl2pPr>
            <a:lvl3pPr marL="1143000" indent="-228600" defTabSz="928688">
              <a:defRPr sz="900" b="1">
                <a:solidFill>
                  <a:schemeClr val="tx1"/>
                </a:solidFill>
                <a:latin typeface="Arial" charset="0"/>
              </a:defRPr>
            </a:lvl3pPr>
            <a:lvl4pPr marL="1600200" indent="-228600" defTabSz="928688">
              <a:defRPr sz="900" b="1">
                <a:solidFill>
                  <a:schemeClr val="tx1"/>
                </a:solidFill>
                <a:latin typeface="Arial" charset="0"/>
              </a:defRPr>
            </a:lvl4pPr>
            <a:lvl5pPr marL="2057400" indent="-228600" defTabSz="928688">
              <a:defRPr sz="900" b="1">
                <a:solidFill>
                  <a:schemeClr val="tx1"/>
                </a:solidFill>
                <a:latin typeface="Arial" charset="0"/>
              </a:defRPr>
            </a:lvl5pPr>
            <a:lvl6pPr marL="2514600" indent="-228600" algn="ctr" defTabSz="928688" eaLnBrk="0" fontAlgn="base" hangingPunct="0">
              <a:spcBef>
                <a:spcPct val="0"/>
              </a:spcBef>
              <a:spcAft>
                <a:spcPct val="0"/>
              </a:spcAft>
              <a:defRPr sz="900" b="1">
                <a:solidFill>
                  <a:schemeClr val="tx1"/>
                </a:solidFill>
                <a:latin typeface="Arial" charset="0"/>
              </a:defRPr>
            </a:lvl6pPr>
            <a:lvl7pPr marL="2971800" indent="-228600" algn="ctr" defTabSz="928688" eaLnBrk="0" fontAlgn="base" hangingPunct="0">
              <a:spcBef>
                <a:spcPct val="0"/>
              </a:spcBef>
              <a:spcAft>
                <a:spcPct val="0"/>
              </a:spcAft>
              <a:defRPr sz="900" b="1">
                <a:solidFill>
                  <a:schemeClr val="tx1"/>
                </a:solidFill>
                <a:latin typeface="Arial" charset="0"/>
              </a:defRPr>
            </a:lvl7pPr>
            <a:lvl8pPr marL="3429000" indent="-228600" algn="ctr" defTabSz="928688" eaLnBrk="0" fontAlgn="base" hangingPunct="0">
              <a:spcBef>
                <a:spcPct val="0"/>
              </a:spcBef>
              <a:spcAft>
                <a:spcPct val="0"/>
              </a:spcAft>
              <a:defRPr sz="900" b="1">
                <a:solidFill>
                  <a:schemeClr val="tx1"/>
                </a:solidFill>
                <a:latin typeface="Arial" charset="0"/>
              </a:defRPr>
            </a:lvl8pPr>
            <a:lvl9pPr marL="3886200" indent="-228600" algn="ctr" defTabSz="928688" eaLnBrk="0" fontAlgn="base" hangingPunct="0">
              <a:spcBef>
                <a:spcPct val="0"/>
              </a:spcBef>
              <a:spcAft>
                <a:spcPct val="0"/>
              </a:spcAft>
              <a:defRPr sz="900" b="1">
                <a:solidFill>
                  <a:schemeClr val="tx1"/>
                </a:solidFill>
                <a:latin typeface="Arial" charset="0"/>
              </a:defRPr>
            </a:lvl9pPr>
          </a:lstStyle>
          <a:p>
            <a:pPr algn="r"/>
            <a:fld id="{B83B9158-FD2F-4B89-9417-F852EFA6326E}" type="slidenum">
              <a:rPr lang="en-GB"/>
              <a:pPr algn="r"/>
              <a:t>80</a:t>
            </a:fld>
            <a:endParaRPr lang="en-GB"/>
          </a:p>
        </p:txBody>
      </p:sp>
      <p:sp>
        <p:nvSpPr>
          <p:cNvPr id="159747" name="Rectangle 2"/>
          <p:cNvSpPr>
            <a:spLocks noGrp="1" noRot="1" noChangeAspect="1" noChangeArrowheads="1" noTextEdit="1"/>
          </p:cNvSpPr>
          <p:nvPr>
            <p:ph type="sldImg"/>
          </p:nvPr>
        </p:nvSpPr>
        <p:spPr>
          <a:xfrm>
            <a:off x="993775" y="763588"/>
            <a:ext cx="5122863" cy="3841750"/>
          </a:xfr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D375A7A7-6768-47CC-B304-3D8F187EF4CD}" type="slidenum">
              <a:rPr lang="en-GB" sz="1300" b="0">
                <a:latin typeface="Times" pitchFamily="18" charset="0"/>
              </a:rPr>
              <a:pPr/>
              <a:t>81</a:t>
            </a:fld>
            <a:endParaRPr lang="en-GB" sz="1300" b="0">
              <a:latin typeface="Times"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D4EF664A-6FE1-44DC-ADB3-A76C52E00C32}" type="slidenum">
              <a:rPr lang="en-GB" sz="1300" b="0">
                <a:latin typeface="Times" pitchFamily="18" charset="0"/>
              </a:rPr>
              <a:pPr/>
              <a:t>82</a:t>
            </a:fld>
            <a:endParaRPr lang="en-GB" sz="1300" b="0">
              <a:latin typeface="Times"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905" tIns="49459" rIns="98905" bIns="49459" anchor="b"/>
          <a:lstStyle>
            <a:lvl1pPr defTabSz="928688">
              <a:defRPr sz="900" b="1">
                <a:solidFill>
                  <a:schemeClr val="tx1"/>
                </a:solidFill>
                <a:latin typeface="Arial" charset="0"/>
              </a:defRPr>
            </a:lvl1pPr>
            <a:lvl2pPr marL="742950" indent="-285750" defTabSz="928688">
              <a:defRPr sz="900" b="1">
                <a:solidFill>
                  <a:schemeClr val="tx1"/>
                </a:solidFill>
                <a:latin typeface="Arial" charset="0"/>
              </a:defRPr>
            </a:lvl2pPr>
            <a:lvl3pPr marL="1143000" indent="-228600" defTabSz="928688">
              <a:defRPr sz="900" b="1">
                <a:solidFill>
                  <a:schemeClr val="tx1"/>
                </a:solidFill>
                <a:latin typeface="Arial" charset="0"/>
              </a:defRPr>
            </a:lvl3pPr>
            <a:lvl4pPr marL="1600200" indent="-228600" defTabSz="928688">
              <a:defRPr sz="900" b="1">
                <a:solidFill>
                  <a:schemeClr val="tx1"/>
                </a:solidFill>
                <a:latin typeface="Arial" charset="0"/>
              </a:defRPr>
            </a:lvl4pPr>
            <a:lvl5pPr marL="2057400" indent="-228600" defTabSz="928688">
              <a:defRPr sz="900" b="1">
                <a:solidFill>
                  <a:schemeClr val="tx1"/>
                </a:solidFill>
                <a:latin typeface="Arial" charset="0"/>
              </a:defRPr>
            </a:lvl5pPr>
            <a:lvl6pPr marL="2514600" indent="-228600" algn="ctr" defTabSz="928688" eaLnBrk="0" fontAlgn="base" hangingPunct="0">
              <a:spcBef>
                <a:spcPct val="0"/>
              </a:spcBef>
              <a:spcAft>
                <a:spcPct val="0"/>
              </a:spcAft>
              <a:defRPr sz="900" b="1">
                <a:solidFill>
                  <a:schemeClr val="tx1"/>
                </a:solidFill>
                <a:latin typeface="Arial" charset="0"/>
              </a:defRPr>
            </a:lvl6pPr>
            <a:lvl7pPr marL="2971800" indent="-228600" algn="ctr" defTabSz="928688" eaLnBrk="0" fontAlgn="base" hangingPunct="0">
              <a:spcBef>
                <a:spcPct val="0"/>
              </a:spcBef>
              <a:spcAft>
                <a:spcPct val="0"/>
              </a:spcAft>
              <a:defRPr sz="900" b="1">
                <a:solidFill>
                  <a:schemeClr val="tx1"/>
                </a:solidFill>
                <a:latin typeface="Arial" charset="0"/>
              </a:defRPr>
            </a:lvl7pPr>
            <a:lvl8pPr marL="3429000" indent="-228600" algn="ctr" defTabSz="928688" eaLnBrk="0" fontAlgn="base" hangingPunct="0">
              <a:spcBef>
                <a:spcPct val="0"/>
              </a:spcBef>
              <a:spcAft>
                <a:spcPct val="0"/>
              </a:spcAft>
              <a:defRPr sz="900" b="1">
                <a:solidFill>
                  <a:schemeClr val="tx1"/>
                </a:solidFill>
                <a:latin typeface="Arial" charset="0"/>
              </a:defRPr>
            </a:lvl8pPr>
            <a:lvl9pPr marL="3886200" indent="-228600" algn="ctr" defTabSz="928688" eaLnBrk="0" fontAlgn="base" hangingPunct="0">
              <a:spcBef>
                <a:spcPct val="0"/>
              </a:spcBef>
              <a:spcAft>
                <a:spcPct val="0"/>
              </a:spcAft>
              <a:defRPr sz="900" b="1">
                <a:solidFill>
                  <a:schemeClr val="tx1"/>
                </a:solidFill>
                <a:latin typeface="Arial" charset="0"/>
              </a:defRPr>
            </a:lvl9pPr>
          </a:lstStyle>
          <a:p>
            <a:pPr algn="r"/>
            <a:fld id="{21153D85-6C0D-4E4A-ABEB-B3CE7EC40AB6}" type="slidenum">
              <a:rPr lang="en-GB"/>
              <a:pPr algn="r"/>
              <a:t>83</a:t>
            </a:fld>
            <a:endParaRPr lang="en-GB"/>
          </a:p>
        </p:txBody>
      </p:sp>
      <p:sp>
        <p:nvSpPr>
          <p:cNvPr id="162819" name="Rectangle 2"/>
          <p:cNvSpPr>
            <a:spLocks noGrp="1" noRot="1" noChangeAspect="1" noChangeArrowheads="1" noTextEdit="1"/>
          </p:cNvSpPr>
          <p:nvPr>
            <p:ph type="sldImg"/>
          </p:nvPr>
        </p:nvSpPr>
        <p:spPr>
          <a:xfrm>
            <a:off x="993775" y="763588"/>
            <a:ext cx="5122863" cy="3841750"/>
          </a:xfrm>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1F41B11E-DCEC-4211-9CDC-87364B0AD3FA}" type="slidenum">
              <a:rPr lang="en-GB" sz="1300" b="0">
                <a:latin typeface="Times" pitchFamily="18" charset="0"/>
              </a:rPr>
              <a:pPr/>
              <a:t>84</a:t>
            </a:fld>
            <a:endParaRPr lang="en-GB" sz="1300" b="0">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392B4856-DABB-4E26-AC26-F69178118827}" type="slidenum">
              <a:rPr lang="en-GB" sz="1300" b="0">
                <a:latin typeface="Times" pitchFamily="18" charset="0"/>
              </a:rPr>
              <a:pPr/>
              <a:t>85</a:t>
            </a:fld>
            <a:endParaRPr lang="en-GB" sz="1300" b="0">
              <a:latin typeface="Times"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7AC1A521-B9EC-48A5-BBAC-A17A04F2E733}" type="slidenum">
              <a:rPr lang="en-GB" sz="1300" b="0">
                <a:latin typeface="Times" pitchFamily="18" charset="0"/>
              </a:rPr>
              <a:pPr/>
              <a:t>86</a:t>
            </a:fld>
            <a:endParaRPr lang="en-GB" sz="1300" b="0">
              <a:latin typeface="Times"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7AC1A521-B9EC-48A5-BBAC-A17A04F2E733}" type="slidenum">
              <a:rPr lang="en-GB" sz="1300" b="0">
                <a:latin typeface="Times" pitchFamily="18" charset="0"/>
              </a:rPr>
              <a:pPr/>
              <a:t>87</a:t>
            </a:fld>
            <a:endParaRPr lang="en-GB" sz="1300" b="0">
              <a:latin typeface="Times"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16FD62FE-BBE7-4D83-BAD9-1FF51D5F20B0}" type="slidenum">
              <a:rPr lang="en-GB" sz="1300" b="0">
                <a:latin typeface="Times" pitchFamily="18" charset="0"/>
              </a:rPr>
              <a:pPr/>
              <a:t>88</a:t>
            </a:fld>
            <a:endParaRPr lang="en-GB" sz="1300" b="0">
              <a:latin typeface="Times"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7AC1A521-B9EC-48A5-BBAC-A17A04F2E733}" type="slidenum">
              <a:rPr lang="en-GB" sz="1300" b="0">
                <a:latin typeface="Times" pitchFamily="18" charset="0"/>
              </a:rPr>
              <a:pPr/>
              <a:t>89</a:t>
            </a:fld>
            <a:endParaRPr lang="en-GB" sz="1300" b="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3</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021D9169-E071-4745-88EC-6CF618C337BD}" type="slidenum">
              <a:rPr lang="en-GB" sz="1300" b="0">
                <a:latin typeface="Times" pitchFamily="18" charset="0"/>
              </a:rPr>
              <a:pPr/>
              <a:t>90</a:t>
            </a:fld>
            <a:endParaRPr lang="en-GB" sz="1300" b="0">
              <a:latin typeface="Times"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60E18251-FA7F-4F5E-BF5F-541217F7130B}" type="slidenum">
              <a:rPr lang="en-GB" sz="1300" b="0">
                <a:latin typeface="Times" pitchFamily="18" charset="0"/>
              </a:rPr>
              <a:pPr/>
              <a:t>91</a:t>
            </a:fld>
            <a:endParaRPr lang="en-GB" sz="1300" b="0">
              <a:latin typeface="Times"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39C99B5D-70E5-417C-906C-39319785AADB}" type="slidenum">
              <a:rPr lang="en-GB" sz="1300" b="0">
                <a:latin typeface="Times" pitchFamily="18" charset="0"/>
              </a:rPr>
              <a:pPr/>
              <a:t>94</a:t>
            </a:fld>
            <a:endParaRPr lang="en-GB" sz="1300" b="0">
              <a:latin typeface="Times"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4255843E-319B-4553-9144-3FDF0BDC8EF7}" type="slidenum">
              <a:rPr lang="en-GB" sz="1300" b="0">
                <a:solidFill>
                  <a:srgbClr val="000000"/>
                </a:solidFill>
                <a:latin typeface="Times" pitchFamily="18" charset="0"/>
              </a:rPr>
              <a:pPr/>
              <a:t>95</a:t>
            </a:fld>
            <a:endParaRPr lang="en-GB" sz="1300" b="0">
              <a:solidFill>
                <a:srgbClr val="000000"/>
              </a:solidFill>
              <a:latin typeface="Times"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D77B1448-1836-49FD-ADE7-143781A44B0A}" type="slidenum">
              <a:rPr lang="en-GB" sz="1300" b="0">
                <a:latin typeface="Times" pitchFamily="18" charset="0"/>
              </a:rPr>
              <a:pPr/>
              <a:t>96</a:t>
            </a:fld>
            <a:endParaRPr lang="en-GB" sz="1300" b="0">
              <a:latin typeface="Times"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7C2270CC-08A1-459F-98B4-A7A47543634E}" type="slidenum">
              <a:rPr lang="en-GB" sz="1300" b="0">
                <a:latin typeface="Times" pitchFamily="18" charset="0"/>
              </a:rPr>
              <a:pPr/>
              <a:t>97</a:t>
            </a:fld>
            <a:endParaRPr lang="en-GB" sz="1300" b="0">
              <a:latin typeface="Times"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2E385512-EFA6-410C-B12F-685CD75072A5}" type="slidenum">
              <a:rPr lang="en-GB" sz="1300" b="0">
                <a:latin typeface="Times" pitchFamily="18" charset="0"/>
              </a:rPr>
              <a:pPr/>
              <a:t>98</a:t>
            </a:fld>
            <a:endParaRPr lang="en-GB" sz="1300" b="0">
              <a:latin typeface="Times"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146675F3-7ECA-4B7B-AD94-22DA12792CAF}" type="slidenum">
              <a:rPr lang="en-GB" sz="1300" b="0">
                <a:latin typeface="Times" pitchFamily="18" charset="0"/>
              </a:rPr>
              <a:pPr/>
              <a:t>99</a:t>
            </a:fld>
            <a:endParaRPr lang="en-GB" sz="1300" b="0">
              <a:latin typeface="Times"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6898988F-FC91-4E93-943F-92CB4DE344ED}" type="slidenum">
              <a:rPr lang="en-GB" sz="1300" b="0">
                <a:latin typeface="Times" pitchFamily="18" charset="0"/>
              </a:rPr>
              <a:pPr/>
              <a:t>100</a:t>
            </a:fld>
            <a:endParaRPr lang="en-GB" sz="1300" b="0">
              <a:latin typeface="Times"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101</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692" tIns="49852" rIns="99692" bIns="49852" anchor="b"/>
          <a:lstStyle>
            <a:lvl1pPr defTabSz="941388">
              <a:defRPr sz="900" b="1">
                <a:solidFill>
                  <a:schemeClr val="tx1"/>
                </a:solidFill>
                <a:latin typeface="Arial" charset="0"/>
              </a:defRPr>
            </a:lvl1pPr>
            <a:lvl2pPr marL="742950" indent="-285750" defTabSz="941388">
              <a:defRPr sz="900" b="1">
                <a:solidFill>
                  <a:schemeClr val="tx1"/>
                </a:solidFill>
                <a:latin typeface="Arial" charset="0"/>
              </a:defRPr>
            </a:lvl2pPr>
            <a:lvl3pPr marL="1143000" indent="-228600" defTabSz="941388">
              <a:defRPr sz="900" b="1">
                <a:solidFill>
                  <a:schemeClr val="tx1"/>
                </a:solidFill>
                <a:latin typeface="Arial" charset="0"/>
              </a:defRPr>
            </a:lvl3pPr>
            <a:lvl4pPr marL="1600200" indent="-228600" defTabSz="941388">
              <a:defRPr sz="900" b="1">
                <a:solidFill>
                  <a:schemeClr val="tx1"/>
                </a:solidFill>
                <a:latin typeface="Arial" charset="0"/>
              </a:defRPr>
            </a:lvl4pPr>
            <a:lvl5pPr marL="2057400" indent="-228600" defTabSz="941388">
              <a:defRPr sz="900" b="1">
                <a:solidFill>
                  <a:schemeClr val="tx1"/>
                </a:solidFill>
                <a:latin typeface="Arial" charset="0"/>
              </a:defRPr>
            </a:lvl5pPr>
            <a:lvl6pPr marL="2514600" indent="-228600" algn="ctr" defTabSz="941388" eaLnBrk="0" fontAlgn="base" hangingPunct="0">
              <a:spcBef>
                <a:spcPct val="0"/>
              </a:spcBef>
              <a:spcAft>
                <a:spcPct val="0"/>
              </a:spcAft>
              <a:defRPr sz="900" b="1">
                <a:solidFill>
                  <a:schemeClr val="tx1"/>
                </a:solidFill>
                <a:latin typeface="Arial" charset="0"/>
              </a:defRPr>
            </a:lvl6pPr>
            <a:lvl7pPr marL="2971800" indent="-228600" algn="ctr" defTabSz="941388" eaLnBrk="0" fontAlgn="base" hangingPunct="0">
              <a:spcBef>
                <a:spcPct val="0"/>
              </a:spcBef>
              <a:spcAft>
                <a:spcPct val="0"/>
              </a:spcAft>
              <a:defRPr sz="900" b="1">
                <a:solidFill>
                  <a:schemeClr val="tx1"/>
                </a:solidFill>
                <a:latin typeface="Arial" charset="0"/>
              </a:defRPr>
            </a:lvl7pPr>
            <a:lvl8pPr marL="3429000" indent="-228600" algn="ctr" defTabSz="941388" eaLnBrk="0" fontAlgn="base" hangingPunct="0">
              <a:spcBef>
                <a:spcPct val="0"/>
              </a:spcBef>
              <a:spcAft>
                <a:spcPct val="0"/>
              </a:spcAft>
              <a:defRPr sz="900" b="1">
                <a:solidFill>
                  <a:schemeClr val="tx1"/>
                </a:solidFill>
                <a:latin typeface="Arial" charset="0"/>
              </a:defRPr>
            </a:lvl8pPr>
            <a:lvl9pPr marL="3886200" indent="-228600" algn="ctr" defTabSz="941388" eaLnBrk="0" fontAlgn="base" hangingPunct="0">
              <a:spcBef>
                <a:spcPct val="0"/>
              </a:spcBef>
              <a:spcAft>
                <a:spcPct val="0"/>
              </a:spcAft>
              <a:defRPr sz="900" b="1">
                <a:solidFill>
                  <a:schemeClr val="tx1"/>
                </a:solidFill>
                <a:latin typeface="Arial" charset="0"/>
              </a:defRPr>
            </a:lvl9pPr>
          </a:lstStyle>
          <a:p>
            <a:pPr algn="r"/>
            <a:fld id="{942C4861-BC76-4A4F-82F5-8458ACEC89E2}" type="slidenum">
              <a:rPr lang="en-GB" sz="1300" b="0">
                <a:solidFill>
                  <a:srgbClr val="000000"/>
                </a:solidFill>
              </a:rPr>
              <a:pPr algn="r"/>
              <a:t>4</a:t>
            </a:fld>
            <a:endParaRPr lang="en-GB" sz="1300" b="0">
              <a:solidFill>
                <a:srgbClr val="000000"/>
              </a:solidFill>
            </a:endParaRPr>
          </a:p>
        </p:txBody>
      </p:sp>
      <p:sp>
        <p:nvSpPr>
          <p:cNvPr id="149507" name="Rectangle 2"/>
          <p:cNvSpPr>
            <a:spLocks noGrp="1" noRot="1" noChangeAspect="1" noChangeArrowheads="1" noTextEdit="1"/>
          </p:cNvSpPr>
          <p:nvPr>
            <p:ph type="sldImg"/>
          </p:nvPr>
        </p:nvSpPr>
        <p:spPr>
          <a:xfrm>
            <a:off x="992188" y="763588"/>
            <a:ext cx="5124450" cy="3843337"/>
          </a:xfrm>
          <a:ln/>
        </p:spPr>
      </p:sp>
      <p:sp>
        <p:nvSpPr>
          <p:cNvPr id="149508" name="Rectangle 3"/>
          <p:cNvSpPr>
            <a:spLocks noGrp="1" noChangeArrowheads="1"/>
          </p:cNvSpPr>
          <p:nvPr>
            <p:ph type="body" idx="1"/>
          </p:nvPr>
        </p:nvSpPr>
        <p:spPr>
          <a:xfrm>
            <a:off x="945687" y="4864722"/>
            <a:ext cx="5207929" cy="46055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692" tIns="49852" rIns="99692" bIns="49852"/>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104</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692" tIns="49852" rIns="99692" bIns="49852" anchor="b"/>
          <a:lstStyle>
            <a:lvl1pPr defTabSz="941388">
              <a:defRPr sz="900" b="1">
                <a:solidFill>
                  <a:schemeClr val="tx1"/>
                </a:solidFill>
                <a:latin typeface="Arial" charset="0"/>
              </a:defRPr>
            </a:lvl1pPr>
            <a:lvl2pPr marL="742950" indent="-285750" defTabSz="941388">
              <a:defRPr sz="900" b="1">
                <a:solidFill>
                  <a:schemeClr val="tx1"/>
                </a:solidFill>
                <a:latin typeface="Arial" charset="0"/>
              </a:defRPr>
            </a:lvl2pPr>
            <a:lvl3pPr marL="1143000" indent="-228600" defTabSz="941388">
              <a:defRPr sz="900" b="1">
                <a:solidFill>
                  <a:schemeClr val="tx1"/>
                </a:solidFill>
                <a:latin typeface="Arial" charset="0"/>
              </a:defRPr>
            </a:lvl3pPr>
            <a:lvl4pPr marL="1600200" indent="-228600" defTabSz="941388">
              <a:defRPr sz="900" b="1">
                <a:solidFill>
                  <a:schemeClr val="tx1"/>
                </a:solidFill>
                <a:latin typeface="Arial" charset="0"/>
              </a:defRPr>
            </a:lvl4pPr>
            <a:lvl5pPr marL="2057400" indent="-228600" defTabSz="941388">
              <a:defRPr sz="900" b="1">
                <a:solidFill>
                  <a:schemeClr val="tx1"/>
                </a:solidFill>
                <a:latin typeface="Arial" charset="0"/>
              </a:defRPr>
            </a:lvl5pPr>
            <a:lvl6pPr marL="2514600" indent="-228600" algn="ctr" defTabSz="941388" eaLnBrk="0" fontAlgn="base" hangingPunct="0">
              <a:spcBef>
                <a:spcPct val="0"/>
              </a:spcBef>
              <a:spcAft>
                <a:spcPct val="0"/>
              </a:spcAft>
              <a:defRPr sz="900" b="1">
                <a:solidFill>
                  <a:schemeClr val="tx1"/>
                </a:solidFill>
                <a:latin typeface="Arial" charset="0"/>
              </a:defRPr>
            </a:lvl6pPr>
            <a:lvl7pPr marL="2971800" indent="-228600" algn="ctr" defTabSz="941388" eaLnBrk="0" fontAlgn="base" hangingPunct="0">
              <a:spcBef>
                <a:spcPct val="0"/>
              </a:spcBef>
              <a:spcAft>
                <a:spcPct val="0"/>
              </a:spcAft>
              <a:defRPr sz="900" b="1">
                <a:solidFill>
                  <a:schemeClr val="tx1"/>
                </a:solidFill>
                <a:latin typeface="Arial" charset="0"/>
              </a:defRPr>
            </a:lvl7pPr>
            <a:lvl8pPr marL="3429000" indent="-228600" algn="ctr" defTabSz="941388" eaLnBrk="0" fontAlgn="base" hangingPunct="0">
              <a:spcBef>
                <a:spcPct val="0"/>
              </a:spcBef>
              <a:spcAft>
                <a:spcPct val="0"/>
              </a:spcAft>
              <a:defRPr sz="900" b="1">
                <a:solidFill>
                  <a:schemeClr val="tx1"/>
                </a:solidFill>
                <a:latin typeface="Arial" charset="0"/>
              </a:defRPr>
            </a:lvl8pPr>
            <a:lvl9pPr marL="3886200" indent="-228600" algn="ctr" defTabSz="941388" eaLnBrk="0" fontAlgn="base" hangingPunct="0">
              <a:spcBef>
                <a:spcPct val="0"/>
              </a:spcBef>
              <a:spcAft>
                <a:spcPct val="0"/>
              </a:spcAft>
              <a:defRPr sz="900" b="1">
                <a:solidFill>
                  <a:schemeClr val="tx1"/>
                </a:solidFill>
                <a:latin typeface="Arial" charset="0"/>
              </a:defRPr>
            </a:lvl9pPr>
          </a:lstStyle>
          <a:p>
            <a:pPr algn="r"/>
            <a:fld id="{C0F73B87-1CCC-4813-8D3E-A9A294E3053E}" type="slidenum">
              <a:rPr lang="en-GB" sz="1300" b="0">
                <a:solidFill>
                  <a:srgbClr val="000000"/>
                </a:solidFill>
              </a:rPr>
              <a:pPr algn="r"/>
              <a:t>5</a:t>
            </a:fld>
            <a:endParaRPr lang="en-GB" sz="1300" b="0">
              <a:solidFill>
                <a:srgbClr val="000000"/>
              </a:solidFill>
            </a:endParaRPr>
          </a:p>
        </p:txBody>
      </p:sp>
      <p:sp>
        <p:nvSpPr>
          <p:cNvPr id="150531" name="Rectangle 2"/>
          <p:cNvSpPr>
            <a:spLocks noGrp="1" noRot="1" noChangeAspect="1" noChangeArrowheads="1" noTextEdit="1"/>
          </p:cNvSpPr>
          <p:nvPr>
            <p:ph type="sldImg"/>
          </p:nvPr>
        </p:nvSpPr>
        <p:spPr>
          <a:xfrm>
            <a:off x="992188" y="763588"/>
            <a:ext cx="5124450" cy="3843337"/>
          </a:xfrm>
          <a:ln/>
        </p:spPr>
      </p:sp>
      <p:sp>
        <p:nvSpPr>
          <p:cNvPr id="150532" name="Rectangle 3"/>
          <p:cNvSpPr>
            <a:spLocks noGrp="1" noChangeArrowheads="1"/>
          </p:cNvSpPr>
          <p:nvPr>
            <p:ph type="body" idx="1"/>
          </p:nvPr>
        </p:nvSpPr>
        <p:spPr>
          <a:xfrm>
            <a:off x="945687" y="4864722"/>
            <a:ext cx="5207929" cy="46055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692" tIns="49852" rIns="99692" bIns="49852"/>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F0246E46-490F-46E5-9BD8-83F66003501A}" type="slidenum">
              <a:rPr lang="en-US" sz="1300" b="0"/>
              <a:pPr/>
              <a:t>6</a:t>
            </a:fld>
            <a:endParaRPr lang="en-US" sz="1300" b="0"/>
          </a:p>
        </p:txBody>
      </p:sp>
      <p:sp>
        <p:nvSpPr>
          <p:cNvPr id="151555" name="Rectangle 7"/>
          <p:cNvSpPr txBox="1">
            <a:spLocks noGrp="1" noChangeArrowheads="1"/>
          </p:cNvSpPr>
          <p:nvPr/>
        </p:nvSpPr>
        <p:spPr bwMode="auto">
          <a:xfrm>
            <a:off x="4020829" y="9719603"/>
            <a:ext cx="3076807" cy="51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929" tIns="49966" rIns="99929" bIns="49966" anchor="b"/>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r"/>
            <a:fld id="{D63437BE-82BF-4847-9AA7-FAF3E38EF820}" type="slidenum">
              <a:rPr lang="en-GB"/>
              <a:pPr algn="r"/>
              <a:t>6</a:t>
            </a:fld>
            <a:endParaRPr lang="en-GB"/>
          </a:p>
        </p:txBody>
      </p:sp>
      <p:sp>
        <p:nvSpPr>
          <p:cNvPr id="151556"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442" tIns="50729" rIns="101442" bIns="50729" anchor="b"/>
          <a:lstStyle>
            <a:lvl1pPr defTabSz="957263">
              <a:defRPr sz="900" b="1">
                <a:solidFill>
                  <a:schemeClr val="tx1"/>
                </a:solidFill>
                <a:latin typeface="Arial" charset="0"/>
              </a:defRPr>
            </a:lvl1pPr>
            <a:lvl2pPr marL="742950" indent="-285750" defTabSz="957263">
              <a:defRPr sz="900" b="1">
                <a:solidFill>
                  <a:schemeClr val="tx1"/>
                </a:solidFill>
                <a:latin typeface="Arial" charset="0"/>
              </a:defRPr>
            </a:lvl2pPr>
            <a:lvl3pPr marL="1143000" indent="-228600" defTabSz="957263">
              <a:defRPr sz="900" b="1">
                <a:solidFill>
                  <a:schemeClr val="tx1"/>
                </a:solidFill>
                <a:latin typeface="Arial" charset="0"/>
              </a:defRPr>
            </a:lvl3pPr>
            <a:lvl4pPr marL="1600200" indent="-228600" defTabSz="957263">
              <a:defRPr sz="900" b="1">
                <a:solidFill>
                  <a:schemeClr val="tx1"/>
                </a:solidFill>
                <a:latin typeface="Arial" charset="0"/>
              </a:defRPr>
            </a:lvl4pPr>
            <a:lvl5pPr marL="2057400" indent="-228600" defTabSz="957263">
              <a:defRPr sz="900" b="1">
                <a:solidFill>
                  <a:schemeClr val="tx1"/>
                </a:solidFill>
                <a:latin typeface="Arial" charset="0"/>
              </a:defRPr>
            </a:lvl5pPr>
            <a:lvl6pPr marL="2514600" indent="-228600" algn="ctr" defTabSz="957263" eaLnBrk="0" fontAlgn="base" hangingPunct="0">
              <a:spcBef>
                <a:spcPct val="0"/>
              </a:spcBef>
              <a:spcAft>
                <a:spcPct val="0"/>
              </a:spcAft>
              <a:defRPr sz="900" b="1">
                <a:solidFill>
                  <a:schemeClr val="tx1"/>
                </a:solidFill>
                <a:latin typeface="Arial" charset="0"/>
              </a:defRPr>
            </a:lvl6pPr>
            <a:lvl7pPr marL="2971800" indent="-228600" algn="ctr" defTabSz="957263" eaLnBrk="0" fontAlgn="base" hangingPunct="0">
              <a:spcBef>
                <a:spcPct val="0"/>
              </a:spcBef>
              <a:spcAft>
                <a:spcPct val="0"/>
              </a:spcAft>
              <a:defRPr sz="900" b="1">
                <a:solidFill>
                  <a:schemeClr val="tx1"/>
                </a:solidFill>
                <a:latin typeface="Arial" charset="0"/>
              </a:defRPr>
            </a:lvl7pPr>
            <a:lvl8pPr marL="3429000" indent="-228600" algn="ctr" defTabSz="957263" eaLnBrk="0" fontAlgn="base" hangingPunct="0">
              <a:spcBef>
                <a:spcPct val="0"/>
              </a:spcBef>
              <a:spcAft>
                <a:spcPct val="0"/>
              </a:spcAft>
              <a:defRPr sz="900" b="1">
                <a:solidFill>
                  <a:schemeClr val="tx1"/>
                </a:solidFill>
                <a:latin typeface="Arial" charset="0"/>
              </a:defRPr>
            </a:lvl8pPr>
            <a:lvl9pPr marL="3886200" indent="-228600" algn="ctr" defTabSz="957263" eaLnBrk="0" fontAlgn="base" hangingPunct="0">
              <a:spcBef>
                <a:spcPct val="0"/>
              </a:spcBef>
              <a:spcAft>
                <a:spcPct val="0"/>
              </a:spcAft>
              <a:defRPr sz="900" b="1">
                <a:solidFill>
                  <a:schemeClr val="tx1"/>
                </a:solidFill>
                <a:latin typeface="Arial" charset="0"/>
              </a:defRPr>
            </a:lvl9pPr>
          </a:lstStyle>
          <a:p>
            <a:pPr algn="r"/>
            <a:fld id="{DF0181EF-BEF4-40C4-8601-CF4546CB4D20}" type="slidenum">
              <a:rPr lang="en-GB"/>
              <a:pPr algn="r"/>
              <a:t>6</a:t>
            </a:fld>
            <a:endParaRPr lang="en-GB"/>
          </a:p>
        </p:txBody>
      </p:sp>
      <p:sp>
        <p:nvSpPr>
          <p:cNvPr id="151557" name="Rectangle 2"/>
          <p:cNvSpPr>
            <a:spLocks noGrp="1" noRot="1" noChangeAspect="1" noChangeArrowheads="1" noTextEdit="1"/>
          </p:cNvSpPr>
          <p:nvPr>
            <p:ph type="sldImg"/>
          </p:nvPr>
        </p:nvSpPr>
        <p:spPr>
          <a:xfrm>
            <a:off x="990600" y="763588"/>
            <a:ext cx="5122863" cy="3841750"/>
          </a:xfrm>
          <a:ln/>
        </p:spPr>
      </p:sp>
      <p:sp>
        <p:nvSpPr>
          <p:cNvPr id="151558" name="Rectangle 3"/>
          <p:cNvSpPr>
            <a:spLocks noGrp="1" noChangeArrowheads="1"/>
          </p:cNvSpPr>
          <p:nvPr>
            <p:ph type="body" idx="1"/>
          </p:nvPr>
        </p:nvSpPr>
        <p:spPr>
          <a:xfrm>
            <a:off x="945687" y="4864722"/>
            <a:ext cx="5207929" cy="46055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442" tIns="50729" rIns="101442" bIns="50729"/>
          <a:lstStyle/>
          <a:p>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8FDADFB9-5F7F-4AE0-B4FA-E91DB7B5A640}" type="slidenum">
              <a:rPr lang="en-US" sz="1300" b="0"/>
              <a:pPr/>
              <a:t>7</a:t>
            </a:fld>
            <a:endParaRPr lang="en-US" sz="1300" b="0"/>
          </a:p>
        </p:txBody>
      </p:sp>
      <p:sp>
        <p:nvSpPr>
          <p:cNvPr id="152579" name="Rectangle 7"/>
          <p:cNvSpPr txBox="1">
            <a:spLocks noGrp="1" noChangeArrowheads="1"/>
          </p:cNvSpPr>
          <p:nvPr/>
        </p:nvSpPr>
        <p:spPr bwMode="auto">
          <a:xfrm>
            <a:off x="4020829" y="9719603"/>
            <a:ext cx="3076807" cy="51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929" tIns="49966" rIns="99929" bIns="49966" anchor="b"/>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r"/>
            <a:fld id="{BB3CF06B-D6C8-4231-B28B-72A10CC7D57E}" type="slidenum">
              <a:rPr lang="en-GB"/>
              <a:pPr algn="r"/>
              <a:t>7</a:t>
            </a:fld>
            <a:endParaRPr lang="en-GB"/>
          </a:p>
        </p:txBody>
      </p:sp>
      <p:sp>
        <p:nvSpPr>
          <p:cNvPr id="152580" name="Rectangle 7"/>
          <p:cNvSpPr txBox="1">
            <a:spLocks noGrp="1" noChangeArrowheads="1"/>
          </p:cNvSpPr>
          <p:nvPr/>
        </p:nvSpPr>
        <p:spPr bwMode="auto">
          <a:xfrm>
            <a:off x="4022493" y="9724523"/>
            <a:ext cx="3076807" cy="510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442" tIns="50729" rIns="101442" bIns="50729" anchor="b"/>
          <a:lstStyle>
            <a:lvl1pPr defTabSz="957263">
              <a:defRPr sz="900" b="1">
                <a:solidFill>
                  <a:schemeClr val="tx1"/>
                </a:solidFill>
                <a:latin typeface="Arial" charset="0"/>
              </a:defRPr>
            </a:lvl1pPr>
            <a:lvl2pPr marL="742950" indent="-285750" defTabSz="957263">
              <a:defRPr sz="900" b="1">
                <a:solidFill>
                  <a:schemeClr val="tx1"/>
                </a:solidFill>
                <a:latin typeface="Arial" charset="0"/>
              </a:defRPr>
            </a:lvl2pPr>
            <a:lvl3pPr marL="1143000" indent="-228600" defTabSz="957263">
              <a:defRPr sz="900" b="1">
                <a:solidFill>
                  <a:schemeClr val="tx1"/>
                </a:solidFill>
                <a:latin typeface="Arial" charset="0"/>
              </a:defRPr>
            </a:lvl3pPr>
            <a:lvl4pPr marL="1600200" indent="-228600" defTabSz="957263">
              <a:defRPr sz="900" b="1">
                <a:solidFill>
                  <a:schemeClr val="tx1"/>
                </a:solidFill>
                <a:latin typeface="Arial" charset="0"/>
              </a:defRPr>
            </a:lvl4pPr>
            <a:lvl5pPr marL="2057400" indent="-228600" defTabSz="957263">
              <a:defRPr sz="900" b="1">
                <a:solidFill>
                  <a:schemeClr val="tx1"/>
                </a:solidFill>
                <a:latin typeface="Arial" charset="0"/>
              </a:defRPr>
            </a:lvl5pPr>
            <a:lvl6pPr marL="2514600" indent="-228600" algn="ctr" defTabSz="957263" eaLnBrk="0" fontAlgn="base" hangingPunct="0">
              <a:spcBef>
                <a:spcPct val="0"/>
              </a:spcBef>
              <a:spcAft>
                <a:spcPct val="0"/>
              </a:spcAft>
              <a:defRPr sz="900" b="1">
                <a:solidFill>
                  <a:schemeClr val="tx1"/>
                </a:solidFill>
                <a:latin typeface="Arial" charset="0"/>
              </a:defRPr>
            </a:lvl6pPr>
            <a:lvl7pPr marL="2971800" indent="-228600" algn="ctr" defTabSz="957263" eaLnBrk="0" fontAlgn="base" hangingPunct="0">
              <a:spcBef>
                <a:spcPct val="0"/>
              </a:spcBef>
              <a:spcAft>
                <a:spcPct val="0"/>
              </a:spcAft>
              <a:defRPr sz="900" b="1">
                <a:solidFill>
                  <a:schemeClr val="tx1"/>
                </a:solidFill>
                <a:latin typeface="Arial" charset="0"/>
              </a:defRPr>
            </a:lvl7pPr>
            <a:lvl8pPr marL="3429000" indent="-228600" algn="ctr" defTabSz="957263" eaLnBrk="0" fontAlgn="base" hangingPunct="0">
              <a:spcBef>
                <a:spcPct val="0"/>
              </a:spcBef>
              <a:spcAft>
                <a:spcPct val="0"/>
              </a:spcAft>
              <a:defRPr sz="900" b="1">
                <a:solidFill>
                  <a:schemeClr val="tx1"/>
                </a:solidFill>
                <a:latin typeface="Arial" charset="0"/>
              </a:defRPr>
            </a:lvl8pPr>
            <a:lvl9pPr marL="3886200" indent="-228600" algn="ctr" defTabSz="957263" eaLnBrk="0" fontAlgn="base" hangingPunct="0">
              <a:spcBef>
                <a:spcPct val="0"/>
              </a:spcBef>
              <a:spcAft>
                <a:spcPct val="0"/>
              </a:spcAft>
              <a:defRPr sz="900" b="1">
                <a:solidFill>
                  <a:schemeClr val="tx1"/>
                </a:solidFill>
                <a:latin typeface="Arial" charset="0"/>
              </a:defRPr>
            </a:lvl9pPr>
          </a:lstStyle>
          <a:p>
            <a:pPr algn="r"/>
            <a:fld id="{1CDB8F93-63CA-4352-BED6-FF7E13D95B7A}" type="slidenum">
              <a:rPr lang="en-GB"/>
              <a:pPr algn="r"/>
              <a:t>7</a:t>
            </a:fld>
            <a:endParaRPr lang="en-GB"/>
          </a:p>
        </p:txBody>
      </p:sp>
      <p:sp>
        <p:nvSpPr>
          <p:cNvPr id="152581" name="Rectangle 2"/>
          <p:cNvSpPr>
            <a:spLocks noGrp="1" noRot="1" noChangeAspect="1" noChangeArrowheads="1" noTextEdit="1"/>
          </p:cNvSpPr>
          <p:nvPr>
            <p:ph type="sldImg"/>
          </p:nvPr>
        </p:nvSpPr>
        <p:spPr>
          <a:xfrm>
            <a:off x="990600" y="763588"/>
            <a:ext cx="5122863" cy="3841750"/>
          </a:xfrm>
          <a:ln/>
        </p:spPr>
      </p:sp>
      <p:sp>
        <p:nvSpPr>
          <p:cNvPr id="152582" name="Rectangle 3"/>
          <p:cNvSpPr>
            <a:spLocks noGrp="1" noChangeArrowheads="1"/>
          </p:cNvSpPr>
          <p:nvPr>
            <p:ph type="body" idx="1"/>
          </p:nvPr>
        </p:nvSpPr>
        <p:spPr>
          <a:xfrm>
            <a:off x="945687" y="4864722"/>
            <a:ext cx="5207929" cy="46055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442" tIns="50729" rIns="101442" bIns="50729"/>
          <a:lstStyle/>
          <a:p>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9870">
              <a:defRPr sz="900" b="1">
                <a:solidFill>
                  <a:schemeClr val="tx1"/>
                </a:solidFill>
                <a:latin typeface="Arial" charset="0"/>
              </a:defRPr>
            </a:lvl1pPr>
            <a:lvl2pPr marL="775937" indent="-298437" defTabSz="979870">
              <a:defRPr sz="900" b="1">
                <a:solidFill>
                  <a:schemeClr val="tx1"/>
                </a:solidFill>
                <a:latin typeface="Arial" charset="0"/>
              </a:defRPr>
            </a:lvl2pPr>
            <a:lvl3pPr marL="1193749" indent="-238750" defTabSz="979870">
              <a:defRPr sz="900" b="1">
                <a:solidFill>
                  <a:schemeClr val="tx1"/>
                </a:solidFill>
                <a:latin typeface="Arial" charset="0"/>
              </a:defRPr>
            </a:lvl3pPr>
            <a:lvl4pPr marL="1671249" indent="-238750" defTabSz="979870">
              <a:defRPr sz="900" b="1">
                <a:solidFill>
                  <a:schemeClr val="tx1"/>
                </a:solidFill>
                <a:latin typeface="Arial" charset="0"/>
              </a:defRPr>
            </a:lvl4pPr>
            <a:lvl5pPr marL="2148749" indent="-238750" defTabSz="979870">
              <a:defRPr sz="900" b="1">
                <a:solidFill>
                  <a:schemeClr val="tx1"/>
                </a:solidFill>
                <a:latin typeface="Arial" charset="0"/>
              </a:defRPr>
            </a:lvl5pPr>
            <a:lvl6pPr marL="2626248" indent="-238750" algn="ctr" defTabSz="979870" eaLnBrk="0" fontAlgn="base" hangingPunct="0">
              <a:spcBef>
                <a:spcPct val="0"/>
              </a:spcBef>
              <a:spcAft>
                <a:spcPct val="0"/>
              </a:spcAft>
              <a:defRPr sz="900" b="1">
                <a:solidFill>
                  <a:schemeClr val="tx1"/>
                </a:solidFill>
                <a:latin typeface="Arial" charset="0"/>
              </a:defRPr>
            </a:lvl6pPr>
            <a:lvl7pPr marL="3103748" indent="-238750" algn="ctr" defTabSz="979870" eaLnBrk="0" fontAlgn="base" hangingPunct="0">
              <a:spcBef>
                <a:spcPct val="0"/>
              </a:spcBef>
              <a:spcAft>
                <a:spcPct val="0"/>
              </a:spcAft>
              <a:defRPr sz="900" b="1">
                <a:solidFill>
                  <a:schemeClr val="tx1"/>
                </a:solidFill>
                <a:latin typeface="Arial" charset="0"/>
              </a:defRPr>
            </a:lvl7pPr>
            <a:lvl8pPr marL="3581248" indent="-238750" algn="ctr" defTabSz="979870" eaLnBrk="0" fontAlgn="base" hangingPunct="0">
              <a:spcBef>
                <a:spcPct val="0"/>
              </a:spcBef>
              <a:spcAft>
                <a:spcPct val="0"/>
              </a:spcAft>
              <a:defRPr sz="900" b="1">
                <a:solidFill>
                  <a:schemeClr val="tx1"/>
                </a:solidFill>
                <a:latin typeface="Arial" charset="0"/>
              </a:defRPr>
            </a:lvl8pPr>
            <a:lvl9pPr marL="4058747" indent="-238750" algn="ctr" defTabSz="979870" eaLnBrk="0" fontAlgn="base" hangingPunct="0">
              <a:spcBef>
                <a:spcPct val="0"/>
              </a:spcBef>
              <a:spcAft>
                <a:spcPct val="0"/>
              </a:spcAft>
              <a:defRPr sz="900" b="1">
                <a:solidFill>
                  <a:schemeClr val="tx1"/>
                </a:solidFill>
                <a:latin typeface="Arial" charset="0"/>
              </a:defRPr>
            </a:lvl9pPr>
          </a:lstStyle>
          <a:p>
            <a:fld id="{B691B98D-58E0-4F23-912C-83D11BF7E821}" type="slidenum">
              <a:rPr lang="en-GB" sz="1300" b="0">
                <a:solidFill>
                  <a:srgbClr val="000000"/>
                </a:solidFill>
                <a:latin typeface="Times" pitchFamily="18" charset="0"/>
              </a:rPr>
              <a:pPr/>
              <a:t>8</a:t>
            </a:fld>
            <a:endParaRPr lang="en-GB" sz="1300" b="0">
              <a:solidFill>
                <a:srgbClr val="000000"/>
              </a:solidFill>
              <a:latin typeface="Times"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998538" y="768350"/>
            <a:ext cx="5116512" cy="3836988"/>
          </a:xfrm>
          <a:ln/>
        </p:spPr>
      </p:sp>
      <p:sp>
        <p:nvSpPr>
          <p:cNvPr id="154627" name="Rectangle 3"/>
          <p:cNvSpPr>
            <a:spLocks noGrp="1" noChangeArrowheads="1"/>
          </p:cNvSpPr>
          <p:nvPr>
            <p:ph type="body" idx="1"/>
          </p:nvPr>
        </p:nvSpPr>
        <p:spPr>
          <a:xfrm>
            <a:off x="949016" y="4863082"/>
            <a:ext cx="5204600" cy="46039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X3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oleObject" Target="../embeddings/oleObject3.bin"/><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tags" Target="../tags/tag15.xml"/><Relationship Id="rId11" Type="http://schemas.openxmlformats.org/officeDocument/2006/relationships/slideMaster" Target="../slideMasters/slideMaster9.xml"/><Relationship Id="rId5" Type="http://schemas.openxmlformats.org/officeDocument/2006/relationships/tags" Target="../tags/tag1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oleObject" Target="../embeddings/oleObject4.bin"/><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slideMaster" Target="../slideMasters/slideMaster9.xml"/><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Layouts/_rels/slideLayout118.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oleObject" Target="../embeddings/oleObject5.bin"/><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slideMaster" Target="../slideMasters/slideMaster9.xml"/><Relationship Id="rId2" Type="http://schemas.openxmlformats.org/officeDocument/2006/relationships/tags" Target="../tags/tag30.xml"/><Relationship Id="rId1" Type="http://schemas.openxmlformats.org/officeDocument/2006/relationships/vmlDrawing" Target="../drawings/vmlDrawing5.v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s>
</file>

<file path=ppt/slideLayouts/_rels/slideLayout119.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2" Type="http://schemas.openxmlformats.org/officeDocument/2006/relationships/tags" Target="../tags/tag58.xml"/><Relationship Id="rId16" Type="http://schemas.openxmlformats.org/officeDocument/2006/relationships/image" Target="../media/image7.jpeg"/><Relationship Id="rId1" Type="http://schemas.openxmlformats.org/officeDocument/2006/relationships/vmlDrawing" Target="../drawings/vmlDrawing7.v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oleObject" Target="../embeddings/oleObject7.bin"/><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0.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1.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3.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4.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5.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6.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tags" Target="../tags/tag89.xml"/><Relationship Id="rId2" Type="http://schemas.openxmlformats.org/officeDocument/2006/relationships/tags" Target="../tags/tag79.xml"/><Relationship Id="rId16" Type="http://schemas.openxmlformats.org/officeDocument/2006/relationships/image" Target="../media/image7.jpeg"/><Relationship Id="rId1" Type="http://schemas.openxmlformats.org/officeDocument/2006/relationships/vmlDrawing" Target="../drawings/vmlDrawing8.vml"/><Relationship Id="rId6" Type="http://schemas.openxmlformats.org/officeDocument/2006/relationships/tags" Target="../tags/tag83.xml"/><Relationship Id="rId11" Type="http://schemas.openxmlformats.org/officeDocument/2006/relationships/tags" Target="../tags/tag88.xml"/><Relationship Id="rId5" Type="http://schemas.openxmlformats.org/officeDocument/2006/relationships/tags" Target="../tags/tag82.xml"/><Relationship Id="rId15" Type="http://schemas.openxmlformats.org/officeDocument/2006/relationships/oleObject" Target="../embeddings/oleObject8.bin"/><Relationship Id="rId10" Type="http://schemas.openxmlformats.org/officeDocument/2006/relationships/tags" Target="../tags/tag87.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vmlDrawing" Target="../drawings/vmlDrawing10.vml"/><Relationship Id="rId5" Type="http://schemas.openxmlformats.org/officeDocument/2006/relationships/oleObject" Target="../embeddings/oleObject10.bin"/><Relationship Id="rId4"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vmlDrawing" Target="../drawings/vmlDrawing11.vml"/><Relationship Id="rId5" Type="http://schemas.openxmlformats.org/officeDocument/2006/relationships/oleObject" Target="../embeddings/oleObject11.bin"/><Relationship Id="rId4"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vmlDrawing" Target="../drawings/vmlDrawing12.vml"/><Relationship Id="rId5" Type="http://schemas.openxmlformats.org/officeDocument/2006/relationships/oleObject" Target="../embeddings/oleObject12.bin"/><Relationship Id="rId4"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9.xml"/><Relationship Id="rId1" Type="http://schemas.openxmlformats.org/officeDocument/2006/relationships/vmlDrawing" Target="../drawings/vmlDrawing13.vml"/><Relationship Id="rId4" Type="http://schemas.openxmlformats.org/officeDocument/2006/relationships/oleObject" Target="../embeddings/oleObject13.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0.xml"/><Relationship Id="rId1" Type="http://schemas.openxmlformats.org/officeDocument/2006/relationships/vmlDrawing" Target="../drawings/vmlDrawing14.vml"/><Relationship Id="rId4" Type="http://schemas.openxmlformats.org/officeDocument/2006/relationships/oleObject" Target="../embeddings/oleObject14.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1.xml"/><Relationship Id="rId1" Type="http://schemas.openxmlformats.org/officeDocument/2006/relationships/vmlDrawing" Target="../drawings/vmlDrawing15.vml"/><Relationship Id="rId4" Type="http://schemas.openxmlformats.org/officeDocument/2006/relationships/oleObject" Target="../embeddings/oleObject15.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2.xml"/><Relationship Id="rId1" Type="http://schemas.openxmlformats.org/officeDocument/2006/relationships/vmlDrawing" Target="../drawings/vmlDrawing16.vml"/><Relationship Id="rId4" Type="http://schemas.openxmlformats.org/officeDocument/2006/relationships/oleObject" Target="../embeddings/oleObject16.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3.xml"/><Relationship Id="rId1" Type="http://schemas.openxmlformats.org/officeDocument/2006/relationships/vmlDrawing" Target="../drawings/vmlDrawing17.vml"/><Relationship Id="rId4" Type="http://schemas.openxmlformats.org/officeDocument/2006/relationships/oleObject" Target="../embeddings/oleObject17.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4.xml"/><Relationship Id="rId1" Type="http://schemas.openxmlformats.org/officeDocument/2006/relationships/vmlDrawing" Target="../drawings/vmlDrawing18.vml"/><Relationship Id="rId4" Type="http://schemas.openxmlformats.org/officeDocument/2006/relationships/oleObject" Target="../embeddings/oleObject18.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5.xml"/><Relationship Id="rId1" Type="http://schemas.openxmlformats.org/officeDocument/2006/relationships/vmlDrawing" Target="../drawings/vmlDrawing19.vml"/><Relationship Id="rId4" Type="http://schemas.openxmlformats.org/officeDocument/2006/relationships/oleObject" Target="../embeddings/oleObject19.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6.xml"/><Relationship Id="rId1" Type="http://schemas.openxmlformats.org/officeDocument/2006/relationships/vmlDrawing" Target="../drawings/vmlDrawing20.vml"/><Relationship Id="rId4" Type="http://schemas.openxmlformats.org/officeDocument/2006/relationships/oleObject" Target="../embeddings/oleObject20.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53"/>
          <p:cNvSpPr txBox="1">
            <a:spLocks noChangeArrowheads="1"/>
          </p:cNvSpPr>
          <p:nvPr/>
        </p:nvSpPr>
        <p:spPr bwMode="auto">
          <a:xfrm>
            <a:off x="3965575" y="5938838"/>
            <a:ext cx="1389063" cy="366712"/>
          </a:xfrm>
          <a:prstGeom prst="rect">
            <a:avLst/>
          </a:prstGeom>
          <a:noFill/>
          <a:ln>
            <a:noFill/>
          </a:ln>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n-GB" sz="1800" b="0" smtClean="0">
                <a:solidFill>
                  <a:srgbClr val="FFFFFF"/>
                </a:solidFill>
              </a:rPr>
              <a:t>March 2006</a:t>
            </a:r>
          </a:p>
        </p:txBody>
      </p:sp>
      <p:sp>
        <p:nvSpPr>
          <p:cNvPr id="3120" name="Rectangle 48"/>
          <p:cNvSpPr>
            <a:spLocks noGrp="1" noChangeArrowheads="1"/>
          </p:cNvSpPr>
          <p:nvPr>
            <p:ph type="ctrTitle" sz="quarter"/>
          </p:nvPr>
        </p:nvSpPr>
        <p:spPr>
          <a:xfrm>
            <a:off x="1511300" y="4749800"/>
            <a:ext cx="6118225" cy="719138"/>
          </a:xfrm>
        </p:spPr>
        <p:txBody>
          <a:bodyPr tIns="45720" rIns="91440" bIns="45720" anchor="t"/>
          <a:lstStyle>
            <a:lvl1pPr algn="ctr">
              <a:lnSpc>
                <a:spcPct val="40000"/>
              </a:lnSpc>
              <a:defRPr sz="2400">
                <a:solidFill>
                  <a:schemeClr val="accent1"/>
                </a:solidFill>
              </a:defRPr>
            </a:lvl1pPr>
          </a:lstStyle>
          <a:p>
            <a:endParaRPr lang="de-DE"/>
          </a:p>
        </p:txBody>
      </p:sp>
      <p:sp>
        <p:nvSpPr>
          <p:cNvPr id="3123" name="Rectangle 51"/>
          <p:cNvSpPr>
            <a:spLocks noGrp="1" noChangeArrowheads="1"/>
          </p:cNvSpPr>
          <p:nvPr>
            <p:ph type="subTitle" sz="quarter" idx="1"/>
          </p:nvPr>
        </p:nvSpPr>
        <p:spPr>
          <a:xfrm>
            <a:off x="2571750" y="5468938"/>
            <a:ext cx="3998913" cy="539750"/>
          </a:xfrm>
          <a:ln w="9525"/>
        </p:spPr>
        <p:txBody>
          <a:bodyPr lIns="91440" tIns="45720" rIns="91440" bIns="45720"/>
          <a:lstStyle>
            <a:lvl1pPr marL="0" indent="0" algn="ctr" eaLnBrk="0" hangingPunct="0">
              <a:lnSpc>
                <a:spcPct val="40000"/>
              </a:lnSpc>
              <a:spcBef>
                <a:spcPct val="0"/>
              </a:spcBef>
              <a:buClrTx/>
              <a:buFontTx/>
              <a:buNone/>
              <a:defRPr sz="2400" b="1"/>
            </a:lvl1pPr>
          </a:lstStyle>
          <a:p>
            <a:endParaRPr lang="de-DE"/>
          </a:p>
        </p:txBody>
      </p:sp>
    </p:spTree>
    <p:extLst>
      <p:ext uri="{BB962C8B-B14F-4D97-AF65-F5344CB8AC3E}">
        <p14:creationId xmlns:p14="http://schemas.microsoft.com/office/powerpoint/2010/main" xmlns="" val="1886612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Footer Placeholder 3"/>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1607064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en-US"/>
              <a:t>Fare clic per modificare lo stile del titolo</a:t>
            </a:r>
            <a:endParaRPr lang="it-IT"/>
          </a:p>
        </p:txBody>
      </p:sp>
    </p:spTree>
    <p:extLst>
      <p:ext uri="{BB962C8B-B14F-4D97-AF65-F5344CB8AC3E}">
        <p14:creationId xmlns:p14="http://schemas.microsoft.com/office/powerpoint/2010/main" xmlns="" val="405891745"/>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83114629"/>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435" cy="1162050"/>
          </a:xfrm>
          <a:prstGeom prst="rect">
            <a:avLst/>
          </a:prstGeom>
        </p:spPr>
        <p:txBody>
          <a:bodyPr anchor="b"/>
          <a:lstStyle>
            <a:lvl1pPr algn="l">
              <a:defRPr sz="2000" b="1"/>
            </a:lvl1pPr>
          </a:lstStyle>
          <a:p>
            <a:r>
              <a:rPr lang="en-US"/>
              <a:t>Fare clic per modificare lo stile del titolo</a:t>
            </a:r>
            <a:endParaRPr lang="it-IT"/>
          </a:p>
        </p:txBody>
      </p:sp>
      <p:sp>
        <p:nvSpPr>
          <p:cNvPr id="3" name="Segnaposto contenuto 2"/>
          <p:cNvSpPr>
            <a:spLocks noGrp="1"/>
          </p:cNvSpPr>
          <p:nvPr>
            <p:ph idx="1"/>
          </p:nvPr>
        </p:nvSpPr>
        <p:spPr>
          <a:xfrm>
            <a:off x="3575538" y="273052"/>
            <a:ext cx="51112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457200" y="1435102"/>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extLst>
      <p:ext uri="{BB962C8B-B14F-4D97-AF65-F5344CB8AC3E}">
        <p14:creationId xmlns:p14="http://schemas.microsoft.com/office/powerpoint/2010/main" xmlns="" val="1168743190"/>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66" y="4800600"/>
            <a:ext cx="5486400" cy="566738"/>
          </a:xfrm>
          <a:prstGeom prst="rect">
            <a:avLst/>
          </a:prstGeom>
        </p:spPr>
        <p:txBody>
          <a:bodyPr anchor="b"/>
          <a:lstStyle>
            <a:lvl1pPr algn="l">
              <a:defRPr sz="2000" b="1"/>
            </a:lvl1pPr>
          </a:lstStyle>
          <a:p>
            <a:r>
              <a:rPr lang="en-US"/>
              <a:t>Fare clic per modificare lo stile del titolo</a:t>
            </a:r>
            <a:endParaRPr lang="it-IT"/>
          </a:p>
        </p:txBody>
      </p:sp>
      <p:sp>
        <p:nvSpPr>
          <p:cNvPr id="3" name="Segnaposto immagine 2"/>
          <p:cNvSpPr>
            <a:spLocks noGrp="1"/>
          </p:cNvSpPr>
          <p:nvPr>
            <p:ph type="pic" idx="1"/>
          </p:nvPr>
        </p:nvSpPr>
        <p:spPr>
          <a:xfrm>
            <a:off x="1792166"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166"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stili del testo dello schema</a:t>
            </a:r>
          </a:p>
        </p:txBody>
      </p:sp>
    </p:spTree>
    <p:extLst>
      <p:ext uri="{BB962C8B-B14F-4D97-AF65-F5344CB8AC3E}">
        <p14:creationId xmlns:p14="http://schemas.microsoft.com/office/powerpoint/2010/main" xmlns="" val="2316781450"/>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en-US"/>
              <a:t>Fare clic per modificare lo stile del titolo</a:t>
            </a:r>
            <a:endParaRPr lang="it-IT"/>
          </a:p>
        </p:txBody>
      </p:sp>
      <p:sp>
        <p:nvSpPr>
          <p:cNvPr id="3" name="Segnaposto testo verticale 2"/>
          <p:cNvSpPr>
            <a:spLocks noGrp="1"/>
          </p:cNvSpPr>
          <p:nvPr>
            <p:ph type="body" orient="vert" idx="1"/>
          </p:nvPr>
        </p:nvSpPr>
        <p:spPr>
          <a:xfrm>
            <a:off x="457200" y="1600204"/>
            <a:ext cx="8229600" cy="4525963"/>
          </a:xfrm>
          <a:prstGeom prst="rect">
            <a:avLst/>
          </a:prstGeom>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xmlns="" val="438465873"/>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a:prstGeom prst="rect">
            <a:avLst/>
          </a:prstGeom>
        </p:spPr>
        <p:txBody>
          <a:bodyPr vert="eaVert"/>
          <a:lstStyle/>
          <a:p>
            <a:r>
              <a:rPr lang="en-US"/>
              <a:t>Fare clic per modificare lo stile del titolo</a:t>
            </a:r>
            <a:endParaRPr lang="it-IT"/>
          </a:p>
        </p:txBody>
      </p:sp>
      <p:sp>
        <p:nvSpPr>
          <p:cNvPr id="3" name="Segnaposto testo verticale 2"/>
          <p:cNvSpPr>
            <a:spLocks noGrp="1"/>
          </p:cNvSpPr>
          <p:nvPr>
            <p:ph type="body" orient="vert" idx="1"/>
          </p:nvPr>
        </p:nvSpPr>
        <p:spPr>
          <a:xfrm>
            <a:off x="457202" y="274639"/>
            <a:ext cx="6031523" cy="5851525"/>
          </a:xfrm>
          <a:prstGeom prst="rect">
            <a:avLst/>
          </a:prstGeom>
        </p:spPr>
        <p:txBody>
          <a:bodyPr vert="eaVert"/>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xmlns="" val="1853872680"/>
      </p:ext>
    </p:extLst>
  </p:cSld>
  <p:clrMapOvr>
    <a:masterClrMapping/>
  </p:clrMapOvr>
  <p:timing>
    <p:tnLst>
      <p:par>
        <p:cTn id="1" dur="indefinite" restart="never" nodeType="tmRoot"/>
      </p:par>
    </p:tnLst>
  </p:timing>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278183595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2"/>
          <p:cNvGraphicFramePr>
            <a:graphicFrameLocks noChangeAspect="1"/>
          </p:cNvGraphicFramePr>
          <p:nvPr/>
        </p:nvGraphicFramePr>
        <p:xfrm>
          <a:off x="0" y="0"/>
          <a:ext cx="158750" cy="158750"/>
        </p:xfrm>
        <a:graphic>
          <a:graphicData uri="http://schemas.openxmlformats.org/presentationml/2006/ole">
            <p:oleObj spid="_x0000_s238634" name="think-cell Slide" r:id="rId12" imgW="360" imgH="360" progId="">
              <p:embed/>
            </p:oleObj>
          </a:graphicData>
        </a:graphic>
      </p:graphicFrame>
      <p:grpSp>
        <p:nvGrpSpPr>
          <p:cNvPr id="5" name="McK Slide Elements"/>
          <p:cNvGrpSpPr>
            <a:grpSpLocks/>
          </p:cNvGrpSpPr>
          <p:nvPr>
            <p:custDataLst>
              <p:tags r:id="rId2"/>
            </p:custDataLst>
          </p:nvPr>
        </p:nvGrpSpPr>
        <p:grpSpPr bwMode="auto">
          <a:xfrm>
            <a:off x="123825" y="542925"/>
            <a:ext cx="8794750" cy="6288088"/>
            <a:chOff x="85" y="342"/>
            <a:chExt cx="6001" cy="3961"/>
          </a:xfrm>
        </p:grpSpPr>
        <p:sp>
          <p:nvSpPr>
            <p:cNvPr id="6"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7"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8" name="McK Title Elements"/>
          <p:cNvGrpSpPr>
            <a:grpSpLocks/>
          </p:cNvGrpSpPr>
          <p:nvPr>
            <p:custDataLst>
              <p:tags r:id="rId3"/>
            </p:custDataLst>
          </p:nvPr>
        </p:nvGrpSpPr>
        <p:grpSpPr bwMode="auto">
          <a:xfrm>
            <a:off x="7278688" y="6673850"/>
            <a:ext cx="530225" cy="184150"/>
            <a:chOff x="1663" y="1348"/>
            <a:chExt cx="3321" cy="2841"/>
          </a:xfrm>
        </p:grpSpPr>
        <p:sp>
          <p:nvSpPr>
            <p:cNvPr id="9"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10"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11"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2" name="McK Disclaimer Present E" hidden="1"/>
            <p:cNvSpPr>
              <a:spLocks noChangeArrowheads="1"/>
            </p:cNvSpPr>
            <p:nvPr>
              <p:custDataLst>
                <p:tags r:id="rId4"/>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3" name="McK Disclaimer Present F" hidden="1"/>
            <p:cNvSpPr>
              <a:spLocks noChangeArrowheads="1"/>
            </p:cNvSpPr>
            <p:nvPr>
              <p:custDataLst>
                <p:tags r:id="rId5"/>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4" name="McK Disclaimer Present D" hidden="1"/>
            <p:cNvSpPr>
              <a:spLocks noChangeArrowheads="1"/>
            </p:cNvSpPr>
            <p:nvPr>
              <p:custDataLst>
                <p:tags r:id="rId6"/>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5" name="McK Disclaimer Client E" hidden="1"/>
            <p:cNvSpPr>
              <a:spLocks noChangeArrowheads="1"/>
            </p:cNvSpPr>
            <p:nvPr>
              <p:custDataLst>
                <p:tags r:id="rId7"/>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6" name="McK Disclaimer Client F" hidden="1"/>
            <p:cNvSpPr>
              <a:spLocks noChangeArrowheads="1"/>
            </p:cNvSpPr>
            <p:nvPr>
              <p:custDataLst>
                <p:tags r:id="rId8"/>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7" name="McK Disclaimer Client D" hidden="1"/>
            <p:cNvSpPr>
              <a:spLocks noChangeArrowheads="1"/>
            </p:cNvSpPr>
            <p:nvPr>
              <p:custDataLst>
                <p:tags r:id="rId9"/>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8" name="McK Disclaimer Internal" hidden="1"/>
            <p:cNvSpPr>
              <a:spLocks noChangeArrowheads="1"/>
            </p:cNvSpPr>
            <p:nvPr>
              <p:custDataLst>
                <p:tags r:id="rId10"/>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22"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65948163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50619371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2892425"/>
            <a:ext cx="35464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41875" y="2892425"/>
            <a:ext cx="35464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2830718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1288" y="611188"/>
            <a:ext cx="2036762" cy="550703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377825" y="611188"/>
            <a:ext cx="5961063" cy="5507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Footer Placeholder 3"/>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10750823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36728878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05644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4960819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464653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48921555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4049521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8438" y="560388"/>
            <a:ext cx="2055812" cy="35544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77825" y="560388"/>
            <a:ext cx="6018213" cy="3554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29849832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3" name="Object 22"/>
          <p:cNvGraphicFramePr>
            <a:graphicFrameLocks noChangeAspect="1"/>
          </p:cNvGraphicFramePr>
          <p:nvPr/>
        </p:nvGraphicFramePr>
        <p:xfrm>
          <a:off x="0" y="0"/>
          <a:ext cx="158750" cy="158750"/>
        </p:xfrm>
        <a:graphic>
          <a:graphicData uri="http://schemas.openxmlformats.org/presentationml/2006/ole">
            <p:oleObj spid="_x0000_s239658" name="think-cell Slide" r:id="rId13" imgW="360" imgH="360" progId="">
              <p:embed/>
            </p:oleObj>
          </a:graphicData>
        </a:graphic>
      </p:graphicFrame>
      <p:grpSp>
        <p:nvGrpSpPr>
          <p:cNvPr id="5" name="McK Slide Elements"/>
          <p:cNvGrpSpPr>
            <a:grpSpLocks/>
          </p:cNvGrpSpPr>
          <p:nvPr>
            <p:custDataLst>
              <p:tags r:id="rId2"/>
            </p:custDataLst>
          </p:nvPr>
        </p:nvGrpSpPr>
        <p:grpSpPr bwMode="auto">
          <a:xfrm>
            <a:off x="123825" y="542925"/>
            <a:ext cx="8794750" cy="6288088"/>
            <a:chOff x="85" y="342"/>
            <a:chExt cx="6001" cy="3961"/>
          </a:xfrm>
        </p:grpSpPr>
        <p:sp>
          <p:nvSpPr>
            <p:cNvPr id="6"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7"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8" name="McK Title Elements"/>
          <p:cNvGrpSpPr>
            <a:grpSpLocks/>
          </p:cNvGrpSpPr>
          <p:nvPr>
            <p:custDataLst>
              <p:tags r:id="rId3"/>
            </p:custDataLst>
          </p:nvPr>
        </p:nvGrpSpPr>
        <p:grpSpPr bwMode="auto">
          <a:xfrm>
            <a:off x="7278688" y="6673850"/>
            <a:ext cx="530225" cy="184150"/>
            <a:chOff x="1663" y="1348"/>
            <a:chExt cx="3321" cy="2841"/>
          </a:xfrm>
        </p:grpSpPr>
        <p:sp>
          <p:nvSpPr>
            <p:cNvPr id="9"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10"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11"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2" name="McK Disclaimer Present E" hidden="1"/>
            <p:cNvSpPr>
              <a:spLocks noChangeArrowheads="1"/>
            </p:cNvSpPr>
            <p:nvPr>
              <p:custDataLst>
                <p:tags r:id="rId5"/>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3" name="McK Disclaimer Present F" hidden="1"/>
            <p:cNvSpPr>
              <a:spLocks noChangeArrowheads="1"/>
            </p:cNvSpPr>
            <p:nvPr>
              <p:custDataLst>
                <p:tags r:id="rId6"/>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4" name="McK Disclaimer Present D" hidden="1"/>
            <p:cNvSpPr>
              <a:spLocks noChangeArrowheads="1"/>
            </p:cNvSpPr>
            <p:nvPr>
              <p:custDataLst>
                <p:tags r:id="rId7"/>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5" name="McK Disclaimer Client E" hidden="1"/>
            <p:cNvSpPr>
              <a:spLocks noChangeArrowheads="1"/>
            </p:cNvSpPr>
            <p:nvPr>
              <p:custDataLst>
                <p:tags r:id="rId8"/>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6" name="McK Disclaimer Client F" hidden="1"/>
            <p:cNvSpPr>
              <a:spLocks noChangeArrowheads="1"/>
            </p:cNvSpPr>
            <p:nvPr>
              <p:custDataLst>
                <p:tags r:id="rId9"/>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7" name="McK Disclaimer Client D" hidden="1"/>
            <p:cNvSpPr>
              <a:spLocks noChangeArrowheads="1"/>
            </p:cNvSpPr>
            <p:nvPr>
              <p:custDataLst>
                <p:tags r:id="rId10"/>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8" name="McK Disclaimer Internal" hidden="1"/>
            <p:cNvSpPr>
              <a:spLocks noChangeArrowheads="1"/>
            </p:cNvSpPr>
            <p:nvPr>
              <p:custDataLst>
                <p:tags r:id="rId11"/>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19" name="Rectangle 31"/>
          <p:cNvSpPr>
            <a:spLocks noChangeArrowheads="1"/>
          </p:cNvSpPr>
          <p:nvPr>
            <p:custDataLst>
              <p:tags r:id="rId4"/>
            </p:custDataLst>
          </p:nvPr>
        </p:nvSpPr>
        <p:spPr bwMode="auto">
          <a:xfrm>
            <a:off x="8562975" y="615950"/>
            <a:ext cx="533400" cy="3048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fld id="{879EE322-D1B3-4339-B07A-EA60CD6F9D88}" type="slidenum">
              <a:rPr lang="it-IT" sz="1000">
                <a:solidFill>
                  <a:schemeClr val="bg1"/>
                </a:solidFill>
              </a:rPr>
              <a:pPr algn="r"/>
              <a:t>‹#›</a:t>
            </a:fld>
            <a:endParaRPr lang="it-IT" sz="1000">
              <a:solidFill>
                <a:schemeClr val="bg1"/>
              </a:solidFill>
            </a:endParaRPr>
          </a:p>
        </p:txBody>
      </p:sp>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
        <p:nvSpPr>
          <p:cNvPr id="22"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317579126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0"/>
          <a:ext cx="158750" cy="158750"/>
        </p:xfrm>
        <a:graphic>
          <a:graphicData uri="http://schemas.openxmlformats.org/presentationml/2006/ole">
            <p:oleObj spid="_x0000_s240682" name="think-cell Slide" r:id="rId13" imgW="360" imgH="360" progId="">
              <p:embed/>
            </p:oleObj>
          </a:graphicData>
        </a:graphic>
      </p:graphicFrame>
      <p:grpSp>
        <p:nvGrpSpPr>
          <p:cNvPr id="6" name="McK Slide Elements"/>
          <p:cNvGrpSpPr>
            <a:grpSpLocks/>
          </p:cNvGrpSpPr>
          <p:nvPr>
            <p:custDataLst>
              <p:tags r:id="rId2"/>
            </p:custDataLst>
          </p:nvPr>
        </p:nvGrpSpPr>
        <p:grpSpPr bwMode="auto">
          <a:xfrm>
            <a:off x="123825" y="542925"/>
            <a:ext cx="8794750" cy="6288088"/>
            <a:chOff x="85" y="342"/>
            <a:chExt cx="6001" cy="3961"/>
          </a:xfrm>
        </p:grpSpPr>
        <p:sp>
          <p:nvSpPr>
            <p:cNvPr id="7"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8"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9" name="McK Title Elements"/>
          <p:cNvGrpSpPr>
            <a:grpSpLocks/>
          </p:cNvGrpSpPr>
          <p:nvPr>
            <p:custDataLst>
              <p:tags r:id="rId3"/>
            </p:custDataLst>
          </p:nvPr>
        </p:nvGrpSpPr>
        <p:grpSpPr bwMode="auto">
          <a:xfrm>
            <a:off x="7278688" y="6673850"/>
            <a:ext cx="530225" cy="184150"/>
            <a:chOff x="1663" y="1348"/>
            <a:chExt cx="3321" cy="2841"/>
          </a:xfrm>
        </p:grpSpPr>
        <p:sp>
          <p:nvSpPr>
            <p:cNvPr id="10"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11"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12"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3" name="McK Disclaimer Present E" hidden="1"/>
            <p:cNvSpPr>
              <a:spLocks noChangeArrowheads="1"/>
            </p:cNvSpPr>
            <p:nvPr>
              <p:custDataLst>
                <p:tags r:id="rId5"/>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4" name="McK Disclaimer Present F" hidden="1"/>
            <p:cNvSpPr>
              <a:spLocks noChangeArrowheads="1"/>
            </p:cNvSpPr>
            <p:nvPr>
              <p:custDataLst>
                <p:tags r:id="rId6"/>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5" name="McK Disclaimer Present D" hidden="1"/>
            <p:cNvSpPr>
              <a:spLocks noChangeArrowheads="1"/>
            </p:cNvSpPr>
            <p:nvPr>
              <p:custDataLst>
                <p:tags r:id="rId7"/>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6" name="McK Disclaimer Client E" hidden="1"/>
            <p:cNvSpPr>
              <a:spLocks noChangeArrowheads="1"/>
            </p:cNvSpPr>
            <p:nvPr>
              <p:custDataLst>
                <p:tags r:id="rId8"/>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7" name="McK Disclaimer Client F" hidden="1"/>
            <p:cNvSpPr>
              <a:spLocks noChangeArrowheads="1"/>
            </p:cNvSpPr>
            <p:nvPr>
              <p:custDataLst>
                <p:tags r:id="rId9"/>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8" name="McK Disclaimer Client D" hidden="1"/>
            <p:cNvSpPr>
              <a:spLocks noChangeArrowheads="1"/>
            </p:cNvSpPr>
            <p:nvPr>
              <p:custDataLst>
                <p:tags r:id="rId10"/>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9" name="McK Disclaimer Internal" hidden="1"/>
            <p:cNvSpPr>
              <a:spLocks noChangeArrowheads="1"/>
            </p:cNvSpPr>
            <p:nvPr>
              <p:custDataLst>
                <p:tags r:id="rId11"/>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20" name="Rectangle 31"/>
          <p:cNvSpPr>
            <a:spLocks noChangeArrowheads="1"/>
          </p:cNvSpPr>
          <p:nvPr>
            <p:custDataLst>
              <p:tags r:id="rId4"/>
            </p:custDataLst>
          </p:nvPr>
        </p:nvSpPr>
        <p:spPr bwMode="auto">
          <a:xfrm>
            <a:off x="8562975" y="615950"/>
            <a:ext cx="533400" cy="3048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fld id="{E1EDFFF0-B630-411E-837B-021050F81927}" type="slidenum">
              <a:rPr lang="it-IT" sz="1000">
                <a:solidFill>
                  <a:schemeClr val="bg1"/>
                </a:solidFill>
              </a:rPr>
              <a:pPr algn="r"/>
              <a:t>‹#›</a:t>
            </a:fld>
            <a:endParaRPr lang="it-IT" sz="1000">
              <a:solidFill>
                <a:schemeClr val="bg1"/>
              </a:solidFill>
            </a:endParaRPr>
          </a:p>
        </p:txBody>
      </p:sp>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21"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148230326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Picture1"/>
          <p:cNvPicPr>
            <a:picLocks noChangeAspect="1" noChangeArrowheads="1"/>
          </p:cNvPicPr>
          <p:nvPr/>
        </p:nvPicPr>
        <p:blipFill>
          <a:blip r:embed="rId9">
            <a:lum contrast="-40000"/>
            <a:extLst>
              <a:ext uri="{28A0092B-C50C-407E-A947-70E740481C1C}">
                <a14:useLocalDpi xmlns:a14="http://schemas.microsoft.com/office/drawing/2010/main" xmlns="" val="0"/>
              </a:ext>
            </a:extLst>
          </a:blip>
          <a:srcRect/>
          <a:stretch>
            <a:fillRect/>
          </a:stretch>
        </p:blipFill>
        <p:spPr bwMode="auto">
          <a:xfrm>
            <a:off x="4567238" y="1147763"/>
            <a:ext cx="4576762" cy="456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5"/>
          <p:cNvSpPr>
            <a:spLocks noChangeArrowheads="1"/>
          </p:cNvSpPr>
          <p:nvPr/>
        </p:nvSpPr>
        <p:spPr bwMode="auto">
          <a:xfrm>
            <a:off x="177800" y="584200"/>
            <a:ext cx="8597900" cy="4191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4" name="Rectangle 6"/>
          <p:cNvSpPr>
            <a:spLocks noChangeArrowheads="1"/>
          </p:cNvSpPr>
          <p:nvPr/>
        </p:nvSpPr>
        <p:spPr bwMode="auto">
          <a:xfrm>
            <a:off x="177800" y="5770563"/>
            <a:ext cx="8374063" cy="4191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grpSp>
        <p:nvGrpSpPr>
          <p:cNvPr id="5" name="McK Title Elements"/>
          <p:cNvGrpSpPr>
            <a:grpSpLocks/>
          </p:cNvGrpSpPr>
          <p:nvPr/>
        </p:nvGrpSpPr>
        <p:grpSpPr bwMode="auto">
          <a:xfrm>
            <a:off x="7278688" y="6673850"/>
            <a:ext cx="530225" cy="184150"/>
            <a:chOff x="1663" y="1348"/>
            <a:chExt cx="3321" cy="2841"/>
          </a:xfrm>
        </p:grpSpPr>
        <p:sp>
          <p:nvSpPr>
            <p:cNvPr id="6"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7"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8"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9" name="McK Disclaimer Present E" hidden="1"/>
            <p:cNvSpPr>
              <a:spLocks noChangeArrowheads="1"/>
            </p:cNvSpPr>
            <p:nvPr>
              <p:custDataLst>
                <p:tags r:id="rId1"/>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0" name="McK Disclaimer Present F" hidden="1"/>
            <p:cNvSpPr>
              <a:spLocks noChangeArrowheads="1"/>
            </p:cNvSpPr>
            <p:nvPr>
              <p:custDataLst>
                <p:tags r:id="rId2"/>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1" name="McK Disclaimer Present D" hidden="1"/>
            <p:cNvSpPr>
              <a:spLocks noChangeArrowheads="1"/>
            </p:cNvSpPr>
            <p:nvPr>
              <p:custDataLst>
                <p:tags r:id="rId3"/>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2" name="McK Disclaimer Client E" hidden="1"/>
            <p:cNvSpPr>
              <a:spLocks noChangeArrowheads="1"/>
            </p:cNvSpPr>
            <p:nvPr>
              <p:custDataLst>
                <p:tags r:id="rId4"/>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3" name="McK Disclaimer Client F" hidden="1"/>
            <p:cNvSpPr>
              <a:spLocks noChangeArrowheads="1"/>
            </p:cNvSpPr>
            <p:nvPr>
              <p:custDataLst>
                <p:tags r:id="rId5"/>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4" name="McK Disclaimer Client D" hidden="1"/>
            <p:cNvSpPr>
              <a:spLocks noChangeArrowheads="1"/>
            </p:cNvSpPr>
            <p:nvPr>
              <p:custDataLst>
                <p:tags r:id="rId6"/>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5" name="McK Disclaimer Internal" hidden="1"/>
            <p:cNvSpPr>
              <a:spLocks noChangeArrowheads="1"/>
            </p:cNvSpPr>
            <p:nvPr>
              <p:custDataLst>
                <p:tags r:id="rId7"/>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16" name="Rectangle 24"/>
          <p:cNvSpPr>
            <a:spLocks noChangeArrowheads="1"/>
          </p:cNvSpPr>
          <p:nvPr/>
        </p:nvSpPr>
        <p:spPr bwMode="auto">
          <a:xfrm>
            <a:off x="228600" y="5789613"/>
            <a:ext cx="3048000" cy="3810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57263"/>
            <a:endParaRPr lang="it-IT" sz="1400">
              <a:solidFill>
                <a:schemeClr val="bg1"/>
              </a:solidFill>
            </a:endParaRPr>
          </a:p>
        </p:txBody>
      </p:sp>
    </p:spTree>
    <p:extLst>
      <p:ext uri="{BB962C8B-B14F-4D97-AF65-F5344CB8AC3E}">
        <p14:creationId xmlns:p14="http://schemas.microsoft.com/office/powerpoint/2010/main" xmlns="" val="397830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71488" y="666750"/>
            <a:ext cx="7845425" cy="5354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32635295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22"/>
          <p:cNvGraphicFramePr>
            <a:graphicFrameLocks noChangeAspect="1"/>
          </p:cNvGraphicFramePr>
          <p:nvPr/>
        </p:nvGraphicFramePr>
        <p:xfrm>
          <a:off x="0" y="0"/>
          <a:ext cx="158750" cy="158750"/>
        </p:xfrm>
        <a:graphic>
          <a:graphicData uri="http://schemas.openxmlformats.org/presentationml/2006/ole">
            <p:oleObj spid="_x0000_s241706" name="think-cell Slide" r:id="rId15" imgW="360" imgH="360" progId="">
              <p:embed/>
            </p:oleObj>
          </a:graphicData>
        </a:graphic>
      </p:graphicFrame>
      <p:sp>
        <p:nvSpPr>
          <p:cNvPr id="4" name="Rectangle 2"/>
          <p:cNvSpPr>
            <a:spLocks noChangeArrowheads="1"/>
          </p:cNvSpPr>
          <p:nvPr userDrawn="1">
            <p:custDataLst>
              <p:tags r:id="rId2"/>
            </p:custDataLst>
          </p:nvPr>
        </p:nvSpPr>
        <p:spPr bwMode="auto">
          <a:xfrm>
            <a:off x="0" y="496888"/>
            <a:ext cx="9144000" cy="542925"/>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5" name="McK Slide Elements"/>
          <p:cNvGrpSpPr>
            <a:grpSpLocks/>
          </p:cNvGrpSpPr>
          <p:nvPr>
            <p:custDataLst>
              <p:tags r:id="rId3"/>
            </p:custDataLst>
          </p:nvPr>
        </p:nvGrpSpPr>
        <p:grpSpPr bwMode="auto">
          <a:xfrm>
            <a:off x="123825" y="542925"/>
            <a:ext cx="8794750" cy="6288088"/>
            <a:chOff x="85" y="342"/>
            <a:chExt cx="6001" cy="3961"/>
          </a:xfrm>
        </p:grpSpPr>
        <p:sp>
          <p:nvSpPr>
            <p:cNvPr id="6"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7"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8" name="McK Title Elements"/>
          <p:cNvGrpSpPr>
            <a:grpSpLocks/>
          </p:cNvGrpSpPr>
          <p:nvPr>
            <p:custDataLst>
              <p:tags r:id="rId4"/>
            </p:custDataLst>
          </p:nvPr>
        </p:nvGrpSpPr>
        <p:grpSpPr bwMode="auto">
          <a:xfrm>
            <a:off x="7278688" y="6673850"/>
            <a:ext cx="530225" cy="184150"/>
            <a:chOff x="1663" y="1348"/>
            <a:chExt cx="3321" cy="2841"/>
          </a:xfrm>
        </p:grpSpPr>
        <p:sp>
          <p:nvSpPr>
            <p:cNvPr id="9"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10"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11"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2" name="McK Disclaimer Present E" hidden="1"/>
            <p:cNvSpPr>
              <a:spLocks noChangeArrowheads="1"/>
            </p:cNvSpPr>
            <p:nvPr>
              <p:custDataLst>
                <p:tags r:id="rId7"/>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3" name="McK Disclaimer Present F" hidden="1"/>
            <p:cNvSpPr>
              <a:spLocks noChangeArrowheads="1"/>
            </p:cNvSpPr>
            <p:nvPr>
              <p:custDataLst>
                <p:tags r:id="rId8"/>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4" name="McK Disclaimer Present D" hidden="1"/>
            <p:cNvSpPr>
              <a:spLocks noChangeArrowheads="1"/>
            </p:cNvSpPr>
            <p:nvPr>
              <p:custDataLst>
                <p:tags r:id="rId9"/>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5" name="McK Disclaimer Client E" hidden="1"/>
            <p:cNvSpPr>
              <a:spLocks noChangeArrowheads="1"/>
            </p:cNvSpPr>
            <p:nvPr>
              <p:custDataLst>
                <p:tags r:id="rId10"/>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6" name="McK Disclaimer Client F" hidden="1"/>
            <p:cNvSpPr>
              <a:spLocks noChangeArrowheads="1"/>
            </p:cNvSpPr>
            <p:nvPr>
              <p:custDataLst>
                <p:tags r:id="rId11"/>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7" name="McK Disclaimer Client D" hidden="1"/>
            <p:cNvSpPr>
              <a:spLocks noChangeArrowheads="1"/>
            </p:cNvSpPr>
            <p:nvPr>
              <p:custDataLst>
                <p:tags r:id="rId12"/>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8" name="McK Disclaimer Internal" hidden="1"/>
            <p:cNvSpPr>
              <a:spLocks noChangeArrowheads="1"/>
            </p:cNvSpPr>
            <p:nvPr>
              <p:custDataLst>
                <p:tags r:id="rId13"/>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19" name="Rectangle 31"/>
          <p:cNvSpPr>
            <a:spLocks noChangeArrowheads="1"/>
          </p:cNvSpPr>
          <p:nvPr>
            <p:custDataLst>
              <p:tags r:id="rId5"/>
            </p:custDataLst>
          </p:nvPr>
        </p:nvSpPr>
        <p:spPr bwMode="auto">
          <a:xfrm>
            <a:off x="8562975" y="615950"/>
            <a:ext cx="533400" cy="3048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fld id="{7F303392-9DDD-43C6-A1EC-FE6544FA92DF}" type="slidenum">
              <a:rPr lang="it-IT" sz="1000">
                <a:solidFill>
                  <a:schemeClr val="bg1"/>
                </a:solidFill>
              </a:rPr>
              <a:pPr algn="r"/>
              <a:t>‹#›</a:t>
            </a:fld>
            <a:endParaRPr lang="it-IT" sz="1000">
              <a:solidFill>
                <a:schemeClr val="bg1"/>
              </a:solidFill>
            </a:endParaRPr>
          </a:p>
        </p:txBody>
      </p:sp>
      <p:pic>
        <p:nvPicPr>
          <p:cNvPr id="20" name="Picture 32"/>
          <p:cNvPicPr>
            <a:picLocks noChangeAspect="1" noChangeArrowheads="1"/>
          </p:cNvPicPr>
          <p:nvPr>
            <p:custDataLst>
              <p:tags r:id="rId6"/>
            </p:custDataLst>
          </p:nvPr>
        </p:nvPicPr>
        <p:blipFill>
          <a:blip r:embed="rId16">
            <a:clrChange>
              <a:clrFrom>
                <a:srgbClr val="FDF0CE"/>
              </a:clrFrom>
              <a:clrTo>
                <a:srgbClr val="FDF0CE">
                  <a:alpha val="0"/>
                </a:srgbClr>
              </a:clrTo>
            </a:clrChange>
            <a:extLst>
              <a:ext uri="{28A0092B-C50C-407E-A947-70E740481C1C}">
                <a14:useLocalDpi xmlns:a14="http://schemas.microsoft.com/office/drawing/2010/main" xmlns="" val="0"/>
              </a:ext>
            </a:extLst>
          </a:blip>
          <a:srcRect/>
          <a:stretch>
            <a:fillRect/>
          </a:stretch>
        </p:blipFill>
        <p:spPr bwMode="auto">
          <a:xfrm>
            <a:off x="8583613" y="6237288"/>
            <a:ext cx="482600"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Segnaposto piè di pagina 1"/>
          <p:cNvSpPr txBox="1">
            <a:spLocks/>
          </p:cNvSpPr>
          <p:nvPr userDrawn="1"/>
        </p:nvSpPr>
        <p:spPr bwMode="auto">
          <a:xfrm>
            <a:off x="34925" y="6427788"/>
            <a:ext cx="7445375" cy="476250"/>
          </a:xfrm>
          <a:prstGeom prst="rect">
            <a:avLst/>
          </a:prstGeom>
          <a:noFill/>
          <a:ln>
            <a:noFill/>
          </a:ln>
          <a:extLst/>
        </p:spPr>
        <p:txBody>
          <a:bodyPr anchor="b"/>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a:defRPr/>
            </a:pPr>
            <a:r>
              <a:rPr lang="en-GB" sz="800" dirty="0">
                <a:solidFill>
                  <a:srgbClr val="000000"/>
                </a:solidFill>
              </a:rPr>
              <a:t>Generali Group  </a:t>
            </a:r>
          </a:p>
        </p:txBody>
      </p:sp>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xmlns="" val="16607677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41286387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1143000" y="2892425"/>
            <a:ext cx="35464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41875" y="2892425"/>
            <a:ext cx="35464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19439992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1964363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
        <p:nvSpPr>
          <p:cNvPr id="3"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36251013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17369713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1189244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20129264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39532327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8438" y="560388"/>
            <a:ext cx="2055812" cy="35544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77825" y="560388"/>
            <a:ext cx="6018213" cy="3554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custDataLst>
              <p:tags r:id="rId1"/>
            </p:custDataLst>
          </p:nvPr>
        </p:nvSpPr>
        <p:spPr>
          <a:xfrm>
            <a:off x="34925" y="6427788"/>
            <a:ext cx="7445375" cy="476250"/>
          </a:xfrm>
          <a:prstGeom prst="rect">
            <a:avLst/>
          </a:prstGeom>
          <a:ln/>
        </p:spPr>
        <p:txBody>
          <a:bodyPr/>
          <a:lstStyle>
            <a:lvl1pPr>
              <a:defRPr/>
            </a:lvl1pPr>
          </a:lstStyle>
          <a:p>
            <a:pPr>
              <a:defRPr/>
            </a:pPr>
            <a:r>
              <a:rPr lang="en-GB"/>
              <a:t>Generali Group  </a:t>
            </a:r>
          </a:p>
        </p:txBody>
      </p:sp>
    </p:spTree>
    <p:extLst>
      <p:ext uri="{BB962C8B-B14F-4D97-AF65-F5344CB8AC3E}">
        <p14:creationId xmlns:p14="http://schemas.microsoft.com/office/powerpoint/2010/main" xmlns="" val="1750256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385329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3" name="Object 22"/>
          <p:cNvGraphicFramePr>
            <a:graphicFrameLocks noChangeAspect="1"/>
          </p:cNvGraphicFramePr>
          <p:nvPr/>
        </p:nvGraphicFramePr>
        <p:xfrm>
          <a:off x="0" y="0"/>
          <a:ext cx="158750" cy="158750"/>
        </p:xfrm>
        <a:graphic>
          <a:graphicData uri="http://schemas.openxmlformats.org/presentationml/2006/ole">
            <p:oleObj spid="_x0000_s242730" name="think-cell Slide" r:id="rId15" imgW="360" imgH="360" progId="">
              <p:embed/>
            </p:oleObj>
          </a:graphicData>
        </a:graphic>
      </p:graphicFrame>
      <p:sp>
        <p:nvSpPr>
          <p:cNvPr id="4" name="Rectangle 2"/>
          <p:cNvSpPr>
            <a:spLocks noChangeArrowheads="1"/>
          </p:cNvSpPr>
          <p:nvPr userDrawn="1">
            <p:custDataLst>
              <p:tags r:id="rId2"/>
            </p:custDataLst>
          </p:nvPr>
        </p:nvSpPr>
        <p:spPr bwMode="auto">
          <a:xfrm>
            <a:off x="0" y="496888"/>
            <a:ext cx="9144000" cy="542925"/>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5" name="McK Slide Elements"/>
          <p:cNvGrpSpPr>
            <a:grpSpLocks/>
          </p:cNvGrpSpPr>
          <p:nvPr>
            <p:custDataLst>
              <p:tags r:id="rId3"/>
            </p:custDataLst>
          </p:nvPr>
        </p:nvGrpSpPr>
        <p:grpSpPr bwMode="auto">
          <a:xfrm>
            <a:off x="123825" y="542925"/>
            <a:ext cx="8794750" cy="6288088"/>
            <a:chOff x="85" y="342"/>
            <a:chExt cx="6001" cy="3961"/>
          </a:xfrm>
        </p:grpSpPr>
        <p:sp>
          <p:nvSpPr>
            <p:cNvPr id="6"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7"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8" name="McK Title Elements"/>
          <p:cNvGrpSpPr>
            <a:grpSpLocks/>
          </p:cNvGrpSpPr>
          <p:nvPr>
            <p:custDataLst>
              <p:tags r:id="rId4"/>
            </p:custDataLst>
          </p:nvPr>
        </p:nvGrpSpPr>
        <p:grpSpPr bwMode="auto">
          <a:xfrm>
            <a:off x="7278688" y="6673850"/>
            <a:ext cx="530225" cy="184150"/>
            <a:chOff x="1663" y="1348"/>
            <a:chExt cx="3321" cy="2841"/>
          </a:xfrm>
        </p:grpSpPr>
        <p:sp>
          <p:nvSpPr>
            <p:cNvPr id="9"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10"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11"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2" name="McK Disclaimer Present E" hidden="1"/>
            <p:cNvSpPr>
              <a:spLocks noChangeArrowheads="1"/>
            </p:cNvSpPr>
            <p:nvPr>
              <p:custDataLst>
                <p:tags r:id="rId7"/>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3" name="McK Disclaimer Present F" hidden="1"/>
            <p:cNvSpPr>
              <a:spLocks noChangeArrowheads="1"/>
            </p:cNvSpPr>
            <p:nvPr>
              <p:custDataLst>
                <p:tags r:id="rId8"/>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4" name="McK Disclaimer Present D" hidden="1"/>
            <p:cNvSpPr>
              <a:spLocks noChangeArrowheads="1"/>
            </p:cNvSpPr>
            <p:nvPr>
              <p:custDataLst>
                <p:tags r:id="rId9"/>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5" name="McK Disclaimer Client E" hidden="1"/>
            <p:cNvSpPr>
              <a:spLocks noChangeArrowheads="1"/>
            </p:cNvSpPr>
            <p:nvPr>
              <p:custDataLst>
                <p:tags r:id="rId10"/>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6" name="McK Disclaimer Client F" hidden="1"/>
            <p:cNvSpPr>
              <a:spLocks noChangeArrowheads="1"/>
            </p:cNvSpPr>
            <p:nvPr>
              <p:custDataLst>
                <p:tags r:id="rId11"/>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7" name="McK Disclaimer Client D" hidden="1"/>
            <p:cNvSpPr>
              <a:spLocks noChangeArrowheads="1"/>
            </p:cNvSpPr>
            <p:nvPr>
              <p:custDataLst>
                <p:tags r:id="rId12"/>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8" name="McK Disclaimer Internal" hidden="1"/>
            <p:cNvSpPr>
              <a:spLocks noChangeArrowheads="1"/>
            </p:cNvSpPr>
            <p:nvPr>
              <p:custDataLst>
                <p:tags r:id="rId13"/>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19" name="Rectangle 31"/>
          <p:cNvSpPr>
            <a:spLocks noChangeArrowheads="1"/>
          </p:cNvSpPr>
          <p:nvPr>
            <p:custDataLst>
              <p:tags r:id="rId5"/>
            </p:custDataLst>
          </p:nvPr>
        </p:nvSpPr>
        <p:spPr bwMode="auto">
          <a:xfrm>
            <a:off x="8562975" y="615950"/>
            <a:ext cx="533400" cy="3048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fld id="{E0358824-7525-4F35-9651-E1C5C3036FC9}" type="slidenum">
              <a:rPr lang="it-IT" sz="1000">
                <a:solidFill>
                  <a:schemeClr val="bg1"/>
                </a:solidFill>
              </a:rPr>
              <a:pPr algn="r"/>
              <a:t>‹#›</a:t>
            </a:fld>
            <a:endParaRPr lang="it-IT" sz="1000">
              <a:solidFill>
                <a:schemeClr val="bg1"/>
              </a:solidFill>
            </a:endParaRPr>
          </a:p>
        </p:txBody>
      </p:sp>
      <p:pic>
        <p:nvPicPr>
          <p:cNvPr id="20" name="Picture 32"/>
          <p:cNvPicPr>
            <a:picLocks noChangeAspect="1" noChangeArrowheads="1"/>
          </p:cNvPicPr>
          <p:nvPr>
            <p:custDataLst>
              <p:tags r:id="rId6"/>
            </p:custDataLst>
          </p:nvPr>
        </p:nvPicPr>
        <p:blipFill>
          <a:blip r:embed="rId16">
            <a:clrChange>
              <a:clrFrom>
                <a:srgbClr val="FDF0CE"/>
              </a:clrFrom>
              <a:clrTo>
                <a:srgbClr val="FDF0CE">
                  <a:alpha val="0"/>
                </a:srgbClr>
              </a:clrTo>
            </a:clrChange>
            <a:extLst>
              <a:ext uri="{28A0092B-C50C-407E-A947-70E740481C1C}">
                <a14:useLocalDpi xmlns:a14="http://schemas.microsoft.com/office/drawing/2010/main" xmlns="" val="0"/>
              </a:ext>
            </a:extLst>
          </a:blip>
          <a:srcRect/>
          <a:stretch>
            <a:fillRect/>
          </a:stretch>
        </p:blipFill>
        <p:spPr bwMode="auto">
          <a:xfrm>
            <a:off x="8583613" y="6237288"/>
            <a:ext cx="482600"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Segnaposto piè di pagina 1"/>
          <p:cNvSpPr txBox="1">
            <a:spLocks/>
          </p:cNvSpPr>
          <p:nvPr userDrawn="1"/>
        </p:nvSpPr>
        <p:spPr bwMode="auto">
          <a:xfrm>
            <a:off x="34925" y="6427788"/>
            <a:ext cx="7445375" cy="476250"/>
          </a:xfrm>
          <a:prstGeom prst="rect">
            <a:avLst/>
          </a:prstGeom>
          <a:noFill/>
          <a:ln>
            <a:noFill/>
          </a:ln>
          <a:extLst/>
        </p:spPr>
        <p:txBody>
          <a:bodyPr anchor="b"/>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a:defRPr/>
            </a:pPr>
            <a:r>
              <a:rPr lang="en-GB" sz="800">
                <a:solidFill>
                  <a:srgbClr val="000000"/>
                </a:solidFill>
              </a:rPr>
              <a:t>Generali Group  </a:t>
            </a:r>
          </a:p>
        </p:txBody>
      </p:sp>
      <p:sp>
        <p:nvSpPr>
          <p:cNvPr id="2" name="Title 1"/>
          <p:cNvSpPr>
            <a:spLocks noGrp="1"/>
          </p:cNvSpPr>
          <p:nvPr>
            <p:ph type="title"/>
          </p:nvPr>
        </p:nvSpPr>
        <p:spPr>
          <a:xfrm>
            <a:off x="377825" y="560388"/>
            <a:ext cx="8226425" cy="414337"/>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xmlns="" val="25741596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289186153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3"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3754" name="think-cell Slide" r:id="rId5" imgW="360" imgH="360" progId="">
              <p:embed/>
            </p:oleObj>
          </a:graphicData>
        </a:graphic>
      </p:graphicFrame>
      <p:grpSp>
        <p:nvGrpSpPr>
          <p:cNvPr id="5" name="McK Slide Elements"/>
          <p:cNvGrpSpPr>
            <a:grpSpLocks/>
          </p:cNvGrpSpPr>
          <p:nvPr>
            <p:custDataLst>
              <p:tags r:id="rId3"/>
            </p:custDataLst>
          </p:nvPr>
        </p:nvGrpSpPr>
        <p:grpSpPr bwMode="auto">
          <a:xfrm>
            <a:off x="123825" y="542925"/>
            <a:ext cx="8794750" cy="6288088"/>
            <a:chOff x="85" y="342"/>
            <a:chExt cx="6001" cy="3961"/>
          </a:xfrm>
        </p:grpSpPr>
        <p:sp>
          <p:nvSpPr>
            <p:cNvPr id="6"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lgn="l" eaLnBrk="1" hangingPunct="1">
                <a:defRPr/>
              </a:pPr>
              <a:r>
                <a:rPr lang="en-US" sz="1700" b="0" smtClean="0">
                  <a:solidFill>
                    <a:srgbClr val="000000"/>
                  </a:solidFill>
                </a:rPr>
                <a:t>Unità di misura</a:t>
              </a:r>
            </a:p>
          </p:txBody>
        </p:sp>
        <p:sp>
          <p:nvSpPr>
            <p:cNvPr id="7"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lgn="l" eaLnBrk="1" hangingPunct="1">
                <a:defRPr/>
              </a:pPr>
              <a:r>
                <a:rPr lang="en-US" sz="1300" b="0" smtClean="0">
                  <a:solidFill>
                    <a:srgbClr val="000000"/>
                  </a:solidFill>
                </a:rPr>
                <a:t>	*	Asterisco</a:t>
              </a:r>
            </a:p>
            <a:p>
              <a:pPr algn="l" eaLnBrk="1" hangingPunct="1">
                <a:spcBef>
                  <a:spcPct val="20000"/>
                </a:spcBef>
                <a:defRPr/>
              </a:pPr>
              <a:r>
                <a:rPr lang="en-US" sz="1300" b="0" smtClean="0">
                  <a:solidFill>
                    <a:srgbClr val="000000"/>
                  </a:solidFill>
                </a:rPr>
                <a:t>	Fonte:	Fonte</a:t>
              </a:r>
            </a:p>
          </p:txBody>
        </p:sp>
      </p:grpSp>
      <p:sp>
        <p:nvSpPr>
          <p:cNvPr id="22"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109548119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4778" name="think-cell Slide" r:id="rId5" imgW="360" imgH="360" progId="">
              <p:embed/>
            </p:oleObj>
          </a:graphicData>
        </a:graphic>
      </p:graphicFrame>
      <p:grpSp>
        <p:nvGrpSpPr>
          <p:cNvPr id="6" name="McK Slide Elements"/>
          <p:cNvGrpSpPr>
            <a:grpSpLocks/>
          </p:cNvGrpSpPr>
          <p:nvPr>
            <p:custDataLst>
              <p:tags r:id="rId3"/>
            </p:custDataLst>
          </p:nvPr>
        </p:nvGrpSpPr>
        <p:grpSpPr bwMode="auto">
          <a:xfrm>
            <a:off x="123825" y="542925"/>
            <a:ext cx="8794750" cy="6288088"/>
            <a:chOff x="85" y="342"/>
            <a:chExt cx="6001" cy="3961"/>
          </a:xfrm>
        </p:grpSpPr>
        <p:sp>
          <p:nvSpPr>
            <p:cNvPr id="7"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lgn="l" eaLnBrk="1" hangingPunct="1">
                <a:defRPr/>
              </a:pPr>
              <a:r>
                <a:rPr lang="en-US" sz="1700" b="0" smtClean="0">
                  <a:solidFill>
                    <a:srgbClr val="000000"/>
                  </a:solidFill>
                </a:rPr>
                <a:t>Unità di misura</a:t>
              </a:r>
            </a:p>
          </p:txBody>
        </p:sp>
        <p:sp>
          <p:nvSpPr>
            <p:cNvPr id="8"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lgn="l" eaLnBrk="1" hangingPunct="1">
                <a:defRPr/>
              </a:pPr>
              <a:r>
                <a:rPr lang="en-US" sz="1300" b="0" smtClean="0">
                  <a:solidFill>
                    <a:srgbClr val="000000"/>
                  </a:solidFill>
                </a:rPr>
                <a:t>	*	Asterisco</a:t>
              </a:r>
            </a:p>
            <a:p>
              <a:pPr algn="l" eaLnBrk="1" hangingPunct="1">
                <a:spcBef>
                  <a:spcPct val="20000"/>
                </a:spcBef>
                <a:defRPr/>
              </a:pPr>
              <a:r>
                <a:rPr lang="en-US" sz="1300" b="0" smtClean="0">
                  <a:solidFill>
                    <a:srgbClr val="000000"/>
                  </a:solidFill>
                </a:rPr>
                <a:t>	Fonte:	Fonte</a:t>
              </a:r>
            </a:p>
          </p:txBody>
        </p:sp>
      </p:grpSp>
      <p:sp>
        <p:nvSpPr>
          <p:cNvPr id="23"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428018026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5"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5802" name="think-cell Slide" r:id="rId5" imgW="360" imgH="360" progId="">
              <p:embed/>
            </p:oleObj>
          </a:graphicData>
        </a:graphic>
      </p:graphicFrame>
      <p:grpSp>
        <p:nvGrpSpPr>
          <p:cNvPr id="7" name="McK Slide Elements"/>
          <p:cNvGrpSpPr>
            <a:grpSpLocks/>
          </p:cNvGrpSpPr>
          <p:nvPr>
            <p:custDataLst>
              <p:tags r:id="rId3"/>
            </p:custDataLst>
          </p:nvPr>
        </p:nvGrpSpPr>
        <p:grpSpPr bwMode="auto">
          <a:xfrm>
            <a:off x="123825" y="542925"/>
            <a:ext cx="8794750" cy="6288088"/>
            <a:chOff x="85" y="342"/>
            <a:chExt cx="6001" cy="3961"/>
          </a:xfrm>
        </p:grpSpPr>
        <p:sp>
          <p:nvSpPr>
            <p:cNvPr id="8"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lgn="l" eaLnBrk="1" hangingPunct="1">
                <a:defRPr/>
              </a:pPr>
              <a:r>
                <a:rPr lang="en-US" sz="1700" b="0" smtClean="0">
                  <a:solidFill>
                    <a:srgbClr val="000000"/>
                  </a:solidFill>
                </a:rPr>
                <a:t>Unità di misura</a:t>
              </a:r>
            </a:p>
          </p:txBody>
        </p:sp>
        <p:sp>
          <p:nvSpPr>
            <p:cNvPr id="9"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lgn="l" eaLnBrk="1" hangingPunct="1">
                <a:defRPr/>
              </a:pPr>
              <a:r>
                <a:rPr lang="en-US" sz="1300" b="0" smtClean="0">
                  <a:solidFill>
                    <a:srgbClr val="000000"/>
                  </a:solidFill>
                </a:rPr>
                <a:t>	*	Asterisco</a:t>
              </a:r>
            </a:p>
            <a:p>
              <a:pPr algn="l" eaLnBrk="1" hangingPunct="1">
                <a:spcBef>
                  <a:spcPct val="20000"/>
                </a:spcBef>
                <a:defRPr/>
              </a:pPr>
              <a:r>
                <a:rPr lang="en-US" sz="1300" b="0" smtClean="0">
                  <a:solidFill>
                    <a:srgbClr val="000000"/>
                  </a:solidFill>
                </a:rPr>
                <a:t>	Fonte:	Fonte</a:t>
              </a:r>
            </a:p>
          </p:txBody>
        </p:sp>
      </p:grpSp>
      <p:sp>
        <p:nvSpPr>
          <p:cNvPr id="3" name="Content Placeholder 2"/>
          <p:cNvSpPr>
            <a:spLocks noGrp="1"/>
          </p:cNvSpPr>
          <p:nvPr>
            <p:ph sz="half" idx="1"/>
          </p:nvPr>
        </p:nvSpPr>
        <p:spPr>
          <a:xfrm>
            <a:off x="1143000" y="2892425"/>
            <a:ext cx="35464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41875" y="2892425"/>
            <a:ext cx="35464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4"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265325763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7"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6826" name="think-cell Slide" r:id="rId4" imgW="360" imgH="360" progId="">
              <p:embed/>
            </p:oleObj>
          </a:graphicData>
        </a:graphic>
      </p:graphicFrame>
      <p:sp>
        <p:nvSpPr>
          <p:cNvPr id="26"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550387355"/>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7850" name="think-cell Slide" r:id="rId4" imgW="360" imgH="360" progId="">
              <p:embed/>
            </p:oleObj>
          </a:graphicData>
        </a:graphic>
      </p:graphicFrame>
      <p:sp>
        <p:nvSpPr>
          <p:cNvPr id="22"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321235901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8874" name="think-cell Slide" r:id="rId4" imgW="360" imgH="360" progId="">
              <p:embed/>
            </p:oleObj>
          </a:graphicData>
        </a:graphic>
      </p:graphicFrame>
      <p:sp>
        <p:nvSpPr>
          <p:cNvPr id="21"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322052843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aphicFrame>
        <p:nvGraphicFramePr>
          <p:cNvPr id="5"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49898" name="think-cell Slide" r:id="rId4" imgW="360" imgH="360" progId="">
              <p:embed/>
            </p:oleObj>
          </a:graphicData>
        </a:graphic>
      </p:graphicFrame>
      <p:sp>
        <p:nvSpPr>
          <p:cNvPr id="24"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85550329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aphicFrame>
        <p:nvGraphicFramePr>
          <p:cNvPr id="5"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50922" name="think-cell Slide" r:id="rId4" imgW="360" imgH="360" progId="">
              <p:embed/>
            </p:oleObj>
          </a:graphicData>
        </a:graphic>
      </p:graphicFrame>
      <p:sp>
        <p:nvSpPr>
          <p:cNvPr id="24"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17596610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20254005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graphicFrame>
        <p:nvGraphicFramePr>
          <p:cNvPr id="4"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51946" name="think-cell Slide" r:id="rId4" imgW="360" imgH="360" progId="">
              <p:embed/>
            </p:oleObj>
          </a:graphicData>
        </a:graphic>
      </p:graphicFrame>
      <p:sp>
        <p:nvSpPr>
          <p:cNvPr id="23"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190275448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graphicFrame>
        <p:nvGraphicFramePr>
          <p:cNvPr id="4"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52970" name="think-cell Slide" r:id="rId4" imgW="360" imgH="360" progId="">
              <p:embed/>
            </p:oleObj>
          </a:graphicData>
        </a:graphic>
      </p:graphicFrame>
      <p:sp>
        <p:nvSpPr>
          <p:cNvPr id="23"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4395782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3" name="Object 54"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p:oleObj spid="_x0000_s253994" name="think-cell Slide" r:id="rId4" imgW="360" imgH="360" progId="">
              <p:embed/>
            </p:oleObj>
          </a:graphicData>
        </a:graphic>
      </p:graphicFrame>
      <p:sp>
        <p:nvSpPr>
          <p:cNvPr id="22"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xmlns="" val="8455125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816586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755650" y="1844675"/>
            <a:ext cx="3703638"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11688" y="1844675"/>
            <a:ext cx="3705225"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65271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3005702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xmlns="" val="797557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737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Footer Placeholder 3"/>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1221896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38786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701930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956392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350" y="666750"/>
            <a:ext cx="1960563" cy="5354638"/>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71488" y="666750"/>
            <a:ext cx="5732462" cy="5354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385261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71488" y="666750"/>
            <a:ext cx="7772400" cy="457200"/>
          </a:xfrm>
        </p:spPr>
        <p:txBody>
          <a:bodyPr/>
          <a:lstStyle/>
          <a:p>
            <a:r>
              <a:rPr lang="en-US" smtClean="0"/>
              <a:t>Click to edit Master title style</a:t>
            </a:r>
            <a:endParaRPr lang="it-IT"/>
          </a:p>
        </p:txBody>
      </p:sp>
      <p:sp>
        <p:nvSpPr>
          <p:cNvPr id="3" name="Table Placeholder 2"/>
          <p:cNvSpPr>
            <a:spLocks noGrp="1"/>
          </p:cNvSpPr>
          <p:nvPr>
            <p:ph type="tbl" idx="1"/>
          </p:nvPr>
        </p:nvSpPr>
        <p:spPr>
          <a:xfrm>
            <a:off x="755650" y="1844675"/>
            <a:ext cx="7561263" cy="4176713"/>
          </a:xfrm>
        </p:spPr>
        <p:txBody>
          <a:bodyPr/>
          <a:lstStyle/>
          <a:p>
            <a:pPr lvl="0"/>
            <a:endParaRPr lang="it-IT" noProof="0"/>
          </a:p>
        </p:txBody>
      </p:sp>
    </p:spTree>
    <p:extLst>
      <p:ext uri="{BB962C8B-B14F-4D97-AF65-F5344CB8AC3E}">
        <p14:creationId xmlns:p14="http://schemas.microsoft.com/office/powerpoint/2010/main" xmlns="" val="127057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Rectangle 46"/>
          <p:cNvSpPr>
            <a:spLocks noChangeArrowheads="1"/>
          </p:cNvSpPr>
          <p:nvPr userDrawn="1"/>
        </p:nvSpPr>
        <p:spPr bwMode="auto">
          <a:xfrm>
            <a:off x="177800" y="5770563"/>
            <a:ext cx="8374063" cy="6111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B30000"/>
              </a:solidFill>
              <a:cs typeface="Arial" charset="0"/>
            </a:endParaRPr>
          </a:p>
        </p:txBody>
      </p:sp>
      <p:pic>
        <p:nvPicPr>
          <p:cNvPr id="3" name="Picture 47"/>
          <p:cNvPicPr>
            <a:picLocks noChangeAspect="1" noChangeArrowheads="1"/>
          </p:cNvPicPr>
          <p:nvPr userDrawn="1"/>
        </p:nvPicPr>
        <p:blipFill>
          <a:blip r:embed="rId2">
            <a:clrChange>
              <a:clrFrom>
                <a:srgbClr val="FCF2D6"/>
              </a:clrFrom>
              <a:clrTo>
                <a:srgbClr val="FCF2D6">
                  <a:alpha val="0"/>
                </a:srgbClr>
              </a:clrTo>
            </a:clrChange>
            <a:lum bright="-10000" contrast="-10000"/>
            <a:extLst>
              <a:ext uri="{28A0092B-C50C-407E-A947-70E740481C1C}">
                <a14:useLocalDpi xmlns:a14="http://schemas.microsoft.com/office/drawing/2010/main" xmlns="" val="0"/>
              </a:ext>
            </a:extLst>
          </a:blip>
          <a:srcRect r="6265"/>
          <a:stretch>
            <a:fillRect/>
          </a:stretch>
        </p:blipFill>
        <p:spPr bwMode="auto">
          <a:xfrm>
            <a:off x="4572000" y="1219200"/>
            <a:ext cx="4572000"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9"/>
          <p:cNvPicPr>
            <a:picLocks noChangeAspect="1" noChangeArrowheads="1"/>
          </p:cNvPicPr>
          <p:nvPr userDrawn="1"/>
        </p:nvPicPr>
        <p:blipFill>
          <a:blip r:embed="rId3">
            <a:clrChange>
              <a:clrFrom>
                <a:srgbClr val="FDF0CE"/>
              </a:clrFrom>
              <a:clrTo>
                <a:srgbClr val="FDF0CE">
                  <a:alpha val="0"/>
                </a:srgbClr>
              </a:clrTo>
            </a:clrChange>
            <a:extLst>
              <a:ext uri="{28A0092B-C50C-407E-A947-70E740481C1C}">
                <a14:useLocalDpi xmlns:a14="http://schemas.microsoft.com/office/drawing/2010/main" xmlns="" val="0"/>
              </a:ext>
            </a:extLst>
          </a:blip>
          <a:srcRect/>
          <a:stretch>
            <a:fillRect/>
          </a:stretch>
        </p:blipFill>
        <p:spPr bwMode="auto">
          <a:xfrm>
            <a:off x="8458200" y="6096000"/>
            <a:ext cx="60801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3"/>
          <p:cNvSpPr>
            <a:spLocks noChangeArrowheads="1"/>
          </p:cNvSpPr>
          <p:nvPr userDrawn="1"/>
        </p:nvSpPr>
        <p:spPr bwMode="auto">
          <a:xfrm>
            <a:off x="0" y="449263"/>
            <a:ext cx="9144000" cy="6318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b="0">
              <a:solidFill>
                <a:srgbClr val="FFFFFF"/>
              </a:solidFill>
              <a:cs typeface="Arial" charset="0"/>
            </a:endParaRPr>
          </a:p>
        </p:txBody>
      </p:sp>
    </p:spTree>
    <p:extLst>
      <p:ext uri="{BB962C8B-B14F-4D97-AF65-F5344CB8AC3E}">
        <p14:creationId xmlns:p14="http://schemas.microsoft.com/office/powerpoint/2010/main" xmlns="" val="1171947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71488" y="669925"/>
            <a:ext cx="7772400" cy="260350"/>
          </a:xfrm>
          <a:prstGeom prst="rect">
            <a:avLst/>
          </a:prstGeom>
        </p:spPr>
        <p:txBody>
          <a:bodyPr/>
          <a:lstStyle>
            <a:lvl1pPr>
              <a:defRPr>
                <a:latin typeface="Tahoma" pitchFamily="34" charset="0"/>
                <a:cs typeface="Tahoma"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402032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xmlns="" val="2836983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71488" y="669925"/>
            <a:ext cx="7772400" cy="26035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55650" y="1844675"/>
            <a:ext cx="3703638"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1688" y="1844675"/>
            <a:ext cx="3705225"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455154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61273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713701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71488" y="669925"/>
            <a:ext cx="7772400" cy="26035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xmlns="" val="1362986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92059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xmlns="" val="2843181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xmlns="" val="1866526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71488" y="669925"/>
            <a:ext cx="7772400" cy="26035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88232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356350" y="669925"/>
            <a:ext cx="1960563" cy="5351463"/>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71488" y="669925"/>
            <a:ext cx="5732462" cy="53514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637285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2133600" y="1143000"/>
          <a:ext cx="4945063" cy="5338763"/>
        </p:xfrm>
        <a:graphic>
          <a:graphicData uri="http://schemas.openxmlformats.org/presentationml/2006/ole">
            <p:oleObj spid="_x0000_s237610" name="Photo Editor Photo" r:id="rId3" imgW="1233645" imgH="1509344" progId="">
              <p:embed/>
            </p:oleObj>
          </a:graphicData>
        </a:graphic>
      </p:graphicFrame>
    </p:spTree>
    <p:extLst>
      <p:ext uri="{BB962C8B-B14F-4D97-AF65-F5344CB8AC3E}">
        <p14:creationId xmlns:p14="http://schemas.microsoft.com/office/powerpoint/2010/main" xmlns="" val="2527172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77056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7A0000"/>
              </a:solidFill>
            </a:endParaRPr>
          </a:p>
        </p:txBody>
      </p:sp>
      <p:sp>
        <p:nvSpPr>
          <p:cNvPr id="3" name="Rectangle 3"/>
          <p:cNvSpPr>
            <a:spLocks noChangeArrowheads="1"/>
          </p:cNvSpPr>
          <p:nvPr/>
        </p:nvSpPr>
        <p:spPr bwMode="auto">
          <a:xfrm>
            <a:off x="0" y="584200"/>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pic>
        <p:nvPicPr>
          <p:cNvPr id="4" name="Picture 4" descr="logo_grand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0200" y="1371600"/>
            <a:ext cx="3225800"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p:cNvPicPr>
            <a:picLocks noChangeAspect="1" noChangeArrowheads="1"/>
          </p:cNvPicPr>
          <p:nvPr/>
        </p:nvPicPr>
        <p:blipFill>
          <a:blip r:embed="rId3">
            <a:clrChange>
              <a:clrFrom>
                <a:srgbClr val="FCF2D6"/>
              </a:clrFrom>
              <a:clrTo>
                <a:srgbClr val="FCF2D6">
                  <a:alpha val="0"/>
                </a:srgbClr>
              </a:clrTo>
            </a:clrChange>
            <a:lum bright="-10000" contrast="-10000"/>
            <a:extLst>
              <a:ext uri="{28A0092B-C50C-407E-A947-70E740481C1C}">
                <a14:useLocalDpi xmlns:a14="http://schemas.microsoft.com/office/drawing/2010/main" xmlns="" val="0"/>
              </a:ext>
            </a:extLst>
          </a:blip>
          <a:srcRect r="6265"/>
          <a:stretch>
            <a:fillRect/>
          </a:stretch>
        </p:blipFill>
        <p:spPr bwMode="auto">
          <a:xfrm>
            <a:off x="4102100" y="1219200"/>
            <a:ext cx="4572000"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91689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159186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03144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66725" y="1293813"/>
            <a:ext cx="3954463"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573588" y="1293813"/>
            <a:ext cx="3954462"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Footer Placeholder 4"/>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3928561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3190513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775581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Tree>
    <p:extLst>
      <p:ext uri="{BB962C8B-B14F-4D97-AF65-F5344CB8AC3E}">
        <p14:creationId xmlns:p14="http://schemas.microsoft.com/office/powerpoint/2010/main" xmlns="" val="1205564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20915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842870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62469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816324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093709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it-IT" noProof="0" smtClean="0"/>
          </a:p>
        </p:txBody>
      </p:sp>
    </p:spTree>
    <p:extLst>
      <p:ext uri="{BB962C8B-B14F-4D97-AF65-F5344CB8AC3E}">
        <p14:creationId xmlns:p14="http://schemas.microsoft.com/office/powerpoint/2010/main" xmlns="" val="6045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357442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Footer Placeholder 6"/>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4019699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77056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7A0000"/>
              </a:solidFill>
            </a:endParaRPr>
          </a:p>
        </p:txBody>
      </p:sp>
      <p:sp>
        <p:nvSpPr>
          <p:cNvPr id="3" name="Rectangle 3"/>
          <p:cNvSpPr>
            <a:spLocks noChangeArrowheads="1"/>
          </p:cNvSpPr>
          <p:nvPr/>
        </p:nvSpPr>
        <p:spPr bwMode="auto">
          <a:xfrm>
            <a:off x="0" y="584200"/>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pic>
        <p:nvPicPr>
          <p:cNvPr id="4" name="Picture 4" descr="logo_grand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0200" y="1371600"/>
            <a:ext cx="3225800"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p:cNvPicPr>
            <a:picLocks noChangeAspect="1" noChangeArrowheads="1"/>
          </p:cNvPicPr>
          <p:nvPr/>
        </p:nvPicPr>
        <p:blipFill>
          <a:blip r:embed="rId3">
            <a:clrChange>
              <a:clrFrom>
                <a:srgbClr val="FCF2D6"/>
              </a:clrFrom>
              <a:clrTo>
                <a:srgbClr val="FCF2D6">
                  <a:alpha val="0"/>
                </a:srgbClr>
              </a:clrTo>
            </a:clrChange>
            <a:lum bright="-10000" contrast="-10000"/>
            <a:extLst>
              <a:ext uri="{28A0092B-C50C-407E-A947-70E740481C1C}">
                <a14:useLocalDpi xmlns:a14="http://schemas.microsoft.com/office/drawing/2010/main" xmlns="" val="0"/>
              </a:ext>
            </a:extLst>
          </a:blip>
          <a:srcRect r="6265"/>
          <a:stretch>
            <a:fillRect/>
          </a:stretch>
        </p:blipFill>
        <p:spPr bwMode="auto">
          <a:xfrm>
            <a:off x="4102100" y="1219200"/>
            <a:ext cx="4572000"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6796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443859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946814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4247731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889292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Tree>
    <p:extLst>
      <p:ext uri="{BB962C8B-B14F-4D97-AF65-F5344CB8AC3E}">
        <p14:creationId xmlns:p14="http://schemas.microsoft.com/office/powerpoint/2010/main" xmlns="" val="2274602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99929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868277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971433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26722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Footer Placeholder 2"/>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512351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1648206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t-IT"/>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it-IT" noProof="0" smtClean="0"/>
          </a:p>
        </p:txBody>
      </p:sp>
    </p:spTree>
    <p:extLst>
      <p:ext uri="{BB962C8B-B14F-4D97-AF65-F5344CB8AC3E}">
        <p14:creationId xmlns:p14="http://schemas.microsoft.com/office/powerpoint/2010/main" xmlns="" val="2189879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xmlns="" val="203708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90049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857046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xmlns="" val="2162249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55650" y="1844675"/>
            <a:ext cx="3703638"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1688" y="1844675"/>
            <a:ext cx="3705225"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745061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97699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xmlns="" val="631930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54893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a:t>
            </a:r>
          </a:p>
        </p:txBody>
      </p:sp>
    </p:spTree>
    <p:extLst>
      <p:ext uri="{BB962C8B-B14F-4D97-AF65-F5344CB8AC3E}">
        <p14:creationId xmlns:p14="http://schemas.microsoft.com/office/powerpoint/2010/main" xmlns="" val="1545911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xmlns="" val="762114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xmlns="" val="18075878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978016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356350" y="666750"/>
            <a:ext cx="1960563" cy="53546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71488" y="666750"/>
            <a:ext cx="5732462" cy="53546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4077760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71488" y="666750"/>
            <a:ext cx="7772400" cy="4572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55650" y="1844675"/>
            <a:ext cx="3703638" cy="41767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1688" y="1844675"/>
            <a:ext cx="3705225" cy="41767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599917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71488" y="666750"/>
            <a:ext cx="7772400" cy="4572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755650" y="1844675"/>
            <a:ext cx="7561263" cy="4176713"/>
          </a:xfrm>
        </p:spPr>
        <p:txBody>
          <a:bodyPr/>
          <a:lstStyle/>
          <a:p>
            <a:pPr lvl="0"/>
            <a:endParaRPr lang="it-IT" noProof="0" smtClean="0"/>
          </a:p>
        </p:txBody>
      </p:sp>
    </p:spTree>
    <p:extLst>
      <p:ext uri="{BB962C8B-B14F-4D97-AF65-F5344CB8AC3E}">
        <p14:creationId xmlns:p14="http://schemas.microsoft.com/office/powerpoint/2010/main" xmlns="" val="743854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71488" y="666750"/>
            <a:ext cx="7772400" cy="4572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55650" y="1844675"/>
            <a:ext cx="3703638" cy="41767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11688" y="1844675"/>
            <a:ext cx="3705225" cy="2011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11688" y="4008438"/>
            <a:ext cx="3705225" cy="20129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4181737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71488" y="666750"/>
            <a:ext cx="7772400" cy="4572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755650" y="1844675"/>
            <a:ext cx="3703638" cy="2011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11688" y="1844675"/>
            <a:ext cx="3705225" cy="2011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755650" y="4008438"/>
            <a:ext cx="3703638" cy="20129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11688" y="4008438"/>
            <a:ext cx="3705225" cy="20129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242723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71488" y="666750"/>
            <a:ext cx="7845425" cy="53546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4163177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6227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20306300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334888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xmlns="" val="8923524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55650" y="1844675"/>
            <a:ext cx="3703638"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1688" y="1844675"/>
            <a:ext cx="3705225"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748334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3433558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xmlns="" val="1612696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591789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xmlns="" val="3507592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xmlns="" val="22312545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185252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356350" y="666750"/>
            <a:ext cx="1960563" cy="53546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71488" y="666750"/>
            <a:ext cx="5732462" cy="53546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32299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390525" y="6380163"/>
            <a:ext cx="8066088" cy="476250"/>
          </a:xfrm>
          <a:prstGeom prst="rect">
            <a:avLst/>
          </a:prstGeom>
        </p:spPr>
        <p:txBody>
          <a:bodyPr/>
          <a:lstStyle>
            <a:lvl1pPr eaLnBrk="1" hangingPunct="1">
              <a:defRPr b="1"/>
            </a:lvl1pPr>
          </a:lstStyle>
          <a:p>
            <a:pPr>
              <a:defRPr/>
            </a:pPr>
            <a:r>
              <a:rPr lang="en-GB"/>
              <a:t>Assicurazioni Generali Group – Meeting with Standard &amp; Poor’s</a:t>
            </a:r>
          </a:p>
        </p:txBody>
      </p:sp>
    </p:spTree>
    <p:extLst>
      <p:ext uri="{BB962C8B-B14F-4D97-AF65-F5344CB8AC3E}">
        <p14:creationId xmlns:p14="http://schemas.microsoft.com/office/powerpoint/2010/main" xmlns="" val="22861579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71488" y="666750"/>
            <a:ext cx="7772400" cy="4572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55650" y="1844675"/>
            <a:ext cx="3703638" cy="41767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1688" y="1844675"/>
            <a:ext cx="3705225" cy="41767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979930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71488" y="666750"/>
            <a:ext cx="7772400" cy="4572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755650" y="1844675"/>
            <a:ext cx="7561263" cy="4176713"/>
          </a:xfrm>
        </p:spPr>
        <p:txBody>
          <a:bodyPr/>
          <a:lstStyle/>
          <a:p>
            <a:pPr lvl="0"/>
            <a:endParaRPr lang="it-IT" noProof="0" smtClean="0"/>
          </a:p>
        </p:txBody>
      </p:sp>
    </p:spTree>
    <p:extLst>
      <p:ext uri="{BB962C8B-B14F-4D97-AF65-F5344CB8AC3E}">
        <p14:creationId xmlns:p14="http://schemas.microsoft.com/office/powerpoint/2010/main" xmlns="" val="21113436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71488" y="666750"/>
            <a:ext cx="7772400" cy="4572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755650" y="1844675"/>
            <a:ext cx="3703638" cy="41767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11688" y="1844675"/>
            <a:ext cx="3705225" cy="2011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11688" y="4008438"/>
            <a:ext cx="3705225" cy="20129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2287334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71488" y="666750"/>
            <a:ext cx="7772400" cy="4572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755650" y="1844675"/>
            <a:ext cx="3703638" cy="2011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11688" y="1844675"/>
            <a:ext cx="3705225" cy="2011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755650" y="4008438"/>
            <a:ext cx="3703638" cy="20129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11688" y="4008438"/>
            <a:ext cx="3705225" cy="201295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22411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71488" y="666750"/>
            <a:ext cx="7845425" cy="53546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xmlns="" val="19796970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0"/>
            <a:ext cx="7772400" cy="1470025"/>
          </a:xfrm>
          <a:prstGeom prst="rect">
            <a:avLst/>
          </a:prstGeom>
        </p:spPr>
        <p:txBody>
          <a:bodyPr/>
          <a:lstStyle/>
          <a:p>
            <a:r>
              <a:rPr lang="en-US"/>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Tree>
    <p:extLst>
      <p:ext uri="{BB962C8B-B14F-4D97-AF65-F5344CB8AC3E}">
        <p14:creationId xmlns:p14="http://schemas.microsoft.com/office/powerpoint/2010/main" xmlns="" val="1639575065"/>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en-US"/>
              <a:t>Fare clic per modificare lo stile del titolo</a:t>
            </a:r>
            <a:endParaRPr lang="it-IT"/>
          </a:p>
        </p:txBody>
      </p:sp>
      <p:sp>
        <p:nvSpPr>
          <p:cNvPr id="3" name="Segnaposto contenuto 2"/>
          <p:cNvSpPr>
            <a:spLocks noGrp="1"/>
          </p:cNvSpPr>
          <p:nvPr>
            <p:ph idx="1"/>
          </p:nvPr>
        </p:nvSpPr>
        <p:spPr>
          <a:xfrm>
            <a:off x="457200" y="1600204"/>
            <a:ext cx="8229600" cy="4525963"/>
          </a:xfrm>
          <a:prstGeom prst="rect">
            <a:avLst/>
          </a:prstGeom>
        </p:spPr>
        <p:txBody>
          <a:body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xmlns="" val="2898688465"/>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35" y="4406905"/>
            <a:ext cx="7772400" cy="1362075"/>
          </a:xfrm>
          <a:prstGeom prst="rect">
            <a:avLst/>
          </a:prstGeom>
        </p:spPr>
        <p:txBody>
          <a:bodyPr anchor="t"/>
          <a:lstStyle>
            <a:lvl1pPr algn="l">
              <a:defRPr sz="4000" b="1" cap="all"/>
            </a:lvl1pPr>
          </a:lstStyle>
          <a:p>
            <a:r>
              <a:rPr lang="en-US"/>
              <a:t>Fare clic per modificare lo stile del titolo</a:t>
            </a:r>
            <a:endParaRPr lang="it-IT"/>
          </a:p>
        </p:txBody>
      </p:sp>
      <p:sp>
        <p:nvSpPr>
          <p:cNvPr id="3" name="Segnaposto testo 2"/>
          <p:cNvSpPr>
            <a:spLocks noGrp="1"/>
          </p:cNvSpPr>
          <p:nvPr>
            <p:ph type="body" idx="1"/>
          </p:nvPr>
        </p:nvSpPr>
        <p:spPr>
          <a:xfrm>
            <a:off x="722435"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stili del testo dello schema</a:t>
            </a:r>
          </a:p>
        </p:txBody>
      </p:sp>
    </p:spTree>
    <p:extLst>
      <p:ext uri="{BB962C8B-B14F-4D97-AF65-F5344CB8AC3E}">
        <p14:creationId xmlns:p14="http://schemas.microsoft.com/office/powerpoint/2010/main" xmlns="" val="1320682404"/>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en-US"/>
              <a:t>Fare clic per modificare lo stile del titolo</a:t>
            </a:r>
            <a:endParaRPr lang="it-IT"/>
          </a:p>
        </p:txBody>
      </p:sp>
      <p:sp>
        <p:nvSpPr>
          <p:cNvPr id="3" name="Segnaposto contenuto 2"/>
          <p:cNvSpPr>
            <a:spLocks noGrp="1"/>
          </p:cNvSpPr>
          <p:nvPr>
            <p:ph sz="half" idx="1"/>
          </p:nvPr>
        </p:nvSpPr>
        <p:spPr>
          <a:xfrm>
            <a:off x="457202" y="1600204"/>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4642338" y="1600204"/>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xmlns="" val="3025753268"/>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en-US"/>
              <a:t>Fare clic per modificare lo stile del titolo</a:t>
            </a:r>
            <a:endParaRPr lang="it-IT"/>
          </a:p>
        </p:txBody>
      </p:sp>
      <p:sp>
        <p:nvSpPr>
          <p:cNvPr id="3" name="Segnaposto testo 2"/>
          <p:cNvSpPr>
            <a:spLocks noGrp="1"/>
          </p:cNvSpPr>
          <p:nvPr>
            <p:ph type="body" idx="1"/>
          </p:nvPr>
        </p:nvSpPr>
        <p:spPr>
          <a:xfrm>
            <a:off x="457200" y="1535113"/>
            <a:ext cx="404006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4" name="Segnaposto contenuto 3"/>
          <p:cNvSpPr>
            <a:spLocks noGrp="1"/>
          </p:cNvSpPr>
          <p:nvPr>
            <p:ph sz="half" idx="2"/>
          </p:nvPr>
        </p:nvSpPr>
        <p:spPr>
          <a:xfrm>
            <a:off x="457200" y="2174875"/>
            <a:ext cx="404006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4645272"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stili del testo dello schema</a:t>
            </a:r>
          </a:p>
        </p:txBody>
      </p:sp>
      <p:sp>
        <p:nvSpPr>
          <p:cNvPr id="6" name="Segnaposto contenuto 5"/>
          <p:cNvSpPr>
            <a:spLocks noGrp="1"/>
          </p:cNvSpPr>
          <p:nvPr>
            <p:ph sz="quarter" idx="4"/>
          </p:nvPr>
        </p:nvSpPr>
        <p:spPr>
          <a:xfrm>
            <a:off x="4645272"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Tree>
    <p:extLst>
      <p:ext uri="{BB962C8B-B14F-4D97-AF65-F5344CB8AC3E}">
        <p14:creationId xmlns:p14="http://schemas.microsoft.com/office/powerpoint/2010/main" xmlns="" val="3494552912"/>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0.xml"/><Relationship Id="rId18" Type="http://schemas.openxmlformats.org/officeDocument/2006/relationships/tags" Target="../tags/tag43.xml"/><Relationship Id="rId26" Type="http://schemas.openxmlformats.org/officeDocument/2006/relationships/oleObject" Target="../embeddings/oleObject6.bin"/><Relationship Id="rId3" Type="http://schemas.openxmlformats.org/officeDocument/2006/relationships/slideLayout" Target="../slideLayouts/slideLayout121.xml"/><Relationship Id="rId21" Type="http://schemas.openxmlformats.org/officeDocument/2006/relationships/tags" Target="../tags/tag46.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ags" Target="../tags/tag42.xml"/><Relationship Id="rId25" Type="http://schemas.openxmlformats.org/officeDocument/2006/relationships/tags" Target="../tags/tag50.xml"/><Relationship Id="rId2" Type="http://schemas.openxmlformats.org/officeDocument/2006/relationships/slideLayout" Target="../slideLayouts/slideLayout120.xml"/><Relationship Id="rId16" Type="http://schemas.openxmlformats.org/officeDocument/2006/relationships/tags" Target="../tags/tag41.xml"/><Relationship Id="rId20" Type="http://schemas.openxmlformats.org/officeDocument/2006/relationships/tags" Target="../tags/tag45.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tags" Target="../tags/tag49.xml"/><Relationship Id="rId5" Type="http://schemas.openxmlformats.org/officeDocument/2006/relationships/slideLayout" Target="../slideLayouts/slideLayout123.xml"/><Relationship Id="rId15" Type="http://schemas.openxmlformats.org/officeDocument/2006/relationships/tags" Target="../tags/tag40.xml"/><Relationship Id="rId23" Type="http://schemas.openxmlformats.org/officeDocument/2006/relationships/tags" Target="../tags/tag48.xml"/><Relationship Id="rId10" Type="http://schemas.openxmlformats.org/officeDocument/2006/relationships/slideLayout" Target="../slideLayouts/slideLayout128.xml"/><Relationship Id="rId19" Type="http://schemas.openxmlformats.org/officeDocument/2006/relationships/tags" Target="../tags/tag44.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vmlDrawing" Target="../drawings/vmlDrawing6.vml"/><Relationship Id="rId22" Type="http://schemas.openxmlformats.org/officeDocument/2006/relationships/tags" Target="../tags/tag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1.xml"/><Relationship Id="rId18" Type="http://schemas.openxmlformats.org/officeDocument/2006/relationships/tags" Target="../tags/tag94.xml"/><Relationship Id="rId26" Type="http://schemas.openxmlformats.org/officeDocument/2006/relationships/tags" Target="../tags/tag102.xml"/><Relationship Id="rId3" Type="http://schemas.openxmlformats.org/officeDocument/2006/relationships/slideLayout" Target="../slideLayouts/slideLayout133.xml"/><Relationship Id="rId21" Type="http://schemas.openxmlformats.org/officeDocument/2006/relationships/tags" Target="../tags/tag97.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tags" Target="../tags/tag93.xml"/><Relationship Id="rId25" Type="http://schemas.openxmlformats.org/officeDocument/2006/relationships/tags" Target="../tags/tag101.xml"/><Relationship Id="rId2" Type="http://schemas.openxmlformats.org/officeDocument/2006/relationships/slideLayout" Target="../slideLayouts/slideLayout132.xml"/><Relationship Id="rId16" Type="http://schemas.openxmlformats.org/officeDocument/2006/relationships/tags" Target="../tags/tag92.xml"/><Relationship Id="rId20" Type="http://schemas.openxmlformats.org/officeDocument/2006/relationships/tags" Target="../tags/tag9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tags" Target="../tags/tag100.xml"/><Relationship Id="rId5" Type="http://schemas.openxmlformats.org/officeDocument/2006/relationships/slideLayout" Target="../slideLayouts/slideLayout135.xml"/><Relationship Id="rId15" Type="http://schemas.openxmlformats.org/officeDocument/2006/relationships/tags" Target="../tags/tag91.xml"/><Relationship Id="rId23" Type="http://schemas.openxmlformats.org/officeDocument/2006/relationships/tags" Target="../tags/tag99.xml"/><Relationship Id="rId10" Type="http://schemas.openxmlformats.org/officeDocument/2006/relationships/slideLayout" Target="../slideLayouts/slideLayout140.xml"/><Relationship Id="rId19" Type="http://schemas.openxmlformats.org/officeDocument/2006/relationships/tags" Target="../tags/tag95.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vmlDrawing" Target="../drawings/vmlDrawing9.vml"/><Relationship Id="rId22" Type="http://schemas.openxmlformats.org/officeDocument/2006/relationships/tags" Target="../tags/tag98.xml"/><Relationship Id="rId27" Type="http://schemas.openxmlformats.org/officeDocument/2006/relationships/oleObject" Target="../embeddings/oleObject9.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6.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7.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tags" Target="../tags/tag3.xml"/><Relationship Id="rId26" Type="http://schemas.openxmlformats.org/officeDocument/2006/relationships/oleObject" Target="../embeddings/oleObject2.bin"/><Relationship Id="rId3" Type="http://schemas.openxmlformats.org/officeDocument/2006/relationships/slideLayout" Target="../slideLayouts/slideLayout108.xml"/><Relationship Id="rId21" Type="http://schemas.openxmlformats.org/officeDocument/2006/relationships/tags" Target="../tags/tag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ags" Target="../tags/tag2.xml"/><Relationship Id="rId25" Type="http://schemas.openxmlformats.org/officeDocument/2006/relationships/tags" Target="../tags/tag10.xml"/><Relationship Id="rId2" Type="http://schemas.openxmlformats.org/officeDocument/2006/relationships/slideLayout" Target="../slideLayouts/slideLayout107.xml"/><Relationship Id="rId16" Type="http://schemas.openxmlformats.org/officeDocument/2006/relationships/tags" Target="../tags/tag1.xml"/><Relationship Id="rId20" Type="http://schemas.openxmlformats.org/officeDocument/2006/relationships/tags" Target="../tags/tag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tags" Target="../tags/tag9.xml"/><Relationship Id="rId5" Type="http://schemas.openxmlformats.org/officeDocument/2006/relationships/slideLayout" Target="../slideLayouts/slideLayout110.xml"/><Relationship Id="rId15" Type="http://schemas.openxmlformats.org/officeDocument/2006/relationships/vmlDrawing" Target="../drawings/vmlDrawing2.vml"/><Relationship Id="rId23" Type="http://schemas.openxmlformats.org/officeDocument/2006/relationships/tags" Target="../tags/tag8.xml"/><Relationship Id="rId10" Type="http://schemas.openxmlformats.org/officeDocument/2006/relationships/slideLayout" Target="../slideLayouts/slideLayout115.xml"/><Relationship Id="rId19" Type="http://schemas.openxmlformats.org/officeDocument/2006/relationships/tags" Target="../tags/tag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 Id="rId22"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8"/>
          <p:cNvSpPr>
            <a:spLocks noChangeArrowheads="1"/>
          </p:cNvSpPr>
          <p:nvPr/>
        </p:nvSpPr>
        <p:spPr bwMode="auto">
          <a:xfrm>
            <a:off x="0" y="611188"/>
            <a:ext cx="9144000" cy="41433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b="0">
              <a:solidFill>
                <a:srgbClr val="FFFFFF"/>
              </a:solidFill>
            </a:endParaRPr>
          </a:p>
        </p:txBody>
      </p:sp>
      <p:sp>
        <p:nvSpPr>
          <p:cNvPr id="2051" name="Rectangle 3"/>
          <p:cNvSpPr>
            <a:spLocks noGrp="1" noChangeArrowheads="1"/>
          </p:cNvSpPr>
          <p:nvPr>
            <p:ph type="body" idx="1"/>
          </p:nvPr>
        </p:nvSpPr>
        <p:spPr bwMode="auto">
          <a:xfrm>
            <a:off x="466725" y="1293813"/>
            <a:ext cx="806132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2052" name="Rectangle 2"/>
          <p:cNvSpPr>
            <a:spLocks noGrp="1" noChangeArrowheads="1"/>
          </p:cNvSpPr>
          <p:nvPr>
            <p:ph type="title"/>
          </p:nvPr>
        </p:nvSpPr>
        <p:spPr bwMode="auto">
          <a:xfrm>
            <a:off x="377825" y="611188"/>
            <a:ext cx="7916863"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smtClean="0"/>
              <a:t>Mastertitelformat bearbeiten</a:t>
            </a:r>
          </a:p>
        </p:txBody>
      </p:sp>
      <p:sp>
        <p:nvSpPr>
          <p:cNvPr id="2055" name="Rectangle 65"/>
          <p:cNvSpPr>
            <a:spLocks noChangeArrowheads="1"/>
          </p:cNvSpPr>
          <p:nvPr/>
        </p:nvSpPr>
        <p:spPr bwMode="auto">
          <a:xfrm>
            <a:off x="8388350" y="742950"/>
            <a:ext cx="3968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r"/>
            <a:fld id="{5DCA5095-7E72-4815-B7B1-7B3B2C5DAA87}" type="slidenum">
              <a:rPr lang="en-GB" sz="1000" b="0">
                <a:solidFill>
                  <a:srgbClr val="FFFFFF"/>
                </a:solidFill>
              </a:rPr>
              <a:pPr algn="r"/>
              <a:t>‹#›</a:t>
            </a:fld>
            <a:endParaRPr lang="en-GB" sz="10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80" r:id="rId1"/>
    <p:sldLayoutId id="2147486581" r:id="rId2"/>
    <p:sldLayoutId id="2147486582" r:id="rId3"/>
    <p:sldLayoutId id="2147486583" r:id="rId4"/>
    <p:sldLayoutId id="2147486584" r:id="rId5"/>
    <p:sldLayoutId id="2147486585" r:id="rId6"/>
    <p:sldLayoutId id="2147486586" r:id="rId7"/>
    <p:sldLayoutId id="2147486587" r:id="rId8"/>
    <p:sldLayoutId id="2147486588" r:id="rId9"/>
    <p:sldLayoutId id="2147486589" r:id="rId10"/>
    <p:sldLayoutId id="2147486590" r:id="rId11"/>
    <p:sldLayoutId id="2147486591" r:id="rId12"/>
  </p:sldLayoutIdLst>
  <p:hf sldNum="0" hdr="0" dt="0"/>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charset="0"/>
        </a:defRPr>
      </a:lvl2pPr>
      <a:lvl3pPr algn="l" rtl="0" eaLnBrk="0" fontAlgn="base" hangingPunct="0">
        <a:spcBef>
          <a:spcPct val="0"/>
        </a:spcBef>
        <a:spcAft>
          <a:spcPct val="0"/>
        </a:spcAft>
        <a:defRPr sz="4400" b="1">
          <a:solidFill>
            <a:schemeClr val="bg1"/>
          </a:solidFill>
          <a:latin typeface="Arial" charset="0"/>
        </a:defRPr>
      </a:lvl3pPr>
      <a:lvl4pPr algn="l" rtl="0" eaLnBrk="0" fontAlgn="base" hangingPunct="0">
        <a:spcBef>
          <a:spcPct val="0"/>
        </a:spcBef>
        <a:spcAft>
          <a:spcPct val="0"/>
        </a:spcAft>
        <a:defRPr sz="4400" b="1">
          <a:solidFill>
            <a:schemeClr val="bg1"/>
          </a:solidFill>
          <a:latin typeface="Arial" charset="0"/>
        </a:defRPr>
      </a:lvl4pPr>
      <a:lvl5pPr algn="l" rtl="0" eaLnBrk="0" fontAlgn="base" hangingPunct="0">
        <a:spcBef>
          <a:spcPct val="0"/>
        </a:spcBef>
        <a:spcAft>
          <a:spcPct val="0"/>
        </a:spcAft>
        <a:defRPr sz="4400"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265113" indent="-265113" algn="l" rtl="0" eaLnBrk="0" fontAlgn="base" hangingPunct="0">
        <a:lnSpc>
          <a:spcPct val="110000"/>
        </a:lnSpc>
        <a:spcBef>
          <a:spcPct val="20000"/>
        </a:spcBef>
        <a:spcAft>
          <a:spcPct val="0"/>
        </a:spcAft>
        <a:buClr>
          <a:schemeClr val="accent1"/>
        </a:buClr>
        <a:buFont typeface="Wingdings" pitchFamily="2" charset="2"/>
        <a:buChar char="§"/>
        <a:defRPr sz="1600">
          <a:solidFill>
            <a:schemeClr val="tx1"/>
          </a:solidFill>
          <a:latin typeface="+mn-lt"/>
          <a:ea typeface="+mn-ea"/>
          <a:cs typeface="+mn-cs"/>
        </a:defRPr>
      </a:lvl1pPr>
      <a:lvl2pPr marL="550863" indent="-198438"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2pPr>
      <a:lvl3pPr marL="900113" indent="-198438"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3pPr>
      <a:lvl4pPr marL="1265238" indent="-198438"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4pPr>
      <a:lvl5pPr marL="1627188" indent="-198438"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5pPr>
      <a:lvl6pPr marL="20859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6pPr>
      <a:lvl7pPr marL="25431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7pPr>
      <a:lvl8pPr marL="30003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8pPr>
      <a:lvl9pPr marL="34575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0" y="0"/>
          <a:ext cx="158750" cy="158750"/>
        </p:xfrm>
        <a:graphic>
          <a:graphicData uri="http://schemas.openxmlformats.org/presentationml/2006/ole">
            <p:oleObj spid="_x0000_s11327" name="think-cell Slide" r:id="rId26" imgW="360" imgH="360" progId="">
              <p:embed/>
            </p:oleObj>
          </a:graphicData>
        </a:graphic>
      </p:graphicFrame>
      <p:sp>
        <p:nvSpPr>
          <p:cNvPr id="11268" name="Rectangle 4"/>
          <p:cNvSpPr>
            <a:spLocks noGrp="1" noChangeArrowheads="1"/>
          </p:cNvSpPr>
          <p:nvPr>
            <p:ph type="body" idx="1"/>
            <p:custDataLst>
              <p:tags r:id="rId15"/>
            </p:custDataLst>
          </p:nvPr>
        </p:nvSpPr>
        <p:spPr bwMode="auto">
          <a:xfrm>
            <a:off x="1143000" y="2892425"/>
            <a:ext cx="72453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1269" name="McK Slide Elements"/>
          <p:cNvGrpSpPr>
            <a:grpSpLocks/>
          </p:cNvGrpSpPr>
          <p:nvPr>
            <p:custDataLst>
              <p:tags r:id="rId16"/>
            </p:custDataLst>
          </p:nvPr>
        </p:nvGrpSpPr>
        <p:grpSpPr bwMode="auto">
          <a:xfrm>
            <a:off x="123825" y="542925"/>
            <a:ext cx="8794750" cy="6288088"/>
            <a:chOff x="85" y="342"/>
            <a:chExt cx="6001" cy="3961"/>
          </a:xfrm>
        </p:grpSpPr>
        <p:sp>
          <p:nvSpPr>
            <p:cNvPr id="2"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3"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11270" name="McK Title Elements"/>
          <p:cNvGrpSpPr>
            <a:grpSpLocks/>
          </p:cNvGrpSpPr>
          <p:nvPr>
            <p:custDataLst>
              <p:tags r:id="rId17"/>
            </p:custDataLst>
          </p:nvPr>
        </p:nvGrpSpPr>
        <p:grpSpPr bwMode="auto">
          <a:xfrm>
            <a:off x="7278688" y="6673850"/>
            <a:ext cx="530225" cy="184150"/>
            <a:chOff x="1663" y="1348"/>
            <a:chExt cx="3321" cy="2841"/>
          </a:xfrm>
        </p:grpSpPr>
        <p:sp>
          <p:nvSpPr>
            <p:cNvPr id="4"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6155"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6156"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1278" name="McK Disclaimer Present E" hidden="1"/>
            <p:cNvSpPr>
              <a:spLocks noChangeArrowheads="1"/>
            </p:cNvSpPr>
            <p:nvPr>
              <p:custDataLst>
                <p:tags r:id="rId19"/>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1279" name="McK Disclaimer Present F" hidden="1"/>
            <p:cNvSpPr>
              <a:spLocks noChangeArrowheads="1"/>
            </p:cNvSpPr>
            <p:nvPr>
              <p:custDataLst>
                <p:tags r:id="rId20"/>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1280" name="McK Disclaimer Present D" hidden="1"/>
            <p:cNvSpPr>
              <a:spLocks noChangeArrowheads="1"/>
            </p:cNvSpPr>
            <p:nvPr>
              <p:custDataLst>
                <p:tags r:id="rId21"/>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1281" name="McK Disclaimer Client E" hidden="1"/>
            <p:cNvSpPr>
              <a:spLocks noChangeArrowheads="1"/>
            </p:cNvSpPr>
            <p:nvPr>
              <p:custDataLst>
                <p:tags r:id="rId22"/>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1282" name="McK Disclaimer Client F" hidden="1"/>
            <p:cNvSpPr>
              <a:spLocks noChangeArrowheads="1"/>
            </p:cNvSpPr>
            <p:nvPr>
              <p:custDataLst>
                <p:tags r:id="rId23"/>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1283" name="McK Disclaimer Client D" hidden="1"/>
            <p:cNvSpPr>
              <a:spLocks noChangeArrowheads="1"/>
            </p:cNvSpPr>
            <p:nvPr>
              <p:custDataLst>
                <p:tags r:id="rId24"/>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1284" name="McK Disclaimer Internal" hidden="1"/>
            <p:cNvSpPr>
              <a:spLocks noChangeArrowheads="1"/>
            </p:cNvSpPr>
            <p:nvPr>
              <p:custDataLst>
                <p:tags r:id="rId25"/>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11272" name="Rectangle 31"/>
          <p:cNvSpPr>
            <a:spLocks noChangeArrowheads="1"/>
          </p:cNvSpPr>
          <p:nvPr>
            <p:custDataLst>
              <p:tags r:id="rId18"/>
            </p:custDataLst>
          </p:nvPr>
        </p:nvSpPr>
        <p:spPr bwMode="auto">
          <a:xfrm>
            <a:off x="8562975" y="615950"/>
            <a:ext cx="533400" cy="3048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fld id="{7AD7EE17-EE04-4FB7-BA54-711DBF159075}" type="slidenum">
              <a:rPr lang="it-IT" sz="1000">
                <a:solidFill>
                  <a:schemeClr val="bg1"/>
                </a:solidFill>
              </a:rPr>
              <a:pPr algn="r"/>
              <a:t>‹#›</a:t>
            </a:fld>
            <a:endParaRPr lang="it-IT" sz="1000">
              <a:solidFill>
                <a:schemeClr val="bg1"/>
              </a:solidFill>
            </a:endParaRPr>
          </a:p>
        </p:txBody>
      </p:sp>
      <p:sp>
        <p:nvSpPr>
          <p:cNvPr id="23"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cSld>
  <p:clrMap bg1="lt1" tx1="dk1" bg2="lt2" tx2="dk2" accent1="accent1" accent2="accent2" accent3="accent3" accent4="accent4" accent5="accent5" accent6="accent6" hlink="hlink" folHlink="folHlink"/>
  <p:sldLayoutIdLst>
    <p:sldLayoutId id="2147486603" r:id="rId1"/>
    <p:sldLayoutId id="2147486604" r:id="rId2"/>
    <p:sldLayoutId id="2147486570" r:id="rId3"/>
    <p:sldLayoutId id="2147486571" r:id="rId4"/>
    <p:sldLayoutId id="2147486572" r:id="rId5"/>
    <p:sldLayoutId id="2147486573" r:id="rId6"/>
    <p:sldLayoutId id="2147486574" r:id="rId7"/>
    <p:sldLayoutId id="2147486575" r:id="rId8"/>
    <p:sldLayoutId id="2147486576" r:id="rId9"/>
    <p:sldLayoutId id="2147486577" r:id="rId10"/>
    <p:sldLayoutId id="2147486578" r:id="rId11"/>
    <p:sldLayoutId id="2147486605" r:id="rId12"/>
  </p:sldLayoutIdLst>
  <p:timing>
    <p:tnLst>
      <p:par>
        <p:cTn id="1" dur="indefinite" restart="never" nodeType="tmRoot"/>
      </p:par>
    </p:tnLst>
  </p:timing>
  <p:hf sldNum="0" hdr="0" dt="0"/>
  <p:txStyles>
    <p:titleStyle>
      <a:lvl1pPr algn="l" defTabSz="957263" rtl="0" eaLnBrk="0" fontAlgn="base" hangingPunct="0">
        <a:spcBef>
          <a:spcPct val="0"/>
        </a:spcBef>
        <a:spcAft>
          <a:spcPct val="0"/>
        </a:spcAft>
        <a:defRPr sz="4400" b="1" i="1">
          <a:solidFill>
            <a:schemeClr val="bg1"/>
          </a:solidFill>
          <a:latin typeface="+mj-lt"/>
          <a:ea typeface="+mj-ea"/>
          <a:cs typeface="+mj-cs"/>
        </a:defRPr>
      </a:lvl1pPr>
      <a:lvl2pPr algn="l" defTabSz="957263" rtl="0" eaLnBrk="0" fontAlgn="base" hangingPunct="0">
        <a:spcBef>
          <a:spcPct val="0"/>
        </a:spcBef>
        <a:spcAft>
          <a:spcPct val="0"/>
        </a:spcAft>
        <a:defRPr sz="4400" b="1" i="1">
          <a:solidFill>
            <a:schemeClr val="bg1"/>
          </a:solidFill>
          <a:latin typeface="Arial" charset="0"/>
        </a:defRPr>
      </a:lvl2pPr>
      <a:lvl3pPr algn="l" defTabSz="957263" rtl="0" eaLnBrk="0" fontAlgn="base" hangingPunct="0">
        <a:spcBef>
          <a:spcPct val="0"/>
        </a:spcBef>
        <a:spcAft>
          <a:spcPct val="0"/>
        </a:spcAft>
        <a:defRPr sz="4400" b="1" i="1">
          <a:solidFill>
            <a:schemeClr val="bg1"/>
          </a:solidFill>
          <a:latin typeface="Arial" charset="0"/>
        </a:defRPr>
      </a:lvl3pPr>
      <a:lvl4pPr algn="l" defTabSz="957263" rtl="0" eaLnBrk="0" fontAlgn="base" hangingPunct="0">
        <a:spcBef>
          <a:spcPct val="0"/>
        </a:spcBef>
        <a:spcAft>
          <a:spcPct val="0"/>
        </a:spcAft>
        <a:defRPr sz="4400" b="1" i="1">
          <a:solidFill>
            <a:schemeClr val="bg1"/>
          </a:solidFill>
          <a:latin typeface="Arial" charset="0"/>
        </a:defRPr>
      </a:lvl4pPr>
      <a:lvl5pPr algn="l" defTabSz="957263" rtl="0" eaLnBrk="0" fontAlgn="base" hangingPunct="0">
        <a:spcBef>
          <a:spcPct val="0"/>
        </a:spcBef>
        <a:spcAft>
          <a:spcPct val="0"/>
        </a:spcAft>
        <a:defRPr sz="4400" b="1" i="1">
          <a:solidFill>
            <a:schemeClr val="bg1"/>
          </a:solidFill>
          <a:latin typeface="Arial" charset="0"/>
        </a:defRPr>
      </a:lvl5pPr>
      <a:lvl6pPr marL="457200" algn="l" defTabSz="957263" rtl="0" fontAlgn="base">
        <a:spcBef>
          <a:spcPct val="0"/>
        </a:spcBef>
        <a:spcAft>
          <a:spcPct val="0"/>
        </a:spcAft>
        <a:defRPr b="1" i="1">
          <a:solidFill>
            <a:schemeClr val="bg1"/>
          </a:solidFill>
          <a:latin typeface="Arial" charset="0"/>
        </a:defRPr>
      </a:lvl6pPr>
      <a:lvl7pPr marL="914400" algn="l" defTabSz="957263" rtl="0" fontAlgn="base">
        <a:spcBef>
          <a:spcPct val="0"/>
        </a:spcBef>
        <a:spcAft>
          <a:spcPct val="0"/>
        </a:spcAft>
        <a:defRPr b="1" i="1">
          <a:solidFill>
            <a:schemeClr val="bg1"/>
          </a:solidFill>
          <a:latin typeface="Arial" charset="0"/>
        </a:defRPr>
      </a:lvl7pPr>
      <a:lvl8pPr marL="1371600" algn="l" defTabSz="957263" rtl="0" fontAlgn="base">
        <a:spcBef>
          <a:spcPct val="0"/>
        </a:spcBef>
        <a:spcAft>
          <a:spcPct val="0"/>
        </a:spcAft>
        <a:defRPr b="1" i="1">
          <a:solidFill>
            <a:schemeClr val="bg1"/>
          </a:solidFill>
          <a:latin typeface="Arial" charset="0"/>
        </a:defRPr>
      </a:lvl8pPr>
      <a:lvl9pPr marL="1828800" algn="l" defTabSz="957263" rtl="0" fontAlgn="base">
        <a:spcBef>
          <a:spcPct val="0"/>
        </a:spcBef>
        <a:spcAft>
          <a:spcPct val="0"/>
        </a:spcAft>
        <a:defRPr b="1" i="1">
          <a:solidFill>
            <a:schemeClr val="bg1"/>
          </a:solidFill>
          <a:latin typeface="Arial" charset="0"/>
        </a:defRPr>
      </a:lvl9pPr>
    </p:titleStyle>
    <p:bodyStyle>
      <a:lvl1pPr marL="341313" indent="-341313" algn="l" defTabSz="957263" rtl="0" eaLnBrk="0" fontAlgn="base" hangingPunct="0">
        <a:spcBef>
          <a:spcPct val="0"/>
        </a:spcBef>
        <a:spcAft>
          <a:spcPct val="0"/>
        </a:spcAft>
        <a:buSzPct val="120000"/>
        <a:buChar char="•"/>
        <a:defRPr sz="1600">
          <a:solidFill>
            <a:schemeClr val="tx1"/>
          </a:solidFill>
          <a:latin typeface="+mn-lt"/>
          <a:ea typeface="+mn-ea"/>
          <a:cs typeface="+mn-cs"/>
        </a:defRPr>
      </a:lvl1pPr>
      <a:lvl2pPr marL="153988" indent="-150813" algn="l" defTabSz="957263" rtl="0" eaLnBrk="0" fontAlgn="base" hangingPunct="0">
        <a:spcBef>
          <a:spcPct val="0"/>
        </a:spcBef>
        <a:spcAft>
          <a:spcPct val="0"/>
        </a:spcAft>
        <a:buSzPct val="75000"/>
        <a:buFont typeface="Arial" charset="0"/>
        <a:buChar char="●"/>
        <a:defRPr sz="1600">
          <a:solidFill>
            <a:schemeClr val="tx1"/>
          </a:solidFill>
          <a:latin typeface="+mn-lt"/>
        </a:defRPr>
      </a:lvl2pPr>
      <a:lvl3pPr marL="315913" indent="-160338" algn="l" defTabSz="957263" rtl="0" eaLnBrk="0" fontAlgn="base" hangingPunct="0">
        <a:spcBef>
          <a:spcPct val="0"/>
        </a:spcBef>
        <a:spcAft>
          <a:spcPct val="0"/>
        </a:spcAft>
        <a:buSzPct val="85000"/>
        <a:buFont typeface="Arial" charset="0"/>
        <a:buChar char="○"/>
        <a:defRPr sz="1600">
          <a:solidFill>
            <a:schemeClr val="tx1"/>
          </a:solidFill>
          <a:latin typeface="+mn-lt"/>
        </a:defRPr>
      </a:lvl3pPr>
      <a:lvl4pPr marL="461963" indent="-144463" algn="l" defTabSz="957263" rtl="0" eaLnBrk="0" fontAlgn="base" hangingPunct="0">
        <a:spcBef>
          <a:spcPct val="0"/>
        </a:spcBef>
        <a:spcAft>
          <a:spcPct val="0"/>
        </a:spcAft>
        <a:buSzPct val="85000"/>
        <a:buFont typeface="Wingdings" pitchFamily="2" charset="2"/>
        <a:buChar char="w"/>
        <a:defRPr sz="1600">
          <a:solidFill>
            <a:schemeClr val="tx1"/>
          </a:solidFill>
          <a:latin typeface="+mn-lt"/>
        </a:defRPr>
      </a:lvl4pPr>
      <a:lvl5pPr marL="620713" indent="-157163" algn="l" defTabSz="957263" rtl="0" eaLnBrk="0" fontAlgn="base" hangingPunct="0">
        <a:spcBef>
          <a:spcPct val="0"/>
        </a:spcBef>
        <a:spcAft>
          <a:spcPct val="0"/>
        </a:spcAft>
        <a:buSzPct val="85000"/>
        <a:buFont typeface="Wingdings" pitchFamily="2" charset="2"/>
        <a:buChar char="ü"/>
        <a:defRPr sz="1600">
          <a:solidFill>
            <a:schemeClr val="tx1"/>
          </a:solidFill>
          <a:latin typeface="+mn-lt"/>
        </a:defRPr>
      </a:lvl5pPr>
      <a:lvl6pPr marL="10795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6pPr>
      <a:lvl7pPr marL="15367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7pPr>
      <a:lvl8pPr marL="19939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8pPr>
      <a:lvl9pPr marL="24511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290" name="Object 54" hidden="1"/>
          <p:cNvGraphicFramePr>
            <a:graphicFrameLocks noChangeAspect="1"/>
          </p:cNvGraphicFramePr>
          <p:nvPr>
            <p:custDataLst>
              <p:tags r:id="rId15"/>
            </p:custDataLst>
          </p:nvPr>
        </p:nvGraphicFramePr>
        <p:xfrm>
          <a:off x="0" y="0"/>
          <a:ext cx="158750" cy="158750"/>
        </p:xfrm>
        <a:graphic>
          <a:graphicData uri="http://schemas.openxmlformats.org/presentationml/2006/ole">
            <p:oleObj spid="_x0000_s12351" name="think-cell Slide" r:id="rId27" imgW="360" imgH="360" progId="">
              <p:embed/>
            </p:oleObj>
          </a:graphicData>
        </a:graphic>
      </p:graphicFrame>
      <p:sp>
        <p:nvSpPr>
          <p:cNvPr id="12292" name="Rectangle 4"/>
          <p:cNvSpPr>
            <a:spLocks noGrp="1" noChangeArrowheads="1"/>
          </p:cNvSpPr>
          <p:nvPr>
            <p:ph type="body" idx="1"/>
            <p:custDataLst>
              <p:tags r:id="rId16"/>
            </p:custDataLst>
          </p:nvPr>
        </p:nvSpPr>
        <p:spPr bwMode="auto">
          <a:xfrm>
            <a:off x="1143000" y="2892425"/>
            <a:ext cx="72453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2293" name="McK Slide Elements"/>
          <p:cNvGrpSpPr>
            <a:grpSpLocks/>
          </p:cNvGrpSpPr>
          <p:nvPr>
            <p:custDataLst>
              <p:tags r:id="rId17"/>
            </p:custDataLst>
          </p:nvPr>
        </p:nvGrpSpPr>
        <p:grpSpPr bwMode="auto">
          <a:xfrm>
            <a:off x="123825" y="542925"/>
            <a:ext cx="8794750" cy="6288088"/>
            <a:chOff x="85" y="342"/>
            <a:chExt cx="6001" cy="3961"/>
          </a:xfrm>
        </p:grpSpPr>
        <p:sp>
          <p:nvSpPr>
            <p:cNvPr id="6150"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lgn="l" eaLnBrk="1" hangingPunct="1">
                <a:defRPr/>
              </a:pPr>
              <a:r>
                <a:rPr lang="en-US" sz="1700" b="0" smtClean="0">
                  <a:solidFill>
                    <a:srgbClr val="000000"/>
                  </a:solidFill>
                </a:rPr>
                <a:t>Unità di misura</a:t>
              </a:r>
            </a:p>
          </p:txBody>
        </p:sp>
        <p:sp>
          <p:nvSpPr>
            <p:cNvPr id="6151"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lgn="l" eaLnBrk="1" hangingPunct="1">
                <a:defRPr/>
              </a:pPr>
              <a:r>
                <a:rPr lang="en-US" sz="1300" b="0" smtClean="0">
                  <a:solidFill>
                    <a:srgbClr val="000000"/>
                  </a:solidFill>
                </a:rPr>
                <a:t>	*	Asterisco</a:t>
              </a:r>
            </a:p>
            <a:p>
              <a:pPr algn="l" eaLnBrk="1" hangingPunct="1">
                <a:spcBef>
                  <a:spcPct val="20000"/>
                </a:spcBef>
                <a:defRPr/>
              </a:pPr>
              <a:r>
                <a:rPr lang="en-US" sz="1300" b="0" smtClean="0">
                  <a:solidFill>
                    <a:srgbClr val="000000"/>
                  </a:solidFill>
                </a:rPr>
                <a:t>	Fonte:	Fonte</a:t>
              </a:r>
            </a:p>
          </p:txBody>
        </p:sp>
      </p:grpSp>
      <p:grpSp>
        <p:nvGrpSpPr>
          <p:cNvPr id="12294" name="McK Title Elements"/>
          <p:cNvGrpSpPr>
            <a:grpSpLocks/>
          </p:cNvGrpSpPr>
          <p:nvPr>
            <p:custDataLst>
              <p:tags r:id="rId18"/>
            </p:custDataLst>
          </p:nvPr>
        </p:nvGrpSpPr>
        <p:grpSpPr bwMode="auto">
          <a:xfrm>
            <a:off x="7278688" y="6673850"/>
            <a:ext cx="530225" cy="184150"/>
            <a:chOff x="1663" y="1348"/>
            <a:chExt cx="3321" cy="2841"/>
          </a:xfrm>
        </p:grpSpPr>
        <p:sp>
          <p:nvSpPr>
            <p:cNvPr id="6154"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lgn="l" eaLnBrk="1" hangingPunct="1">
                <a:defRPr/>
              </a:pPr>
              <a:r>
                <a:rPr lang="en-GB" sz="1400" b="0" smtClean="0">
                  <a:solidFill>
                    <a:srgbClr val="000000"/>
                  </a:solidFill>
                </a:rPr>
                <a:t>CONFIDENTIAL</a:t>
              </a:r>
            </a:p>
          </p:txBody>
        </p:sp>
        <p:sp>
          <p:nvSpPr>
            <p:cNvPr id="6155"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lgn="l" eaLnBrk="1" hangingPunct="1">
                <a:defRPr/>
              </a:pPr>
              <a:r>
                <a:rPr lang="en-GB" sz="1400" b="0" smtClean="0">
                  <a:solidFill>
                    <a:srgbClr val="000000"/>
                  </a:solidFill>
                </a:rPr>
                <a:t>Document</a:t>
              </a:r>
            </a:p>
          </p:txBody>
        </p:sp>
        <p:sp>
          <p:nvSpPr>
            <p:cNvPr id="6156"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lgn="l" eaLnBrk="1" hangingPunct="1">
                <a:defRPr/>
              </a:pPr>
              <a:r>
                <a:rPr lang="en-GB" sz="1400" b="0" smtClean="0">
                  <a:solidFill>
                    <a:srgbClr val="000000"/>
                  </a:solidFill>
                </a:rPr>
                <a:t>Date</a:t>
              </a:r>
            </a:p>
          </p:txBody>
        </p:sp>
        <p:sp>
          <p:nvSpPr>
            <p:cNvPr id="12302" name="McK Disclaimer Present E" hidden="1"/>
            <p:cNvSpPr>
              <a:spLocks noChangeArrowheads="1"/>
            </p:cNvSpPr>
            <p:nvPr>
              <p:custDataLst>
                <p:tags r:id="rId20"/>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r>
                <a:rPr lang="en-GB" b="0">
                  <a:solidFill>
                    <a:srgbClr val="000000"/>
                  </a:solidFill>
                </a:rPr>
                <a:t>O.P.E.X.</a:t>
              </a:r>
            </a:p>
          </p:txBody>
        </p:sp>
        <p:sp>
          <p:nvSpPr>
            <p:cNvPr id="12303" name="McK Disclaimer Present F" hidden="1"/>
            <p:cNvSpPr>
              <a:spLocks noChangeArrowheads="1"/>
            </p:cNvSpPr>
            <p:nvPr>
              <p:custDataLst>
                <p:tags r:id="rId21"/>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endParaRPr lang="it-IT" b="0">
                <a:solidFill>
                  <a:srgbClr val="000000"/>
                </a:solidFill>
              </a:endParaRPr>
            </a:p>
          </p:txBody>
        </p:sp>
        <p:sp>
          <p:nvSpPr>
            <p:cNvPr id="12304" name="McK Disclaimer Present D" hidden="1"/>
            <p:cNvSpPr>
              <a:spLocks noChangeArrowheads="1"/>
            </p:cNvSpPr>
            <p:nvPr>
              <p:custDataLst>
                <p:tags r:id="rId22"/>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endParaRPr lang="it-IT" b="0">
                <a:solidFill>
                  <a:srgbClr val="000000"/>
                </a:solidFill>
              </a:endParaRPr>
            </a:p>
          </p:txBody>
        </p:sp>
        <p:sp>
          <p:nvSpPr>
            <p:cNvPr id="12305" name="McK Disclaimer Client E" hidden="1"/>
            <p:cNvSpPr>
              <a:spLocks noChangeArrowheads="1"/>
            </p:cNvSpPr>
            <p:nvPr>
              <p:custDataLst>
                <p:tags r:id="rId23"/>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endParaRPr lang="it-IT" b="0">
                <a:solidFill>
                  <a:srgbClr val="000000"/>
                </a:solidFill>
              </a:endParaRPr>
            </a:p>
          </p:txBody>
        </p:sp>
        <p:sp>
          <p:nvSpPr>
            <p:cNvPr id="12306" name="McK Disclaimer Client F" hidden="1"/>
            <p:cNvSpPr>
              <a:spLocks noChangeArrowheads="1"/>
            </p:cNvSpPr>
            <p:nvPr>
              <p:custDataLst>
                <p:tags r:id="rId24"/>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endParaRPr lang="it-IT" b="0">
                <a:solidFill>
                  <a:srgbClr val="000000"/>
                </a:solidFill>
              </a:endParaRPr>
            </a:p>
          </p:txBody>
        </p:sp>
        <p:sp>
          <p:nvSpPr>
            <p:cNvPr id="12307" name="McK Disclaimer Client D" hidden="1"/>
            <p:cNvSpPr>
              <a:spLocks noChangeArrowheads="1"/>
            </p:cNvSpPr>
            <p:nvPr>
              <p:custDataLst>
                <p:tags r:id="rId25"/>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endParaRPr lang="it-IT" b="0">
                <a:solidFill>
                  <a:srgbClr val="000000"/>
                </a:solidFill>
              </a:endParaRPr>
            </a:p>
          </p:txBody>
        </p:sp>
        <p:sp>
          <p:nvSpPr>
            <p:cNvPr id="12308" name="McK Disclaimer Internal" hidden="1"/>
            <p:cNvSpPr>
              <a:spLocks noChangeArrowheads="1"/>
            </p:cNvSpPr>
            <p:nvPr>
              <p:custDataLst>
                <p:tags r:id="rId26"/>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algn="l" defTabSz="820738"/>
              <a:endParaRPr lang="it-IT" b="0">
                <a:solidFill>
                  <a:srgbClr val="000000"/>
                </a:solidFill>
              </a:endParaRPr>
            </a:p>
          </p:txBody>
        </p:sp>
      </p:grpSp>
      <p:sp>
        <p:nvSpPr>
          <p:cNvPr id="12296" name="Rectangle 31"/>
          <p:cNvSpPr>
            <a:spLocks noChangeArrowheads="1"/>
          </p:cNvSpPr>
          <p:nvPr>
            <p:custDataLst>
              <p:tags r:id="rId19"/>
            </p:custDataLst>
          </p:nvPr>
        </p:nvSpPr>
        <p:spPr bwMode="auto">
          <a:xfrm>
            <a:off x="8562975" y="615950"/>
            <a:ext cx="533400" cy="304800"/>
          </a:xfrm>
          <a:prstGeom prst="rect">
            <a:avLst/>
          </a:prstGeom>
          <a:solidFill>
            <a:srgbClr val="7A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fld id="{B197CD93-F44E-4BE1-B838-6F1D497ED5B9}" type="slidenum">
              <a:rPr lang="it-IT" sz="1000" b="0">
                <a:solidFill>
                  <a:srgbClr val="FFFFFF"/>
                </a:solidFill>
              </a:rPr>
              <a:pPr algn="r" eaLnBrk="1" hangingPunct="1"/>
              <a:t>‹#›</a:t>
            </a:fld>
            <a:endParaRPr lang="it-IT" sz="1000" b="0">
              <a:solidFill>
                <a:srgbClr val="FFFFFF"/>
              </a:solidFill>
            </a:endParaRPr>
          </a:p>
        </p:txBody>
      </p:sp>
      <p:sp>
        <p:nvSpPr>
          <p:cNvPr id="23"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cSld>
  <p:clrMap bg1="lt1" tx1="dk1" bg2="lt2" tx2="dk2" accent1="accent1" accent2="accent2" accent3="accent3" accent4="accent4" accent5="accent5" accent6="accent6" hlink="hlink" folHlink="folHlink"/>
  <p:sldLayoutIdLst>
    <p:sldLayoutId id="2147486606" r:id="rId1"/>
    <p:sldLayoutId id="2147486607" r:id="rId2"/>
    <p:sldLayoutId id="2147486608" r:id="rId3"/>
    <p:sldLayoutId id="2147486609" r:id="rId4"/>
    <p:sldLayoutId id="2147486610" r:id="rId5"/>
    <p:sldLayoutId id="2147486611" r:id="rId6"/>
    <p:sldLayoutId id="2147486612" r:id="rId7"/>
    <p:sldLayoutId id="2147486613" r:id="rId8"/>
    <p:sldLayoutId id="2147486614" r:id="rId9"/>
    <p:sldLayoutId id="2147486615" r:id="rId10"/>
    <p:sldLayoutId id="2147486616" r:id="rId11"/>
    <p:sldLayoutId id="2147486617" r:id="rId12"/>
  </p:sldLayoutIdLst>
  <p:timing>
    <p:tnLst>
      <p:par>
        <p:cTn id="1" dur="indefinite" restart="never" nodeType="tmRoot"/>
      </p:par>
    </p:tnLst>
  </p:timing>
  <p:hf sldNum="0" hdr="0" dt="0"/>
  <p:txStyles>
    <p:titleStyle>
      <a:lvl1pPr algn="l" defTabSz="957263" rtl="0" eaLnBrk="0" fontAlgn="base" hangingPunct="0">
        <a:spcBef>
          <a:spcPct val="0"/>
        </a:spcBef>
        <a:spcAft>
          <a:spcPct val="0"/>
        </a:spcAft>
        <a:defRPr sz="4400" b="1" i="1">
          <a:solidFill>
            <a:schemeClr val="bg1"/>
          </a:solidFill>
          <a:latin typeface="+mj-lt"/>
          <a:ea typeface="+mj-ea"/>
          <a:cs typeface="+mj-cs"/>
        </a:defRPr>
      </a:lvl1pPr>
      <a:lvl2pPr algn="l" defTabSz="957263" rtl="0" eaLnBrk="0" fontAlgn="base" hangingPunct="0">
        <a:spcBef>
          <a:spcPct val="0"/>
        </a:spcBef>
        <a:spcAft>
          <a:spcPct val="0"/>
        </a:spcAft>
        <a:defRPr sz="4400" b="1" i="1">
          <a:solidFill>
            <a:schemeClr val="bg1"/>
          </a:solidFill>
          <a:latin typeface="Arial" charset="0"/>
        </a:defRPr>
      </a:lvl2pPr>
      <a:lvl3pPr algn="l" defTabSz="957263" rtl="0" eaLnBrk="0" fontAlgn="base" hangingPunct="0">
        <a:spcBef>
          <a:spcPct val="0"/>
        </a:spcBef>
        <a:spcAft>
          <a:spcPct val="0"/>
        </a:spcAft>
        <a:defRPr sz="4400" b="1" i="1">
          <a:solidFill>
            <a:schemeClr val="bg1"/>
          </a:solidFill>
          <a:latin typeface="Arial" charset="0"/>
        </a:defRPr>
      </a:lvl3pPr>
      <a:lvl4pPr algn="l" defTabSz="957263" rtl="0" eaLnBrk="0" fontAlgn="base" hangingPunct="0">
        <a:spcBef>
          <a:spcPct val="0"/>
        </a:spcBef>
        <a:spcAft>
          <a:spcPct val="0"/>
        </a:spcAft>
        <a:defRPr sz="4400" b="1" i="1">
          <a:solidFill>
            <a:schemeClr val="bg1"/>
          </a:solidFill>
          <a:latin typeface="Arial" charset="0"/>
        </a:defRPr>
      </a:lvl4pPr>
      <a:lvl5pPr algn="l" defTabSz="957263" rtl="0" eaLnBrk="0" fontAlgn="base" hangingPunct="0">
        <a:spcBef>
          <a:spcPct val="0"/>
        </a:spcBef>
        <a:spcAft>
          <a:spcPct val="0"/>
        </a:spcAft>
        <a:defRPr sz="4400" b="1" i="1">
          <a:solidFill>
            <a:schemeClr val="bg1"/>
          </a:solidFill>
          <a:latin typeface="Arial" charset="0"/>
        </a:defRPr>
      </a:lvl5pPr>
      <a:lvl6pPr marL="457200" algn="l" defTabSz="957263" rtl="0" fontAlgn="base">
        <a:spcBef>
          <a:spcPct val="0"/>
        </a:spcBef>
        <a:spcAft>
          <a:spcPct val="0"/>
        </a:spcAft>
        <a:defRPr b="1" i="1">
          <a:solidFill>
            <a:schemeClr val="bg1"/>
          </a:solidFill>
          <a:latin typeface="Arial" charset="0"/>
        </a:defRPr>
      </a:lvl6pPr>
      <a:lvl7pPr marL="914400" algn="l" defTabSz="957263" rtl="0" fontAlgn="base">
        <a:spcBef>
          <a:spcPct val="0"/>
        </a:spcBef>
        <a:spcAft>
          <a:spcPct val="0"/>
        </a:spcAft>
        <a:defRPr b="1" i="1">
          <a:solidFill>
            <a:schemeClr val="bg1"/>
          </a:solidFill>
          <a:latin typeface="Arial" charset="0"/>
        </a:defRPr>
      </a:lvl7pPr>
      <a:lvl8pPr marL="1371600" algn="l" defTabSz="957263" rtl="0" fontAlgn="base">
        <a:spcBef>
          <a:spcPct val="0"/>
        </a:spcBef>
        <a:spcAft>
          <a:spcPct val="0"/>
        </a:spcAft>
        <a:defRPr b="1" i="1">
          <a:solidFill>
            <a:schemeClr val="bg1"/>
          </a:solidFill>
          <a:latin typeface="Arial" charset="0"/>
        </a:defRPr>
      </a:lvl8pPr>
      <a:lvl9pPr marL="1828800" algn="l" defTabSz="957263" rtl="0" fontAlgn="base">
        <a:spcBef>
          <a:spcPct val="0"/>
        </a:spcBef>
        <a:spcAft>
          <a:spcPct val="0"/>
        </a:spcAft>
        <a:defRPr b="1" i="1">
          <a:solidFill>
            <a:schemeClr val="bg1"/>
          </a:solidFill>
          <a:latin typeface="Arial" charset="0"/>
        </a:defRPr>
      </a:lvl9pPr>
    </p:titleStyle>
    <p:bodyStyle>
      <a:lvl1pPr marL="342900" indent="-342900" algn="l" defTabSz="957263" rtl="0" eaLnBrk="0" fontAlgn="base" hangingPunct="0">
        <a:spcBef>
          <a:spcPct val="0"/>
        </a:spcBef>
        <a:spcAft>
          <a:spcPct val="0"/>
        </a:spcAft>
        <a:buSzPct val="120000"/>
        <a:buChar char="•"/>
        <a:defRPr sz="1600">
          <a:solidFill>
            <a:schemeClr val="tx1"/>
          </a:solidFill>
          <a:latin typeface="+mn-lt"/>
          <a:ea typeface="+mn-ea"/>
          <a:cs typeface="+mn-cs"/>
        </a:defRPr>
      </a:lvl1pPr>
      <a:lvl2pPr marL="153988" indent="-152400" algn="l" defTabSz="957263" rtl="0" eaLnBrk="0" fontAlgn="base" hangingPunct="0">
        <a:spcBef>
          <a:spcPct val="0"/>
        </a:spcBef>
        <a:spcAft>
          <a:spcPct val="0"/>
        </a:spcAft>
        <a:buSzPct val="75000"/>
        <a:buFont typeface="Arial" charset="0"/>
        <a:buChar char="●"/>
        <a:defRPr sz="1600">
          <a:solidFill>
            <a:schemeClr val="tx1"/>
          </a:solidFill>
          <a:latin typeface="+mn-lt"/>
        </a:defRPr>
      </a:lvl2pPr>
      <a:lvl3pPr marL="315913" indent="-160338" algn="l" defTabSz="957263" rtl="0" eaLnBrk="0" fontAlgn="base" hangingPunct="0">
        <a:spcBef>
          <a:spcPct val="0"/>
        </a:spcBef>
        <a:spcAft>
          <a:spcPct val="0"/>
        </a:spcAft>
        <a:buSzPct val="85000"/>
        <a:buFont typeface="Arial" charset="0"/>
        <a:buChar char="○"/>
        <a:defRPr sz="1600">
          <a:solidFill>
            <a:schemeClr val="tx1"/>
          </a:solidFill>
          <a:latin typeface="+mn-lt"/>
        </a:defRPr>
      </a:lvl3pPr>
      <a:lvl4pPr marL="461963" indent="-144463" algn="l" defTabSz="957263" rtl="0" eaLnBrk="0" fontAlgn="base" hangingPunct="0">
        <a:spcBef>
          <a:spcPct val="0"/>
        </a:spcBef>
        <a:spcAft>
          <a:spcPct val="0"/>
        </a:spcAft>
        <a:buSzPct val="85000"/>
        <a:buFont typeface="Wingdings" pitchFamily="2" charset="2"/>
        <a:buChar char="w"/>
        <a:defRPr sz="1600">
          <a:solidFill>
            <a:schemeClr val="tx1"/>
          </a:solidFill>
          <a:latin typeface="+mn-lt"/>
        </a:defRPr>
      </a:lvl4pPr>
      <a:lvl5pPr marL="622300" indent="-158750" algn="l" defTabSz="957263" rtl="0" eaLnBrk="0" fontAlgn="base" hangingPunct="0">
        <a:spcBef>
          <a:spcPct val="0"/>
        </a:spcBef>
        <a:spcAft>
          <a:spcPct val="0"/>
        </a:spcAft>
        <a:buSzPct val="85000"/>
        <a:buFont typeface="Wingdings" pitchFamily="2" charset="2"/>
        <a:buChar char="ü"/>
        <a:defRPr sz="1600">
          <a:solidFill>
            <a:schemeClr val="tx1"/>
          </a:solidFill>
          <a:latin typeface="+mn-lt"/>
        </a:defRPr>
      </a:lvl5pPr>
      <a:lvl6pPr marL="10795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6pPr>
      <a:lvl7pPr marL="15367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7pPr>
      <a:lvl8pPr marL="19939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8pPr>
      <a:lvl9pPr marL="24511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8"/>
          <p:cNvSpPr>
            <a:spLocks noChangeArrowheads="1"/>
          </p:cNvSpPr>
          <p:nvPr/>
        </p:nvSpPr>
        <p:spPr bwMode="auto">
          <a:xfrm>
            <a:off x="0" y="62071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sz="2400" b="0">
              <a:solidFill>
                <a:srgbClr val="FFFFFF"/>
              </a:solidFill>
            </a:endParaRPr>
          </a:p>
        </p:txBody>
      </p:sp>
      <p:sp>
        <p:nvSpPr>
          <p:cNvPr id="3075" name="Rectangle 3"/>
          <p:cNvSpPr>
            <a:spLocks noGrp="1" noChangeArrowheads="1"/>
          </p:cNvSpPr>
          <p:nvPr>
            <p:ph type="body" idx="1"/>
          </p:nvPr>
        </p:nvSpPr>
        <p:spPr bwMode="auto">
          <a:xfrm>
            <a:off x="755650" y="1844675"/>
            <a:ext cx="7561263"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6" name="Rectangle 2"/>
          <p:cNvSpPr>
            <a:spLocks noGrp="1" noChangeArrowheads="1"/>
          </p:cNvSpPr>
          <p:nvPr>
            <p:ph type="title"/>
          </p:nvPr>
        </p:nvSpPr>
        <p:spPr bwMode="auto">
          <a:xfrm>
            <a:off x="471488" y="666750"/>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3077" name="Rectangle 52"/>
          <p:cNvSpPr>
            <a:spLocks noChangeArrowheads="1"/>
          </p:cNvSpPr>
          <p:nvPr/>
        </p:nvSpPr>
        <p:spPr bwMode="auto">
          <a:xfrm>
            <a:off x="3121025" y="754063"/>
            <a:ext cx="56642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GB" sz="1000" b="0">
                <a:solidFill>
                  <a:srgbClr val="FFFFFF"/>
                </a:solidFill>
              </a:rPr>
              <a:t>						</a:t>
            </a:r>
            <a:fld id="{03792C57-E69A-43FB-8065-9623A9DB1A21}" type="slidenum">
              <a:rPr lang="en-GB" sz="1000" b="0">
                <a:solidFill>
                  <a:srgbClr val="FFFFFF"/>
                </a:solidFill>
              </a:rPr>
              <a:pPr algn="r"/>
              <a:t>‹#›</a:t>
            </a:fld>
            <a:endParaRPr lang="en-GB" sz="10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92" r:id="rId1"/>
    <p:sldLayoutId id="2147486475" r:id="rId2"/>
    <p:sldLayoutId id="2147486476" r:id="rId3"/>
    <p:sldLayoutId id="2147486477" r:id="rId4"/>
    <p:sldLayoutId id="2147486478" r:id="rId5"/>
    <p:sldLayoutId id="2147486479" r:id="rId6"/>
    <p:sldLayoutId id="2147486480" r:id="rId7"/>
    <p:sldLayoutId id="2147486481" r:id="rId8"/>
    <p:sldLayoutId id="2147486482" r:id="rId9"/>
    <p:sldLayoutId id="2147486483" r:id="rId10"/>
    <p:sldLayoutId id="2147486484" r:id="rId11"/>
    <p:sldLayoutId id="2147486485" r:id="rId12"/>
  </p:sldLayoutIdLst>
  <p:txStyles>
    <p:titleStyle>
      <a:lvl1pPr algn="l" rtl="0" eaLnBrk="0" fontAlgn="base" hangingPunct="0">
        <a:spcBef>
          <a:spcPct val="0"/>
        </a:spcBef>
        <a:spcAft>
          <a:spcPct val="0"/>
        </a:spcAft>
        <a:defRPr sz="1600" b="1">
          <a:solidFill>
            <a:schemeClr val="bg1"/>
          </a:solidFill>
          <a:latin typeface="+mj-lt"/>
          <a:ea typeface="+mj-ea"/>
          <a:cs typeface="+mj-cs"/>
        </a:defRPr>
      </a:lvl1pPr>
      <a:lvl2pPr algn="l" rtl="0" eaLnBrk="0" fontAlgn="base" hangingPunct="0">
        <a:spcBef>
          <a:spcPct val="0"/>
        </a:spcBef>
        <a:spcAft>
          <a:spcPct val="0"/>
        </a:spcAft>
        <a:defRPr sz="1600" b="1">
          <a:solidFill>
            <a:schemeClr val="bg1"/>
          </a:solidFill>
          <a:latin typeface="Arial" charset="0"/>
        </a:defRPr>
      </a:lvl2pPr>
      <a:lvl3pPr algn="l" rtl="0" eaLnBrk="0" fontAlgn="base" hangingPunct="0">
        <a:spcBef>
          <a:spcPct val="0"/>
        </a:spcBef>
        <a:spcAft>
          <a:spcPct val="0"/>
        </a:spcAft>
        <a:defRPr sz="1600" b="1">
          <a:solidFill>
            <a:schemeClr val="bg1"/>
          </a:solidFill>
          <a:latin typeface="Arial" charset="0"/>
        </a:defRPr>
      </a:lvl3pPr>
      <a:lvl4pPr algn="l" rtl="0" eaLnBrk="0" fontAlgn="base" hangingPunct="0">
        <a:spcBef>
          <a:spcPct val="0"/>
        </a:spcBef>
        <a:spcAft>
          <a:spcPct val="0"/>
        </a:spcAft>
        <a:defRPr sz="1600" b="1">
          <a:solidFill>
            <a:schemeClr val="bg1"/>
          </a:solidFill>
          <a:latin typeface="Arial" charset="0"/>
        </a:defRPr>
      </a:lvl4pPr>
      <a:lvl5pPr algn="l" rtl="0" eaLnBrk="0" fontAlgn="base" hangingPunct="0">
        <a:spcBef>
          <a:spcPct val="0"/>
        </a:spcBef>
        <a:spcAft>
          <a:spcPct val="0"/>
        </a:spcAft>
        <a:defRPr sz="1600" b="1">
          <a:solidFill>
            <a:schemeClr val="bg1"/>
          </a:solidFill>
          <a:latin typeface="Arial" charset="0"/>
        </a:defRPr>
      </a:lvl5pPr>
      <a:lvl6pPr marL="457200" algn="l" rtl="0" fontAlgn="base">
        <a:spcBef>
          <a:spcPct val="0"/>
        </a:spcBef>
        <a:spcAft>
          <a:spcPct val="0"/>
        </a:spcAft>
        <a:defRPr sz="1600" b="1">
          <a:solidFill>
            <a:schemeClr val="bg1"/>
          </a:solidFill>
          <a:latin typeface="Arial" charset="0"/>
        </a:defRPr>
      </a:lvl6pPr>
      <a:lvl7pPr marL="914400" algn="l" rtl="0" fontAlgn="base">
        <a:spcBef>
          <a:spcPct val="0"/>
        </a:spcBef>
        <a:spcAft>
          <a:spcPct val="0"/>
        </a:spcAft>
        <a:defRPr sz="1600" b="1">
          <a:solidFill>
            <a:schemeClr val="bg1"/>
          </a:solidFill>
          <a:latin typeface="Arial" charset="0"/>
        </a:defRPr>
      </a:lvl7pPr>
      <a:lvl8pPr marL="1371600" algn="l" rtl="0" fontAlgn="base">
        <a:spcBef>
          <a:spcPct val="0"/>
        </a:spcBef>
        <a:spcAft>
          <a:spcPct val="0"/>
        </a:spcAft>
        <a:defRPr sz="1600" b="1">
          <a:solidFill>
            <a:schemeClr val="bg1"/>
          </a:solidFill>
          <a:latin typeface="Arial" charset="0"/>
        </a:defRPr>
      </a:lvl8pPr>
      <a:lvl9pPr marL="1828800" algn="l" rtl="0" fontAlgn="base">
        <a:spcBef>
          <a:spcPct val="0"/>
        </a:spcBef>
        <a:spcAft>
          <a:spcPct val="0"/>
        </a:spcAft>
        <a:defRPr sz="1600" b="1">
          <a:solidFill>
            <a:schemeClr val="bg1"/>
          </a:solidFill>
          <a:latin typeface="Arial" charset="0"/>
        </a:defRPr>
      </a:lvl9pPr>
    </p:titleStyle>
    <p:bodyStyle>
      <a:lvl1pPr marL="341313" indent="-341313" algn="l" rtl="0" eaLnBrk="0" fontAlgn="base" hangingPunct="0">
        <a:spcBef>
          <a:spcPct val="20000"/>
        </a:spcBef>
        <a:spcAft>
          <a:spcPct val="0"/>
        </a:spcAft>
        <a:buClr>
          <a:schemeClr val="accent1"/>
        </a:buClr>
        <a:buFont typeface="Wingdings" pitchFamily="2" charset="2"/>
        <a:buChar char="Ø"/>
        <a:defRPr sz="1600">
          <a:solidFill>
            <a:schemeClr val="tx1"/>
          </a:solidFill>
          <a:latin typeface="+mn-lt"/>
          <a:ea typeface="+mn-ea"/>
          <a:cs typeface="+mn-cs"/>
        </a:defRPr>
      </a:lvl1pPr>
      <a:lvl2pPr marL="741363" indent="-284163" algn="l" rtl="0" eaLnBrk="0" fontAlgn="base" hangingPunct="0">
        <a:spcBef>
          <a:spcPct val="20000"/>
        </a:spcBef>
        <a:spcAft>
          <a:spcPct val="0"/>
        </a:spcAft>
        <a:buClr>
          <a:schemeClr val="accent1"/>
        </a:buClr>
        <a:buFont typeface="Arial" charset="0"/>
        <a:buChar char="–"/>
        <a:defRPr sz="1400">
          <a:solidFill>
            <a:schemeClr val="tx1"/>
          </a:solidFill>
          <a:latin typeface="+mn-lt"/>
        </a:defRPr>
      </a:lvl2pPr>
      <a:lvl3pPr marL="1141413" indent="-227013" algn="l" rtl="0" eaLnBrk="0" fontAlgn="base" hangingPunct="0">
        <a:spcBef>
          <a:spcPct val="20000"/>
        </a:spcBef>
        <a:spcAft>
          <a:spcPct val="0"/>
        </a:spcAft>
        <a:buClr>
          <a:schemeClr val="accent1"/>
        </a:buClr>
        <a:buFont typeface="Wingdings" pitchFamily="2" charset="2"/>
        <a:buChar char="§"/>
        <a:defRPr sz="1400">
          <a:solidFill>
            <a:schemeClr val="tx1"/>
          </a:solidFill>
          <a:latin typeface="+mn-lt"/>
        </a:defRPr>
      </a:lvl3pPr>
      <a:lvl4pPr marL="1560513" indent="-227013" algn="l" rtl="0" eaLnBrk="0" fontAlgn="base" hangingPunct="0">
        <a:spcBef>
          <a:spcPct val="20000"/>
        </a:spcBef>
        <a:spcAft>
          <a:spcPct val="0"/>
        </a:spcAft>
        <a:buChar char="–"/>
        <a:defRPr sz="1400">
          <a:solidFill>
            <a:schemeClr val="tx1"/>
          </a:solidFill>
          <a:latin typeface="+mn-lt"/>
        </a:defRPr>
      </a:lvl4pPr>
      <a:lvl5pPr marL="1979613" indent="-227013" algn="l" rtl="0" eaLnBrk="0" fontAlgn="base" hangingPunct="0">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bwMode="auto">
          <a:xfrm>
            <a:off x="755650" y="1844675"/>
            <a:ext cx="7561263"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2"/>
          <p:cNvSpPr>
            <a:spLocks noChangeArrowheads="1"/>
          </p:cNvSpPr>
          <p:nvPr/>
        </p:nvSpPr>
        <p:spPr bwMode="auto">
          <a:xfrm>
            <a:off x="3121025" y="684213"/>
            <a:ext cx="56642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US" sz="1000" b="0">
                <a:solidFill>
                  <a:srgbClr val="FFFFFF"/>
                </a:solidFill>
                <a:cs typeface="Arial" charset="0"/>
              </a:rPr>
              <a:t>						</a:t>
            </a:r>
            <a:fld id="{54DB9AF2-600C-4386-BEC5-84BD2DD52C4F}" type="slidenum">
              <a:rPr lang="en-US" sz="1000" b="0">
                <a:solidFill>
                  <a:srgbClr val="FFFFFF"/>
                </a:solidFill>
                <a:cs typeface="Arial" charset="0"/>
              </a:rPr>
              <a:pPr algn="r"/>
              <a:t>‹#›</a:t>
            </a:fld>
            <a:endParaRPr lang="en-US" sz="1000" b="0">
              <a:solidFill>
                <a:srgbClr val="FFFFFF"/>
              </a:solidFill>
              <a:cs typeface="Arial" charset="0"/>
            </a:endParaRPr>
          </a:p>
        </p:txBody>
      </p:sp>
      <p:sp>
        <p:nvSpPr>
          <p:cNvPr id="6" name="Rectangle 2"/>
          <p:cNvSpPr>
            <a:spLocks noChangeArrowheads="1"/>
          </p:cNvSpPr>
          <p:nvPr userDrawn="1"/>
        </p:nvSpPr>
        <p:spPr bwMode="auto">
          <a:xfrm>
            <a:off x="0" y="58261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93" r:id="rId1"/>
    <p:sldLayoutId id="2147486486" r:id="rId2"/>
    <p:sldLayoutId id="2147486487" r:id="rId3"/>
    <p:sldLayoutId id="2147486488" r:id="rId4"/>
    <p:sldLayoutId id="2147486489" r:id="rId5"/>
    <p:sldLayoutId id="2147486490" r:id="rId6"/>
    <p:sldLayoutId id="2147486491" r:id="rId7"/>
    <p:sldLayoutId id="2147486492" r:id="rId8"/>
    <p:sldLayoutId id="2147486493" r:id="rId9"/>
    <p:sldLayoutId id="2147486494" r:id="rId10"/>
    <p:sldLayoutId id="2147486495" r:id="rId11"/>
    <p:sldLayoutId id="2147486594" r:id="rId12"/>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charset="0"/>
        </a:defRPr>
      </a:lvl2pPr>
      <a:lvl3pPr algn="l" rtl="0" eaLnBrk="0" fontAlgn="base" hangingPunct="0">
        <a:spcBef>
          <a:spcPct val="0"/>
        </a:spcBef>
        <a:spcAft>
          <a:spcPct val="0"/>
        </a:spcAft>
        <a:defRPr sz="4400" b="1">
          <a:solidFill>
            <a:schemeClr val="bg1"/>
          </a:solidFill>
          <a:latin typeface="Arial" charset="0"/>
        </a:defRPr>
      </a:lvl3pPr>
      <a:lvl4pPr algn="l" rtl="0" eaLnBrk="0" fontAlgn="base" hangingPunct="0">
        <a:spcBef>
          <a:spcPct val="0"/>
        </a:spcBef>
        <a:spcAft>
          <a:spcPct val="0"/>
        </a:spcAft>
        <a:defRPr sz="4400" b="1">
          <a:solidFill>
            <a:schemeClr val="bg1"/>
          </a:solidFill>
          <a:latin typeface="Arial" charset="0"/>
        </a:defRPr>
      </a:lvl4pPr>
      <a:lvl5pPr algn="l" rtl="0" eaLnBrk="0" fontAlgn="base" hangingPunct="0">
        <a:spcBef>
          <a:spcPct val="0"/>
        </a:spcBef>
        <a:spcAft>
          <a:spcPct val="0"/>
        </a:spcAft>
        <a:defRPr sz="4400"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341313" indent="-341313" algn="l" rtl="0" eaLnBrk="0" fontAlgn="base" hangingPunct="0">
        <a:spcBef>
          <a:spcPct val="20000"/>
        </a:spcBef>
        <a:spcAft>
          <a:spcPct val="0"/>
        </a:spcAft>
        <a:buChar char="•"/>
        <a:defRPr sz="16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400">
          <a:solidFill>
            <a:schemeClr val="tx1"/>
          </a:solidFill>
          <a:latin typeface="+mn-lt"/>
        </a:defRPr>
      </a:lvl2pPr>
      <a:lvl3pPr marL="1141413" indent="-227013" algn="l" rtl="0" eaLnBrk="0" fontAlgn="base" hangingPunct="0">
        <a:spcBef>
          <a:spcPct val="20000"/>
        </a:spcBef>
        <a:spcAft>
          <a:spcPct val="0"/>
        </a:spcAft>
        <a:buChar char="•"/>
        <a:defRPr sz="1400">
          <a:solidFill>
            <a:schemeClr val="tx1"/>
          </a:solidFill>
          <a:latin typeface="+mn-lt"/>
        </a:defRPr>
      </a:lvl3pPr>
      <a:lvl4pPr marL="1560513" indent="-227013" algn="l" rtl="0" eaLnBrk="0" fontAlgn="base" hangingPunct="0">
        <a:spcBef>
          <a:spcPct val="20000"/>
        </a:spcBef>
        <a:spcAft>
          <a:spcPct val="0"/>
        </a:spcAft>
        <a:buChar char="–"/>
        <a:defRPr sz="1400">
          <a:solidFill>
            <a:schemeClr val="tx1"/>
          </a:solidFill>
          <a:latin typeface="+mn-lt"/>
        </a:defRPr>
      </a:lvl4pPr>
      <a:lvl5pPr marL="1979613" indent="-227013" algn="l" rtl="0" eaLnBrk="0" fontAlgn="base" hangingPunct="0">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58261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b="0">
              <a:solidFill>
                <a:srgbClr val="FFFFFF"/>
              </a:solidFill>
            </a:endParaRPr>
          </a:p>
        </p:txBody>
      </p:sp>
      <p:sp>
        <p:nvSpPr>
          <p:cNvPr id="5123" name="Rectangle 3"/>
          <p:cNvSpPr>
            <a:spLocks noChangeArrowheads="1"/>
          </p:cNvSpPr>
          <p:nvPr/>
        </p:nvSpPr>
        <p:spPr bwMode="auto">
          <a:xfrm>
            <a:off x="3248025" y="728663"/>
            <a:ext cx="56642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US" sz="1000" b="0">
                <a:solidFill>
                  <a:srgbClr val="FFFFFF"/>
                </a:solidFill>
              </a:rPr>
              <a:t>						</a:t>
            </a:r>
            <a:fld id="{6CB1D208-A267-43D7-B329-4E42D26E020F}" type="slidenum">
              <a:rPr lang="en-US" sz="1000" b="0">
                <a:solidFill>
                  <a:srgbClr val="FFFFFF"/>
                </a:solidFill>
              </a:rPr>
              <a:pPr algn="r"/>
              <a:t>‹#›</a:t>
            </a:fld>
            <a:endParaRPr lang="en-US" sz="10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 id="2147486506" r:id="rId12"/>
    <p:sldLayoutId id="2147486507" r:id="rId13"/>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pitchFamily="34" charset="0"/>
        </a:defRPr>
      </a:lvl2pPr>
      <a:lvl3pPr algn="l" rtl="0" eaLnBrk="0" fontAlgn="base" hangingPunct="0">
        <a:spcBef>
          <a:spcPct val="0"/>
        </a:spcBef>
        <a:spcAft>
          <a:spcPct val="0"/>
        </a:spcAft>
        <a:defRPr sz="4400" b="1">
          <a:solidFill>
            <a:schemeClr val="bg1"/>
          </a:solidFill>
          <a:latin typeface="Arial" pitchFamily="34" charset="0"/>
        </a:defRPr>
      </a:lvl3pPr>
      <a:lvl4pPr algn="l" rtl="0" eaLnBrk="0" fontAlgn="base" hangingPunct="0">
        <a:spcBef>
          <a:spcPct val="0"/>
        </a:spcBef>
        <a:spcAft>
          <a:spcPct val="0"/>
        </a:spcAft>
        <a:defRPr sz="4400" b="1">
          <a:solidFill>
            <a:schemeClr val="bg1"/>
          </a:solidFill>
          <a:latin typeface="Arial" pitchFamily="34" charset="0"/>
        </a:defRPr>
      </a:lvl4pPr>
      <a:lvl5pPr algn="l" rtl="0" eaLnBrk="0" fontAlgn="base" hangingPunct="0">
        <a:spcBef>
          <a:spcPct val="0"/>
        </a:spcBef>
        <a:spcAft>
          <a:spcPct val="0"/>
        </a:spcAft>
        <a:defRPr sz="4400" b="1">
          <a:solidFill>
            <a:schemeClr val="bg1"/>
          </a:solidFill>
          <a:latin typeface="Arial" pitchFamily="34" charset="0"/>
        </a:defRPr>
      </a:lvl5pPr>
      <a:lvl6pPr marL="457200" algn="l" rtl="0" fontAlgn="base">
        <a:spcBef>
          <a:spcPct val="0"/>
        </a:spcBef>
        <a:spcAft>
          <a:spcPct val="0"/>
        </a:spcAft>
        <a:defRPr b="1">
          <a:solidFill>
            <a:schemeClr val="bg1"/>
          </a:solidFill>
          <a:latin typeface="Arial" pitchFamily="34" charset="0"/>
        </a:defRPr>
      </a:lvl6pPr>
      <a:lvl7pPr marL="914400" algn="l" rtl="0" fontAlgn="base">
        <a:spcBef>
          <a:spcPct val="0"/>
        </a:spcBef>
        <a:spcAft>
          <a:spcPct val="0"/>
        </a:spcAft>
        <a:defRPr b="1">
          <a:solidFill>
            <a:schemeClr val="bg1"/>
          </a:solidFill>
          <a:latin typeface="Arial" pitchFamily="34" charset="0"/>
        </a:defRPr>
      </a:lvl7pPr>
      <a:lvl8pPr marL="1371600" algn="l" rtl="0" fontAlgn="base">
        <a:spcBef>
          <a:spcPct val="0"/>
        </a:spcBef>
        <a:spcAft>
          <a:spcPct val="0"/>
        </a:spcAft>
        <a:defRPr b="1">
          <a:solidFill>
            <a:schemeClr val="bg1"/>
          </a:solidFill>
          <a:latin typeface="Arial" pitchFamily="34" charset="0"/>
        </a:defRPr>
      </a:lvl8pPr>
      <a:lvl9pPr marL="1828800" algn="l" rtl="0" fontAlgn="base">
        <a:spcBef>
          <a:spcPct val="0"/>
        </a:spcBef>
        <a:spcAft>
          <a:spcPct val="0"/>
        </a:spcAft>
        <a:defRPr b="1">
          <a:solidFill>
            <a:schemeClr val="bg1"/>
          </a:solidFill>
          <a:latin typeface="Arial" pitchFamily="34" charset="0"/>
        </a:defRPr>
      </a:lvl9pPr>
    </p:titleStyle>
    <p:bodyStyle>
      <a:lvl1pPr marL="341313" indent="-341313" algn="l" rtl="0" eaLnBrk="0" fontAlgn="base" hangingPunct="0">
        <a:spcBef>
          <a:spcPct val="20000"/>
        </a:spcBef>
        <a:spcAft>
          <a:spcPct val="0"/>
        </a:spcAft>
        <a:buChar char="•"/>
        <a:defRPr sz="16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400">
          <a:solidFill>
            <a:schemeClr val="tx1"/>
          </a:solidFill>
          <a:latin typeface="+mn-lt"/>
        </a:defRPr>
      </a:lvl2pPr>
      <a:lvl3pPr marL="1141413" indent="-227013" algn="l" rtl="0" eaLnBrk="0" fontAlgn="base" hangingPunct="0">
        <a:spcBef>
          <a:spcPct val="20000"/>
        </a:spcBef>
        <a:spcAft>
          <a:spcPct val="0"/>
        </a:spcAft>
        <a:buChar char="•"/>
        <a:defRPr sz="1400">
          <a:solidFill>
            <a:schemeClr val="tx1"/>
          </a:solidFill>
          <a:latin typeface="+mn-lt"/>
        </a:defRPr>
      </a:lvl3pPr>
      <a:lvl4pPr marL="1560513" indent="-227013" algn="l" rtl="0" eaLnBrk="0" fontAlgn="base" hangingPunct="0">
        <a:spcBef>
          <a:spcPct val="20000"/>
        </a:spcBef>
        <a:spcAft>
          <a:spcPct val="0"/>
        </a:spcAft>
        <a:buChar char="–"/>
        <a:defRPr sz="1400">
          <a:solidFill>
            <a:schemeClr val="tx1"/>
          </a:solidFill>
          <a:latin typeface="+mn-lt"/>
        </a:defRPr>
      </a:lvl4pPr>
      <a:lvl5pPr marL="1979613" indent="-227013" algn="l" rtl="0" eaLnBrk="0" fontAlgn="base" hangingPunct="0">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58261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b="0">
              <a:solidFill>
                <a:srgbClr val="FFFFFF"/>
              </a:solidFill>
            </a:endParaRPr>
          </a:p>
        </p:txBody>
      </p:sp>
      <p:sp>
        <p:nvSpPr>
          <p:cNvPr id="6147" name="Rectangle 3"/>
          <p:cNvSpPr>
            <a:spLocks noChangeArrowheads="1"/>
          </p:cNvSpPr>
          <p:nvPr/>
        </p:nvSpPr>
        <p:spPr bwMode="auto">
          <a:xfrm>
            <a:off x="3248025" y="728663"/>
            <a:ext cx="56642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US" sz="1000" b="0">
                <a:solidFill>
                  <a:srgbClr val="FFFFFF"/>
                </a:solidFill>
              </a:rPr>
              <a:t>						</a:t>
            </a:r>
            <a:fld id="{93DA1CEF-26B1-490B-A620-79A9532E106E}" type="slidenum">
              <a:rPr lang="en-US" sz="1000" b="0">
                <a:solidFill>
                  <a:srgbClr val="FFFFFF"/>
                </a:solidFill>
              </a:rPr>
              <a:pPr algn="r"/>
              <a:t>‹#›</a:t>
            </a:fld>
            <a:endParaRPr lang="en-US" sz="10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96"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 id="2147486518" r:id="rId12"/>
    <p:sldLayoutId id="2147486519" r:id="rId13"/>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pitchFamily="34" charset="0"/>
        </a:defRPr>
      </a:lvl2pPr>
      <a:lvl3pPr algn="l" rtl="0" eaLnBrk="0" fontAlgn="base" hangingPunct="0">
        <a:spcBef>
          <a:spcPct val="0"/>
        </a:spcBef>
        <a:spcAft>
          <a:spcPct val="0"/>
        </a:spcAft>
        <a:defRPr sz="4400" b="1">
          <a:solidFill>
            <a:schemeClr val="bg1"/>
          </a:solidFill>
          <a:latin typeface="Arial" pitchFamily="34" charset="0"/>
        </a:defRPr>
      </a:lvl3pPr>
      <a:lvl4pPr algn="l" rtl="0" eaLnBrk="0" fontAlgn="base" hangingPunct="0">
        <a:spcBef>
          <a:spcPct val="0"/>
        </a:spcBef>
        <a:spcAft>
          <a:spcPct val="0"/>
        </a:spcAft>
        <a:defRPr sz="4400" b="1">
          <a:solidFill>
            <a:schemeClr val="bg1"/>
          </a:solidFill>
          <a:latin typeface="Arial" pitchFamily="34" charset="0"/>
        </a:defRPr>
      </a:lvl4pPr>
      <a:lvl5pPr algn="l" rtl="0" eaLnBrk="0" fontAlgn="base" hangingPunct="0">
        <a:spcBef>
          <a:spcPct val="0"/>
        </a:spcBef>
        <a:spcAft>
          <a:spcPct val="0"/>
        </a:spcAft>
        <a:defRPr sz="4400" b="1">
          <a:solidFill>
            <a:schemeClr val="bg1"/>
          </a:solidFill>
          <a:latin typeface="Arial" pitchFamily="34" charset="0"/>
        </a:defRPr>
      </a:lvl5pPr>
      <a:lvl6pPr marL="457200" algn="l" rtl="0" fontAlgn="base">
        <a:spcBef>
          <a:spcPct val="0"/>
        </a:spcBef>
        <a:spcAft>
          <a:spcPct val="0"/>
        </a:spcAft>
        <a:defRPr b="1">
          <a:solidFill>
            <a:schemeClr val="bg1"/>
          </a:solidFill>
          <a:latin typeface="Arial" pitchFamily="34" charset="0"/>
        </a:defRPr>
      </a:lvl6pPr>
      <a:lvl7pPr marL="914400" algn="l" rtl="0" fontAlgn="base">
        <a:spcBef>
          <a:spcPct val="0"/>
        </a:spcBef>
        <a:spcAft>
          <a:spcPct val="0"/>
        </a:spcAft>
        <a:defRPr b="1">
          <a:solidFill>
            <a:schemeClr val="bg1"/>
          </a:solidFill>
          <a:latin typeface="Arial" pitchFamily="34" charset="0"/>
        </a:defRPr>
      </a:lvl7pPr>
      <a:lvl8pPr marL="1371600" algn="l" rtl="0" fontAlgn="base">
        <a:spcBef>
          <a:spcPct val="0"/>
        </a:spcBef>
        <a:spcAft>
          <a:spcPct val="0"/>
        </a:spcAft>
        <a:defRPr b="1">
          <a:solidFill>
            <a:schemeClr val="bg1"/>
          </a:solidFill>
          <a:latin typeface="Arial" pitchFamily="34" charset="0"/>
        </a:defRPr>
      </a:lvl8pPr>
      <a:lvl9pPr marL="1828800" algn="l" rtl="0" fontAlgn="base">
        <a:spcBef>
          <a:spcPct val="0"/>
        </a:spcBef>
        <a:spcAft>
          <a:spcPct val="0"/>
        </a:spcAft>
        <a:defRPr b="1">
          <a:solidFill>
            <a:schemeClr val="bg1"/>
          </a:solidFill>
          <a:latin typeface="Arial" pitchFamily="34" charset="0"/>
        </a:defRPr>
      </a:lvl9pPr>
    </p:titleStyle>
    <p:bodyStyle>
      <a:lvl1pPr marL="341313" indent="-341313" algn="l" rtl="0" eaLnBrk="0" fontAlgn="base" hangingPunct="0">
        <a:spcBef>
          <a:spcPct val="20000"/>
        </a:spcBef>
        <a:spcAft>
          <a:spcPct val="0"/>
        </a:spcAft>
        <a:buChar char="•"/>
        <a:defRPr sz="16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400">
          <a:solidFill>
            <a:schemeClr val="tx1"/>
          </a:solidFill>
          <a:latin typeface="+mn-lt"/>
        </a:defRPr>
      </a:lvl2pPr>
      <a:lvl3pPr marL="1141413" indent="-227013" algn="l" rtl="0" eaLnBrk="0" fontAlgn="base" hangingPunct="0">
        <a:spcBef>
          <a:spcPct val="20000"/>
        </a:spcBef>
        <a:spcAft>
          <a:spcPct val="0"/>
        </a:spcAft>
        <a:buChar char="•"/>
        <a:defRPr sz="1400">
          <a:solidFill>
            <a:schemeClr val="tx1"/>
          </a:solidFill>
          <a:latin typeface="+mn-lt"/>
        </a:defRPr>
      </a:lvl3pPr>
      <a:lvl4pPr marL="1560513" indent="-227013" algn="l" rtl="0" eaLnBrk="0" fontAlgn="base" hangingPunct="0">
        <a:spcBef>
          <a:spcPct val="20000"/>
        </a:spcBef>
        <a:spcAft>
          <a:spcPct val="0"/>
        </a:spcAft>
        <a:buChar char="–"/>
        <a:defRPr sz="1400">
          <a:solidFill>
            <a:schemeClr val="tx1"/>
          </a:solidFill>
          <a:latin typeface="+mn-lt"/>
        </a:defRPr>
      </a:lvl4pPr>
      <a:lvl5pPr marL="1979613" indent="-227013" algn="l" rtl="0" eaLnBrk="0" fontAlgn="base" hangingPunct="0">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62071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sz="2400" b="0">
              <a:solidFill>
                <a:srgbClr val="FFFFFF"/>
              </a:solidFill>
            </a:endParaRPr>
          </a:p>
        </p:txBody>
      </p:sp>
      <p:sp>
        <p:nvSpPr>
          <p:cNvPr id="7171" name="Rectangle 3"/>
          <p:cNvSpPr>
            <a:spLocks noGrp="1" noChangeArrowheads="1"/>
          </p:cNvSpPr>
          <p:nvPr>
            <p:ph type="body" idx="1"/>
          </p:nvPr>
        </p:nvSpPr>
        <p:spPr bwMode="auto">
          <a:xfrm>
            <a:off x="755650" y="1844675"/>
            <a:ext cx="7561263"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2" name="Rectangle 2"/>
          <p:cNvSpPr>
            <a:spLocks noGrp="1" noChangeArrowheads="1"/>
          </p:cNvSpPr>
          <p:nvPr>
            <p:ph type="title"/>
          </p:nvPr>
        </p:nvSpPr>
        <p:spPr bwMode="auto">
          <a:xfrm>
            <a:off x="471488" y="666750"/>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7173" name="Rectangle 52"/>
          <p:cNvSpPr>
            <a:spLocks noChangeArrowheads="1"/>
          </p:cNvSpPr>
          <p:nvPr/>
        </p:nvSpPr>
        <p:spPr bwMode="auto">
          <a:xfrm>
            <a:off x="3121025" y="754063"/>
            <a:ext cx="56642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GB" sz="1000" b="0">
                <a:solidFill>
                  <a:srgbClr val="FFFFFF"/>
                </a:solidFill>
              </a:rPr>
              <a:t>						</a:t>
            </a:r>
            <a:fld id="{9C9F2080-100C-45C4-8665-CB85582495F1}" type="slidenum">
              <a:rPr lang="en-GB" sz="1000" b="0">
                <a:solidFill>
                  <a:srgbClr val="FFFFFF"/>
                </a:solidFill>
              </a:rPr>
              <a:pPr algn="r"/>
              <a:t>‹#›</a:t>
            </a:fld>
            <a:endParaRPr lang="en-GB" sz="10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97"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 id="2147486530" r:id="rId12"/>
    <p:sldLayoutId id="2147486531" r:id="rId13"/>
    <p:sldLayoutId id="2147486532" r:id="rId14"/>
    <p:sldLayoutId id="2147486533" r:id="rId15"/>
    <p:sldLayoutId id="2147486534" r:id="rId16"/>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defRPr>
      </a:lvl2pPr>
      <a:lvl3pPr algn="l" rtl="0" eaLnBrk="0" fontAlgn="base" hangingPunct="0">
        <a:spcBef>
          <a:spcPct val="0"/>
        </a:spcBef>
        <a:spcAft>
          <a:spcPct val="0"/>
        </a:spcAft>
        <a:defRPr sz="2000" b="1">
          <a:solidFill>
            <a:schemeClr val="bg1"/>
          </a:solidFill>
          <a:latin typeface="Arial" pitchFamily="34" charset="0"/>
        </a:defRPr>
      </a:lvl3pPr>
      <a:lvl4pPr algn="l" rtl="0" eaLnBrk="0" fontAlgn="base" hangingPunct="0">
        <a:spcBef>
          <a:spcPct val="0"/>
        </a:spcBef>
        <a:spcAft>
          <a:spcPct val="0"/>
        </a:spcAft>
        <a:defRPr sz="2000" b="1">
          <a:solidFill>
            <a:schemeClr val="bg1"/>
          </a:solidFill>
          <a:latin typeface="Arial" pitchFamily="34" charset="0"/>
        </a:defRPr>
      </a:lvl4pPr>
      <a:lvl5pPr algn="l" rtl="0" eaLnBrk="0" fontAlgn="base" hangingPunct="0">
        <a:spcBef>
          <a:spcPct val="0"/>
        </a:spcBef>
        <a:spcAft>
          <a:spcPct val="0"/>
        </a:spcAft>
        <a:defRPr sz="2000" b="1">
          <a:solidFill>
            <a:schemeClr val="bg1"/>
          </a:solidFill>
          <a:latin typeface="Arial" pitchFamily="34" charset="0"/>
        </a:defRPr>
      </a:lvl5pPr>
      <a:lvl6pPr marL="457200" algn="l" rtl="0" fontAlgn="base">
        <a:spcBef>
          <a:spcPct val="0"/>
        </a:spcBef>
        <a:spcAft>
          <a:spcPct val="0"/>
        </a:spcAft>
        <a:defRPr sz="2000" b="1">
          <a:solidFill>
            <a:schemeClr val="bg1"/>
          </a:solidFill>
          <a:latin typeface="Arial" pitchFamily="34" charset="0"/>
        </a:defRPr>
      </a:lvl6pPr>
      <a:lvl7pPr marL="914400" algn="l" rtl="0" fontAlgn="base">
        <a:spcBef>
          <a:spcPct val="0"/>
        </a:spcBef>
        <a:spcAft>
          <a:spcPct val="0"/>
        </a:spcAft>
        <a:defRPr sz="2000" b="1">
          <a:solidFill>
            <a:schemeClr val="bg1"/>
          </a:solidFill>
          <a:latin typeface="Arial" pitchFamily="34" charset="0"/>
        </a:defRPr>
      </a:lvl7pPr>
      <a:lvl8pPr marL="1371600" algn="l" rtl="0" fontAlgn="base">
        <a:spcBef>
          <a:spcPct val="0"/>
        </a:spcBef>
        <a:spcAft>
          <a:spcPct val="0"/>
        </a:spcAft>
        <a:defRPr sz="2000" b="1">
          <a:solidFill>
            <a:schemeClr val="bg1"/>
          </a:solidFill>
          <a:latin typeface="Arial" pitchFamily="34" charset="0"/>
        </a:defRPr>
      </a:lvl8pPr>
      <a:lvl9pPr marL="1828800" algn="l" rtl="0" fontAlgn="base">
        <a:spcBef>
          <a:spcPct val="0"/>
        </a:spcBef>
        <a:spcAft>
          <a:spcPct val="0"/>
        </a:spcAft>
        <a:defRPr sz="2000" b="1">
          <a:solidFill>
            <a:schemeClr val="bg1"/>
          </a:solidFill>
          <a:latin typeface="Arial" pitchFamily="34" charset="0"/>
        </a:defRPr>
      </a:lvl9pPr>
    </p:titleStyle>
    <p:bodyStyle>
      <a:lvl1pPr marL="341313" indent="-341313" algn="l" rtl="0" eaLnBrk="0" fontAlgn="base" hangingPunct="0">
        <a:spcBef>
          <a:spcPct val="20000"/>
        </a:spcBef>
        <a:spcAft>
          <a:spcPct val="0"/>
        </a:spcAft>
        <a:buChar char="•"/>
        <a:defRPr sz="16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400">
          <a:solidFill>
            <a:schemeClr val="tx1"/>
          </a:solidFill>
          <a:latin typeface="+mn-lt"/>
        </a:defRPr>
      </a:lvl2pPr>
      <a:lvl3pPr marL="1141413" indent="-227013" algn="l" rtl="0" eaLnBrk="0" fontAlgn="base" hangingPunct="0">
        <a:spcBef>
          <a:spcPct val="20000"/>
        </a:spcBef>
        <a:spcAft>
          <a:spcPct val="0"/>
        </a:spcAft>
        <a:buChar char="•"/>
        <a:defRPr sz="1400">
          <a:solidFill>
            <a:schemeClr val="tx1"/>
          </a:solidFill>
          <a:latin typeface="+mn-lt"/>
        </a:defRPr>
      </a:lvl3pPr>
      <a:lvl4pPr marL="1560513" indent="-227013" algn="l" rtl="0" eaLnBrk="0" fontAlgn="base" hangingPunct="0">
        <a:spcBef>
          <a:spcPct val="20000"/>
        </a:spcBef>
        <a:spcAft>
          <a:spcPct val="0"/>
        </a:spcAft>
        <a:buChar char="–"/>
        <a:defRPr sz="1400">
          <a:solidFill>
            <a:schemeClr val="tx1"/>
          </a:solidFill>
          <a:latin typeface="+mn-lt"/>
        </a:defRPr>
      </a:lvl4pPr>
      <a:lvl5pPr marL="1979613" indent="-227013" algn="l" rtl="0" eaLnBrk="0" fontAlgn="base" hangingPunct="0">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38"/>
          <p:cNvSpPr>
            <a:spLocks noChangeArrowheads="1"/>
          </p:cNvSpPr>
          <p:nvPr/>
        </p:nvSpPr>
        <p:spPr bwMode="auto">
          <a:xfrm>
            <a:off x="0" y="620713"/>
            <a:ext cx="9144000" cy="4191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sz="2400" b="0">
              <a:solidFill>
                <a:srgbClr val="FFFFFF"/>
              </a:solidFill>
            </a:endParaRPr>
          </a:p>
        </p:txBody>
      </p:sp>
      <p:sp>
        <p:nvSpPr>
          <p:cNvPr id="8195" name="Rectangle 3"/>
          <p:cNvSpPr>
            <a:spLocks noGrp="1" noChangeArrowheads="1"/>
          </p:cNvSpPr>
          <p:nvPr>
            <p:ph type="body" idx="1"/>
          </p:nvPr>
        </p:nvSpPr>
        <p:spPr bwMode="auto">
          <a:xfrm>
            <a:off x="755650" y="1844675"/>
            <a:ext cx="7561263"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2"/>
          <p:cNvSpPr>
            <a:spLocks noGrp="1" noChangeArrowheads="1"/>
          </p:cNvSpPr>
          <p:nvPr>
            <p:ph type="title"/>
          </p:nvPr>
        </p:nvSpPr>
        <p:spPr bwMode="auto">
          <a:xfrm>
            <a:off x="471488" y="666750"/>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8197" name="Rectangle 52"/>
          <p:cNvSpPr>
            <a:spLocks noChangeArrowheads="1"/>
          </p:cNvSpPr>
          <p:nvPr/>
        </p:nvSpPr>
        <p:spPr bwMode="auto">
          <a:xfrm>
            <a:off x="3121025" y="754063"/>
            <a:ext cx="56642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n-GB" sz="1000" b="0">
                <a:solidFill>
                  <a:srgbClr val="FFFFFF"/>
                </a:solidFill>
              </a:rPr>
              <a:t>						</a:t>
            </a:r>
            <a:fld id="{2F480004-EEBB-4D02-9B59-BECF70A204AA}" type="slidenum">
              <a:rPr lang="en-GB" sz="1000" b="0">
                <a:solidFill>
                  <a:srgbClr val="FFFFFF"/>
                </a:solidFill>
              </a:rPr>
              <a:pPr algn="r"/>
              <a:t>‹#›</a:t>
            </a:fld>
            <a:endParaRPr lang="en-GB" sz="1000" b="0">
              <a:solidFill>
                <a:srgbClr val="FFFFFF"/>
              </a:solidFill>
            </a:endParaRPr>
          </a:p>
        </p:txBody>
      </p:sp>
    </p:spTree>
  </p:cSld>
  <p:clrMap bg1="lt1" tx1="dk1" bg2="lt2" tx2="dk2" accent1="accent1" accent2="accent2" accent3="accent3" accent4="accent4" accent5="accent5" accent6="accent6" hlink="hlink" folHlink="folHlink"/>
  <p:sldLayoutIdLst>
    <p:sldLayoutId id="2147486598" r:id="rId1"/>
    <p:sldLayoutId id="2147486535" r:id="rId2"/>
    <p:sldLayoutId id="2147486536" r:id="rId3"/>
    <p:sldLayoutId id="2147486537" r:id="rId4"/>
    <p:sldLayoutId id="2147486538" r:id="rId5"/>
    <p:sldLayoutId id="2147486539" r:id="rId6"/>
    <p:sldLayoutId id="2147486540" r:id="rId7"/>
    <p:sldLayoutId id="2147486541" r:id="rId8"/>
    <p:sldLayoutId id="2147486542" r:id="rId9"/>
    <p:sldLayoutId id="2147486543" r:id="rId10"/>
    <p:sldLayoutId id="2147486544" r:id="rId11"/>
    <p:sldLayoutId id="2147486545" r:id="rId12"/>
    <p:sldLayoutId id="2147486546" r:id="rId13"/>
    <p:sldLayoutId id="2147486547" r:id="rId14"/>
    <p:sldLayoutId id="2147486548" r:id="rId15"/>
    <p:sldLayoutId id="2147486549" r:id="rId16"/>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pitchFamily="34" charset="0"/>
        </a:defRPr>
      </a:lvl2pPr>
      <a:lvl3pPr algn="l" rtl="0" eaLnBrk="0" fontAlgn="base" hangingPunct="0">
        <a:spcBef>
          <a:spcPct val="0"/>
        </a:spcBef>
        <a:spcAft>
          <a:spcPct val="0"/>
        </a:spcAft>
        <a:defRPr sz="2000" b="1">
          <a:solidFill>
            <a:schemeClr val="bg1"/>
          </a:solidFill>
          <a:latin typeface="Arial" pitchFamily="34" charset="0"/>
        </a:defRPr>
      </a:lvl3pPr>
      <a:lvl4pPr algn="l" rtl="0" eaLnBrk="0" fontAlgn="base" hangingPunct="0">
        <a:spcBef>
          <a:spcPct val="0"/>
        </a:spcBef>
        <a:spcAft>
          <a:spcPct val="0"/>
        </a:spcAft>
        <a:defRPr sz="2000" b="1">
          <a:solidFill>
            <a:schemeClr val="bg1"/>
          </a:solidFill>
          <a:latin typeface="Arial" pitchFamily="34" charset="0"/>
        </a:defRPr>
      </a:lvl4pPr>
      <a:lvl5pPr algn="l" rtl="0" eaLnBrk="0" fontAlgn="base" hangingPunct="0">
        <a:spcBef>
          <a:spcPct val="0"/>
        </a:spcBef>
        <a:spcAft>
          <a:spcPct val="0"/>
        </a:spcAft>
        <a:defRPr sz="2000" b="1">
          <a:solidFill>
            <a:schemeClr val="bg1"/>
          </a:solidFill>
          <a:latin typeface="Arial" pitchFamily="34" charset="0"/>
        </a:defRPr>
      </a:lvl5pPr>
      <a:lvl6pPr marL="457200" algn="l" rtl="0" fontAlgn="base">
        <a:spcBef>
          <a:spcPct val="0"/>
        </a:spcBef>
        <a:spcAft>
          <a:spcPct val="0"/>
        </a:spcAft>
        <a:defRPr sz="2000" b="1">
          <a:solidFill>
            <a:schemeClr val="bg1"/>
          </a:solidFill>
          <a:latin typeface="Arial" pitchFamily="34" charset="0"/>
        </a:defRPr>
      </a:lvl6pPr>
      <a:lvl7pPr marL="914400" algn="l" rtl="0" fontAlgn="base">
        <a:spcBef>
          <a:spcPct val="0"/>
        </a:spcBef>
        <a:spcAft>
          <a:spcPct val="0"/>
        </a:spcAft>
        <a:defRPr sz="2000" b="1">
          <a:solidFill>
            <a:schemeClr val="bg1"/>
          </a:solidFill>
          <a:latin typeface="Arial" pitchFamily="34" charset="0"/>
        </a:defRPr>
      </a:lvl7pPr>
      <a:lvl8pPr marL="1371600" algn="l" rtl="0" fontAlgn="base">
        <a:spcBef>
          <a:spcPct val="0"/>
        </a:spcBef>
        <a:spcAft>
          <a:spcPct val="0"/>
        </a:spcAft>
        <a:defRPr sz="2000" b="1">
          <a:solidFill>
            <a:schemeClr val="bg1"/>
          </a:solidFill>
          <a:latin typeface="Arial" pitchFamily="34" charset="0"/>
        </a:defRPr>
      </a:lvl8pPr>
      <a:lvl9pPr marL="1828800" algn="l" rtl="0" fontAlgn="base">
        <a:spcBef>
          <a:spcPct val="0"/>
        </a:spcBef>
        <a:spcAft>
          <a:spcPct val="0"/>
        </a:spcAft>
        <a:defRPr sz="2000" b="1">
          <a:solidFill>
            <a:schemeClr val="bg1"/>
          </a:solidFill>
          <a:latin typeface="Arial" pitchFamily="34" charset="0"/>
        </a:defRPr>
      </a:lvl9pPr>
    </p:titleStyle>
    <p:bodyStyle>
      <a:lvl1pPr marL="341313" indent="-341313" algn="l" rtl="0" eaLnBrk="0" fontAlgn="base" hangingPunct="0">
        <a:spcBef>
          <a:spcPct val="20000"/>
        </a:spcBef>
        <a:spcAft>
          <a:spcPct val="0"/>
        </a:spcAft>
        <a:buChar char="•"/>
        <a:defRPr sz="16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400">
          <a:solidFill>
            <a:schemeClr val="tx1"/>
          </a:solidFill>
          <a:latin typeface="+mn-lt"/>
        </a:defRPr>
      </a:lvl2pPr>
      <a:lvl3pPr marL="1141413" indent="-227013" algn="l" rtl="0" eaLnBrk="0" fontAlgn="base" hangingPunct="0">
        <a:spcBef>
          <a:spcPct val="20000"/>
        </a:spcBef>
        <a:spcAft>
          <a:spcPct val="0"/>
        </a:spcAft>
        <a:buChar char="•"/>
        <a:defRPr sz="1400">
          <a:solidFill>
            <a:schemeClr val="tx1"/>
          </a:solidFill>
          <a:latin typeface="+mn-lt"/>
        </a:defRPr>
      </a:lvl3pPr>
      <a:lvl4pPr marL="1560513" indent="-227013" algn="l" rtl="0" eaLnBrk="0" fontAlgn="base" hangingPunct="0">
        <a:spcBef>
          <a:spcPct val="20000"/>
        </a:spcBef>
        <a:spcAft>
          <a:spcPct val="0"/>
        </a:spcAft>
        <a:buChar char="–"/>
        <a:defRPr sz="1400">
          <a:solidFill>
            <a:schemeClr val="tx1"/>
          </a:solidFill>
          <a:latin typeface="+mn-lt"/>
        </a:defRPr>
      </a:lvl4pPr>
      <a:lvl5pPr marL="1979613" indent="-227013" algn="l" rtl="0" eaLnBrk="0" fontAlgn="base" hangingPunct="0">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611188"/>
            <a:ext cx="9144000" cy="41433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FFFFFF"/>
              </a:solidFill>
            </a:endParaRPr>
          </a:p>
        </p:txBody>
      </p:sp>
    </p:spTree>
  </p:cSld>
  <p:clrMap bg1="lt1" tx1="dk1" bg2="lt2" tx2="dk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Lst>
  <p:timing>
    <p:tnLst>
      <p:par>
        <p:cTn id="1" dur="indefinite" restart="never" nodeType="tmRoot"/>
      </p:par>
    </p:tnLst>
  </p:timing>
  <p:hf sldNum="0" hdr="0" dt="0"/>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Arial" charset="0"/>
        </a:defRPr>
      </a:lvl2pPr>
      <a:lvl3pPr algn="l" rtl="0" eaLnBrk="0" fontAlgn="base" hangingPunct="0">
        <a:spcBef>
          <a:spcPct val="0"/>
        </a:spcBef>
        <a:spcAft>
          <a:spcPct val="0"/>
        </a:spcAft>
        <a:defRPr sz="4400" b="1">
          <a:solidFill>
            <a:schemeClr val="bg1"/>
          </a:solidFill>
          <a:latin typeface="Arial" charset="0"/>
        </a:defRPr>
      </a:lvl3pPr>
      <a:lvl4pPr algn="l" rtl="0" eaLnBrk="0" fontAlgn="base" hangingPunct="0">
        <a:spcBef>
          <a:spcPct val="0"/>
        </a:spcBef>
        <a:spcAft>
          <a:spcPct val="0"/>
        </a:spcAft>
        <a:defRPr sz="4400" b="1">
          <a:solidFill>
            <a:schemeClr val="bg1"/>
          </a:solidFill>
          <a:latin typeface="Arial" charset="0"/>
        </a:defRPr>
      </a:lvl4pPr>
      <a:lvl5pPr algn="l" rtl="0" eaLnBrk="0" fontAlgn="base" hangingPunct="0">
        <a:spcBef>
          <a:spcPct val="0"/>
        </a:spcBef>
        <a:spcAft>
          <a:spcPct val="0"/>
        </a:spcAft>
        <a:defRPr sz="4400" b="1">
          <a:solidFill>
            <a:schemeClr val="bg1"/>
          </a:solidFill>
          <a:latin typeface="Arial" charset="0"/>
        </a:defRPr>
      </a:lvl5pPr>
      <a:lvl6pPr marL="457200" algn="l" rtl="0" fontAlgn="base">
        <a:spcBef>
          <a:spcPct val="0"/>
        </a:spcBef>
        <a:spcAft>
          <a:spcPct val="0"/>
        </a:spcAft>
        <a:defRPr sz="4400" b="1">
          <a:solidFill>
            <a:schemeClr val="bg1"/>
          </a:solidFill>
          <a:latin typeface="Arial" charset="0"/>
        </a:defRPr>
      </a:lvl6pPr>
      <a:lvl7pPr marL="914400" algn="l" rtl="0" fontAlgn="base">
        <a:spcBef>
          <a:spcPct val="0"/>
        </a:spcBef>
        <a:spcAft>
          <a:spcPct val="0"/>
        </a:spcAft>
        <a:defRPr sz="4400" b="1">
          <a:solidFill>
            <a:schemeClr val="bg1"/>
          </a:solidFill>
          <a:latin typeface="Arial" charset="0"/>
        </a:defRPr>
      </a:lvl7pPr>
      <a:lvl8pPr marL="1371600" algn="l" rtl="0" fontAlgn="base">
        <a:spcBef>
          <a:spcPct val="0"/>
        </a:spcBef>
        <a:spcAft>
          <a:spcPct val="0"/>
        </a:spcAft>
        <a:defRPr sz="4400" b="1">
          <a:solidFill>
            <a:schemeClr val="bg1"/>
          </a:solidFill>
          <a:latin typeface="Arial" charset="0"/>
        </a:defRPr>
      </a:lvl8pPr>
      <a:lvl9pPr marL="1828800" algn="l" rtl="0" fontAlgn="base">
        <a:spcBef>
          <a:spcPct val="0"/>
        </a:spcBef>
        <a:spcAft>
          <a:spcPct val="0"/>
        </a:spcAft>
        <a:defRPr sz="4400" b="1">
          <a:solidFill>
            <a:schemeClr val="bg1"/>
          </a:solidFill>
          <a:latin typeface="Arial" charset="0"/>
        </a:defRPr>
      </a:lvl9pPr>
    </p:titleStyle>
    <p:bodyStyle>
      <a:lvl1pPr marL="265113" indent="-265113" algn="l" rtl="0" eaLnBrk="0" fontAlgn="base" hangingPunct="0">
        <a:lnSpc>
          <a:spcPct val="110000"/>
        </a:lnSpc>
        <a:spcBef>
          <a:spcPct val="20000"/>
        </a:spcBef>
        <a:spcAft>
          <a:spcPct val="0"/>
        </a:spcAft>
        <a:buClr>
          <a:schemeClr val="tx1"/>
        </a:buClr>
        <a:buChar char="•"/>
        <a:defRPr sz="1600">
          <a:solidFill>
            <a:schemeClr val="tx1"/>
          </a:solidFill>
          <a:latin typeface="+mn-lt"/>
          <a:ea typeface="+mn-ea"/>
          <a:cs typeface="+mn-cs"/>
        </a:defRPr>
      </a:lvl1pPr>
      <a:lvl2pPr marL="550863" indent="-198438" algn="l" rtl="0" eaLnBrk="0" fontAlgn="base" hangingPunct="0">
        <a:lnSpc>
          <a:spcPct val="110000"/>
        </a:lnSpc>
        <a:spcBef>
          <a:spcPct val="0"/>
        </a:spcBef>
        <a:spcAft>
          <a:spcPct val="0"/>
        </a:spcAft>
        <a:buClr>
          <a:schemeClr val="tx1"/>
        </a:buClr>
        <a:buChar char="•"/>
        <a:defRPr sz="1400">
          <a:solidFill>
            <a:schemeClr val="tx1"/>
          </a:solidFill>
          <a:latin typeface="+mn-lt"/>
        </a:defRPr>
      </a:lvl2pPr>
      <a:lvl3pPr marL="900113" indent="-198438" algn="l" rtl="0" eaLnBrk="0" fontAlgn="base" hangingPunct="0">
        <a:lnSpc>
          <a:spcPct val="110000"/>
        </a:lnSpc>
        <a:spcBef>
          <a:spcPct val="0"/>
        </a:spcBef>
        <a:spcAft>
          <a:spcPct val="0"/>
        </a:spcAft>
        <a:buClr>
          <a:schemeClr val="tx1"/>
        </a:buClr>
        <a:buChar char="•"/>
        <a:defRPr sz="1400">
          <a:solidFill>
            <a:schemeClr val="tx1"/>
          </a:solidFill>
          <a:latin typeface="+mn-lt"/>
        </a:defRPr>
      </a:lvl3pPr>
      <a:lvl4pPr marL="1265238" indent="-198438" algn="l" rtl="0" eaLnBrk="0" fontAlgn="base" hangingPunct="0">
        <a:lnSpc>
          <a:spcPct val="110000"/>
        </a:lnSpc>
        <a:spcBef>
          <a:spcPct val="0"/>
        </a:spcBef>
        <a:spcAft>
          <a:spcPct val="0"/>
        </a:spcAft>
        <a:buClr>
          <a:schemeClr val="tx1"/>
        </a:buClr>
        <a:buChar char="•"/>
        <a:defRPr sz="1400">
          <a:solidFill>
            <a:schemeClr val="tx1"/>
          </a:solidFill>
          <a:latin typeface="+mn-lt"/>
        </a:defRPr>
      </a:lvl4pPr>
      <a:lvl5pPr marL="1627188" indent="-198438" algn="l" rtl="0" eaLnBrk="0" fontAlgn="base" hangingPunct="0">
        <a:lnSpc>
          <a:spcPct val="110000"/>
        </a:lnSpc>
        <a:spcBef>
          <a:spcPct val="0"/>
        </a:spcBef>
        <a:spcAft>
          <a:spcPct val="0"/>
        </a:spcAft>
        <a:buClr>
          <a:schemeClr val="tx1"/>
        </a:buClr>
        <a:buChar char="•"/>
        <a:defRPr sz="1400">
          <a:solidFill>
            <a:schemeClr val="tx1"/>
          </a:solidFill>
          <a:latin typeface="+mn-lt"/>
        </a:defRPr>
      </a:lvl5pPr>
      <a:lvl6pPr marL="2085975" indent="-200025" algn="l" rtl="0" fontAlgn="base">
        <a:lnSpc>
          <a:spcPct val="110000"/>
        </a:lnSpc>
        <a:spcBef>
          <a:spcPct val="0"/>
        </a:spcBef>
        <a:spcAft>
          <a:spcPct val="0"/>
        </a:spcAft>
        <a:buClr>
          <a:schemeClr val="tx1"/>
        </a:buClr>
        <a:buChar char="•"/>
        <a:defRPr sz="1400">
          <a:solidFill>
            <a:schemeClr val="tx1"/>
          </a:solidFill>
          <a:latin typeface="+mn-lt"/>
        </a:defRPr>
      </a:lvl6pPr>
      <a:lvl7pPr marL="2543175" indent="-200025" algn="l" rtl="0" fontAlgn="base">
        <a:lnSpc>
          <a:spcPct val="110000"/>
        </a:lnSpc>
        <a:spcBef>
          <a:spcPct val="0"/>
        </a:spcBef>
        <a:spcAft>
          <a:spcPct val="0"/>
        </a:spcAft>
        <a:buClr>
          <a:schemeClr val="tx1"/>
        </a:buClr>
        <a:buChar char="•"/>
        <a:defRPr sz="1400">
          <a:solidFill>
            <a:schemeClr val="tx1"/>
          </a:solidFill>
          <a:latin typeface="+mn-lt"/>
        </a:defRPr>
      </a:lvl7pPr>
      <a:lvl8pPr marL="3000375" indent="-200025" algn="l" rtl="0" fontAlgn="base">
        <a:lnSpc>
          <a:spcPct val="110000"/>
        </a:lnSpc>
        <a:spcBef>
          <a:spcPct val="0"/>
        </a:spcBef>
        <a:spcAft>
          <a:spcPct val="0"/>
        </a:spcAft>
        <a:buClr>
          <a:schemeClr val="tx1"/>
        </a:buClr>
        <a:buChar char="•"/>
        <a:defRPr sz="1400">
          <a:solidFill>
            <a:schemeClr val="tx1"/>
          </a:solidFill>
          <a:latin typeface="+mn-lt"/>
        </a:defRPr>
      </a:lvl8pPr>
      <a:lvl9pPr marL="3457575" indent="-200025" algn="l" rtl="0" fontAlgn="base">
        <a:lnSpc>
          <a:spcPct val="110000"/>
        </a:lnSpc>
        <a:spcBef>
          <a:spcPct val="0"/>
        </a:spcBef>
        <a:spcAft>
          <a:spcPct val="0"/>
        </a:spcAft>
        <a:buClr>
          <a:schemeClr val="tx1"/>
        </a:buClr>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0"/>
          <a:ext cx="158750" cy="158750"/>
        </p:xfrm>
        <a:graphic>
          <a:graphicData uri="http://schemas.openxmlformats.org/presentationml/2006/ole">
            <p:oleObj spid="_x0000_s10303" name="think-cell Slide" r:id="rId26" imgW="360" imgH="360" progId="">
              <p:embed/>
            </p:oleObj>
          </a:graphicData>
        </a:graphic>
      </p:graphicFrame>
      <p:sp>
        <p:nvSpPr>
          <p:cNvPr id="10244" name="Rectangle 4"/>
          <p:cNvSpPr>
            <a:spLocks noGrp="1" noChangeArrowheads="1"/>
          </p:cNvSpPr>
          <p:nvPr>
            <p:ph type="body" idx="1"/>
            <p:custDataLst>
              <p:tags r:id="rId16"/>
            </p:custDataLst>
          </p:nvPr>
        </p:nvSpPr>
        <p:spPr bwMode="auto">
          <a:xfrm>
            <a:off x="1143000" y="2892425"/>
            <a:ext cx="72453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10245" name="McK Slide Elements"/>
          <p:cNvGrpSpPr>
            <a:grpSpLocks/>
          </p:cNvGrpSpPr>
          <p:nvPr>
            <p:custDataLst>
              <p:tags r:id="rId17"/>
            </p:custDataLst>
          </p:nvPr>
        </p:nvGrpSpPr>
        <p:grpSpPr bwMode="auto">
          <a:xfrm>
            <a:off x="123825" y="542925"/>
            <a:ext cx="8794750" cy="6288088"/>
            <a:chOff x="85" y="342"/>
            <a:chExt cx="6001" cy="3961"/>
          </a:xfrm>
        </p:grpSpPr>
        <p:sp>
          <p:nvSpPr>
            <p:cNvPr id="6150" name="McK Measure" hidden="1"/>
            <p:cNvSpPr txBox="1">
              <a:spLocks noChangeArrowheads="1"/>
            </p:cNvSpPr>
            <p:nvPr userDrawn="1"/>
          </p:nvSpPr>
          <p:spPr bwMode="auto">
            <a:xfrm>
              <a:off x="85" y="342"/>
              <a:ext cx="6001" cy="163"/>
            </a:xfrm>
            <a:prstGeom prst="rect">
              <a:avLst/>
            </a:prstGeom>
            <a:noFill/>
            <a:ln>
              <a:noFill/>
            </a:ln>
            <a:effectLst/>
            <a:extLst/>
          </p:spPr>
          <p:txBody>
            <a:bodyPr lIns="0" tIns="0" rIns="0" bIns="0">
              <a:spAutoFit/>
            </a:bodyPr>
            <a:lstStyle>
              <a:lvl1pPr defTabSz="957263">
                <a:defRPr>
                  <a:solidFill>
                    <a:schemeClr val="tx1"/>
                  </a:solidFill>
                  <a:latin typeface="Arial" charset="0"/>
                </a:defRPr>
              </a:lvl1pPr>
              <a:lvl2pPr marL="477838"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a:defRPr/>
              </a:pPr>
              <a:r>
                <a:rPr lang="en-US" sz="1700" smtClean="0"/>
                <a:t>Unità di misura</a:t>
              </a:r>
            </a:p>
          </p:txBody>
        </p:sp>
        <p:sp>
          <p:nvSpPr>
            <p:cNvPr id="6151" name="McK Footnote" hidden="1"/>
            <p:cNvSpPr txBox="1">
              <a:spLocks noChangeArrowheads="1"/>
            </p:cNvSpPr>
            <p:nvPr userDrawn="1"/>
          </p:nvSpPr>
          <p:spPr bwMode="auto">
            <a:xfrm>
              <a:off x="87" y="4028"/>
              <a:ext cx="5687" cy="275"/>
            </a:xfrm>
            <a:prstGeom prst="rect">
              <a:avLst/>
            </a:prstGeom>
            <a:noFill/>
            <a:ln>
              <a:noFill/>
            </a:ln>
            <a:effectLst/>
            <a:extLst/>
          </p:spPr>
          <p:txBody>
            <a:bodyPr lIns="0" tIns="0" rIns="0" bIns="0" anchor="b">
              <a:spAutoFit/>
            </a:bodyPr>
            <a:lstStyle>
              <a:lvl1pPr marL="614363" indent="-614363" defTabSz="957263">
                <a:tabLst>
                  <a:tab pos="569913" algn="r"/>
                </a:tabLst>
                <a:defRPr>
                  <a:solidFill>
                    <a:schemeClr val="tx1"/>
                  </a:solidFill>
                  <a:latin typeface="Arial" charset="0"/>
                </a:defRPr>
              </a:lvl1pPr>
              <a:lvl2pPr marL="1103313" defTabSz="957263">
                <a:tabLst>
                  <a:tab pos="569913" algn="r"/>
                </a:tabLst>
                <a:defRPr>
                  <a:solidFill>
                    <a:schemeClr val="tx1"/>
                  </a:solidFill>
                  <a:latin typeface="Arial" charset="0"/>
                </a:defRPr>
              </a:lvl2pPr>
              <a:lvl3pPr marL="1301750" defTabSz="957263">
                <a:tabLst>
                  <a:tab pos="569913" algn="r"/>
                </a:tabLst>
                <a:defRPr>
                  <a:solidFill>
                    <a:schemeClr val="tx1"/>
                  </a:solidFill>
                  <a:latin typeface="Arial" charset="0"/>
                </a:defRPr>
              </a:lvl3pPr>
              <a:lvl4pPr marL="1501775" defTabSz="957263">
                <a:tabLst>
                  <a:tab pos="569913" algn="r"/>
                </a:tabLst>
                <a:defRPr>
                  <a:solidFill>
                    <a:schemeClr val="tx1"/>
                  </a:solidFill>
                  <a:latin typeface="Arial" charset="0"/>
                </a:defRPr>
              </a:lvl4pPr>
              <a:lvl5pPr marL="1916113" defTabSz="957263">
                <a:tabLst>
                  <a:tab pos="569913" algn="r"/>
                </a:tabLst>
                <a:defRPr>
                  <a:solidFill>
                    <a:schemeClr val="tx1"/>
                  </a:solidFill>
                  <a:latin typeface="Arial" charset="0"/>
                </a:defRPr>
              </a:lvl5pPr>
              <a:lvl6pPr marL="2373313" defTabSz="957263" fontAlgn="base">
                <a:spcBef>
                  <a:spcPct val="0"/>
                </a:spcBef>
                <a:spcAft>
                  <a:spcPct val="0"/>
                </a:spcAft>
                <a:tabLst>
                  <a:tab pos="569913" algn="r"/>
                </a:tabLst>
                <a:defRPr>
                  <a:solidFill>
                    <a:schemeClr val="tx1"/>
                  </a:solidFill>
                  <a:latin typeface="Arial" charset="0"/>
                </a:defRPr>
              </a:lvl6pPr>
              <a:lvl7pPr marL="2830513" defTabSz="957263" fontAlgn="base">
                <a:spcBef>
                  <a:spcPct val="0"/>
                </a:spcBef>
                <a:spcAft>
                  <a:spcPct val="0"/>
                </a:spcAft>
                <a:tabLst>
                  <a:tab pos="569913" algn="r"/>
                </a:tabLst>
                <a:defRPr>
                  <a:solidFill>
                    <a:schemeClr val="tx1"/>
                  </a:solidFill>
                  <a:latin typeface="Arial" charset="0"/>
                </a:defRPr>
              </a:lvl7pPr>
              <a:lvl8pPr marL="3287713" defTabSz="957263" fontAlgn="base">
                <a:spcBef>
                  <a:spcPct val="0"/>
                </a:spcBef>
                <a:spcAft>
                  <a:spcPct val="0"/>
                </a:spcAft>
                <a:tabLst>
                  <a:tab pos="569913" algn="r"/>
                </a:tabLst>
                <a:defRPr>
                  <a:solidFill>
                    <a:schemeClr val="tx1"/>
                  </a:solidFill>
                  <a:latin typeface="Arial" charset="0"/>
                </a:defRPr>
              </a:lvl8pPr>
              <a:lvl9pPr marL="3744913" defTabSz="957263" fontAlgn="base">
                <a:spcBef>
                  <a:spcPct val="0"/>
                </a:spcBef>
                <a:spcAft>
                  <a:spcPct val="0"/>
                </a:spcAft>
                <a:tabLst>
                  <a:tab pos="569913" algn="r"/>
                </a:tabLst>
                <a:defRPr>
                  <a:solidFill>
                    <a:schemeClr val="tx1"/>
                  </a:solidFill>
                  <a:latin typeface="Arial" charset="0"/>
                </a:defRPr>
              </a:lvl9pPr>
            </a:lstStyle>
            <a:p>
              <a:pPr>
                <a:defRPr/>
              </a:pPr>
              <a:r>
                <a:rPr lang="en-US" sz="1300" smtClean="0">
                  <a:solidFill>
                    <a:srgbClr val="000000"/>
                  </a:solidFill>
                </a:rPr>
                <a:t>	*	Asterisco</a:t>
              </a:r>
            </a:p>
            <a:p>
              <a:pPr>
                <a:spcBef>
                  <a:spcPct val="20000"/>
                </a:spcBef>
                <a:defRPr/>
              </a:pPr>
              <a:r>
                <a:rPr lang="en-US" sz="1300" smtClean="0">
                  <a:solidFill>
                    <a:srgbClr val="000000"/>
                  </a:solidFill>
                </a:rPr>
                <a:t>	Fonte:	Fonte</a:t>
              </a:r>
            </a:p>
          </p:txBody>
        </p:sp>
      </p:grpSp>
      <p:grpSp>
        <p:nvGrpSpPr>
          <p:cNvPr id="10246" name="McK Title Elements"/>
          <p:cNvGrpSpPr>
            <a:grpSpLocks/>
          </p:cNvGrpSpPr>
          <p:nvPr>
            <p:custDataLst>
              <p:tags r:id="rId18"/>
            </p:custDataLst>
          </p:nvPr>
        </p:nvGrpSpPr>
        <p:grpSpPr bwMode="auto">
          <a:xfrm>
            <a:off x="7278688" y="6673850"/>
            <a:ext cx="530225" cy="184150"/>
            <a:chOff x="1663" y="1348"/>
            <a:chExt cx="3321" cy="2841"/>
          </a:xfrm>
        </p:grpSpPr>
        <p:sp>
          <p:nvSpPr>
            <p:cNvPr id="6154" name="McK Confidential" hidden="1"/>
            <p:cNvSpPr txBox="1">
              <a:spLocks noChangeArrowheads="1"/>
            </p:cNvSpPr>
            <p:nvPr/>
          </p:nvSpPr>
          <p:spPr bwMode="auto">
            <a:xfrm>
              <a:off x="1663" y="1348"/>
              <a:ext cx="935" cy="122"/>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CONFIDENTIAL</a:t>
              </a:r>
            </a:p>
          </p:txBody>
        </p:sp>
        <p:sp>
          <p:nvSpPr>
            <p:cNvPr id="6155" name="McK Document" hidden="1"/>
            <p:cNvSpPr txBox="1">
              <a:spLocks noChangeArrowheads="1"/>
            </p:cNvSpPr>
            <p:nvPr/>
          </p:nvSpPr>
          <p:spPr bwMode="auto">
            <a:xfrm>
              <a:off x="1663" y="3038"/>
              <a:ext cx="3172" cy="147"/>
            </a:xfrm>
            <a:prstGeom prst="rect">
              <a:avLst/>
            </a:prstGeom>
            <a:noFill/>
            <a:ln>
              <a:noFill/>
            </a:ln>
            <a:effectLst/>
            <a:extLst/>
          </p:spPr>
          <p:txBody>
            <a:bodyPr lIns="0" tIns="0" rIns="0" bIns="0" anchor="b">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Document</a:t>
              </a:r>
            </a:p>
          </p:txBody>
        </p:sp>
        <p:sp>
          <p:nvSpPr>
            <p:cNvPr id="6156" name="McK Date" hidden="1"/>
            <p:cNvSpPr txBox="1">
              <a:spLocks noChangeArrowheads="1"/>
            </p:cNvSpPr>
            <p:nvPr/>
          </p:nvSpPr>
          <p:spPr bwMode="auto">
            <a:xfrm>
              <a:off x="1663" y="3209"/>
              <a:ext cx="3172" cy="147"/>
            </a:xfrm>
            <a:prstGeom prst="rect">
              <a:avLst/>
            </a:prstGeom>
            <a:noFill/>
            <a:ln>
              <a:noFill/>
            </a:ln>
            <a:effectLst/>
            <a:extLst/>
          </p:spPr>
          <p:txBody>
            <a:bodyPr lIns="0" tIns="0" rIns="0" bIns="0">
              <a:spAutoFit/>
            </a:bodyPr>
            <a:lstStyle>
              <a:lvl1pPr defTabSz="933450">
                <a:defRPr>
                  <a:solidFill>
                    <a:schemeClr val="tx1"/>
                  </a:solidFill>
                  <a:latin typeface="Arial" charset="0"/>
                </a:defRPr>
              </a:lvl1pPr>
              <a:lvl2pPr marL="466725" defTabSz="933450">
                <a:defRPr>
                  <a:solidFill>
                    <a:schemeClr val="tx1"/>
                  </a:solidFill>
                  <a:latin typeface="Arial" charset="0"/>
                </a:defRPr>
              </a:lvl2pPr>
              <a:lvl3pPr marL="933450" defTabSz="933450">
                <a:defRPr>
                  <a:solidFill>
                    <a:schemeClr val="tx1"/>
                  </a:solidFill>
                  <a:latin typeface="Arial" charset="0"/>
                </a:defRPr>
              </a:lvl3pPr>
              <a:lvl4pPr marL="1400175" defTabSz="933450">
                <a:defRPr>
                  <a:solidFill>
                    <a:schemeClr val="tx1"/>
                  </a:solidFill>
                  <a:latin typeface="Arial" charset="0"/>
                </a:defRPr>
              </a:lvl4pPr>
              <a:lvl5pPr marL="1865313" defTabSz="933450">
                <a:defRPr>
                  <a:solidFill>
                    <a:schemeClr val="tx1"/>
                  </a:solidFill>
                  <a:latin typeface="Arial" charset="0"/>
                </a:defRPr>
              </a:lvl5pPr>
              <a:lvl6pPr marL="2322513" defTabSz="933450" fontAlgn="base">
                <a:spcBef>
                  <a:spcPct val="0"/>
                </a:spcBef>
                <a:spcAft>
                  <a:spcPct val="0"/>
                </a:spcAft>
                <a:defRPr>
                  <a:solidFill>
                    <a:schemeClr val="tx1"/>
                  </a:solidFill>
                  <a:latin typeface="Arial" charset="0"/>
                </a:defRPr>
              </a:lvl6pPr>
              <a:lvl7pPr marL="2779713" defTabSz="933450" fontAlgn="base">
                <a:spcBef>
                  <a:spcPct val="0"/>
                </a:spcBef>
                <a:spcAft>
                  <a:spcPct val="0"/>
                </a:spcAft>
                <a:defRPr>
                  <a:solidFill>
                    <a:schemeClr val="tx1"/>
                  </a:solidFill>
                  <a:latin typeface="Arial" charset="0"/>
                </a:defRPr>
              </a:lvl7pPr>
              <a:lvl8pPr marL="3236913" defTabSz="933450" fontAlgn="base">
                <a:spcBef>
                  <a:spcPct val="0"/>
                </a:spcBef>
                <a:spcAft>
                  <a:spcPct val="0"/>
                </a:spcAft>
                <a:defRPr>
                  <a:solidFill>
                    <a:schemeClr val="tx1"/>
                  </a:solidFill>
                  <a:latin typeface="Arial" charset="0"/>
                </a:defRPr>
              </a:lvl8pPr>
              <a:lvl9pPr marL="3694113" defTabSz="933450" fontAlgn="base">
                <a:spcBef>
                  <a:spcPct val="0"/>
                </a:spcBef>
                <a:spcAft>
                  <a:spcPct val="0"/>
                </a:spcAft>
                <a:defRPr>
                  <a:solidFill>
                    <a:schemeClr val="tx1"/>
                  </a:solidFill>
                  <a:latin typeface="Arial" charset="0"/>
                </a:defRPr>
              </a:lvl9pPr>
            </a:lstStyle>
            <a:p>
              <a:pPr>
                <a:defRPr/>
              </a:pPr>
              <a:r>
                <a:rPr lang="en-GB" sz="1400" smtClean="0"/>
                <a:t>Date</a:t>
              </a:r>
            </a:p>
          </p:txBody>
        </p:sp>
        <p:sp>
          <p:nvSpPr>
            <p:cNvPr id="10254" name="McK Disclaimer Present E" hidden="1"/>
            <p:cNvSpPr>
              <a:spLocks noChangeArrowheads="1"/>
            </p:cNvSpPr>
            <p:nvPr>
              <p:custDataLst>
                <p:tags r:id="rId19"/>
              </p:custDataLst>
            </p:nvPr>
          </p:nvSpPr>
          <p:spPr bwMode="auto">
            <a:xfrm>
              <a:off x="1663" y="2083"/>
              <a:ext cx="2903"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r>
                <a:rPr lang="en-GB"/>
                <a:t>O.P.E.X.</a:t>
              </a:r>
            </a:p>
          </p:txBody>
        </p:sp>
        <p:sp>
          <p:nvSpPr>
            <p:cNvPr id="10255" name="McK Disclaimer Present F" hidden="1"/>
            <p:cNvSpPr>
              <a:spLocks noChangeArrowheads="1"/>
            </p:cNvSpPr>
            <p:nvPr>
              <p:custDataLst>
                <p:tags r:id="rId20"/>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0256" name="McK Disclaimer Present D" hidden="1"/>
            <p:cNvSpPr>
              <a:spLocks noChangeArrowheads="1"/>
            </p:cNvSpPr>
            <p:nvPr>
              <p:custDataLst>
                <p:tags r:id="rId21"/>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0257" name="McK Disclaimer Client E" hidden="1"/>
            <p:cNvSpPr>
              <a:spLocks noChangeArrowheads="1"/>
            </p:cNvSpPr>
            <p:nvPr>
              <p:custDataLst>
                <p:tags r:id="rId22"/>
              </p:custDataLst>
            </p:nvPr>
          </p:nvSpPr>
          <p:spPr bwMode="auto">
            <a:xfrm>
              <a:off x="1663" y="2083"/>
              <a:ext cx="316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0258" name="McK Disclaimer Client F" hidden="1"/>
            <p:cNvSpPr>
              <a:spLocks noChangeArrowheads="1"/>
            </p:cNvSpPr>
            <p:nvPr>
              <p:custDataLst>
                <p:tags r:id="rId23"/>
              </p:custDataLst>
            </p:nvPr>
          </p:nvSpPr>
          <p:spPr bwMode="auto">
            <a:xfrm>
              <a:off x="1663" y="2083"/>
              <a:ext cx="322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0259" name="McK Disclaimer Client D" hidden="1"/>
            <p:cNvSpPr>
              <a:spLocks noChangeArrowheads="1"/>
            </p:cNvSpPr>
            <p:nvPr>
              <p:custDataLst>
                <p:tags r:id="rId24"/>
              </p:custDataLst>
            </p:nvPr>
          </p:nvSpPr>
          <p:spPr bwMode="auto">
            <a:xfrm>
              <a:off x="1663" y="2083"/>
              <a:ext cx="3321"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sp>
          <p:nvSpPr>
            <p:cNvPr id="10260" name="McK Disclaimer Internal" hidden="1"/>
            <p:cNvSpPr>
              <a:spLocks noChangeArrowheads="1"/>
            </p:cNvSpPr>
            <p:nvPr>
              <p:custDataLst>
                <p:tags r:id="rId25"/>
              </p:custDataLst>
            </p:nvPr>
          </p:nvSpPr>
          <p:spPr bwMode="auto">
            <a:xfrm>
              <a:off x="1663" y="2083"/>
              <a:ext cx="3192" cy="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20738"/>
              <a:endParaRPr lang="it-IT"/>
            </a:p>
          </p:txBody>
        </p:sp>
      </p:grpSp>
      <p:sp>
        <p:nvSpPr>
          <p:cNvPr id="21" name="Rectangle 2"/>
          <p:cNvSpPr>
            <a:spLocks noChangeArrowheads="1"/>
          </p:cNvSpPr>
          <p:nvPr userDrawn="1"/>
        </p:nvSpPr>
        <p:spPr bwMode="auto">
          <a:xfrm>
            <a:off x="0" y="611188"/>
            <a:ext cx="9144000" cy="4143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cSld>
  <p:clrMap bg1="lt1" tx1="dk1" bg2="lt2" tx2="dk2" accent1="accent1" accent2="accent2" accent3="accent3" accent4="accent4" accent5="accent5" accent6="accent6" hlink="hlink" folHlink="folHlink"/>
  <p:sldLayoutIdLst>
    <p:sldLayoutId id="2147486599" r:id="rId1"/>
    <p:sldLayoutId id="2147486600" r:id="rId2"/>
    <p:sldLayoutId id="2147486561" r:id="rId3"/>
    <p:sldLayoutId id="2147486562" r:id="rId4"/>
    <p:sldLayoutId id="2147486563" r:id="rId5"/>
    <p:sldLayoutId id="2147486564" r:id="rId6"/>
    <p:sldLayoutId id="2147486565" r:id="rId7"/>
    <p:sldLayoutId id="2147486566" r:id="rId8"/>
    <p:sldLayoutId id="2147486567" r:id="rId9"/>
    <p:sldLayoutId id="2147486568" r:id="rId10"/>
    <p:sldLayoutId id="2147486569" r:id="rId11"/>
    <p:sldLayoutId id="2147486601" r:id="rId12"/>
    <p:sldLayoutId id="2147486602" r:id="rId13"/>
  </p:sldLayoutIdLst>
  <p:timing>
    <p:tnLst>
      <p:par>
        <p:cTn id="1" dur="indefinite" restart="never" nodeType="tmRoot"/>
      </p:par>
    </p:tnLst>
  </p:timing>
  <p:hf sldNum="0" hdr="0" dt="0"/>
  <p:txStyles>
    <p:titleStyle>
      <a:lvl1pPr algn="l" defTabSz="957263" rtl="0" eaLnBrk="0" fontAlgn="base" hangingPunct="0">
        <a:spcBef>
          <a:spcPct val="0"/>
        </a:spcBef>
        <a:spcAft>
          <a:spcPct val="0"/>
        </a:spcAft>
        <a:defRPr sz="4400" b="1" i="1">
          <a:solidFill>
            <a:schemeClr val="bg1"/>
          </a:solidFill>
          <a:latin typeface="+mj-lt"/>
          <a:ea typeface="+mj-ea"/>
          <a:cs typeface="+mj-cs"/>
        </a:defRPr>
      </a:lvl1pPr>
      <a:lvl2pPr algn="l" defTabSz="957263" rtl="0" eaLnBrk="0" fontAlgn="base" hangingPunct="0">
        <a:spcBef>
          <a:spcPct val="0"/>
        </a:spcBef>
        <a:spcAft>
          <a:spcPct val="0"/>
        </a:spcAft>
        <a:defRPr sz="4400" b="1" i="1">
          <a:solidFill>
            <a:schemeClr val="bg1"/>
          </a:solidFill>
          <a:latin typeface="Arial" charset="0"/>
        </a:defRPr>
      </a:lvl2pPr>
      <a:lvl3pPr algn="l" defTabSz="957263" rtl="0" eaLnBrk="0" fontAlgn="base" hangingPunct="0">
        <a:spcBef>
          <a:spcPct val="0"/>
        </a:spcBef>
        <a:spcAft>
          <a:spcPct val="0"/>
        </a:spcAft>
        <a:defRPr sz="4400" b="1" i="1">
          <a:solidFill>
            <a:schemeClr val="bg1"/>
          </a:solidFill>
          <a:latin typeface="Arial" charset="0"/>
        </a:defRPr>
      </a:lvl3pPr>
      <a:lvl4pPr algn="l" defTabSz="957263" rtl="0" eaLnBrk="0" fontAlgn="base" hangingPunct="0">
        <a:spcBef>
          <a:spcPct val="0"/>
        </a:spcBef>
        <a:spcAft>
          <a:spcPct val="0"/>
        </a:spcAft>
        <a:defRPr sz="4400" b="1" i="1">
          <a:solidFill>
            <a:schemeClr val="bg1"/>
          </a:solidFill>
          <a:latin typeface="Arial" charset="0"/>
        </a:defRPr>
      </a:lvl4pPr>
      <a:lvl5pPr algn="l" defTabSz="957263" rtl="0" eaLnBrk="0" fontAlgn="base" hangingPunct="0">
        <a:spcBef>
          <a:spcPct val="0"/>
        </a:spcBef>
        <a:spcAft>
          <a:spcPct val="0"/>
        </a:spcAft>
        <a:defRPr sz="4400" b="1" i="1">
          <a:solidFill>
            <a:schemeClr val="bg1"/>
          </a:solidFill>
          <a:latin typeface="Arial" charset="0"/>
        </a:defRPr>
      </a:lvl5pPr>
      <a:lvl6pPr marL="457200" algn="l" defTabSz="957263" rtl="0" fontAlgn="base">
        <a:spcBef>
          <a:spcPct val="0"/>
        </a:spcBef>
        <a:spcAft>
          <a:spcPct val="0"/>
        </a:spcAft>
        <a:defRPr b="1" i="1">
          <a:solidFill>
            <a:schemeClr val="bg1"/>
          </a:solidFill>
          <a:latin typeface="Arial" charset="0"/>
        </a:defRPr>
      </a:lvl6pPr>
      <a:lvl7pPr marL="914400" algn="l" defTabSz="957263" rtl="0" fontAlgn="base">
        <a:spcBef>
          <a:spcPct val="0"/>
        </a:spcBef>
        <a:spcAft>
          <a:spcPct val="0"/>
        </a:spcAft>
        <a:defRPr b="1" i="1">
          <a:solidFill>
            <a:schemeClr val="bg1"/>
          </a:solidFill>
          <a:latin typeface="Arial" charset="0"/>
        </a:defRPr>
      </a:lvl7pPr>
      <a:lvl8pPr marL="1371600" algn="l" defTabSz="957263" rtl="0" fontAlgn="base">
        <a:spcBef>
          <a:spcPct val="0"/>
        </a:spcBef>
        <a:spcAft>
          <a:spcPct val="0"/>
        </a:spcAft>
        <a:defRPr b="1" i="1">
          <a:solidFill>
            <a:schemeClr val="bg1"/>
          </a:solidFill>
          <a:latin typeface="Arial" charset="0"/>
        </a:defRPr>
      </a:lvl8pPr>
      <a:lvl9pPr marL="1828800" algn="l" defTabSz="957263" rtl="0" fontAlgn="base">
        <a:spcBef>
          <a:spcPct val="0"/>
        </a:spcBef>
        <a:spcAft>
          <a:spcPct val="0"/>
        </a:spcAft>
        <a:defRPr b="1" i="1">
          <a:solidFill>
            <a:schemeClr val="bg1"/>
          </a:solidFill>
          <a:latin typeface="Arial" charset="0"/>
        </a:defRPr>
      </a:lvl9pPr>
    </p:titleStyle>
    <p:bodyStyle>
      <a:lvl1pPr marL="341313" indent="-341313" algn="l" defTabSz="957263" rtl="0" eaLnBrk="0" fontAlgn="base" hangingPunct="0">
        <a:spcBef>
          <a:spcPct val="0"/>
        </a:spcBef>
        <a:spcAft>
          <a:spcPct val="0"/>
        </a:spcAft>
        <a:buSzPct val="120000"/>
        <a:buChar char="•"/>
        <a:defRPr sz="1600">
          <a:solidFill>
            <a:schemeClr val="tx1"/>
          </a:solidFill>
          <a:latin typeface="+mn-lt"/>
          <a:ea typeface="+mn-ea"/>
          <a:cs typeface="+mn-cs"/>
        </a:defRPr>
      </a:lvl1pPr>
      <a:lvl2pPr marL="153988" indent="-150813" algn="l" defTabSz="957263" rtl="0" eaLnBrk="0" fontAlgn="base" hangingPunct="0">
        <a:spcBef>
          <a:spcPct val="0"/>
        </a:spcBef>
        <a:spcAft>
          <a:spcPct val="0"/>
        </a:spcAft>
        <a:buSzPct val="75000"/>
        <a:buFont typeface="Arial" charset="0"/>
        <a:buChar char="●"/>
        <a:defRPr sz="1600">
          <a:solidFill>
            <a:schemeClr val="tx1"/>
          </a:solidFill>
          <a:latin typeface="+mn-lt"/>
        </a:defRPr>
      </a:lvl2pPr>
      <a:lvl3pPr marL="315913" indent="-160338" algn="l" defTabSz="957263" rtl="0" eaLnBrk="0" fontAlgn="base" hangingPunct="0">
        <a:spcBef>
          <a:spcPct val="0"/>
        </a:spcBef>
        <a:spcAft>
          <a:spcPct val="0"/>
        </a:spcAft>
        <a:buSzPct val="85000"/>
        <a:buFont typeface="Arial" charset="0"/>
        <a:buChar char="○"/>
        <a:defRPr sz="1600">
          <a:solidFill>
            <a:schemeClr val="tx1"/>
          </a:solidFill>
          <a:latin typeface="+mn-lt"/>
        </a:defRPr>
      </a:lvl3pPr>
      <a:lvl4pPr marL="461963" indent="-144463" algn="l" defTabSz="957263" rtl="0" eaLnBrk="0" fontAlgn="base" hangingPunct="0">
        <a:spcBef>
          <a:spcPct val="0"/>
        </a:spcBef>
        <a:spcAft>
          <a:spcPct val="0"/>
        </a:spcAft>
        <a:buSzPct val="85000"/>
        <a:buFont typeface="Wingdings" pitchFamily="2" charset="2"/>
        <a:buChar char="w"/>
        <a:defRPr sz="1600">
          <a:solidFill>
            <a:schemeClr val="tx1"/>
          </a:solidFill>
          <a:latin typeface="+mn-lt"/>
        </a:defRPr>
      </a:lvl4pPr>
      <a:lvl5pPr marL="620713" indent="-157163" algn="l" defTabSz="957263" rtl="0" eaLnBrk="0" fontAlgn="base" hangingPunct="0">
        <a:spcBef>
          <a:spcPct val="0"/>
        </a:spcBef>
        <a:spcAft>
          <a:spcPct val="0"/>
        </a:spcAft>
        <a:buSzPct val="85000"/>
        <a:buFont typeface="Wingdings" pitchFamily="2" charset="2"/>
        <a:buChar char="ü"/>
        <a:defRPr sz="1600">
          <a:solidFill>
            <a:schemeClr val="tx1"/>
          </a:solidFill>
          <a:latin typeface="+mn-lt"/>
        </a:defRPr>
      </a:lvl5pPr>
      <a:lvl6pPr marL="10795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6pPr>
      <a:lvl7pPr marL="15367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7pPr>
      <a:lvl8pPr marL="19939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8pPr>
      <a:lvl9pPr marL="24511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14.xml"/><Relationship Id="rId1" Type="http://schemas.openxmlformats.org/officeDocument/2006/relationships/vmlDrawing" Target="../drawings/vmlDrawing22.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11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QuickStyle" Target="../diagrams/quickStyle3.xml"/><Relationship Id="rId18" Type="http://schemas.microsoft.com/office/2007/relationships/diagramDrawing" Target="../diagrams/drawing3.xml"/><Relationship Id="rId3" Type="http://schemas.openxmlformats.org/officeDocument/2006/relationships/diagramData" Target="../diagrams/data1.xml"/><Relationship Id="rId7" Type="http://schemas.openxmlformats.org/officeDocument/2006/relationships/diagramData" Target="../diagrams/data2.xml"/><Relationship Id="rId12" Type="http://schemas.openxmlformats.org/officeDocument/2006/relationships/diagramLayout" Target="../diagrams/layout3.xml"/><Relationship Id="rId17" Type="http://schemas.microsoft.com/office/2007/relationships/diagramDrawing" Target="../diagrams/drawing2.xml"/><Relationship Id="rId2" Type="http://schemas.openxmlformats.org/officeDocument/2006/relationships/image" Target="../media/image27.emf"/><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Data" Target="../diagrams/data3.xml"/><Relationship Id="rId5" Type="http://schemas.openxmlformats.org/officeDocument/2006/relationships/diagramQuickStyle" Target="../diagrams/quickStyle1.xml"/><Relationship Id="rId15" Type="http://schemas.openxmlformats.org/officeDocument/2006/relationships/image" Target="../media/image28.png"/><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 Id="rId14" Type="http://schemas.openxmlformats.org/officeDocument/2006/relationships/diagramColors" Target="../diagrams/colors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9.xml"/><Relationship Id="rId1" Type="http://schemas.openxmlformats.org/officeDocument/2006/relationships/tags" Target="../tags/tag11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9.xml"/><Relationship Id="rId1" Type="http://schemas.openxmlformats.org/officeDocument/2006/relationships/tags" Target="../tags/tag118.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7.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07.xml"/><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13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10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9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5770563"/>
            <a:ext cx="8585200" cy="4191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a:r>
              <a:rPr lang="en-GB" sz="1600" dirty="0">
                <a:solidFill>
                  <a:srgbClr val="FFFFFF"/>
                </a:solidFill>
              </a:rPr>
              <a:t> </a:t>
            </a:r>
            <a:r>
              <a:rPr lang="it-IT" sz="1600" dirty="0" smtClean="0">
                <a:solidFill>
                  <a:srgbClr val="FFFFFF"/>
                </a:solidFill>
              </a:rPr>
              <a:t>Roma,</a:t>
            </a:r>
            <a:r>
              <a:rPr lang="it-IT" sz="1600" dirty="0" smtClean="0">
                <a:solidFill>
                  <a:srgbClr val="FFFFFF"/>
                </a:solidFill>
              </a:rPr>
              <a:t> 17 Dicembre </a:t>
            </a:r>
            <a:r>
              <a:rPr lang="it-IT" sz="1600" dirty="0">
                <a:solidFill>
                  <a:srgbClr val="FFFFFF"/>
                </a:solidFill>
              </a:rPr>
              <a:t>2012</a:t>
            </a:r>
          </a:p>
        </p:txBody>
      </p:sp>
      <p:sp>
        <p:nvSpPr>
          <p:cNvPr id="2225156" name="Rectangle 4"/>
          <p:cNvSpPr>
            <a:spLocks noChangeArrowheads="1"/>
          </p:cNvSpPr>
          <p:nvPr/>
        </p:nvSpPr>
        <p:spPr bwMode="auto">
          <a:xfrm>
            <a:off x="546100" y="647700"/>
            <a:ext cx="8597900" cy="4191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dirty="0">
              <a:solidFill>
                <a:srgbClr val="000000"/>
              </a:solidFill>
            </a:endParaRPr>
          </a:p>
        </p:txBody>
      </p:sp>
      <p:sp>
        <p:nvSpPr>
          <p:cNvPr id="6" name="Rectangle 5"/>
          <p:cNvSpPr/>
          <p:nvPr/>
        </p:nvSpPr>
        <p:spPr bwMode="auto">
          <a:xfrm>
            <a:off x="1943100" y="2298341"/>
            <a:ext cx="6680200" cy="1224000"/>
          </a:xfrm>
          <a:prstGeom prst="rect">
            <a:avLst/>
          </a:prstGeom>
          <a:solidFill>
            <a:schemeClr val="bg1">
              <a:lumMod val="75000"/>
            </a:schemeClr>
          </a:solidFill>
          <a:ln>
            <a:solidFill>
              <a:srgbClr val="CCCCCC"/>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it-IT" sz="900" b="1" dirty="0">
              <a:solidFill>
                <a:srgbClr val="000000"/>
              </a:solidFill>
            </a:endParaRPr>
          </a:p>
        </p:txBody>
      </p:sp>
      <p:sp>
        <p:nvSpPr>
          <p:cNvPr id="7" name="Rectangle 6"/>
          <p:cNvSpPr/>
          <p:nvPr/>
        </p:nvSpPr>
        <p:spPr bwMode="auto">
          <a:xfrm>
            <a:off x="622300" y="2293342"/>
            <a:ext cx="1117600" cy="1224000"/>
          </a:xfrm>
          <a:prstGeom prst="rect">
            <a:avLst/>
          </a:prstGeom>
          <a:solidFill>
            <a:schemeClr val="bg1"/>
          </a:solidFill>
          <a:ln>
            <a:solidFill>
              <a:srgbClr val="CCCCCC"/>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it-IT" sz="900" b="1" dirty="0">
              <a:solidFill>
                <a:srgbClr val="000000"/>
              </a:solidFill>
            </a:endParaRPr>
          </a:p>
        </p:txBody>
      </p:sp>
      <p:sp>
        <p:nvSpPr>
          <p:cNvPr id="8" name="TextBox 7"/>
          <p:cNvSpPr txBox="1"/>
          <p:nvPr/>
        </p:nvSpPr>
        <p:spPr>
          <a:xfrm>
            <a:off x="1735131" y="2558218"/>
            <a:ext cx="6832600" cy="830997"/>
          </a:xfrm>
          <a:prstGeom prst="rect">
            <a:avLst/>
          </a:prstGeom>
          <a:noFill/>
        </p:spPr>
        <p:txBody>
          <a:bodyPr wrap="square" rtlCol="0">
            <a:spAutoFit/>
          </a:bodyPr>
          <a:lstStyle/>
          <a:p>
            <a:pPr algn="r"/>
            <a:r>
              <a:rPr lang="it-IT" sz="2400" b="1" dirty="0" err="1">
                <a:solidFill>
                  <a:schemeClr val="bg1"/>
                </a:solidFill>
              </a:rPr>
              <a:t>Solvency</a:t>
            </a:r>
            <a:r>
              <a:rPr lang="it-IT" sz="2400" b="1" dirty="0">
                <a:solidFill>
                  <a:schemeClr val="bg1"/>
                </a:solidFill>
              </a:rPr>
              <a:t> II: Principi e modelli per il calcolo del rischio nell’assicurazione vita </a:t>
            </a:r>
            <a:endParaRPr lang="it-IT" sz="2400" dirty="0">
              <a:solidFill>
                <a:schemeClr val="bg1"/>
              </a:solidFill>
            </a:endParaRPr>
          </a:p>
        </p:txBody>
      </p:sp>
    </p:spTree>
    <p:extLst>
      <p:ext uri="{BB962C8B-B14F-4D97-AF65-F5344CB8AC3E}">
        <p14:creationId xmlns:p14="http://schemas.microsoft.com/office/powerpoint/2010/main" xmlns="" val="9564320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p:cNvSpPr>
            <a:spLocks noChangeArrowheads="1"/>
          </p:cNvSpPr>
          <p:nvPr/>
        </p:nvSpPr>
        <p:spPr bwMode="auto">
          <a:xfrm rot="5400000">
            <a:off x="3348038" y="3465513"/>
            <a:ext cx="1490662" cy="195262"/>
          </a:xfrm>
          <a:prstGeom prst="triangle">
            <a:avLst>
              <a:gd name="adj" fmla="val 50000"/>
            </a:avLst>
          </a:prstGeom>
          <a:solidFill>
            <a:schemeClr val="accent1"/>
          </a:solidFill>
          <a:ln>
            <a:noFill/>
          </a:ln>
          <a:effectLst>
            <a:outerShdw dist="53882"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801688"/>
            <a:endParaRPr lang="it-IT">
              <a:cs typeface="Tahoma" pitchFamily="34" charset="0"/>
            </a:endParaRPr>
          </a:p>
        </p:txBody>
      </p:sp>
      <p:sp>
        <p:nvSpPr>
          <p:cNvPr id="115715" name="Line 3"/>
          <p:cNvSpPr>
            <a:spLocks noChangeShapeType="1"/>
          </p:cNvSpPr>
          <p:nvPr/>
        </p:nvSpPr>
        <p:spPr bwMode="auto">
          <a:xfrm flipH="1">
            <a:off x="5568950" y="3686175"/>
            <a:ext cx="1844675" cy="1588"/>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0" tIns="0" rIns="0" bIns="0" anchor="ctr">
            <a:spAutoFit/>
          </a:bodyPr>
          <a:lstStyle/>
          <a:p>
            <a:endParaRPr lang="it-IT"/>
          </a:p>
        </p:txBody>
      </p:sp>
      <p:grpSp>
        <p:nvGrpSpPr>
          <p:cNvPr id="115716" name="Group 4"/>
          <p:cNvGrpSpPr>
            <a:grpSpLocks noChangeAspect="1"/>
          </p:cNvGrpSpPr>
          <p:nvPr/>
        </p:nvGrpSpPr>
        <p:grpSpPr bwMode="auto">
          <a:xfrm>
            <a:off x="4759325" y="2863850"/>
            <a:ext cx="3313113" cy="1031875"/>
            <a:chOff x="524" y="1100"/>
            <a:chExt cx="3405" cy="2038"/>
          </a:xfrm>
        </p:grpSpPr>
        <p:sp>
          <p:nvSpPr>
            <p:cNvPr id="115756" name="Freeform 5"/>
            <p:cNvSpPr>
              <a:spLocks noChangeAspect="1"/>
            </p:cNvSpPr>
            <p:nvPr/>
          </p:nvSpPr>
          <p:spPr bwMode="blackWhite">
            <a:xfrm>
              <a:off x="549" y="3021"/>
              <a:ext cx="813" cy="117"/>
            </a:xfrm>
            <a:custGeom>
              <a:avLst/>
              <a:gdLst>
                <a:gd name="T0" fmla="*/ 813 w 813"/>
                <a:gd name="T1" fmla="*/ 117 h 117"/>
                <a:gd name="T2" fmla="*/ 0 w 813"/>
                <a:gd name="T3" fmla="*/ 117 h 117"/>
                <a:gd name="T4" fmla="*/ 18 w 813"/>
                <a:gd name="T5" fmla="*/ 99 h 117"/>
                <a:gd name="T6" fmla="*/ 264 w 813"/>
                <a:gd name="T7" fmla="*/ 75 h 117"/>
                <a:gd name="T8" fmla="*/ 627 w 813"/>
                <a:gd name="T9" fmla="*/ 39 h 117"/>
                <a:gd name="T10" fmla="*/ 813 w 813"/>
                <a:gd name="T11" fmla="*/ 0 h 117"/>
                <a:gd name="T12" fmla="*/ 813 w 813"/>
                <a:gd name="T13" fmla="*/ 117 h 117"/>
                <a:gd name="T14" fmla="*/ 0 60000 65536"/>
                <a:gd name="T15" fmla="*/ 0 60000 65536"/>
                <a:gd name="T16" fmla="*/ 0 60000 65536"/>
                <a:gd name="T17" fmla="*/ 0 60000 65536"/>
                <a:gd name="T18" fmla="*/ 0 60000 65536"/>
                <a:gd name="T19" fmla="*/ 0 60000 65536"/>
                <a:gd name="T20" fmla="*/ 0 60000 65536"/>
                <a:gd name="T21" fmla="*/ 0 w 813"/>
                <a:gd name="T22" fmla="*/ 0 h 117"/>
                <a:gd name="T23" fmla="*/ 813 w 813"/>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117">
                  <a:moveTo>
                    <a:pt x="813" y="117"/>
                  </a:moveTo>
                  <a:lnTo>
                    <a:pt x="0" y="117"/>
                  </a:lnTo>
                  <a:lnTo>
                    <a:pt x="18" y="99"/>
                  </a:lnTo>
                  <a:lnTo>
                    <a:pt x="264" y="75"/>
                  </a:lnTo>
                  <a:lnTo>
                    <a:pt x="627" y="39"/>
                  </a:lnTo>
                  <a:lnTo>
                    <a:pt x="813" y="0"/>
                  </a:lnTo>
                  <a:lnTo>
                    <a:pt x="813" y="117"/>
                  </a:lnTo>
                  <a:close/>
                </a:path>
              </a:pathLst>
            </a:custGeom>
            <a:solidFill>
              <a:srgbClr val="C0C0C0"/>
            </a:solidFill>
            <a:ln w="12700">
              <a:solidFill>
                <a:schemeClr val="accent1"/>
              </a:solidFill>
              <a:round/>
              <a:headEnd/>
              <a:tailEnd/>
            </a:ln>
          </p:spPr>
          <p:txBody>
            <a:bodyPr wrap="none" lIns="0" tIns="0" rIns="0" bIns="0" anchor="ctr"/>
            <a:lstStyle/>
            <a:p>
              <a:endParaRPr lang="it-IT"/>
            </a:p>
          </p:txBody>
        </p:sp>
        <p:sp>
          <p:nvSpPr>
            <p:cNvPr id="115757" name="Freeform 6"/>
            <p:cNvSpPr>
              <a:spLocks noChangeAspect="1"/>
            </p:cNvSpPr>
            <p:nvPr/>
          </p:nvSpPr>
          <p:spPr bwMode="auto">
            <a:xfrm>
              <a:off x="524" y="1100"/>
              <a:ext cx="3405" cy="2034"/>
            </a:xfrm>
            <a:custGeom>
              <a:avLst/>
              <a:gdLst>
                <a:gd name="T0" fmla="*/ 3390 w 3405"/>
                <a:gd name="T1" fmla="*/ 1974 h 2034"/>
                <a:gd name="T2" fmla="*/ 3364 w 3405"/>
                <a:gd name="T3" fmla="*/ 1840 h 2034"/>
                <a:gd name="T4" fmla="*/ 3340 w 3405"/>
                <a:gd name="T5" fmla="*/ 1692 h 2034"/>
                <a:gd name="T6" fmla="*/ 3314 w 3405"/>
                <a:gd name="T7" fmla="*/ 1534 h 2034"/>
                <a:gd name="T8" fmla="*/ 3279 w 3405"/>
                <a:gd name="T9" fmla="*/ 1284 h 2034"/>
                <a:gd name="T10" fmla="*/ 3243 w 3405"/>
                <a:gd name="T11" fmla="*/ 1028 h 2034"/>
                <a:gd name="T12" fmla="*/ 3219 w 3405"/>
                <a:gd name="T13" fmla="*/ 862 h 2034"/>
                <a:gd name="T14" fmla="*/ 3191 w 3405"/>
                <a:gd name="T15" fmla="*/ 700 h 2034"/>
                <a:gd name="T16" fmla="*/ 3162 w 3405"/>
                <a:gd name="T17" fmla="*/ 546 h 2034"/>
                <a:gd name="T18" fmla="*/ 3130 w 3405"/>
                <a:gd name="T19" fmla="*/ 406 h 2034"/>
                <a:gd name="T20" fmla="*/ 3095 w 3405"/>
                <a:gd name="T21" fmla="*/ 280 h 2034"/>
                <a:gd name="T22" fmla="*/ 3056 w 3405"/>
                <a:gd name="T23" fmla="*/ 174 h 2034"/>
                <a:gd name="T24" fmla="*/ 3024 w 3405"/>
                <a:gd name="T25" fmla="*/ 110 h 2034"/>
                <a:gd name="T26" fmla="*/ 3002 w 3405"/>
                <a:gd name="T27" fmla="*/ 74 h 2034"/>
                <a:gd name="T28" fmla="*/ 2978 w 3405"/>
                <a:gd name="T29" fmla="*/ 44 h 2034"/>
                <a:gd name="T30" fmla="*/ 2952 w 3405"/>
                <a:gd name="T31" fmla="*/ 22 h 2034"/>
                <a:gd name="T32" fmla="*/ 2926 w 3405"/>
                <a:gd name="T33" fmla="*/ 8 h 2034"/>
                <a:gd name="T34" fmla="*/ 2898 w 3405"/>
                <a:gd name="T35" fmla="*/ 0 h 2034"/>
                <a:gd name="T36" fmla="*/ 2870 w 3405"/>
                <a:gd name="T37" fmla="*/ 2 h 2034"/>
                <a:gd name="T38" fmla="*/ 2842 w 3405"/>
                <a:gd name="T39" fmla="*/ 12 h 2034"/>
                <a:gd name="T40" fmla="*/ 2814 w 3405"/>
                <a:gd name="T41" fmla="*/ 28 h 2034"/>
                <a:gd name="T42" fmla="*/ 2786 w 3405"/>
                <a:gd name="T43" fmla="*/ 54 h 2034"/>
                <a:gd name="T44" fmla="*/ 2757 w 3405"/>
                <a:gd name="T45" fmla="*/ 84 h 2034"/>
                <a:gd name="T46" fmla="*/ 2727 w 3405"/>
                <a:gd name="T47" fmla="*/ 124 h 2034"/>
                <a:gd name="T48" fmla="*/ 2684 w 3405"/>
                <a:gd name="T49" fmla="*/ 192 h 2034"/>
                <a:gd name="T50" fmla="*/ 2621 w 3405"/>
                <a:gd name="T51" fmla="*/ 302 h 2034"/>
                <a:gd name="T52" fmla="*/ 2554 w 3405"/>
                <a:gd name="T53" fmla="*/ 428 h 2034"/>
                <a:gd name="T54" fmla="*/ 2482 w 3405"/>
                <a:gd name="T55" fmla="*/ 568 h 2034"/>
                <a:gd name="T56" fmla="*/ 2406 w 3405"/>
                <a:gd name="T57" fmla="*/ 718 h 2034"/>
                <a:gd name="T58" fmla="*/ 2322 w 3405"/>
                <a:gd name="T59" fmla="*/ 876 h 2034"/>
                <a:gd name="T60" fmla="*/ 2231 w 3405"/>
                <a:gd name="T61" fmla="*/ 1034 h 2034"/>
                <a:gd name="T62" fmla="*/ 2131 w 3405"/>
                <a:gd name="T63" fmla="*/ 1192 h 2034"/>
                <a:gd name="T64" fmla="*/ 2023 w 3405"/>
                <a:gd name="T65" fmla="*/ 1344 h 2034"/>
                <a:gd name="T66" fmla="*/ 1904 w 3405"/>
                <a:gd name="T67" fmla="*/ 1486 h 2034"/>
                <a:gd name="T68" fmla="*/ 1774 w 3405"/>
                <a:gd name="T69" fmla="*/ 1616 h 2034"/>
                <a:gd name="T70" fmla="*/ 1257 w 3405"/>
                <a:gd name="T71" fmla="*/ 1818 h 2034"/>
                <a:gd name="T72" fmla="*/ 751 w 3405"/>
                <a:gd name="T73" fmla="*/ 1943 h 2034"/>
                <a:gd name="T74" fmla="*/ 392 w 3405"/>
                <a:gd name="T75" fmla="*/ 1982 h 2034"/>
                <a:gd name="T76" fmla="*/ 0 w 3405"/>
                <a:gd name="T77" fmla="*/ 2026 h 20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05"/>
                <a:gd name="T118" fmla="*/ 0 h 2034"/>
                <a:gd name="T119" fmla="*/ 3405 w 3405"/>
                <a:gd name="T120" fmla="*/ 2034 h 20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05" h="2034">
                  <a:moveTo>
                    <a:pt x="3405" y="2034"/>
                  </a:moveTo>
                  <a:lnTo>
                    <a:pt x="3390" y="1974"/>
                  </a:lnTo>
                  <a:lnTo>
                    <a:pt x="3377" y="1908"/>
                  </a:lnTo>
                  <a:lnTo>
                    <a:pt x="3364" y="1840"/>
                  </a:lnTo>
                  <a:lnTo>
                    <a:pt x="3351" y="1768"/>
                  </a:lnTo>
                  <a:lnTo>
                    <a:pt x="3340" y="1692"/>
                  </a:lnTo>
                  <a:lnTo>
                    <a:pt x="3327" y="1614"/>
                  </a:lnTo>
                  <a:lnTo>
                    <a:pt x="3314" y="1534"/>
                  </a:lnTo>
                  <a:lnTo>
                    <a:pt x="3303" y="1452"/>
                  </a:lnTo>
                  <a:lnTo>
                    <a:pt x="3279" y="1284"/>
                  </a:lnTo>
                  <a:lnTo>
                    <a:pt x="3256" y="1114"/>
                  </a:lnTo>
                  <a:lnTo>
                    <a:pt x="3243" y="1028"/>
                  </a:lnTo>
                  <a:lnTo>
                    <a:pt x="3232" y="944"/>
                  </a:lnTo>
                  <a:lnTo>
                    <a:pt x="3219" y="862"/>
                  </a:lnTo>
                  <a:lnTo>
                    <a:pt x="3206" y="780"/>
                  </a:lnTo>
                  <a:lnTo>
                    <a:pt x="3191" y="700"/>
                  </a:lnTo>
                  <a:lnTo>
                    <a:pt x="3178" y="622"/>
                  </a:lnTo>
                  <a:lnTo>
                    <a:pt x="3162" y="546"/>
                  </a:lnTo>
                  <a:lnTo>
                    <a:pt x="3147" y="474"/>
                  </a:lnTo>
                  <a:lnTo>
                    <a:pt x="3130" y="406"/>
                  </a:lnTo>
                  <a:lnTo>
                    <a:pt x="3113" y="342"/>
                  </a:lnTo>
                  <a:lnTo>
                    <a:pt x="3095" y="280"/>
                  </a:lnTo>
                  <a:lnTo>
                    <a:pt x="3076" y="226"/>
                  </a:lnTo>
                  <a:lnTo>
                    <a:pt x="3056" y="174"/>
                  </a:lnTo>
                  <a:lnTo>
                    <a:pt x="3035" y="130"/>
                  </a:lnTo>
                  <a:lnTo>
                    <a:pt x="3024" y="110"/>
                  </a:lnTo>
                  <a:lnTo>
                    <a:pt x="3013" y="92"/>
                  </a:lnTo>
                  <a:lnTo>
                    <a:pt x="3002" y="74"/>
                  </a:lnTo>
                  <a:lnTo>
                    <a:pt x="2989" y="58"/>
                  </a:lnTo>
                  <a:lnTo>
                    <a:pt x="2978" y="44"/>
                  </a:lnTo>
                  <a:lnTo>
                    <a:pt x="2965" y="32"/>
                  </a:lnTo>
                  <a:lnTo>
                    <a:pt x="2952" y="22"/>
                  </a:lnTo>
                  <a:lnTo>
                    <a:pt x="2939" y="14"/>
                  </a:lnTo>
                  <a:lnTo>
                    <a:pt x="2926" y="8"/>
                  </a:lnTo>
                  <a:lnTo>
                    <a:pt x="2911" y="4"/>
                  </a:lnTo>
                  <a:lnTo>
                    <a:pt x="2898" y="0"/>
                  </a:lnTo>
                  <a:lnTo>
                    <a:pt x="2883" y="0"/>
                  </a:lnTo>
                  <a:lnTo>
                    <a:pt x="2870" y="2"/>
                  </a:lnTo>
                  <a:lnTo>
                    <a:pt x="2855" y="6"/>
                  </a:lnTo>
                  <a:lnTo>
                    <a:pt x="2842" y="12"/>
                  </a:lnTo>
                  <a:lnTo>
                    <a:pt x="2827" y="18"/>
                  </a:lnTo>
                  <a:lnTo>
                    <a:pt x="2814" y="28"/>
                  </a:lnTo>
                  <a:lnTo>
                    <a:pt x="2801" y="40"/>
                  </a:lnTo>
                  <a:lnTo>
                    <a:pt x="2786" y="54"/>
                  </a:lnTo>
                  <a:lnTo>
                    <a:pt x="2770" y="68"/>
                  </a:lnTo>
                  <a:lnTo>
                    <a:pt x="2757" y="84"/>
                  </a:lnTo>
                  <a:lnTo>
                    <a:pt x="2742" y="104"/>
                  </a:lnTo>
                  <a:lnTo>
                    <a:pt x="2727" y="124"/>
                  </a:lnTo>
                  <a:lnTo>
                    <a:pt x="2714" y="144"/>
                  </a:lnTo>
                  <a:lnTo>
                    <a:pt x="2684" y="192"/>
                  </a:lnTo>
                  <a:lnTo>
                    <a:pt x="2653" y="244"/>
                  </a:lnTo>
                  <a:lnTo>
                    <a:pt x="2621" y="302"/>
                  </a:lnTo>
                  <a:lnTo>
                    <a:pt x="2588" y="362"/>
                  </a:lnTo>
                  <a:lnTo>
                    <a:pt x="2554" y="428"/>
                  </a:lnTo>
                  <a:lnTo>
                    <a:pt x="2519" y="496"/>
                  </a:lnTo>
                  <a:lnTo>
                    <a:pt x="2482" y="568"/>
                  </a:lnTo>
                  <a:lnTo>
                    <a:pt x="2445" y="642"/>
                  </a:lnTo>
                  <a:lnTo>
                    <a:pt x="2406" y="718"/>
                  </a:lnTo>
                  <a:lnTo>
                    <a:pt x="2365" y="796"/>
                  </a:lnTo>
                  <a:lnTo>
                    <a:pt x="2322" y="876"/>
                  </a:lnTo>
                  <a:lnTo>
                    <a:pt x="2279" y="954"/>
                  </a:lnTo>
                  <a:lnTo>
                    <a:pt x="2231" y="1034"/>
                  </a:lnTo>
                  <a:lnTo>
                    <a:pt x="2183" y="1112"/>
                  </a:lnTo>
                  <a:lnTo>
                    <a:pt x="2131" y="1192"/>
                  </a:lnTo>
                  <a:lnTo>
                    <a:pt x="2079" y="1268"/>
                  </a:lnTo>
                  <a:lnTo>
                    <a:pt x="2023" y="1344"/>
                  </a:lnTo>
                  <a:lnTo>
                    <a:pt x="1965" y="1416"/>
                  </a:lnTo>
                  <a:lnTo>
                    <a:pt x="1904" y="1486"/>
                  </a:lnTo>
                  <a:lnTo>
                    <a:pt x="1839" y="1552"/>
                  </a:lnTo>
                  <a:lnTo>
                    <a:pt x="1774" y="1616"/>
                  </a:lnTo>
                  <a:lnTo>
                    <a:pt x="1702" y="1674"/>
                  </a:lnTo>
                  <a:lnTo>
                    <a:pt x="1257" y="1818"/>
                  </a:lnTo>
                  <a:lnTo>
                    <a:pt x="860" y="1912"/>
                  </a:lnTo>
                  <a:lnTo>
                    <a:pt x="751" y="1943"/>
                  </a:lnTo>
                  <a:lnTo>
                    <a:pt x="618" y="1959"/>
                  </a:lnTo>
                  <a:lnTo>
                    <a:pt x="392" y="1982"/>
                  </a:lnTo>
                  <a:lnTo>
                    <a:pt x="198" y="1997"/>
                  </a:lnTo>
                  <a:lnTo>
                    <a:pt x="0" y="2026"/>
                  </a:lnTo>
                </a:path>
              </a:pathLst>
            </a:cu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grpSp>
      <p:sp>
        <p:nvSpPr>
          <p:cNvPr id="115717" name="Freeform 7"/>
          <p:cNvSpPr>
            <a:spLocks/>
          </p:cNvSpPr>
          <p:nvPr/>
        </p:nvSpPr>
        <p:spPr bwMode="black">
          <a:xfrm flipH="1">
            <a:off x="7105650" y="2816225"/>
            <a:ext cx="95250" cy="60325"/>
          </a:xfrm>
          <a:custGeom>
            <a:avLst/>
            <a:gdLst>
              <a:gd name="T0" fmla="*/ 2147483647 w 68"/>
              <a:gd name="T1" fmla="*/ 0 h 90"/>
              <a:gd name="T2" fmla="*/ 0 w 68"/>
              <a:gd name="T3" fmla="*/ 2147483647 h 90"/>
              <a:gd name="T4" fmla="*/ 2147483647 w 68"/>
              <a:gd name="T5" fmla="*/ 2147483647 h 90"/>
              <a:gd name="T6" fmla="*/ 2147483647 w 68"/>
              <a:gd name="T7" fmla="*/ 0 h 90"/>
              <a:gd name="T8" fmla="*/ 0 60000 65536"/>
              <a:gd name="T9" fmla="*/ 0 60000 65536"/>
              <a:gd name="T10" fmla="*/ 0 60000 65536"/>
              <a:gd name="T11" fmla="*/ 0 60000 65536"/>
              <a:gd name="T12" fmla="*/ 0 w 68"/>
              <a:gd name="T13" fmla="*/ 0 h 90"/>
              <a:gd name="T14" fmla="*/ 68 w 68"/>
              <a:gd name="T15" fmla="*/ 90 h 90"/>
            </a:gdLst>
            <a:ahLst/>
            <a:cxnLst>
              <a:cxn ang="T8">
                <a:pos x="T0" y="T1"/>
              </a:cxn>
              <a:cxn ang="T9">
                <a:pos x="T2" y="T3"/>
              </a:cxn>
              <a:cxn ang="T10">
                <a:pos x="T4" y="T5"/>
              </a:cxn>
              <a:cxn ang="T11">
                <a:pos x="T6" y="T7"/>
              </a:cxn>
            </a:cxnLst>
            <a:rect l="T12" t="T13" r="T14" b="T15"/>
            <a:pathLst>
              <a:path w="68" h="90">
                <a:moveTo>
                  <a:pt x="34" y="0"/>
                </a:moveTo>
                <a:lnTo>
                  <a:pt x="0" y="90"/>
                </a:lnTo>
                <a:lnTo>
                  <a:pt x="68" y="90"/>
                </a:lnTo>
                <a:lnTo>
                  <a:pt x="34" y="0"/>
                </a:lnTo>
                <a:close/>
              </a:path>
            </a:pathLst>
          </a:custGeom>
          <a:solidFill>
            <a:schemeClr val="tx1"/>
          </a:solidFill>
          <a:ln w="9525">
            <a:solidFill>
              <a:schemeClr val="accent1"/>
            </a:solidFill>
            <a:round/>
            <a:headEnd/>
            <a:tailEnd/>
          </a:ln>
        </p:spPr>
        <p:txBody>
          <a:bodyPr/>
          <a:lstStyle/>
          <a:p>
            <a:endParaRPr lang="it-IT"/>
          </a:p>
        </p:txBody>
      </p:sp>
      <p:sp>
        <p:nvSpPr>
          <p:cNvPr id="115718" name="Text Box 8"/>
          <p:cNvSpPr txBox="1">
            <a:spLocks noChangeArrowheads="1"/>
          </p:cNvSpPr>
          <p:nvPr/>
        </p:nvSpPr>
        <p:spPr bwMode="blackWhite">
          <a:xfrm flipH="1">
            <a:off x="5951538" y="3328988"/>
            <a:ext cx="1177925" cy="319087"/>
          </a:xfrm>
          <a:prstGeom prst="rect">
            <a:avLst/>
          </a:prstGeom>
          <a:solidFill>
            <a:srgbClr val="9999FF"/>
          </a:solidFill>
          <a:ln w="12700">
            <a:solidFill>
              <a:schemeClr val="tx1"/>
            </a:solidFill>
            <a:miter lim="800000"/>
            <a:headEnd/>
            <a:tailEnd type="none" w="med" len="lg"/>
          </a:ln>
        </p:spPr>
        <p:txBody>
          <a:bodyPr wrap="none" lIns="72000" tIns="0" rIns="72000" bIns="144000" anchor="ctr" anchorCtr="1"/>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70000"/>
              </a:lnSpc>
              <a:buFont typeface="Arial" charset="0"/>
              <a:buNone/>
            </a:pPr>
            <a:r>
              <a:rPr lang="en-GB" sz="1400">
                <a:cs typeface="Tahoma" pitchFamily="34" charset="0"/>
              </a:rPr>
              <a:t> Risk Capital</a:t>
            </a:r>
          </a:p>
        </p:txBody>
      </p:sp>
      <p:sp>
        <p:nvSpPr>
          <p:cNvPr id="115719" name="Line 9"/>
          <p:cNvSpPr>
            <a:spLocks noChangeShapeType="1"/>
          </p:cNvSpPr>
          <p:nvPr/>
        </p:nvSpPr>
        <p:spPr bwMode="auto">
          <a:xfrm flipH="1">
            <a:off x="7418388" y="2840038"/>
            <a:ext cx="1587" cy="1054100"/>
          </a:xfrm>
          <a:prstGeom prst="line">
            <a:avLst/>
          </a:prstGeom>
          <a:noFill/>
          <a:ln w="12700">
            <a:solidFill>
              <a:schemeClr val="accent1"/>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it-IT"/>
          </a:p>
        </p:txBody>
      </p:sp>
      <p:sp>
        <p:nvSpPr>
          <p:cNvPr id="115720" name="Text Box 10"/>
          <p:cNvSpPr txBox="1">
            <a:spLocks noChangeArrowheads="1"/>
          </p:cNvSpPr>
          <p:nvPr/>
        </p:nvSpPr>
        <p:spPr bwMode="auto">
          <a:xfrm flipH="1">
            <a:off x="6788150" y="2660650"/>
            <a:ext cx="701675" cy="1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Probability</a:t>
            </a:r>
          </a:p>
        </p:txBody>
      </p:sp>
      <p:sp>
        <p:nvSpPr>
          <p:cNvPr id="115721" name="Text Box 11"/>
          <p:cNvSpPr txBox="1">
            <a:spLocks noChangeArrowheads="1"/>
          </p:cNvSpPr>
          <p:nvPr/>
        </p:nvSpPr>
        <p:spPr bwMode="auto">
          <a:xfrm flipH="1">
            <a:off x="7923213" y="3957638"/>
            <a:ext cx="3603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Value</a:t>
            </a:r>
          </a:p>
        </p:txBody>
      </p:sp>
      <p:sp>
        <p:nvSpPr>
          <p:cNvPr id="115722" name="Text Box 12"/>
          <p:cNvSpPr txBox="1">
            <a:spLocks noChangeArrowheads="1"/>
          </p:cNvSpPr>
          <p:nvPr/>
        </p:nvSpPr>
        <p:spPr bwMode="auto">
          <a:xfrm flipH="1">
            <a:off x="7142163" y="3900488"/>
            <a:ext cx="5889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Expected</a:t>
            </a:r>
            <a:br>
              <a:rPr lang="en-GB" sz="1000">
                <a:ea typeface="ＭＳ Ｐゴシック" charset="-128"/>
                <a:cs typeface="Tahoma" pitchFamily="34" charset="0"/>
              </a:rPr>
            </a:br>
            <a:r>
              <a:rPr lang="en-GB" sz="1000">
                <a:ea typeface="ＭＳ Ｐゴシック" charset="-128"/>
                <a:cs typeface="Tahoma" pitchFamily="34" charset="0"/>
              </a:rPr>
              <a:t>Value</a:t>
            </a:r>
          </a:p>
        </p:txBody>
      </p:sp>
      <p:sp>
        <p:nvSpPr>
          <p:cNvPr id="115723" name="Line 13"/>
          <p:cNvSpPr>
            <a:spLocks noChangeShapeType="1"/>
          </p:cNvSpPr>
          <p:nvPr/>
        </p:nvSpPr>
        <p:spPr bwMode="blackWhite">
          <a:xfrm>
            <a:off x="4729163" y="3894138"/>
            <a:ext cx="3519487" cy="1587"/>
          </a:xfrm>
          <a:prstGeom prst="line">
            <a:avLst/>
          </a:prstGeom>
          <a:noFill/>
          <a:ln w="127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5724" name="Line 14"/>
          <p:cNvSpPr>
            <a:spLocks noChangeShapeType="1"/>
          </p:cNvSpPr>
          <p:nvPr/>
        </p:nvSpPr>
        <p:spPr bwMode="blackWhite">
          <a:xfrm>
            <a:off x="7165975" y="2857500"/>
            <a:ext cx="1588" cy="1036638"/>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5725" name="Line 15"/>
          <p:cNvSpPr>
            <a:spLocks noChangeShapeType="1"/>
          </p:cNvSpPr>
          <p:nvPr/>
        </p:nvSpPr>
        <p:spPr bwMode="blackWhite">
          <a:xfrm>
            <a:off x="5568950" y="3517900"/>
            <a:ext cx="1588" cy="290513"/>
          </a:xfrm>
          <a:prstGeom prst="line">
            <a:avLst/>
          </a:prstGeom>
          <a:noFill/>
          <a:ln w="12700">
            <a:solidFill>
              <a:schemeClr val="accent1"/>
            </a:solidFill>
            <a:prstDash val="dash"/>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5726" name="Text Box 16"/>
          <p:cNvSpPr txBox="1">
            <a:spLocks noChangeArrowheads="1"/>
          </p:cNvSpPr>
          <p:nvPr/>
        </p:nvSpPr>
        <p:spPr bwMode="auto">
          <a:xfrm flipH="1">
            <a:off x="5237163" y="3197225"/>
            <a:ext cx="725487"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Worst Case</a:t>
            </a:r>
            <a:br>
              <a:rPr lang="en-GB" sz="1000">
                <a:ea typeface="ＭＳ Ｐゴシック" charset="-128"/>
                <a:cs typeface="Tahoma" pitchFamily="34" charset="0"/>
              </a:rPr>
            </a:br>
            <a:r>
              <a:rPr lang="en-GB" sz="1000">
                <a:ea typeface="ＭＳ Ｐゴシック" charset="-128"/>
                <a:cs typeface="Tahoma" pitchFamily="34" charset="0"/>
              </a:rPr>
              <a:t>Value</a:t>
            </a:r>
          </a:p>
        </p:txBody>
      </p:sp>
      <p:sp>
        <p:nvSpPr>
          <p:cNvPr id="115727" name="Rectangle 17"/>
          <p:cNvSpPr>
            <a:spLocks noChangeArrowheads="1"/>
          </p:cNvSpPr>
          <p:nvPr/>
        </p:nvSpPr>
        <p:spPr bwMode="auto">
          <a:xfrm>
            <a:off x="468313" y="2263775"/>
            <a:ext cx="7980362" cy="424815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sp>
        <p:nvSpPr>
          <p:cNvPr id="115728" name="Rectangle 18"/>
          <p:cNvSpPr>
            <a:spLocks noChangeArrowheads="1"/>
          </p:cNvSpPr>
          <p:nvPr/>
        </p:nvSpPr>
        <p:spPr bwMode="auto">
          <a:xfrm>
            <a:off x="4325938" y="4522788"/>
            <a:ext cx="400685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179388" indent="-179388" algn="just" defTabSz="912813">
              <a:lnSpc>
                <a:spcPct val="125000"/>
              </a:lnSpc>
              <a:spcBef>
                <a:spcPct val="25000"/>
              </a:spcBef>
              <a:buClr>
                <a:schemeClr val="tx1"/>
              </a:buClr>
              <a:buFontTx/>
              <a:buChar char="•"/>
            </a:pPr>
            <a:r>
              <a:rPr lang="en-GB" sz="1100">
                <a:cs typeface="Tahoma" pitchFamily="34" charset="0"/>
              </a:rPr>
              <a:t>Risk Capital</a:t>
            </a:r>
            <a:r>
              <a:rPr lang="en-GB" sz="1100" b="0">
                <a:cs typeface="Tahoma" pitchFamily="34" charset="0"/>
              </a:rPr>
              <a:t> is equal to the </a:t>
            </a:r>
            <a:r>
              <a:rPr lang="en-GB" sz="1100">
                <a:cs typeface="Tahoma" pitchFamily="34" charset="0"/>
              </a:rPr>
              <a:t>difference between Available Capital (expected value) and Available Capital (worst case value) after the “worst-case scenario”</a:t>
            </a:r>
            <a:r>
              <a:rPr lang="en-GB" sz="1100" b="0">
                <a:cs typeface="Tahoma" pitchFamily="34" charset="0"/>
              </a:rPr>
              <a:t> (1-year value at risk approach, at a confidence level consistent with the risk appetite)</a:t>
            </a:r>
          </a:p>
          <a:p>
            <a:pPr marL="179388" indent="-179388" algn="just" defTabSz="912813">
              <a:lnSpc>
                <a:spcPct val="125000"/>
              </a:lnSpc>
              <a:spcBef>
                <a:spcPct val="25000"/>
              </a:spcBef>
              <a:buClr>
                <a:schemeClr val="tx1"/>
              </a:buClr>
              <a:buFontTx/>
              <a:buChar char="•"/>
            </a:pPr>
            <a:r>
              <a:rPr lang="en-GB" sz="1100" b="0">
                <a:cs typeface="Tahoma" pitchFamily="34" charset="0"/>
              </a:rPr>
              <a:t>The mentioned </a:t>
            </a:r>
            <a:r>
              <a:rPr lang="en-GB" sz="1100">
                <a:cs typeface="Tahoma" pitchFamily="34" charset="0"/>
              </a:rPr>
              <a:t>“worst-case scenario”</a:t>
            </a:r>
            <a:r>
              <a:rPr lang="en-GB" sz="1100" b="0">
                <a:cs typeface="Tahoma" pitchFamily="34" charset="0"/>
              </a:rPr>
              <a:t> is referring to the joint occurrence of negative outcomes of the different risks</a:t>
            </a:r>
          </a:p>
        </p:txBody>
      </p:sp>
      <p:sp>
        <p:nvSpPr>
          <p:cNvPr id="115729" name="Rectangle 19"/>
          <p:cNvSpPr>
            <a:spLocks noChangeArrowheads="1"/>
          </p:cNvSpPr>
          <p:nvPr/>
        </p:nvSpPr>
        <p:spPr bwMode="auto">
          <a:xfrm>
            <a:off x="4310063" y="2335213"/>
            <a:ext cx="4078287" cy="4103687"/>
          </a:xfrm>
          <a:prstGeom prst="rect">
            <a:avLst/>
          </a:prstGeom>
          <a:noFill/>
          <a:ln w="9525" algn="ctr">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sp>
        <p:nvSpPr>
          <p:cNvPr id="115730" name="Text Box 20"/>
          <p:cNvSpPr txBox="1">
            <a:spLocks noChangeArrowheads="1"/>
          </p:cNvSpPr>
          <p:nvPr/>
        </p:nvSpPr>
        <p:spPr bwMode="auto">
          <a:xfrm>
            <a:off x="4833938" y="2241550"/>
            <a:ext cx="3057525"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70000"/>
              </a:lnSpc>
              <a:buFont typeface="Arial" charset="0"/>
              <a:buNone/>
            </a:pPr>
            <a:r>
              <a:rPr lang="en-GB" sz="1400">
                <a:solidFill>
                  <a:srgbClr val="C00000"/>
                </a:solidFill>
                <a:cs typeface="Tahoma" pitchFamily="34" charset="0"/>
              </a:rPr>
              <a:t>Distribution of Available Capital</a:t>
            </a:r>
          </a:p>
        </p:txBody>
      </p:sp>
      <p:sp>
        <p:nvSpPr>
          <p:cNvPr id="115731" name="Text Box 21"/>
          <p:cNvSpPr txBox="1">
            <a:spLocks noChangeArrowheads="1"/>
          </p:cNvSpPr>
          <p:nvPr/>
        </p:nvSpPr>
        <p:spPr bwMode="auto">
          <a:xfrm>
            <a:off x="396875" y="2241550"/>
            <a:ext cx="2886075"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70000"/>
              </a:lnSpc>
              <a:buFont typeface="Arial" charset="0"/>
              <a:buNone/>
            </a:pPr>
            <a:r>
              <a:rPr lang="en-GB" sz="1400">
                <a:solidFill>
                  <a:srgbClr val="C00000"/>
                </a:solidFill>
                <a:cs typeface="Tahoma" pitchFamily="34" charset="0"/>
              </a:rPr>
              <a:t>Total Balance Sheet Approach</a:t>
            </a:r>
          </a:p>
        </p:txBody>
      </p:sp>
      <p:sp>
        <p:nvSpPr>
          <p:cNvPr id="115732" name="Rectangle 22"/>
          <p:cNvSpPr>
            <a:spLocks noChangeArrowheads="1"/>
          </p:cNvSpPr>
          <p:nvPr/>
        </p:nvSpPr>
        <p:spPr bwMode="auto">
          <a:xfrm>
            <a:off x="1455738" y="2901950"/>
            <a:ext cx="785812" cy="1363663"/>
          </a:xfrm>
          <a:prstGeom prst="rect">
            <a:avLst/>
          </a:prstGeom>
          <a:solidFill>
            <a:schemeClr val="accent1"/>
          </a:solidFill>
          <a:ln w="12700">
            <a:solidFill>
              <a:schemeClr val="bg2"/>
            </a:solidFill>
            <a:miter lim="800000"/>
            <a:headEnd/>
            <a:tailEnd/>
          </a:ln>
        </p:spPr>
        <p:txBody>
          <a:bodyPr wrap="none" anchor="ctr"/>
          <a:lstStyle/>
          <a:p>
            <a:pPr defTabSz="912813"/>
            <a:r>
              <a:rPr lang="en-GB" dirty="0" smtClean="0">
                <a:solidFill>
                  <a:schemeClr val="bg1"/>
                </a:solidFill>
                <a:cs typeface="Tahoma" pitchFamily="34" charset="0"/>
              </a:rPr>
              <a:t>Available </a:t>
            </a:r>
          </a:p>
          <a:p>
            <a:pPr defTabSz="912813"/>
            <a:r>
              <a:rPr lang="en-GB" dirty="0" smtClean="0">
                <a:solidFill>
                  <a:schemeClr val="bg1"/>
                </a:solidFill>
                <a:cs typeface="Tahoma" pitchFamily="34" charset="0"/>
              </a:rPr>
              <a:t>Capital</a:t>
            </a:r>
            <a:endParaRPr lang="en-GB" dirty="0">
              <a:solidFill>
                <a:schemeClr val="bg1"/>
              </a:solidFill>
              <a:cs typeface="Tahoma" pitchFamily="34" charset="0"/>
            </a:endParaRPr>
          </a:p>
        </p:txBody>
      </p:sp>
      <p:sp>
        <p:nvSpPr>
          <p:cNvPr id="115734" name="Rectangle 24"/>
          <p:cNvSpPr>
            <a:spLocks noChangeArrowheads="1"/>
          </p:cNvSpPr>
          <p:nvPr/>
        </p:nvSpPr>
        <p:spPr bwMode="auto">
          <a:xfrm>
            <a:off x="1457325" y="4702175"/>
            <a:ext cx="827088" cy="1657350"/>
          </a:xfrm>
          <a:prstGeom prst="rect">
            <a:avLst/>
          </a:prstGeom>
          <a:solidFill>
            <a:schemeClr val="bg2"/>
          </a:solidFill>
          <a:ln w="12700">
            <a:solidFill>
              <a:schemeClr val="bg2"/>
            </a:solidFill>
            <a:miter lim="800000"/>
            <a:headEnd/>
            <a:tailEnd/>
          </a:ln>
        </p:spPr>
        <p:txBody>
          <a:bodyPr wrap="none"/>
          <a:lstStyle/>
          <a:p>
            <a:pPr defTabSz="912813"/>
            <a:r>
              <a:rPr lang="en-GB">
                <a:solidFill>
                  <a:schemeClr val="bg1"/>
                </a:solidFill>
                <a:cs typeface="Tahoma" pitchFamily="34" charset="0"/>
              </a:rPr>
              <a:t/>
            </a:r>
            <a:br>
              <a:rPr lang="en-GB">
                <a:solidFill>
                  <a:schemeClr val="bg1"/>
                </a:solidFill>
                <a:cs typeface="Tahoma" pitchFamily="34" charset="0"/>
              </a:rPr>
            </a:br>
            <a:r>
              <a:rPr lang="en-GB">
                <a:solidFill>
                  <a:schemeClr val="bg1"/>
                </a:solidFill>
                <a:cs typeface="Tahoma" pitchFamily="34" charset="0"/>
              </a:rPr>
              <a:t>Best</a:t>
            </a:r>
          </a:p>
          <a:p>
            <a:pPr defTabSz="912813"/>
            <a:r>
              <a:rPr lang="en-GB">
                <a:solidFill>
                  <a:schemeClr val="bg1"/>
                </a:solidFill>
                <a:cs typeface="Tahoma" pitchFamily="34" charset="0"/>
              </a:rPr>
              <a:t>Estimate</a:t>
            </a:r>
          </a:p>
          <a:p>
            <a:pPr defTabSz="912813"/>
            <a:r>
              <a:rPr lang="en-GB">
                <a:solidFill>
                  <a:schemeClr val="bg1"/>
                </a:solidFill>
                <a:cs typeface="Tahoma" pitchFamily="34" charset="0"/>
              </a:rPr>
              <a:t>of</a:t>
            </a:r>
          </a:p>
          <a:p>
            <a:pPr defTabSz="912813"/>
            <a:r>
              <a:rPr lang="en-GB">
                <a:solidFill>
                  <a:schemeClr val="bg1"/>
                </a:solidFill>
                <a:cs typeface="Tahoma" pitchFamily="34" charset="0"/>
              </a:rPr>
              <a:t>Liabilities</a:t>
            </a:r>
          </a:p>
        </p:txBody>
      </p:sp>
      <p:sp>
        <p:nvSpPr>
          <p:cNvPr id="115735" name="Rectangle 25"/>
          <p:cNvSpPr>
            <a:spLocks noChangeArrowheads="1"/>
          </p:cNvSpPr>
          <p:nvPr/>
        </p:nvSpPr>
        <p:spPr bwMode="auto">
          <a:xfrm>
            <a:off x="1457325" y="4351338"/>
            <a:ext cx="785813" cy="307975"/>
          </a:xfrm>
          <a:prstGeom prst="rect">
            <a:avLst/>
          </a:prstGeom>
          <a:solidFill>
            <a:srgbClr val="C0C0C0"/>
          </a:solidFill>
          <a:ln w="12700">
            <a:solidFill>
              <a:schemeClr val="bg2"/>
            </a:solidFill>
            <a:miter lim="800000"/>
            <a:headEnd/>
            <a:tailEnd/>
          </a:ln>
        </p:spPr>
        <p:txBody>
          <a:bodyPr wrap="none" anchor="ctr"/>
          <a:lstStyle/>
          <a:p>
            <a:pPr defTabSz="912813"/>
            <a:r>
              <a:rPr lang="en-GB" sz="1000" dirty="0" smtClean="0">
                <a:cs typeface="Tahoma" pitchFamily="34" charset="0"/>
              </a:rPr>
              <a:t>Risk Margin</a:t>
            </a:r>
            <a:endParaRPr lang="en-GB" sz="1000" dirty="0">
              <a:cs typeface="Tahoma" pitchFamily="34" charset="0"/>
            </a:endParaRPr>
          </a:p>
        </p:txBody>
      </p:sp>
      <p:sp>
        <p:nvSpPr>
          <p:cNvPr id="115736" name="Rectangle 26"/>
          <p:cNvSpPr>
            <a:spLocks noChangeArrowheads="1"/>
          </p:cNvSpPr>
          <p:nvPr/>
        </p:nvSpPr>
        <p:spPr bwMode="auto">
          <a:xfrm>
            <a:off x="538163" y="2901950"/>
            <a:ext cx="827087" cy="3457575"/>
          </a:xfrm>
          <a:prstGeom prst="rect">
            <a:avLst/>
          </a:prstGeom>
          <a:gradFill rotWithShape="1">
            <a:gsLst>
              <a:gs pos="0">
                <a:schemeClr val="accent1"/>
              </a:gs>
              <a:gs pos="100000">
                <a:schemeClr val="bg2"/>
              </a:gs>
            </a:gsLst>
            <a:lin ang="5400000" scaled="1"/>
          </a:gradFill>
          <a:ln w="11176">
            <a:solidFill>
              <a:schemeClr val="bg2"/>
            </a:solidFill>
            <a:miter lim="800000"/>
            <a:headEnd/>
            <a:tailEnd/>
          </a:ln>
        </p:spPr>
        <p:txBody>
          <a:bodyPr anchor="ctr" anchorCtr="1"/>
          <a:lstStyle/>
          <a:p>
            <a:pPr defTabSz="912813"/>
            <a:r>
              <a:rPr lang="en-GB">
                <a:solidFill>
                  <a:schemeClr val="bg1"/>
                </a:solidFill>
                <a:cs typeface="Tahoma" pitchFamily="34" charset="0"/>
              </a:rPr>
              <a:t>Market value of assets</a:t>
            </a:r>
          </a:p>
        </p:txBody>
      </p:sp>
      <p:sp>
        <p:nvSpPr>
          <p:cNvPr id="115737" name="AutoShape 27"/>
          <p:cNvSpPr>
            <a:spLocks/>
          </p:cNvSpPr>
          <p:nvPr/>
        </p:nvSpPr>
        <p:spPr bwMode="auto">
          <a:xfrm>
            <a:off x="2339975" y="2889250"/>
            <a:ext cx="136525" cy="1319213"/>
          </a:xfrm>
          <a:prstGeom prst="rightBrace">
            <a:avLst>
              <a:gd name="adj1" fmla="val 84013"/>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grpSp>
        <p:nvGrpSpPr>
          <p:cNvPr id="115738" name="Group 29"/>
          <p:cNvGrpSpPr>
            <a:grpSpLocks/>
          </p:cNvGrpSpPr>
          <p:nvPr/>
        </p:nvGrpSpPr>
        <p:grpSpPr bwMode="auto">
          <a:xfrm>
            <a:off x="466725" y="5727700"/>
            <a:ext cx="889000" cy="247650"/>
            <a:chOff x="714" y="2854"/>
            <a:chExt cx="511" cy="125"/>
          </a:xfrm>
        </p:grpSpPr>
        <p:sp>
          <p:nvSpPr>
            <p:cNvPr id="115754" name="Line 30"/>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5755" name="Line 31"/>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15739" name="Group 32"/>
          <p:cNvGrpSpPr>
            <a:grpSpLocks/>
          </p:cNvGrpSpPr>
          <p:nvPr/>
        </p:nvGrpSpPr>
        <p:grpSpPr bwMode="auto">
          <a:xfrm>
            <a:off x="1403350" y="5727700"/>
            <a:ext cx="889000" cy="247650"/>
            <a:chOff x="714" y="2854"/>
            <a:chExt cx="511" cy="125"/>
          </a:xfrm>
        </p:grpSpPr>
        <p:sp>
          <p:nvSpPr>
            <p:cNvPr id="115752" name="Line 33"/>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5753" name="Line 34"/>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aphicFrame>
        <p:nvGraphicFramePr>
          <p:cNvPr id="297007" name="Group 47"/>
          <p:cNvGraphicFramePr>
            <a:graphicFrameLocks noGrp="1"/>
          </p:cNvGraphicFramePr>
          <p:nvPr>
            <p:ph idx="1"/>
            <p:extLst>
              <p:ext uri="{D42A27DB-BD31-4B8C-83A1-F6EECF244321}">
                <p14:modId xmlns:p14="http://schemas.microsoft.com/office/powerpoint/2010/main" xmlns="" val="362337685"/>
              </p:ext>
            </p:extLst>
          </p:nvPr>
        </p:nvGraphicFramePr>
        <p:xfrm>
          <a:off x="468313" y="1125538"/>
          <a:ext cx="7980362" cy="1008062"/>
        </p:xfrm>
        <a:graphic>
          <a:graphicData uri="http://schemas.openxmlformats.org/drawingml/2006/table">
            <a:tbl>
              <a:tblPr/>
              <a:tblGrid>
                <a:gridCol w="1518184"/>
                <a:gridCol w="6462178"/>
              </a:tblGrid>
              <a:tr h="1008062">
                <a:tc>
                  <a:txBody>
                    <a:bodyPr/>
                    <a:lstStyle/>
                    <a:p>
                      <a:pPr marL="0" marR="0" lvl="0" indent="0" algn="l" defTabSz="914400" rtl="0" eaLnBrk="1" fontAlgn="base" latinLnBrk="0" hangingPunct="1">
                        <a:lnSpc>
                          <a:spcPct val="125000"/>
                        </a:lnSpc>
                        <a:spcBef>
                          <a:spcPct val="25000"/>
                        </a:spcBef>
                        <a:spcAft>
                          <a:spcPct val="0"/>
                        </a:spcAft>
                        <a:buClrTx/>
                        <a:buSzTx/>
                        <a:buFontTx/>
                        <a:buNone/>
                        <a:tabLst/>
                      </a:pPr>
                      <a:r>
                        <a:rPr kumimoji="0" lang="en-GB" sz="1300" b="1" i="0" u="none" strike="noStrike" cap="none" normalizeH="0" baseline="0" dirty="0" smtClean="0">
                          <a:ln>
                            <a:noFill/>
                          </a:ln>
                          <a:solidFill>
                            <a:srgbClr val="7A0000"/>
                          </a:solidFill>
                          <a:effectLst/>
                          <a:latin typeface="Arial" pitchFamily="34" charset="0"/>
                        </a:rPr>
                        <a:t>Risk Capital under Economic Balance Sheet</a:t>
                      </a:r>
                    </a:p>
                  </a:txBody>
                  <a:tcPr marL="86400" marR="86400" anchor="ctr" horzOverflow="overflow">
                    <a:lnL cap="flat">
                      <a:noFill/>
                    </a:lnL>
                    <a:lnR w="38100" cap="flat" cmpd="sng" algn="ctr">
                      <a:solidFill>
                        <a:schemeClr val="bg1"/>
                      </a:solidFill>
                      <a:prstDash val="solid"/>
                      <a:round/>
                      <a:headEnd type="none" w="med" len="med"/>
                      <a:tailEnd type="none" w="med" len="med"/>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solidFill>
                      <a:srgbClr val="DDDDDD"/>
                    </a:solidFill>
                  </a:tcPr>
                </a:tc>
                <a:tc>
                  <a:txBody>
                    <a:bodyPr/>
                    <a:lstStyle/>
                    <a:p>
                      <a:pPr marL="179388" marR="0" lvl="1" indent="0" algn="l" defTabSz="914400" rtl="0" eaLnBrk="1" fontAlgn="base" latinLnBrk="0" hangingPunct="1">
                        <a:lnSpc>
                          <a:spcPct val="125000"/>
                        </a:lnSpc>
                        <a:spcBef>
                          <a:spcPct val="25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rPr>
                        <a:t>Risk Capital (SCR) is the capital necessary to absorb the maximum loss of Available Capital, identified according t</a:t>
                      </a:r>
                      <a:r>
                        <a:rPr kumimoji="0" lang="en-GB" sz="1200" b="1" i="0" u="none" strike="noStrike" cap="none" normalizeH="0" baseline="0" dirty="0" smtClean="0">
                          <a:ln>
                            <a:noFill/>
                          </a:ln>
                          <a:solidFill>
                            <a:schemeClr val="tx1"/>
                          </a:solidFill>
                          <a:effectLst/>
                          <a:latin typeface="Arial" pitchFamily="34" charset="0"/>
                        </a:rPr>
                        <a:t>o a 1-year value </a:t>
                      </a:r>
                      <a:r>
                        <a:rPr kumimoji="0" lang="en-GB" sz="1200" b="0" i="0" u="none" strike="noStrike" cap="none" normalizeH="0" baseline="0" dirty="0" smtClean="0">
                          <a:ln>
                            <a:noFill/>
                          </a:ln>
                          <a:solidFill>
                            <a:schemeClr val="tx1"/>
                          </a:solidFill>
                          <a:effectLst/>
                          <a:latin typeface="Arial" pitchFamily="34" charset="0"/>
                        </a:rPr>
                        <a:t>at risk approach, at a specified confidence level consistent with </a:t>
                      </a:r>
                      <a:r>
                        <a:rPr kumimoji="0" lang="en-GB" sz="1200" b="1" i="0" u="none" strike="noStrike" cap="none" normalizeH="0" baseline="0" dirty="0" smtClean="0">
                          <a:ln>
                            <a:noFill/>
                          </a:ln>
                          <a:solidFill>
                            <a:schemeClr val="tx1"/>
                          </a:solidFill>
                          <a:effectLst/>
                          <a:latin typeface="Arial" pitchFamily="34" charset="0"/>
                        </a:rPr>
                        <a:t>the risk appetite</a:t>
                      </a:r>
                      <a:r>
                        <a:rPr kumimoji="0" lang="en-GB" sz="1200" b="0" i="0" u="none" strike="noStrike" cap="none" normalizeH="0" baseline="0" dirty="0" smtClean="0">
                          <a:ln>
                            <a:noFill/>
                          </a:ln>
                          <a:solidFill>
                            <a:schemeClr val="tx1"/>
                          </a:solidFill>
                          <a:effectLst/>
                          <a:latin typeface="Arial" pitchFamily="34" charset="0"/>
                        </a:rPr>
                        <a:t>: at </a:t>
                      </a:r>
                      <a:r>
                        <a:rPr kumimoji="0" lang="en-GB" sz="1200" b="1" i="0" u="none" strike="noStrike" cap="none" normalizeH="0" baseline="0" dirty="0" smtClean="0">
                          <a:ln>
                            <a:noFill/>
                          </a:ln>
                          <a:solidFill>
                            <a:schemeClr val="tx1"/>
                          </a:solidFill>
                          <a:effectLst/>
                          <a:latin typeface="Arial" pitchFamily="34" charset="0"/>
                        </a:rPr>
                        <a:t>99.5% (BBB) for Solvency II</a:t>
                      </a:r>
                      <a:r>
                        <a:rPr kumimoji="0" lang="en-GB" sz="1200" b="0" i="0" u="none" strike="noStrike" cap="none" normalizeH="0" baseline="0" dirty="0" smtClean="0">
                          <a:ln>
                            <a:noFill/>
                          </a:ln>
                          <a:solidFill>
                            <a:schemeClr val="tx1"/>
                          </a:solidFill>
                          <a:effectLst/>
                          <a:latin typeface="Arial" pitchFamily="34" charset="0"/>
                        </a:rPr>
                        <a:t> purposes.</a:t>
                      </a:r>
                    </a:p>
                  </a:txBody>
                  <a:tcPr marL="86400" marR="86400" horzOverflow="overflow">
                    <a:lnL w="38100" cap="flat" cmpd="sng" algn="ctr">
                      <a:solidFill>
                        <a:schemeClr val="bg1"/>
                      </a:solidFill>
                      <a:prstDash val="solid"/>
                      <a:round/>
                      <a:headEnd type="none" w="med" len="med"/>
                      <a:tailEnd type="none" w="med" len="med"/>
                    </a:lnL>
                    <a:lnR cap="flat">
                      <a:noFill/>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noFill/>
                  </a:tcPr>
                </a:tc>
              </a:tr>
            </a:tbl>
          </a:graphicData>
        </a:graphic>
      </p:graphicFrame>
      <p:sp>
        <p:nvSpPr>
          <p:cNvPr id="115746" name="Rectangle 43"/>
          <p:cNvSpPr>
            <a:spLocks noChangeArrowheads="1"/>
          </p:cNvSpPr>
          <p:nvPr/>
        </p:nvSpPr>
        <p:spPr bwMode="auto">
          <a:xfrm>
            <a:off x="371475" y="630238"/>
            <a:ext cx="82296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algn="l" defTabSz="912813"/>
            <a:r>
              <a:rPr lang="en-GB" sz="2000">
                <a:solidFill>
                  <a:schemeClr val="bg1"/>
                </a:solidFill>
                <a:cs typeface="Tahoma" pitchFamily="34" charset="0"/>
              </a:rPr>
              <a:t>Methodology: Risk Capital </a:t>
            </a:r>
          </a:p>
        </p:txBody>
      </p:sp>
      <p:sp>
        <p:nvSpPr>
          <p:cNvPr id="115747" name="AutoShape 45"/>
          <p:cNvSpPr>
            <a:spLocks/>
          </p:cNvSpPr>
          <p:nvPr/>
        </p:nvSpPr>
        <p:spPr bwMode="auto">
          <a:xfrm>
            <a:off x="2339975" y="4387850"/>
            <a:ext cx="142875" cy="1979613"/>
          </a:xfrm>
          <a:prstGeom prst="rightBrace">
            <a:avLst>
              <a:gd name="adj1" fmla="val 115463"/>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sp>
        <p:nvSpPr>
          <p:cNvPr id="115748" name="TextBox 44"/>
          <p:cNvSpPr txBox="1">
            <a:spLocks noChangeArrowheads="1"/>
          </p:cNvSpPr>
          <p:nvPr/>
        </p:nvSpPr>
        <p:spPr bwMode="auto">
          <a:xfrm>
            <a:off x="2489200" y="3314700"/>
            <a:ext cx="124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t>AVAILABLE CAPITAL</a:t>
            </a:r>
          </a:p>
        </p:txBody>
      </p:sp>
      <p:sp>
        <p:nvSpPr>
          <p:cNvPr id="115749" name="TextBox 45"/>
          <p:cNvSpPr txBox="1">
            <a:spLocks noChangeArrowheads="1"/>
          </p:cNvSpPr>
          <p:nvPr/>
        </p:nvSpPr>
        <p:spPr bwMode="auto">
          <a:xfrm>
            <a:off x="2514600" y="5029200"/>
            <a:ext cx="12446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t>FAIR VALUE OF LIABILITIES</a:t>
            </a:r>
          </a:p>
        </p:txBody>
      </p:sp>
      <p:sp>
        <p:nvSpPr>
          <p:cNvPr id="11575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Solvency 2 Definitions: Available Capital and Capital Requirement</a:t>
            </a:r>
            <a:endParaRPr lang="en-GB" sz="1400" dirty="0"/>
          </a:p>
        </p:txBody>
      </p:sp>
    </p:spTree>
    <p:extLst>
      <p:ext uri="{BB962C8B-B14F-4D97-AF65-F5344CB8AC3E}">
        <p14:creationId xmlns:p14="http://schemas.microsoft.com/office/powerpoint/2010/main" xmlns="" val="171122259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360362" y="638176"/>
            <a:ext cx="8226425" cy="414337"/>
          </a:xfrm>
          <a:prstGeom prst="rect">
            <a:avLst/>
          </a:prstGeom>
        </p:spPr>
        <p:txBody>
          <a:bodyPr/>
          <a:lstStyle/>
          <a:p>
            <a:pPr eaLnBrk="1" hangingPunct="1"/>
            <a:r>
              <a:rPr lang="en-US" sz="2000" i="0" dirty="0"/>
              <a:t>Loss Absorbency Capacity – Equity Risk</a:t>
            </a:r>
          </a:p>
        </p:txBody>
      </p:sp>
      <p:sp>
        <p:nvSpPr>
          <p:cNvPr id="138243"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51" name="TextBox 150"/>
          <p:cNvSpPr txBox="1"/>
          <p:nvPr/>
        </p:nvSpPr>
        <p:spPr>
          <a:xfrm>
            <a:off x="477838" y="1130300"/>
            <a:ext cx="7991475"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3. </a:t>
            </a:r>
            <a:r>
              <a:rPr lang="it-IT" sz="1400" dirty="0" err="1">
                <a:solidFill>
                  <a:srgbClr val="000000"/>
                </a:solidFill>
                <a:latin typeface="Arial" pitchFamily="34" charset="0"/>
              </a:rPr>
              <a:t>Exhaustion</a:t>
            </a:r>
            <a:r>
              <a:rPr lang="it-IT" sz="1400" dirty="0">
                <a:solidFill>
                  <a:srgbClr val="000000"/>
                </a:solidFill>
                <a:latin typeface="Arial" pitchFamily="34" charset="0"/>
              </a:rPr>
              <a:t> of the </a:t>
            </a:r>
            <a:r>
              <a:rPr lang="it-IT" sz="1400" dirty="0" smtClean="0">
                <a:solidFill>
                  <a:srgbClr val="000000"/>
                </a:solidFill>
                <a:latin typeface="Arial" pitchFamily="34" charset="0"/>
              </a:rPr>
              <a:t>FDB</a:t>
            </a:r>
            <a:endParaRPr lang="en-US" sz="1400" dirty="0">
              <a:solidFill>
                <a:srgbClr val="00B0F0"/>
              </a:solidFill>
              <a:latin typeface="Arial" pitchFamily="34" charset="0"/>
            </a:endParaRPr>
          </a:p>
        </p:txBody>
      </p:sp>
      <p:sp>
        <p:nvSpPr>
          <p:cNvPr id="138245" name="Rectangle 13"/>
          <p:cNvSpPr>
            <a:spLocks noChangeArrowheads="1"/>
          </p:cNvSpPr>
          <p:nvPr/>
        </p:nvSpPr>
        <p:spPr bwMode="auto">
          <a:xfrm>
            <a:off x="477838" y="1438275"/>
            <a:ext cx="7991475" cy="5138738"/>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38246" name="TextBox 5"/>
          <p:cNvSpPr txBox="1">
            <a:spLocks noChangeArrowheads="1"/>
          </p:cNvSpPr>
          <p:nvPr/>
        </p:nvSpPr>
        <p:spPr bwMode="auto">
          <a:xfrm>
            <a:off x="2171700" y="1589088"/>
            <a:ext cx="1406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Avg Return</a:t>
            </a:r>
          </a:p>
        </p:txBody>
      </p:sp>
      <p:sp>
        <p:nvSpPr>
          <p:cNvPr id="138247" name="Rectangle 6"/>
          <p:cNvSpPr>
            <a:spLocks noChangeArrowheads="1"/>
          </p:cNvSpPr>
          <p:nvPr/>
        </p:nvSpPr>
        <p:spPr bwMode="auto">
          <a:xfrm>
            <a:off x="2500313" y="2224088"/>
            <a:ext cx="684212" cy="720725"/>
          </a:xfrm>
          <a:prstGeom prst="rect">
            <a:avLst/>
          </a:prstGeom>
          <a:solidFill>
            <a:srgbClr val="6699FF">
              <a:alpha val="50195"/>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8248" name="TextBox 7"/>
          <p:cNvSpPr txBox="1">
            <a:spLocks noChangeArrowheads="1"/>
          </p:cNvSpPr>
          <p:nvPr/>
        </p:nvSpPr>
        <p:spPr bwMode="auto">
          <a:xfrm>
            <a:off x="4165600" y="1589088"/>
            <a:ext cx="1152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PH Return</a:t>
            </a:r>
          </a:p>
        </p:txBody>
      </p:sp>
      <p:sp>
        <p:nvSpPr>
          <p:cNvPr id="9" name="Rectangle 8"/>
          <p:cNvSpPr/>
          <p:nvPr/>
        </p:nvSpPr>
        <p:spPr bwMode="auto">
          <a:xfrm>
            <a:off x="4386263" y="2493963"/>
            <a:ext cx="684212" cy="468312"/>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250" name="TextBox 9"/>
          <p:cNvSpPr txBox="1">
            <a:spLocks noChangeArrowheads="1"/>
          </p:cNvSpPr>
          <p:nvPr/>
        </p:nvSpPr>
        <p:spPr bwMode="auto">
          <a:xfrm>
            <a:off x="2517775" y="2344738"/>
            <a:ext cx="70326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5.0%</a:t>
            </a:r>
          </a:p>
        </p:txBody>
      </p:sp>
      <p:sp>
        <p:nvSpPr>
          <p:cNvPr id="138251" name="TextBox 10"/>
          <p:cNvSpPr txBox="1">
            <a:spLocks noChangeArrowheads="1"/>
          </p:cNvSpPr>
          <p:nvPr/>
        </p:nvSpPr>
        <p:spPr bwMode="auto">
          <a:xfrm>
            <a:off x="4411663" y="25352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cxnSp>
        <p:nvCxnSpPr>
          <p:cNvPr id="12" name="Straight Connector 11"/>
          <p:cNvCxnSpPr/>
          <p:nvPr/>
        </p:nvCxnSpPr>
        <p:spPr bwMode="auto">
          <a:xfrm>
            <a:off x="3205163" y="2949575"/>
            <a:ext cx="118745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bwMode="auto">
          <a:xfrm>
            <a:off x="3205163" y="2484438"/>
            <a:ext cx="118745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6" name="Rectangle 15"/>
          <p:cNvSpPr/>
          <p:nvPr/>
        </p:nvSpPr>
        <p:spPr bwMode="auto">
          <a:xfrm>
            <a:off x="2219325" y="1482725"/>
            <a:ext cx="3019425" cy="1619250"/>
          </a:xfrm>
          <a:prstGeom prst="rect">
            <a:avLst/>
          </a:prstGeom>
          <a:no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17" name="Right Arrow Callout 16"/>
          <p:cNvSpPr/>
          <p:nvPr/>
        </p:nvSpPr>
        <p:spPr bwMode="auto">
          <a:xfrm>
            <a:off x="790575" y="1501775"/>
            <a:ext cx="1651000" cy="1619250"/>
          </a:xfrm>
          <a:prstGeom prst="rightArrowCallout">
            <a:avLst/>
          </a:prstGeom>
          <a:solidFill>
            <a:schemeClr val="bg1"/>
          </a:solid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138256" name="Rectangle 17"/>
          <p:cNvSpPr>
            <a:spLocks noChangeArrowheads="1"/>
          </p:cNvSpPr>
          <p:nvPr/>
        </p:nvSpPr>
        <p:spPr bwMode="auto">
          <a:xfrm>
            <a:off x="890588" y="2093913"/>
            <a:ext cx="684212" cy="757237"/>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8257" name="TextBox 18"/>
          <p:cNvSpPr txBox="1">
            <a:spLocks noChangeArrowheads="1"/>
          </p:cNvSpPr>
          <p:nvPr/>
        </p:nvSpPr>
        <p:spPr bwMode="auto">
          <a:xfrm>
            <a:off x="928688" y="2830513"/>
            <a:ext cx="65563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38258" name="Rectangle 19"/>
          <p:cNvSpPr>
            <a:spLocks noChangeArrowheads="1"/>
          </p:cNvSpPr>
          <p:nvPr/>
        </p:nvSpPr>
        <p:spPr bwMode="auto">
          <a:xfrm>
            <a:off x="890588" y="1550988"/>
            <a:ext cx="692150" cy="531812"/>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259" name="TextBox 20"/>
          <p:cNvSpPr txBox="1">
            <a:spLocks noChangeArrowheads="1"/>
          </p:cNvSpPr>
          <p:nvPr/>
        </p:nvSpPr>
        <p:spPr bwMode="auto">
          <a:xfrm>
            <a:off x="812800" y="1693863"/>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38260" name="Rectangle 21"/>
          <p:cNvSpPr>
            <a:spLocks noChangeArrowheads="1"/>
          </p:cNvSpPr>
          <p:nvPr/>
        </p:nvSpPr>
        <p:spPr bwMode="auto">
          <a:xfrm>
            <a:off x="2493963" y="1887538"/>
            <a:ext cx="690562" cy="323850"/>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261" name="TextBox 22"/>
          <p:cNvSpPr txBox="1">
            <a:spLocks noChangeArrowheads="1"/>
          </p:cNvSpPr>
          <p:nvPr/>
        </p:nvSpPr>
        <p:spPr bwMode="auto">
          <a:xfrm>
            <a:off x="2497138" y="1860550"/>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-1.5%</a:t>
            </a:r>
          </a:p>
        </p:txBody>
      </p:sp>
      <p:sp>
        <p:nvSpPr>
          <p:cNvPr id="24" name="Rectangle 23"/>
          <p:cNvSpPr/>
          <p:nvPr/>
        </p:nvSpPr>
        <p:spPr bwMode="auto">
          <a:xfrm>
            <a:off x="4386263" y="2276475"/>
            <a:ext cx="684212" cy="21590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263" name="TextBox 24"/>
          <p:cNvSpPr txBox="1">
            <a:spLocks noChangeArrowheads="1"/>
          </p:cNvSpPr>
          <p:nvPr/>
        </p:nvSpPr>
        <p:spPr bwMode="auto">
          <a:xfrm>
            <a:off x="4418013" y="22177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1.5%</a:t>
            </a:r>
          </a:p>
        </p:txBody>
      </p:sp>
      <p:sp>
        <p:nvSpPr>
          <p:cNvPr id="26" name="Rectangle 25"/>
          <p:cNvSpPr/>
          <p:nvPr/>
        </p:nvSpPr>
        <p:spPr bwMode="auto">
          <a:xfrm>
            <a:off x="4386263" y="2051050"/>
            <a:ext cx="690562"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265" name="TextBox 26"/>
          <p:cNvSpPr txBox="1">
            <a:spLocks noChangeArrowheads="1"/>
          </p:cNvSpPr>
          <p:nvPr/>
        </p:nvSpPr>
        <p:spPr bwMode="auto">
          <a:xfrm>
            <a:off x="4392613" y="20018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-1.2%</a:t>
            </a:r>
          </a:p>
        </p:txBody>
      </p:sp>
      <p:sp>
        <p:nvSpPr>
          <p:cNvPr id="138266" name="Rectangle 27"/>
          <p:cNvSpPr>
            <a:spLocks noChangeArrowheads="1"/>
          </p:cNvSpPr>
          <p:nvPr/>
        </p:nvSpPr>
        <p:spPr bwMode="auto">
          <a:xfrm>
            <a:off x="6134100" y="2424113"/>
            <a:ext cx="690563" cy="395287"/>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267" name="TextBox 28"/>
          <p:cNvSpPr txBox="1">
            <a:spLocks noChangeArrowheads="1"/>
          </p:cNvSpPr>
          <p:nvPr/>
        </p:nvSpPr>
        <p:spPr bwMode="auto">
          <a:xfrm>
            <a:off x="6127750" y="2482850"/>
            <a:ext cx="70326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-1.5%</a:t>
            </a:r>
          </a:p>
        </p:txBody>
      </p:sp>
      <p:sp>
        <p:nvSpPr>
          <p:cNvPr id="30" name="Rectangle 29"/>
          <p:cNvSpPr/>
          <p:nvPr/>
        </p:nvSpPr>
        <p:spPr bwMode="auto">
          <a:xfrm>
            <a:off x="6127750" y="2144713"/>
            <a:ext cx="690563"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cxnSp>
        <p:nvCxnSpPr>
          <p:cNvPr id="31" name="Straight Connector 30"/>
          <p:cNvCxnSpPr/>
          <p:nvPr/>
        </p:nvCxnSpPr>
        <p:spPr bwMode="auto">
          <a:xfrm>
            <a:off x="5902325" y="2387600"/>
            <a:ext cx="107950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8270" name="TextBox 31"/>
          <p:cNvSpPr txBox="1">
            <a:spLocks noChangeArrowheads="1"/>
          </p:cNvSpPr>
          <p:nvPr/>
        </p:nvSpPr>
        <p:spPr bwMode="auto">
          <a:xfrm>
            <a:off x="5353050" y="2254250"/>
            <a:ext cx="6572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LAC =</a:t>
            </a:r>
          </a:p>
        </p:txBody>
      </p:sp>
      <p:sp>
        <p:nvSpPr>
          <p:cNvPr id="138271" name="TextBox 32"/>
          <p:cNvSpPr txBox="1">
            <a:spLocks noChangeArrowheads="1"/>
          </p:cNvSpPr>
          <p:nvPr/>
        </p:nvSpPr>
        <p:spPr bwMode="auto">
          <a:xfrm>
            <a:off x="6954838" y="2254250"/>
            <a:ext cx="6413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 80%</a:t>
            </a:r>
          </a:p>
        </p:txBody>
      </p:sp>
      <p:sp>
        <p:nvSpPr>
          <p:cNvPr id="138272" name="TextBox 33"/>
          <p:cNvSpPr txBox="1">
            <a:spLocks noChangeArrowheads="1"/>
          </p:cNvSpPr>
          <p:nvPr/>
        </p:nvSpPr>
        <p:spPr bwMode="auto">
          <a:xfrm>
            <a:off x="6113463" y="2101850"/>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-1.2%</a:t>
            </a:r>
          </a:p>
        </p:txBody>
      </p:sp>
      <p:cxnSp>
        <p:nvCxnSpPr>
          <p:cNvPr id="35" name="Straight Connector 34"/>
          <p:cNvCxnSpPr/>
          <p:nvPr/>
        </p:nvCxnSpPr>
        <p:spPr bwMode="auto">
          <a:xfrm>
            <a:off x="3176588" y="2227263"/>
            <a:ext cx="1223962" cy="4445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bwMode="auto">
          <a:xfrm>
            <a:off x="836613" y="2876550"/>
            <a:ext cx="8286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8275" name="TextBox 67"/>
          <p:cNvSpPr txBox="1">
            <a:spLocks noChangeArrowheads="1"/>
          </p:cNvSpPr>
          <p:nvPr/>
        </p:nvSpPr>
        <p:spPr bwMode="auto">
          <a:xfrm>
            <a:off x="2162175" y="3289300"/>
            <a:ext cx="14065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Avg Return</a:t>
            </a:r>
          </a:p>
        </p:txBody>
      </p:sp>
      <p:sp>
        <p:nvSpPr>
          <p:cNvPr id="138276" name="Rectangle 68"/>
          <p:cNvSpPr>
            <a:spLocks noChangeArrowheads="1"/>
          </p:cNvSpPr>
          <p:nvPr/>
        </p:nvSpPr>
        <p:spPr bwMode="auto">
          <a:xfrm>
            <a:off x="2490788" y="4194175"/>
            <a:ext cx="684212" cy="468313"/>
          </a:xfrm>
          <a:prstGeom prst="rect">
            <a:avLst/>
          </a:prstGeom>
          <a:solidFill>
            <a:srgbClr val="6699FF">
              <a:alpha val="50195"/>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8277" name="TextBox 69"/>
          <p:cNvSpPr txBox="1">
            <a:spLocks noChangeArrowheads="1"/>
          </p:cNvSpPr>
          <p:nvPr/>
        </p:nvSpPr>
        <p:spPr bwMode="auto">
          <a:xfrm>
            <a:off x="4156075" y="3289300"/>
            <a:ext cx="11525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PH Return</a:t>
            </a:r>
          </a:p>
        </p:txBody>
      </p:sp>
      <p:sp>
        <p:nvSpPr>
          <p:cNvPr id="71" name="Rectangle 70"/>
          <p:cNvSpPr/>
          <p:nvPr/>
        </p:nvSpPr>
        <p:spPr bwMode="auto">
          <a:xfrm>
            <a:off x="4376738" y="4194175"/>
            <a:ext cx="684212" cy="468313"/>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279" name="TextBox 71"/>
          <p:cNvSpPr txBox="1">
            <a:spLocks noChangeArrowheads="1"/>
          </p:cNvSpPr>
          <p:nvPr/>
        </p:nvSpPr>
        <p:spPr bwMode="auto">
          <a:xfrm>
            <a:off x="2508250" y="4187825"/>
            <a:ext cx="703263"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sp>
        <p:nvSpPr>
          <p:cNvPr id="138280" name="TextBox 72"/>
          <p:cNvSpPr txBox="1">
            <a:spLocks noChangeArrowheads="1"/>
          </p:cNvSpPr>
          <p:nvPr/>
        </p:nvSpPr>
        <p:spPr bwMode="auto">
          <a:xfrm>
            <a:off x="4402138" y="4235450"/>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cxnSp>
        <p:nvCxnSpPr>
          <p:cNvPr id="74" name="Straight Connector 73"/>
          <p:cNvCxnSpPr/>
          <p:nvPr/>
        </p:nvCxnSpPr>
        <p:spPr bwMode="auto">
          <a:xfrm>
            <a:off x="3195638" y="4649788"/>
            <a:ext cx="118745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bwMode="auto">
          <a:xfrm>
            <a:off x="3195638" y="4183063"/>
            <a:ext cx="118745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78" name="Rectangle 77"/>
          <p:cNvSpPr/>
          <p:nvPr/>
        </p:nvSpPr>
        <p:spPr bwMode="auto">
          <a:xfrm>
            <a:off x="2209800" y="3181350"/>
            <a:ext cx="3019425" cy="1620838"/>
          </a:xfrm>
          <a:prstGeom prst="rect">
            <a:avLst/>
          </a:prstGeom>
          <a:no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79" name="Right Arrow Callout 78"/>
          <p:cNvSpPr/>
          <p:nvPr/>
        </p:nvSpPr>
        <p:spPr bwMode="auto">
          <a:xfrm>
            <a:off x="781050" y="3200400"/>
            <a:ext cx="1651000" cy="1620838"/>
          </a:xfrm>
          <a:prstGeom prst="rightArrowCallout">
            <a:avLst/>
          </a:prstGeom>
          <a:solidFill>
            <a:schemeClr val="bg1"/>
          </a:solid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138285" name="Rectangle 79"/>
          <p:cNvSpPr>
            <a:spLocks noChangeArrowheads="1"/>
          </p:cNvSpPr>
          <p:nvPr/>
        </p:nvSpPr>
        <p:spPr bwMode="auto">
          <a:xfrm>
            <a:off x="890588" y="4086225"/>
            <a:ext cx="684212" cy="468313"/>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8286" name="TextBox 80"/>
          <p:cNvSpPr txBox="1">
            <a:spLocks noChangeArrowheads="1"/>
          </p:cNvSpPr>
          <p:nvPr/>
        </p:nvSpPr>
        <p:spPr bwMode="auto">
          <a:xfrm>
            <a:off x="919163" y="4530725"/>
            <a:ext cx="6556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38287" name="Rectangle 81"/>
          <p:cNvSpPr>
            <a:spLocks noChangeArrowheads="1"/>
          </p:cNvSpPr>
          <p:nvPr/>
        </p:nvSpPr>
        <p:spPr bwMode="auto">
          <a:xfrm>
            <a:off x="890588" y="3268663"/>
            <a:ext cx="692150" cy="811212"/>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288" name="TextBox 82"/>
          <p:cNvSpPr txBox="1">
            <a:spLocks noChangeArrowheads="1"/>
          </p:cNvSpPr>
          <p:nvPr/>
        </p:nvSpPr>
        <p:spPr bwMode="auto">
          <a:xfrm>
            <a:off x="803275" y="3392488"/>
            <a:ext cx="911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38289" name="Rectangle 83"/>
          <p:cNvSpPr>
            <a:spLocks noChangeArrowheads="1"/>
          </p:cNvSpPr>
          <p:nvPr/>
        </p:nvSpPr>
        <p:spPr bwMode="auto">
          <a:xfrm>
            <a:off x="2484438" y="3586163"/>
            <a:ext cx="690562" cy="59372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290" name="TextBox 84"/>
          <p:cNvSpPr txBox="1">
            <a:spLocks noChangeArrowheads="1"/>
          </p:cNvSpPr>
          <p:nvPr/>
        </p:nvSpPr>
        <p:spPr bwMode="auto">
          <a:xfrm>
            <a:off x="2487613" y="3675063"/>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-4.0%</a:t>
            </a:r>
          </a:p>
        </p:txBody>
      </p:sp>
      <p:sp>
        <p:nvSpPr>
          <p:cNvPr id="88" name="Rectangle 87"/>
          <p:cNvSpPr/>
          <p:nvPr/>
        </p:nvSpPr>
        <p:spPr bwMode="auto">
          <a:xfrm>
            <a:off x="4376738" y="3736975"/>
            <a:ext cx="692150" cy="4318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292" name="TextBox 88"/>
          <p:cNvSpPr txBox="1">
            <a:spLocks noChangeArrowheads="1"/>
          </p:cNvSpPr>
          <p:nvPr/>
        </p:nvSpPr>
        <p:spPr bwMode="auto">
          <a:xfrm>
            <a:off x="4376738" y="3811588"/>
            <a:ext cx="703262"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-2.7%</a:t>
            </a:r>
          </a:p>
        </p:txBody>
      </p:sp>
      <p:sp>
        <p:nvSpPr>
          <p:cNvPr id="138293" name="Rectangle 89"/>
          <p:cNvSpPr>
            <a:spLocks noChangeArrowheads="1"/>
          </p:cNvSpPr>
          <p:nvPr/>
        </p:nvSpPr>
        <p:spPr bwMode="auto">
          <a:xfrm>
            <a:off x="6124575" y="4124325"/>
            <a:ext cx="692150" cy="395288"/>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294" name="TextBox 90"/>
          <p:cNvSpPr txBox="1">
            <a:spLocks noChangeArrowheads="1"/>
          </p:cNvSpPr>
          <p:nvPr/>
        </p:nvSpPr>
        <p:spPr bwMode="auto">
          <a:xfrm>
            <a:off x="6118225" y="4183063"/>
            <a:ext cx="703263"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-4.0%</a:t>
            </a:r>
          </a:p>
        </p:txBody>
      </p:sp>
      <p:sp>
        <p:nvSpPr>
          <p:cNvPr id="92" name="Rectangle 91"/>
          <p:cNvSpPr/>
          <p:nvPr/>
        </p:nvSpPr>
        <p:spPr bwMode="auto">
          <a:xfrm>
            <a:off x="6118225" y="3844925"/>
            <a:ext cx="690563"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cxnSp>
        <p:nvCxnSpPr>
          <p:cNvPr id="93" name="Straight Connector 92"/>
          <p:cNvCxnSpPr/>
          <p:nvPr/>
        </p:nvCxnSpPr>
        <p:spPr bwMode="auto">
          <a:xfrm>
            <a:off x="5892800" y="4087813"/>
            <a:ext cx="107950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8297" name="TextBox 94"/>
          <p:cNvSpPr txBox="1">
            <a:spLocks noChangeArrowheads="1"/>
          </p:cNvSpPr>
          <p:nvPr/>
        </p:nvSpPr>
        <p:spPr bwMode="auto">
          <a:xfrm>
            <a:off x="5353050" y="3954463"/>
            <a:ext cx="657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LAC =</a:t>
            </a:r>
          </a:p>
        </p:txBody>
      </p:sp>
      <p:sp>
        <p:nvSpPr>
          <p:cNvPr id="138298" name="TextBox 95"/>
          <p:cNvSpPr txBox="1">
            <a:spLocks noChangeArrowheads="1"/>
          </p:cNvSpPr>
          <p:nvPr/>
        </p:nvSpPr>
        <p:spPr bwMode="auto">
          <a:xfrm>
            <a:off x="6103938" y="3802063"/>
            <a:ext cx="703262"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-2.7%</a:t>
            </a:r>
          </a:p>
        </p:txBody>
      </p:sp>
      <p:cxnSp>
        <p:nvCxnSpPr>
          <p:cNvPr id="98" name="Straight Connector 97"/>
          <p:cNvCxnSpPr/>
          <p:nvPr/>
        </p:nvCxnSpPr>
        <p:spPr bwMode="auto">
          <a:xfrm>
            <a:off x="827088" y="4575175"/>
            <a:ext cx="8286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8300" name="TextBox 129"/>
          <p:cNvSpPr txBox="1">
            <a:spLocks noChangeArrowheads="1"/>
          </p:cNvSpPr>
          <p:nvPr/>
        </p:nvSpPr>
        <p:spPr bwMode="auto">
          <a:xfrm>
            <a:off x="2152650" y="5016500"/>
            <a:ext cx="14065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Avg Return</a:t>
            </a:r>
          </a:p>
        </p:txBody>
      </p:sp>
      <p:sp>
        <p:nvSpPr>
          <p:cNvPr id="138301" name="Rectangle 130"/>
          <p:cNvSpPr>
            <a:spLocks noChangeArrowheads="1"/>
          </p:cNvSpPr>
          <p:nvPr/>
        </p:nvSpPr>
        <p:spPr bwMode="auto">
          <a:xfrm>
            <a:off x="2481263" y="6102350"/>
            <a:ext cx="684212" cy="287338"/>
          </a:xfrm>
          <a:prstGeom prst="rect">
            <a:avLst/>
          </a:prstGeom>
          <a:solidFill>
            <a:srgbClr val="6699FF">
              <a:alpha val="50195"/>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8302" name="TextBox 131"/>
          <p:cNvSpPr txBox="1">
            <a:spLocks noChangeArrowheads="1"/>
          </p:cNvSpPr>
          <p:nvPr/>
        </p:nvSpPr>
        <p:spPr bwMode="auto">
          <a:xfrm>
            <a:off x="4146550" y="5016500"/>
            <a:ext cx="11525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PH Return</a:t>
            </a:r>
          </a:p>
        </p:txBody>
      </p:sp>
      <p:sp>
        <p:nvSpPr>
          <p:cNvPr id="133" name="Rectangle 132"/>
          <p:cNvSpPr/>
          <p:nvPr/>
        </p:nvSpPr>
        <p:spPr bwMode="auto">
          <a:xfrm>
            <a:off x="4367213" y="5922963"/>
            <a:ext cx="684212" cy="466725"/>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304" name="TextBox 133"/>
          <p:cNvSpPr txBox="1">
            <a:spLocks noChangeArrowheads="1"/>
          </p:cNvSpPr>
          <p:nvPr/>
        </p:nvSpPr>
        <p:spPr bwMode="auto">
          <a:xfrm>
            <a:off x="2498725" y="6076950"/>
            <a:ext cx="70326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1.5%</a:t>
            </a:r>
          </a:p>
        </p:txBody>
      </p:sp>
      <p:sp>
        <p:nvSpPr>
          <p:cNvPr id="138305" name="TextBox 134"/>
          <p:cNvSpPr txBox="1">
            <a:spLocks noChangeArrowheads="1"/>
          </p:cNvSpPr>
          <p:nvPr/>
        </p:nvSpPr>
        <p:spPr bwMode="auto">
          <a:xfrm>
            <a:off x="4392613" y="5964238"/>
            <a:ext cx="703262"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cxnSp>
        <p:nvCxnSpPr>
          <p:cNvPr id="136" name="Straight Connector 135"/>
          <p:cNvCxnSpPr/>
          <p:nvPr/>
        </p:nvCxnSpPr>
        <p:spPr bwMode="auto">
          <a:xfrm>
            <a:off x="3186113" y="6378575"/>
            <a:ext cx="118745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37" name="Straight Connector 136"/>
          <p:cNvCxnSpPr/>
          <p:nvPr/>
        </p:nvCxnSpPr>
        <p:spPr bwMode="auto">
          <a:xfrm flipV="1">
            <a:off x="3175000" y="5911850"/>
            <a:ext cx="1198563" cy="16510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40" name="Rectangle 139"/>
          <p:cNvSpPr/>
          <p:nvPr/>
        </p:nvSpPr>
        <p:spPr bwMode="auto">
          <a:xfrm>
            <a:off x="2200275" y="4910138"/>
            <a:ext cx="3019425" cy="1619250"/>
          </a:xfrm>
          <a:prstGeom prst="rect">
            <a:avLst/>
          </a:prstGeom>
          <a:no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141" name="Right Arrow Callout 140"/>
          <p:cNvSpPr/>
          <p:nvPr/>
        </p:nvSpPr>
        <p:spPr bwMode="auto">
          <a:xfrm>
            <a:off x="771525" y="4929188"/>
            <a:ext cx="1651000" cy="1619250"/>
          </a:xfrm>
          <a:prstGeom prst="rightArrowCallout">
            <a:avLst/>
          </a:prstGeom>
          <a:solidFill>
            <a:schemeClr val="bg1"/>
          </a:solid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138310" name="Rectangle 141"/>
          <p:cNvSpPr>
            <a:spLocks noChangeArrowheads="1"/>
          </p:cNvSpPr>
          <p:nvPr/>
        </p:nvSpPr>
        <p:spPr bwMode="auto">
          <a:xfrm>
            <a:off x="890588" y="6005513"/>
            <a:ext cx="684212" cy="287337"/>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8311" name="TextBox 142"/>
          <p:cNvSpPr txBox="1">
            <a:spLocks noChangeArrowheads="1"/>
          </p:cNvSpPr>
          <p:nvPr/>
        </p:nvSpPr>
        <p:spPr bwMode="auto">
          <a:xfrm>
            <a:off x="909638" y="6257925"/>
            <a:ext cx="65563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38312" name="Rectangle 143"/>
          <p:cNvSpPr>
            <a:spLocks noChangeArrowheads="1"/>
          </p:cNvSpPr>
          <p:nvPr/>
        </p:nvSpPr>
        <p:spPr bwMode="auto">
          <a:xfrm>
            <a:off x="890588" y="5016500"/>
            <a:ext cx="692150" cy="971550"/>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313" name="TextBox 144"/>
          <p:cNvSpPr txBox="1">
            <a:spLocks noChangeArrowheads="1"/>
          </p:cNvSpPr>
          <p:nvPr/>
        </p:nvSpPr>
        <p:spPr bwMode="auto">
          <a:xfrm>
            <a:off x="793750" y="5121275"/>
            <a:ext cx="9112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38314" name="Rectangle 145"/>
          <p:cNvSpPr>
            <a:spLocks noChangeArrowheads="1"/>
          </p:cNvSpPr>
          <p:nvPr/>
        </p:nvSpPr>
        <p:spPr bwMode="auto">
          <a:xfrm>
            <a:off x="2474913" y="5295900"/>
            <a:ext cx="690562" cy="792163"/>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315" name="TextBox 146"/>
          <p:cNvSpPr txBox="1">
            <a:spLocks noChangeArrowheads="1"/>
          </p:cNvSpPr>
          <p:nvPr/>
        </p:nvSpPr>
        <p:spPr bwMode="auto">
          <a:xfrm>
            <a:off x="2478088" y="5403850"/>
            <a:ext cx="703262"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-5.0%</a:t>
            </a:r>
          </a:p>
        </p:txBody>
      </p:sp>
      <p:sp>
        <p:nvSpPr>
          <p:cNvPr id="148" name="Rectangle 147"/>
          <p:cNvSpPr/>
          <p:nvPr/>
        </p:nvSpPr>
        <p:spPr bwMode="auto">
          <a:xfrm>
            <a:off x="4367213" y="5475288"/>
            <a:ext cx="692150" cy="4318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8317" name="TextBox 148"/>
          <p:cNvSpPr txBox="1">
            <a:spLocks noChangeArrowheads="1"/>
          </p:cNvSpPr>
          <p:nvPr/>
        </p:nvSpPr>
        <p:spPr bwMode="auto">
          <a:xfrm>
            <a:off x="4367213" y="553878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-2.7%</a:t>
            </a:r>
          </a:p>
        </p:txBody>
      </p:sp>
      <p:sp>
        <p:nvSpPr>
          <p:cNvPr id="138318" name="Rectangle 149"/>
          <p:cNvSpPr>
            <a:spLocks noChangeArrowheads="1"/>
          </p:cNvSpPr>
          <p:nvPr/>
        </p:nvSpPr>
        <p:spPr bwMode="auto">
          <a:xfrm>
            <a:off x="6115050" y="5851525"/>
            <a:ext cx="692150" cy="39687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8319" name="TextBox 151"/>
          <p:cNvSpPr txBox="1">
            <a:spLocks noChangeArrowheads="1"/>
          </p:cNvSpPr>
          <p:nvPr/>
        </p:nvSpPr>
        <p:spPr bwMode="auto">
          <a:xfrm>
            <a:off x="6108700" y="5911850"/>
            <a:ext cx="703263"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-5.0%</a:t>
            </a:r>
          </a:p>
        </p:txBody>
      </p:sp>
      <p:sp>
        <p:nvSpPr>
          <p:cNvPr id="153" name="Rectangle 152"/>
          <p:cNvSpPr/>
          <p:nvPr/>
        </p:nvSpPr>
        <p:spPr bwMode="auto">
          <a:xfrm>
            <a:off x="6108700" y="5572125"/>
            <a:ext cx="690563"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cxnSp>
        <p:nvCxnSpPr>
          <p:cNvPr id="154" name="Straight Connector 153"/>
          <p:cNvCxnSpPr/>
          <p:nvPr/>
        </p:nvCxnSpPr>
        <p:spPr bwMode="auto">
          <a:xfrm>
            <a:off x="5883275" y="5815013"/>
            <a:ext cx="107950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8322" name="TextBox 154"/>
          <p:cNvSpPr txBox="1">
            <a:spLocks noChangeArrowheads="1"/>
          </p:cNvSpPr>
          <p:nvPr/>
        </p:nvSpPr>
        <p:spPr bwMode="auto">
          <a:xfrm>
            <a:off x="5343525" y="5683250"/>
            <a:ext cx="657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LAC =</a:t>
            </a:r>
          </a:p>
        </p:txBody>
      </p:sp>
      <p:sp>
        <p:nvSpPr>
          <p:cNvPr id="138323" name="TextBox 155"/>
          <p:cNvSpPr txBox="1">
            <a:spLocks noChangeArrowheads="1"/>
          </p:cNvSpPr>
          <p:nvPr/>
        </p:nvSpPr>
        <p:spPr bwMode="auto">
          <a:xfrm>
            <a:off x="6094413" y="5529263"/>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-2.7%</a:t>
            </a:r>
          </a:p>
        </p:txBody>
      </p:sp>
      <p:cxnSp>
        <p:nvCxnSpPr>
          <p:cNvPr id="157" name="Straight Connector 156"/>
          <p:cNvCxnSpPr/>
          <p:nvPr/>
        </p:nvCxnSpPr>
        <p:spPr bwMode="auto">
          <a:xfrm>
            <a:off x="817563" y="6303963"/>
            <a:ext cx="8286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8325" name="TextBox 86"/>
          <p:cNvSpPr txBox="1">
            <a:spLocks noChangeArrowheads="1"/>
          </p:cNvSpPr>
          <p:nvPr/>
        </p:nvSpPr>
        <p:spPr bwMode="auto">
          <a:xfrm>
            <a:off x="6954838" y="3954463"/>
            <a:ext cx="6413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 67%</a:t>
            </a:r>
          </a:p>
        </p:txBody>
      </p:sp>
      <p:sp>
        <p:nvSpPr>
          <p:cNvPr id="138326" name="TextBox 96"/>
          <p:cNvSpPr txBox="1">
            <a:spLocks noChangeArrowheads="1"/>
          </p:cNvSpPr>
          <p:nvPr/>
        </p:nvSpPr>
        <p:spPr bwMode="auto">
          <a:xfrm>
            <a:off x="6954838" y="5683250"/>
            <a:ext cx="641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 54%</a:t>
            </a:r>
          </a:p>
        </p:txBody>
      </p:sp>
      <p:sp>
        <p:nvSpPr>
          <p:cNvPr id="13832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calculation 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
        <p:nvSpPr>
          <p:cNvPr id="2" name="Rectangle 1"/>
          <p:cNvSpPr/>
          <p:nvPr/>
        </p:nvSpPr>
        <p:spPr bwMode="auto">
          <a:xfrm>
            <a:off x="400050" y="4120050"/>
            <a:ext cx="8105775" cy="390525"/>
          </a:xfrm>
          <a:prstGeom prst="rect">
            <a:avLst/>
          </a:prstGeom>
          <a:solidFill>
            <a:srgbClr val="DDDDDD">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mtClean="0">
              <a:solidFill>
                <a:srgbClr val="000000"/>
              </a:solidFill>
              <a:latin typeface="Arial" pitchFamily="34" charset="0"/>
            </a:endParaRPr>
          </a:p>
        </p:txBody>
      </p:sp>
    </p:spTree>
    <p:extLst>
      <p:ext uri="{BB962C8B-B14F-4D97-AF65-F5344CB8AC3E}">
        <p14:creationId xmlns:p14="http://schemas.microsoft.com/office/powerpoint/2010/main" xmlns="" val="4252332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p:txBody>
          <a:bodyPr/>
          <a:lstStyle/>
          <a:p>
            <a:pPr defTabSz="912813" eaLnBrk="1" hangingPunct="1"/>
            <a:r>
              <a:rPr lang="it-IT" sz="2000" dirty="0" err="1" smtClean="0"/>
              <a:t>Solvency</a:t>
            </a:r>
            <a:r>
              <a:rPr lang="it-IT" sz="2000" dirty="0" smtClean="0"/>
              <a:t> 2 – Risk </a:t>
            </a:r>
            <a:r>
              <a:rPr lang="it-IT" sz="2000" dirty="0" err="1" smtClean="0"/>
              <a:t>Optimization</a:t>
            </a:r>
            <a:endParaRPr lang="it-IT" sz="2000" dirty="0" smtClean="0"/>
          </a:p>
        </p:txBody>
      </p:sp>
      <p:sp>
        <p:nvSpPr>
          <p:cNvPr id="14345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Applying Solvency II models: Risk Drivers and Practical Examples</a:t>
            </a:r>
            <a:endParaRPr lang="en-GB" sz="1400" dirty="0"/>
          </a:p>
          <a:p>
            <a:pPr algn="l" defTabSz="912813" eaLnBrk="1" hangingPunct="1"/>
            <a:endParaRPr lang="en-GB" sz="1400" dirty="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grpSp>
        <p:nvGrpSpPr>
          <p:cNvPr id="137" name="Group 3"/>
          <p:cNvGrpSpPr>
            <a:grpSpLocks noChangeAspect="1"/>
          </p:cNvGrpSpPr>
          <p:nvPr/>
        </p:nvGrpSpPr>
        <p:grpSpPr bwMode="auto">
          <a:xfrm rot="16200000">
            <a:off x="3188951" y="2713655"/>
            <a:ext cx="3106507" cy="2932695"/>
            <a:chOff x="2160" y="1440"/>
            <a:chExt cx="2035" cy="1856"/>
          </a:xfrm>
        </p:grpSpPr>
        <p:sp>
          <p:nvSpPr>
            <p:cNvPr id="138" name="Freeform 4"/>
            <p:cNvSpPr>
              <a:spLocks/>
            </p:cNvSpPr>
            <p:nvPr/>
          </p:nvSpPr>
          <p:spPr bwMode="auto">
            <a:xfrm>
              <a:off x="2160" y="2251"/>
              <a:ext cx="1918" cy="1045"/>
            </a:xfrm>
            <a:custGeom>
              <a:avLst/>
              <a:gdLst>
                <a:gd name="T0" fmla="*/ 1396 w 1404"/>
                <a:gd name="T1" fmla="*/ 197 h 745"/>
                <a:gd name="T2" fmla="*/ 1365 w 1404"/>
                <a:gd name="T3" fmla="*/ 331 h 745"/>
                <a:gd name="T4" fmla="*/ 1310 w 1404"/>
                <a:gd name="T5" fmla="*/ 446 h 745"/>
                <a:gd name="T6" fmla="*/ 1237 w 1404"/>
                <a:gd name="T7" fmla="*/ 543 h 745"/>
                <a:gd name="T8" fmla="*/ 1147 w 1404"/>
                <a:gd name="T9" fmla="*/ 621 h 745"/>
                <a:gd name="T10" fmla="*/ 1046 w 1404"/>
                <a:gd name="T11" fmla="*/ 680 h 745"/>
                <a:gd name="T12" fmla="*/ 936 w 1404"/>
                <a:gd name="T13" fmla="*/ 721 h 745"/>
                <a:gd name="T14" fmla="*/ 820 w 1404"/>
                <a:gd name="T15" fmla="*/ 742 h 745"/>
                <a:gd name="T16" fmla="*/ 702 w 1404"/>
                <a:gd name="T17" fmla="*/ 744 h 745"/>
                <a:gd name="T18" fmla="*/ 586 w 1404"/>
                <a:gd name="T19" fmla="*/ 728 h 745"/>
                <a:gd name="T20" fmla="*/ 474 w 1404"/>
                <a:gd name="T21" fmla="*/ 691 h 745"/>
                <a:gd name="T22" fmla="*/ 371 w 1404"/>
                <a:gd name="T23" fmla="*/ 636 h 745"/>
                <a:gd name="T24" fmla="*/ 278 w 1404"/>
                <a:gd name="T25" fmla="*/ 561 h 745"/>
                <a:gd name="T26" fmla="*/ 201 w 1404"/>
                <a:gd name="T27" fmla="*/ 467 h 745"/>
                <a:gd name="T28" fmla="*/ 142 w 1404"/>
                <a:gd name="T29" fmla="*/ 353 h 745"/>
                <a:gd name="T30" fmla="*/ 105 w 1404"/>
                <a:gd name="T31" fmla="*/ 220 h 745"/>
                <a:gd name="T32" fmla="*/ 0 w 1404"/>
                <a:gd name="T33" fmla="*/ 147 h 745"/>
                <a:gd name="T34" fmla="*/ 575 w 1404"/>
                <a:gd name="T35" fmla="*/ 163 h 745"/>
                <a:gd name="T36" fmla="*/ 496 w 1404"/>
                <a:gd name="T37" fmla="*/ 202 h 745"/>
                <a:gd name="T38" fmla="*/ 528 w 1404"/>
                <a:gd name="T39" fmla="*/ 278 h 745"/>
                <a:gd name="T40" fmla="*/ 572 w 1404"/>
                <a:gd name="T41" fmla="*/ 342 h 745"/>
                <a:gd name="T42" fmla="*/ 629 w 1404"/>
                <a:gd name="T43" fmla="*/ 394 h 745"/>
                <a:gd name="T44" fmla="*/ 694 w 1404"/>
                <a:gd name="T45" fmla="*/ 434 h 745"/>
                <a:gd name="T46" fmla="*/ 766 w 1404"/>
                <a:gd name="T47" fmla="*/ 462 h 745"/>
                <a:gd name="T48" fmla="*/ 843 w 1404"/>
                <a:gd name="T49" fmla="*/ 480 h 745"/>
                <a:gd name="T50" fmla="*/ 922 w 1404"/>
                <a:gd name="T51" fmla="*/ 487 h 745"/>
                <a:gd name="T52" fmla="*/ 1042 w 1404"/>
                <a:gd name="T53" fmla="*/ 477 h 745"/>
                <a:gd name="T54" fmla="*/ 1119 w 1404"/>
                <a:gd name="T55" fmla="*/ 457 h 745"/>
                <a:gd name="T56" fmla="*/ 1191 w 1404"/>
                <a:gd name="T57" fmla="*/ 425 h 745"/>
                <a:gd name="T58" fmla="*/ 1256 w 1404"/>
                <a:gd name="T59" fmla="*/ 384 h 745"/>
                <a:gd name="T60" fmla="*/ 1312 w 1404"/>
                <a:gd name="T61" fmla="*/ 334 h 745"/>
                <a:gd name="T62" fmla="*/ 1357 w 1404"/>
                <a:gd name="T63" fmla="*/ 273 h 745"/>
                <a:gd name="T64" fmla="*/ 1388 w 1404"/>
                <a:gd name="T65" fmla="*/ 203 h 745"/>
                <a:gd name="T66" fmla="*/ 1403 w 1404"/>
                <a:gd name="T67" fmla="*/ 123 h 7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04"/>
                <a:gd name="T103" fmla="*/ 0 h 745"/>
                <a:gd name="T104" fmla="*/ 1404 w 1404"/>
                <a:gd name="T105" fmla="*/ 745 h 7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04" h="745">
                  <a:moveTo>
                    <a:pt x="1403" y="123"/>
                  </a:moveTo>
                  <a:lnTo>
                    <a:pt x="1396" y="197"/>
                  </a:lnTo>
                  <a:lnTo>
                    <a:pt x="1384" y="266"/>
                  </a:lnTo>
                  <a:lnTo>
                    <a:pt x="1365" y="331"/>
                  </a:lnTo>
                  <a:lnTo>
                    <a:pt x="1340" y="391"/>
                  </a:lnTo>
                  <a:lnTo>
                    <a:pt x="1310" y="446"/>
                  </a:lnTo>
                  <a:lnTo>
                    <a:pt x="1275" y="498"/>
                  </a:lnTo>
                  <a:lnTo>
                    <a:pt x="1237" y="543"/>
                  </a:lnTo>
                  <a:lnTo>
                    <a:pt x="1194" y="585"/>
                  </a:lnTo>
                  <a:lnTo>
                    <a:pt x="1147" y="621"/>
                  </a:lnTo>
                  <a:lnTo>
                    <a:pt x="1098" y="654"/>
                  </a:lnTo>
                  <a:lnTo>
                    <a:pt x="1046" y="680"/>
                  </a:lnTo>
                  <a:lnTo>
                    <a:pt x="991" y="703"/>
                  </a:lnTo>
                  <a:lnTo>
                    <a:pt x="936" y="721"/>
                  </a:lnTo>
                  <a:lnTo>
                    <a:pt x="878" y="734"/>
                  </a:lnTo>
                  <a:lnTo>
                    <a:pt x="820" y="742"/>
                  </a:lnTo>
                  <a:lnTo>
                    <a:pt x="761" y="744"/>
                  </a:lnTo>
                  <a:lnTo>
                    <a:pt x="702" y="744"/>
                  </a:lnTo>
                  <a:lnTo>
                    <a:pt x="643" y="738"/>
                  </a:lnTo>
                  <a:lnTo>
                    <a:pt x="586" y="728"/>
                  </a:lnTo>
                  <a:lnTo>
                    <a:pt x="529" y="712"/>
                  </a:lnTo>
                  <a:lnTo>
                    <a:pt x="474" y="691"/>
                  </a:lnTo>
                  <a:lnTo>
                    <a:pt x="421" y="666"/>
                  </a:lnTo>
                  <a:lnTo>
                    <a:pt x="371" y="636"/>
                  </a:lnTo>
                  <a:lnTo>
                    <a:pt x="322" y="601"/>
                  </a:lnTo>
                  <a:lnTo>
                    <a:pt x="278" y="561"/>
                  </a:lnTo>
                  <a:lnTo>
                    <a:pt x="237" y="517"/>
                  </a:lnTo>
                  <a:lnTo>
                    <a:pt x="201" y="467"/>
                  </a:lnTo>
                  <a:lnTo>
                    <a:pt x="169" y="413"/>
                  </a:lnTo>
                  <a:lnTo>
                    <a:pt x="142" y="353"/>
                  </a:lnTo>
                  <a:lnTo>
                    <a:pt x="120" y="289"/>
                  </a:lnTo>
                  <a:lnTo>
                    <a:pt x="105" y="220"/>
                  </a:lnTo>
                  <a:lnTo>
                    <a:pt x="96" y="147"/>
                  </a:lnTo>
                  <a:lnTo>
                    <a:pt x="0" y="147"/>
                  </a:lnTo>
                  <a:lnTo>
                    <a:pt x="299" y="0"/>
                  </a:lnTo>
                  <a:lnTo>
                    <a:pt x="575" y="163"/>
                  </a:lnTo>
                  <a:lnTo>
                    <a:pt x="486" y="160"/>
                  </a:lnTo>
                  <a:lnTo>
                    <a:pt x="496" y="202"/>
                  </a:lnTo>
                  <a:lnTo>
                    <a:pt x="510" y="242"/>
                  </a:lnTo>
                  <a:lnTo>
                    <a:pt x="528" y="278"/>
                  </a:lnTo>
                  <a:lnTo>
                    <a:pt x="549" y="311"/>
                  </a:lnTo>
                  <a:lnTo>
                    <a:pt x="572" y="342"/>
                  </a:lnTo>
                  <a:lnTo>
                    <a:pt x="599" y="369"/>
                  </a:lnTo>
                  <a:lnTo>
                    <a:pt x="629" y="394"/>
                  </a:lnTo>
                  <a:lnTo>
                    <a:pt x="660" y="416"/>
                  </a:lnTo>
                  <a:lnTo>
                    <a:pt x="694" y="434"/>
                  </a:lnTo>
                  <a:lnTo>
                    <a:pt x="729" y="450"/>
                  </a:lnTo>
                  <a:lnTo>
                    <a:pt x="766" y="462"/>
                  </a:lnTo>
                  <a:lnTo>
                    <a:pt x="804" y="473"/>
                  </a:lnTo>
                  <a:lnTo>
                    <a:pt x="843" y="480"/>
                  </a:lnTo>
                  <a:lnTo>
                    <a:pt x="882" y="485"/>
                  </a:lnTo>
                  <a:lnTo>
                    <a:pt x="922" y="487"/>
                  </a:lnTo>
                  <a:lnTo>
                    <a:pt x="962" y="486"/>
                  </a:lnTo>
                  <a:lnTo>
                    <a:pt x="1042" y="477"/>
                  </a:lnTo>
                  <a:lnTo>
                    <a:pt x="1081" y="468"/>
                  </a:lnTo>
                  <a:lnTo>
                    <a:pt x="1119" y="457"/>
                  </a:lnTo>
                  <a:lnTo>
                    <a:pt x="1155" y="442"/>
                  </a:lnTo>
                  <a:lnTo>
                    <a:pt x="1191" y="425"/>
                  </a:lnTo>
                  <a:lnTo>
                    <a:pt x="1224" y="406"/>
                  </a:lnTo>
                  <a:lnTo>
                    <a:pt x="1256" y="384"/>
                  </a:lnTo>
                  <a:lnTo>
                    <a:pt x="1285" y="361"/>
                  </a:lnTo>
                  <a:lnTo>
                    <a:pt x="1312" y="334"/>
                  </a:lnTo>
                  <a:lnTo>
                    <a:pt x="1336" y="304"/>
                  </a:lnTo>
                  <a:lnTo>
                    <a:pt x="1357" y="273"/>
                  </a:lnTo>
                  <a:lnTo>
                    <a:pt x="1373" y="239"/>
                  </a:lnTo>
                  <a:lnTo>
                    <a:pt x="1388" y="203"/>
                  </a:lnTo>
                  <a:lnTo>
                    <a:pt x="1397" y="164"/>
                  </a:lnTo>
                  <a:lnTo>
                    <a:pt x="1403" y="123"/>
                  </a:lnTo>
                </a:path>
              </a:pathLst>
            </a:custGeom>
            <a:solidFill>
              <a:srgbClr val="C0504D">
                <a:lumMod val="75000"/>
              </a:srgbClr>
            </a:solidFill>
            <a:ln w="6350" cap="flat" cmpd="sng">
              <a:solidFill>
                <a:srgbClr val="C0504D"/>
              </a:solidFill>
              <a:prstDash val="solid"/>
              <a:round/>
              <a:headEnd type="none" w="med" len="med"/>
              <a:tailEnd type="none" w="med" len="med"/>
            </a:ln>
            <a:effectLst>
              <a:outerShdw blurRad="50800" dist="38100" algn="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139" name="Freeform 5"/>
            <p:cNvSpPr>
              <a:spLocks/>
            </p:cNvSpPr>
            <p:nvPr/>
          </p:nvSpPr>
          <p:spPr bwMode="auto">
            <a:xfrm>
              <a:off x="2280" y="1440"/>
              <a:ext cx="1915" cy="1047"/>
            </a:xfrm>
            <a:custGeom>
              <a:avLst/>
              <a:gdLst>
                <a:gd name="T0" fmla="*/ 3 w 1402"/>
                <a:gd name="T1" fmla="*/ 585 h 747"/>
                <a:gd name="T2" fmla="*/ 12 w 1402"/>
                <a:gd name="T3" fmla="*/ 513 h 747"/>
                <a:gd name="T4" fmla="*/ 29 w 1402"/>
                <a:gd name="T5" fmla="*/ 446 h 747"/>
                <a:gd name="T6" fmla="*/ 51 w 1402"/>
                <a:gd name="T7" fmla="*/ 383 h 747"/>
                <a:gd name="T8" fmla="*/ 94 w 1402"/>
                <a:gd name="T9" fmla="*/ 299 h 747"/>
                <a:gd name="T10" fmla="*/ 167 w 1402"/>
                <a:gd name="T11" fmla="*/ 202 h 747"/>
                <a:gd name="T12" fmla="*/ 232 w 1402"/>
                <a:gd name="T13" fmla="*/ 142 h 747"/>
                <a:gd name="T14" fmla="*/ 306 w 1402"/>
                <a:gd name="T15" fmla="*/ 92 h 747"/>
                <a:gd name="T16" fmla="*/ 412 w 1402"/>
                <a:gd name="T17" fmla="*/ 42 h 747"/>
                <a:gd name="T18" fmla="*/ 467 w 1402"/>
                <a:gd name="T19" fmla="*/ 25 h 747"/>
                <a:gd name="T20" fmla="*/ 525 w 1402"/>
                <a:gd name="T21" fmla="*/ 11 h 747"/>
                <a:gd name="T22" fmla="*/ 583 w 1402"/>
                <a:gd name="T23" fmla="*/ 4 h 747"/>
                <a:gd name="T24" fmla="*/ 642 w 1402"/>
                <a:gd name="T25" fmla="*/ 0 h 747"/>
                <a:gd name="T26" fmla="*/ 760 w 1402"/>
                <a:gd name="T27" fmla="*/ 7 h 747"/>
                <a:gd name="T28" fmla="*/ 874 w 1402"/>
                <a:gd name="T29" fmla="*/ 33 h 747"/>
                <a:gd name="T30" fmla="*/ 956 w 1402"/>
                <a:gd name="T31" fmla="*/ 66 h 747"/>
                <a:gd name="T32" fmla="*/ 1007 w 1402"/>
                <a:gd name="T33" fmla="*/ 93 h 747"/>
                <a:gd name="T34" fmla="*/ 1081 w 1402"/>
                <a:gd name="T35" fmla="*/ 145 h 747"/>
                <a:gd name="T36" fmla="*/ 1125 w 1402"/>
                <a:gd name="T37" fmla="*/ 185 h 747"/>
                <a:gd name="T38" fmla="*/ 1166 w 1402"/>
                <a:gd name="T39" fmla="*/ 229 h 747"/>
                <a:gd name="T40" fmla="*/ 1234 w 1402"/>
                <a:gd name="T41" fmla="*/ 333 h 747"/>
                <a:gd name="T42" fmla="*/ 1282 w 1402"/>
                <a:gd name="T43" fmla="*/ 457 h 747"/>
                <a:gd name="T44" fmla="*/ 1307 w 1402"/>
                <a:gd name="T45" fmla="*/ 599 h 747"/>
                <a:gd name="T46" fmla="*/ 1104 w 1402"/>
                <a:gd name="T47" fmla="*/ 746 h 747"/>
                <a:gd name="T48" fmla="*/ 917 w 1402"/>
                <a:gd name="T49" fmla="*/ 585 h 747"/>
                <a:gd name="T50" fmla="*/ 894 w 1402"/>
                <a:gd name="T51" fmla="*/ 503 h 747"/>
                <a:gd name="T52" fmla="*/ 854 w 1402"/>
                <a:gd name="T53" fmla="*/ 434 h 747"/>
                <a:gd name="T54" fmla="*/ 804 w 1402"/>
                <a:gd name="T55" fmla="*/ 376 h 747"/>
                <a:gd name="T56" fmla="*/ 744 w 1402"/>
                <a:gd name="T57" fmla="*/ 330 h 747"/>
                <a:gd name="T58" fmla="*/ 675 w 1402"/>
                <a:gd name="T59" fmla="*/ 295 h 747"/>
                <a:gd name="T60" fmla="*/ 599 w 1402"/>
                <a:gd name="T61" fmla="*/ 272 h 747"/>
                <a:gd name="T62" fmla="*/ 521 w 1402"/>
                <a:gd name="T63" fmla="*/ 261 h 747"/>
                <a:gd name="T64" fmla="*/ 441 w 1402"/>
                <a:gd name="T65" fmla="*/ 260 h 747"/>
                <a:gd name="T66" fmla="*/ 360 w 1402"/>
                <a:gd name="T67" fmla="*/ 269 h 747"/>
                <a:gd name="T68" fmla="*/ 284 w 1402"/>
                <a:gd name="T69" fmla="*/ 289 h 747"/>
                <a:gd name="T70" fmla="*/ 212 w 1402"/>
                <a:gd name="T71" fmla="*/ 320 h 747"/>
                <a:gd name="T72" fmla="*/ 147 w 1402"/>
                <a:gd name="T73" fmla="*/ 361 h 747"/>
                <a:gd name="T74" fmla="*/ 92 w 1402"/>
                <a:gd name="T75" fmla="*/ 412 h 747"/>
                <a:gd name="T76" fmla="*/ 47 w 1402"/>
                <a:gd name="T77" fmla="*/ 473 h 747"/>
                <a:gd name="T78" fmla="*/ 16 w 1402"/>
                <a:gd name="T79" fmla="*/ 543 h 747"/>
                <a:gd name="T80" fmla="*/ 0 w 1402"/>
                <a:gd name="T81" fmla="*/ 623 h 7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2"/>
                <a:gd name="T124" fmla="*/ 0 h 747"/>
                <a:gd name="T125" fmla="*/ 1402 w 1402"/>
                <a:gd name="T126" fmla="*/ 747 h 7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2" h="747">
                  <a:moveTo>
                    <a:pt x="0" y="623"/>
                  </a:moveTo>
                  <a:lnTo>
                    <a:pt x="3" y="585"/>
                  </a:lnTo>
                  <a:lnTo>
                    <a:pt x="7" y="548"/>
                  </a:lnTo>
                  <a:lnTo>
                    <a:pt x="12" y="513"/>
                  </a:lnTo>
                  <a:lnTo>
                    <a:pt x="19" y="480"/>
                  </a:lnTo>
                  <a:lnTo>
                    <a:pt x="29" y="446"/>
                  </a:lnTo>
                  <a:lnTo>
                    <a:pt x="38" y="414"/>
                  </a:lnTo>
                  <a:lnTo>
                    <a:pt x="51" y="383"/>
                  </a:lnTo>
                  <a:lnTo>
                    <a:pt x="63" y="354"/>
                  </a:lnTo>
                  <a:lnTo>
                    <a:pt x="94" y="299"/>
                  </a:lnTo>
                  <a:lnTo>
                    <a:pt x="128" y="248"/>
                  </a:lnTo>
                  <a:lnTo>
                    <a:pt x="167" y="202"/>
                  </a:lnTo>
                  <a:lnTo>
                    <a:pt x="210" y="161"/>
                  </a:lnTo>
                  <a:lnTo>
                    <a:pt x="232" y="142"/>
                  </a:lnTo>
                  <a:lnTo>
                    <a:pt x="256" y="124"/>
                  </a:lnTo>
                  <a:lnTo>
                    <a:pt x="306" y="92"/>
                  </a:lnTo>
                  <a:lnTo>
                    <a:pt x="357" y="65"/>
                  </a:lnTo>
                  <a:lnTo>
                    <a:pt x="412" y="42"/>
                  </a:lnTo>
                  <a:lnTo>
                    <a:pt x="440" y="32"/>
                  </a:lnTo>
                  <a:lnTo>
                    <a:pt x="467" y="25"/>
                  </a:lnTo>
                  <a:lnTo>
                    <a:pt x="496" y="17"/>
                  </a:lnTo>
                  <a:lnTo>
                    <a:pt x="525" y="11"/>
                  </a:lnTo>
                  <a:lnTo>
                    <a:pt x="554" y="7"/>
                  </a:lnTo>
                  <a:lnTo>
                    <a:pt x="583" y="4"/>
                  </a:lnTo>
                  <a:lnTo>
                    <a:pt x="613" y="1"/>
                  </a:lnTo>
                  <a:lnTo>
                    <a:pt x="642" y="0"/>
                  </a:lnTo>
                  <a:lnTo>
                    <a:pt x="701" y="1"/>
                  </a:lnTo>
                  <a:lnTo>
                    <a:pt x="760" y="7"/>
                  </a:lnTo>
                  <a:lnTo>
                    <a:pt x="818" y="18"/>
                  </a:lnTo>
                  <a:lnTo>
                    <a:pt x="874" y="33"/>
                  </a:lnTo>
                  <a:lnTo>
                    <a:pt x="929" y="54"/>
                  </a:lnTo>
                  <a:lnTo>
                    <a:pt x="956" y="66"/>
                  </a:lnTo>
                  <a:lnTo>
                    <a:pt x="982" y="79"/>
                  </a:lnTo>
                  <a:lnTo>
                    <a:pt x="1007" y="93"/>
                  </a:lnTo>
                  <a:lnTo>
                    <a:pt x="1033" y="109"/>
                  </a:lnTo>
                  <a:lnTo>
                    <a:pt x="1081" y="145"/>
                  </a:lnTo>
                  <a:lnTo>
                    <a:pt x="1103" y="164"/>
                  </a:lnTo>
                  <a:lnTo>
                    <a:pt x="1125" y="185"/>
                  </a:lnTo>
                  <a:lnTo>
                    <a:pt x="1146" y="206"/>
                  </a:lnTo>
                  <a:lnTo>
                    <a:pt x="1166" y="229"/>
                  </a:lnTo>
                  <a:lnTo>
                    <a:pt x="1202" y="278"/>
                  </a:lnTo>
                  <a:lnTo>
                    <a:pt x="1234" y="333"/>
                  </a:lnTo>
                  <a:lnTo>
                    <a:pt x="1261" y="392"/>
                  </a:lnTo>
                  <a:lnTo>
                    <a:pt x="1282" y="457"/>
                  </a:lnTo>
                  <a:lnTo>
                    <a:pt x="1298" y="525"/>
                  </a:lnTo>
                  <a:lnTo>
                    <a:pt x="1307" y="599"/>
                  </a:lnTo>
                  <a:lnTo>
                    <a:pt x="1401" y="599"/>
                  </a:lnTo>
                  <a:lnTo>
                    <a:pt x="1104" y="746"/>
                  </a:lnTo>
                  <a:lnTo>
                    <a:pt x="828" y="583"/>
                  </a:lnTo>
                  <a:lnTo>
                    <a:pt x="917" y="585"/>
                  </a:lnTo>
                  <a:lnTo>
                    <a:pt x="908" y="543"/>
                  </a:lnTo>
                  <a:lnTo>
                    <a:pt x="894" y="503"/>
                  </a:lnTo>
                  <a:lnTo>
                    <a:pt x="875" y="467"/>
                  </a:lnTo>
                  <a:lnTo>
                    <a:pt x="854" y="434"/>
                  </a:lnTo>
                  <a:lnTo>
                    <a:pt x="830" y="403"/>
                  </a:lnTo>
                  <a:lnTo>
                    <a:pt x="804" y="376"/>
                  </a:lnTo>
                  <a:lnTo>
                    <a:pt x="775" y="351"/>
                  </a:lnTo>
                  <a:lnTo>
                    <a:pt x="744" y="330"/>
                  </a:lnTo>
                  <a:lnTo>
                    <a:pt x="710" y="311"/>
                  </a:lnTo>
                  <a:lnTo>
                    <a:pt x="675" y="295"/>
                  </a:lnTo>
                  <a:lnTo>
                    <a:pt x="637" y="283"/>
                  </a:lnTo>
                  <a:lnTo>
                    <a:pt x="599" y="272"/>
                  </a:lnTo>
                  <a:lnTo>
                    <a:pt x="561" y="265"/>
                  </a:lnTo>
                  <a:lnTo>
                    <a:pt x="521" y="261"/>
                  </a:lnTo>
                  <a:lnTo>
                    <a:pt x="481" y="259"/>
                  </a:lnTo>
                  <a:lnTo>
                    <a:pt x="441" y="260"/>
                  </a:lnTo>
                  <a:lnTo>
                    <a:pt x="400" y="263"/>
                  </a:lnTo>
                  <a:lnTo>
                    <a:pt x="360" y="269"/>
                  </a:lnTo>
                  <a:lnTo>
                    <a:pt x="322" y="278"/>
                  </a:lnTo>
                  <a:lnTo>
                    <a:pt x="284" y="289"/>
                  </a:lnTo>
                  <a:lnTo>
                    <a:pt x="248" y="304"/>
                  </a:lnTo>
                  <a:lnTo>
                    <a:pt x="212" y="320"/>
                  </a:lnTo>
                  <a:lnTo>
                    <a:pt x="179" y="339"/>
                  </a:lnTo>
                  <a:lnTo>
                    <a:pt x="147" y="361"/>
                  </a:lnTo>
                  <a:lnTo>
                    <a:pt x="118" y="385"/>
                  </a:lnTo>
                  <a:lnTo>
                    <a:pt x="92" y="412"/>
                  </a:lnTo>
                  <a:lnTo>
                    <a:pt x="68" y="441"/>
                  </a:lnTo>
                  <a:lnTo>
                    <a:pt x="47" y="473"/>
                  </a:lnTo>
                  <a:lnTo>
                    <a:pt x="30" y="506"/>
                  </a:lnTo>
                  <a:lnTo>
                    <a:pt x="16" y="543"/>
                  </a:lnTo>
                  <a:lnTo>
                    <a:pt x="6" y="581"/>
                  </a:lnTo>
                  <a:lnTo>
                    <a:pt x="0" y="623"/>
                  </a:lnTo>
                </a:path>
              </a:pathLst>
            </a:custGeom>
            <a:solidFill>
              <a:srgbClr val="92D050"/>
            </a:solidFill>
            <a:ln w="6350" cap="flat" cmpd="sng">
              <a:solidFill>
                <a:srgbClr val="CCCCCC"/>
              </a:solidFill>
              <a:prstDash val="solid"/>
              <a:round/>
              <a:headEnd type="none" w="med" len="med"/>
              <a:tailEnd type="none" w="med" len="med"/>
            </a:ln>
            <a:effectLst>
              <a:outerShdw blurRad="50800" dist="38100" algn="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grpSp>
          <p:nvGrpSpPr>
            <p:cNvPr id="141" name="Group 6"/>
            <p:cNvGrpSpPr>
              <a:grpSpLocks/>
            </p:cNvGrpSpPr>
            <p:nvPr/>
          </p:nvGrpSpPr>
          <p:grpSpPr bwMode="auto">
            <a:xfrm>
              <a:off x="2514" y="1508"/>
              <a:ext cx="1306" cy="1758"/>
              <a:chOff x="2455" y="1508"/>
              <a:chExt cx="1306" cy="1758"/>
            </a:xfrm>
          </p:grpSpPr>
          <p:sp>
            <p:nvSpPr>
              <p:cNvPr id="142" name="Text Box 7"/>
              <p:cNvSpPr txBox="1">
                <a:spLocks noChangeArrowheads="1"/>
              </p:cNvSpPr>
              <p:nvPr/>
            </p:nvSpPr>
            <p:spPr bwMode="auto">
              <a:xfrm rot="5400000">
                <a:off x="3159" y="1943"/>
                <a:ext cx="1037"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45720" rIns="45720" anchor="ctr" anchorCtr="1"/>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0"/>
                  </a:spcBef>
                  <a:spcAft>
                    <a:spcPct val="0"/>
                  </a:spcAft>
                  <a:defRPr>
                    <a:solidFill>
                      <a:schemeClr val="bg1"/>
                    </a:solidFill>
                    <a:latin typeface="Arial" pitchFamily="34" charset="0"/>
                  </a:defRPr>
                </a:lvl6pPr>
                <a:lvl7pPr marL="2971800" indent="-228600" algn="ctr" eaLnBrk="0" fontAlgn="base" hangingPunct="0">
                  <a:spcBef>
                    <a:spcPct val="0"/>
                  </a:spcBef>
                  <a:spcAft>
                    <a:spcPct val="0"/>
                  </a:spcAft>
                  <a:defRPr>
                    <a:solidFill>
                      <a:schemeClr val="bg1"/>
                    </a:solidFill>
                    <a:latin typeface="Arial" pitchFamily="34" charset="0"/>
                  </a:defRPr>
                </a:lvl7pPr>
                <a:lvl8pPr marL="3429000" indent="-228600" algn="ctr" eaLnBrk="0" fontAlgn="base" hangingPunct="0">
                  <a:spcBef>
                    <a:spcPct val="0"/>
                  </a:spcBef>
                  <a:spcAft>
                    <a:spcPct val="0"/>
                  </a:spcAft>
                  <a:defRPr>
                    <a:solidFill>
                      <a:schemeClr val="bg1"/>
                    </a:solidFill>
                    <a:latin typeface="Arial" pitchFamily="34" charset="0"/>
                  </a:defRPr>
                </a:lvl8pPr>
                <a:lvl9pPr marL="3886200" indent="-228600" algn="ctr" eaLnBrk="0" fontAlgn="base" hangingPunct="0">
                  <a:spcBef>
                    <a:spcPct val="0"/>
                  </a:spcBef>
                  <a:spcAft>
                    <a:spcPct val="0"/>
                  </a:spcAft>
                  <a:defRPr>
                    <a:solidFill>
                      <a:schemeClr val="bg1"/>
                    </a:solidFill>
                    <a:latin typeface="Arial"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700" b="1"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latin typeface="Arial" pitchFamily="34" charset="0"/>
                  </a:rPr>
                  <a:t>ASSETS</a:t>
                </a:r>
              </a:p>
            </p:txBody>
          </p:sp>
          <p:sp>
            <p:nvSpPr>
              <p:cNvPr id="144" name="Text Box 8"/>
              <p:cNvSpPr txBox="1">
                <a:spLocks noChangeArrowheads="1"/>
              </p:cNvSpPr>
              <p:nvPr/>
            </p:nvSpPr>
            <p:spPr bwMode="auto">
              <a:xfrm rot="5400000">
                <a:off x="1960" y="2603"/>
                <a:ext cx="1158"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lIns="45720" rIns="45720" anchor="ctr" anchorCtr="1"/>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0"/>
                  </a:spcBef>
                  <a:spcAft>
                    <a:spcPct val="0"/>
                  </a:spcAft>
                  <a:defRPr>
                    <a:solidFill>
                      <a:schemeClr val="bg1"/>
                    </a:solidFill>
                    <a:latin typeface="Arial" pitchFamily="34" charset="0"/>
                  </a:defRPr>
                </a:lvl6pPr>
                <a:lvl7pPr marL="2971800" indent="-228600" algn="ctr" eaLnBrk="0" fontAlgn="base" hangingPunct="0">
                  <a:spcBef>
                    <a:spcPct val="0"/>
                  </a:spcBef>
                  <a:spcAft>
                    <a:spcPct val="0"/>
                  </a:spcAft>
                  <a:defRPr>
                    <a:solidFill>
                      <a:schemeClr val="bg1"/>
                    </a:solidFill>
                    <a:latin typeface="Arial" pitchFamily="34" charset="0"/>
                  </a:defRPr>
                </a:lvl7pPr>
                <a:lvl8pPr marL="3429000" indent="-228600" algn="ctr" eaLnBrk="0" fontAlgn="base" hangingPunct="0">
                  <a:spcBef>
                    <a:spcPct val="0"/>
                  </a:spcBef>
                  <a:spcAft>
                    <a:spcPct val="0"/>
                  </a:spcAft>
                  <a:defRPr>
                    <a:solidFill>
                      <a:schemeClr val="bg1"/>
                    </a:solidFill>
                    <a:latin typeface="Arial" pitchFamily="34" charset="0"/>
                  </a:defRPr>
                </a:lvl8pPr>
                <a:lvl9pPr marL="3886200" indent="-228600" algn="ctr" eaLnBrk="0" fontAlgn="base" hangingPunct="0">
                  <a:spcBef>
                    <a:spcPct val="0"/>
                  </a:spcBef>
                  <a:spcAft>
                    <a:spcPct val="0"/>
                  </a:spcAft>
                  <a:defRPr>
                    <a:solidFill>
                      <a:schemeClr val="bg1"/>
                    </a:solidFill>
                    <a:latin typeface="Arial"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700" b="1"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latin typeface="Arial" pitchFamily="34" charset="0"/>
                  </a:rPr>
                  <a:t>LIABILITIES</a:t>
                </a:r>
              </a:p>
            </p:txBody>
          </p:sp>
        </p:grpSp>
      </p:grpSp>
      <p:sp>
        <p:nvSpPr>
          <p:cNvPr id="145" name="Rectangle 6"/>
          <p:cNvSpPr>
            <a:spLocks noChangeArrowheads="1"/>
          </p:cNvSpPr>
          <p:nvPr/>
        </p:nvSpPr>
        <p:spPr bwMode="gray">
          <a:xfrm>
            <a:off x="273696" y="3120944"/>
            <a:ext cx="2642120" cy="2245582"/>
          </a:xfrm>
          <a:prstGeom prst="rect">
            <a:avLst/>
          </a:prstGeom>
          <a:noFill/>
          <a:ln w="28575">
            <a:solidFill>
              <a:srgbClr val="92D050"/>
            </a:solidFill>
            <a:prstDash val="dash"/>
            <a:miter lim="800000"/>
            <a:headEnd/>
            <a:tailEnd/>
          </a:ln>
          <a:effectLst>
            <a:outerShdw dist="53882" dir="2700000" algn="ctr" rotWithShape="0">
              <a:sysClr val="window" lastClr="FFFFFF"/>
            </a:outerShdw>
          </a:effectLst>
        </p:spPr>
        <p:txBody>
          <a:bodyPr wrap="square" lIns="45720" rIns="45720" anchor="ctr"/>
          <a:lstStyle/>
          <a:p>
            <a:pPr marL="85725" marR="0" lvl="0" indent="-85725" algn="ctr" defTabSz="914400" eaLnBrk="0" fontAlgn="auto" latinLnBrk="0" hangingPunct="0">
              <a:lnSpc>
                <a:spcPct val="100000"/>
              </a:lnSpc>
              <a:spcBef>
                <a:spcPct val="30000"/>
              </a:spcBef>
              <a:spcAft>
                <a:spcPts val="0"/>
              </a:spcAft>
              <a:buClr>
                <a:srgbClr val="CCCCCC"/>
              </a:buClr>
              <a:buSzTx/>
              <a:buFontTx/>
              <a:buNone/>
              <a:tabLst/>
              <a:defRPr/>
            </a:pPr>
            <a:r>
              <a:rPr kumimoji="0" lang="it-IT" sz="1600" b="1" i="0" u="sng" strike="noStrike" kern="0" cap="none" spc="0" normalizeH="0" baseline="0" noProof="0" dirty="0" err="1" smtClean="0">
                <a:ln>
                  <a:noFill/>
                </a:ln>
                <a:solidFill>
                  <a:srgbClr val="000000"/>
                </a:solidFill>
                <a:effectLst/>
                <a:uLnTx/>
                <a:uFillTx/>
              </a:rPr>
              <a:t>Asset</a:t>
            </a:r>
            <a:r>
              <a:rPr kumimoji="0" lang="it-IT" sz="1600" b="1" i="0" u="sng" strike="noStrike" kern="0" cap="none" spc="0" normalizeH="0" baseline="0" noProof="0" dirty="0" smtClean="0">
                <a:ln>
                  <a:noFill/>
                </a:ln>
                <a:solidFill>
                  <a:srgbClr val="000000"/>
                </a:solidFill>
                <a:effectLst/>
                <a:uLnTx/>
                <a:uFillTx/>
              </a:rPr>
              <a:t> management:</a:t>
            </a:r>
          </a:p>
          <a:p>
            <a:pPr marL="85725" marR="0" lvl="0" indent="-85725" algn="ctr" defTabSz="914400" eaLnBrk="0" fontAlgn="auto" latinLnBrk="0" hangingPunct="0">
              <a:lnSpc>
                <a:spcPct val="100000"/>
              </a:lnSpc>
              <a:spcBef>
                <a:spcPct val="30000"/>
              </a:spcBef>
              <a:spcAft>
                <a:spcPts val="0"/>
              </a:spcAft>
              <a:buClr>
                <a:srgbClr val="CCCCCC"/>
              </a:buClr>
              <a:buSzTx/>
              <a:buFontTx/>
              <a:buNone/>
              <a:tabLst/>
              <a:defRPr/>
            </a:pPr>
            <a:endParaRPr kumimoji="0" lang="it-IT" sz="800" b="1" i="0" u="sng" strike="noStrike" kern="0" cap="none" spc="0" normalizeH="0" baseline="0" noProof="0" dirty="0">
              <a:ln>
                <a:noFill/>
              </a:ln>
              <a:solidFill>
                <a:srgbClr val="000000"/>
              </a:solidFill>
              <a:effectLst/>
              <a:uLnTx/>
              <a:uFillTx/>
            </a:endParaRPr>
          </a:p>
          <a:p>
            <a:pPr marL="85725" marR="0" lvl="0" indent="-85725" algn="ctr" defTabSz="914400" eaLnBrk="0" fontAlgn="auto" latinLnBrk="0" hangingPunct="0">
              <a:lnSpc>
                <a:spcPct val="100000"/>
              </a:lnSpc>
              <a:spcBef>
                <a:spcPct val="30000"/>
              </a:spcBef>
              <a:spcAft>
                <a:spcPts val="0"/>
              </a:spcAft>
              <a:buClrTx/>
              <a:buSzTx/>
              <a:buFont typeface="Wingdings" pitchFamily="2" charset="2"/>
              <a:buChar char="ü"/>
              <a:tabLst/>
              <a:defRPr/>
            </a:pPr>
            <a:r>
              <a:rPr kumimoji="0" lang="it-IT" sz="1400" b="1" i="0" u="none" strike="noStrike" kern="0" cap="none" spc="0" normalizeH="0" baseline="0" noProof="0" dirty="0" err="1" smtClean="0">
                <a:ln>
                  <a:noFill/>
                </a:ln>
                <a:solidFill>
                  <a:srgbClr val="000000"/>
                </a:solidFill>
                <a:effectLst/>
                <a:uLnTx/>
                <a:uFillTx/>
              </a:rPr>
              <a:t>Asset</a:t>
            </a:r>
            <a:r>
              <a:rPr kumimoji="0" lang="it-IT" sz="1400" b="1" i="0" u="none" strike="noStrike" kern="0" cap="none" spc="0" normalizeH="0" baseline="0" noProof="0" dirty="0" smtClean="0">
                <a:ln>
                  <a:noFill/>
                </a:ln>
                <a:solidFill>
                  <a:srgbClr val="000000"/>
                </a:solidFill>
                <a:effectLst/>
                <a:uLnTx/>
                <a:uFillTx/>
              </a:rPr>
              <a:t> </a:t>
            </a:r>
            <a:r>
              <a:rPr kumimoji="0" lang="it-IT" sz="1400" b="1" i="0" u="none" strike="noStrike" kern="0" cap="none" spc="0" normalizeH="0" baseline="0" noProof="0" dirty="0" err="1" smtClean="0">
                <a:ln>
                  <a:noFill/>
                </a:ln>
                <a:solidFill>
                  <a:srgbClr val="000000"/>
                </a:solidFill>
                <a:effectLst/>
                <a:uLnTx/>
                <a:uFillTx/>
              </a:rPr>
              <a:t>allocation</a:t>
            </a:r>
            <a:r>
              <a:rPr kumimoji="0" lang="it-IT" sz="1400" b="1" i="0" u="none" strike="noStrike" kern="0" cap="none" spc="0" normalizeH="0" baseline="0" noProof="0" dirty="0" smtClean="0">
                <a:ln>
                  <a:noFill/>
                </a:ln>
                <a:solidFill>
                  <a:srgbClr val="000000"/>
                </a:solidFill>
                <a:effectLst/>
                <a:uLnTx/>
                <a:uFillTx/>
              </a:rPr>
              <a:t> </a:t>
            </a:r>
            <a:r>
              <a:rPr kumimoji="0" lang="it-IT" sz="1400" b="0" i="0" u="none" strike="noStrike" kern="0" cap="none" spc="0" normalizeH="0" baseline="0" noProof="0" dirty="0" err="1" smtClean="0">
                <a:ln>
                  <a:noFill/>
                </a:ln>
                <a:solidFill>
                  <a:srgbClr val="000000"/>
                </a:solidFill>
                <a:effectLst/>
                <a:uLnTx/>
                <a:uFillTx/>
              </a:rPr>
              <a:t>based</a:t>
            </a:r>
            <a:r>
              <a:rPr kumimoji="0" lang="it-IT" sz="1400" b="0" i="0" u="none" strike="noStrike" kern="0" cap="none" spc="0" normalizeH="0" baseline="0" noProof="0" dirty="0" smtClean="0">
                <a:ln>
                  <a:noFill/>
                </a:ln>
                <a:solidFill>
                  <a:srgbClr val="000000"/>
                </a:solidFill>
                <a:effectLst/>
                <a:uLnTx/>
                <a:uFillTx/>
              </a:rPr>
              <a:t> on </a:t>
            </a:r>
            <a:r>
              <a:rPr kumimoji="0" lang="it-IT" sz="1400" b="0" i="0" u="none" strike="noStrike" kern="0" cap="none" spc="0" normalizeH="0" baseline="0" noProof="0" dirty="0" err="1" smtClean="0">
                <a:ln>
                  <a:noFill/>
                </a:ln>
                <a:solidFill>
                  <a:srgbClr val="000000"/>
                </a:solidFill>
                <a:effectLst/>
                <a:uLnTx/>
                <a:uFillTx/>
              </a:rPr>
              <a:t>effective</a:t>
            </a:r>
            <a:r>
              <a:rPr kumimoji="0" lang="it-IT" sz="1400" b="0" i="0" u="none" strike="noStrike" kern="0" cap="none" spc="0" normalizeH="0" baseline="0" noProof="0" dirty="0" smtClean="0">
                <a:ln>
                  <a:noFill/>
                </a:ln>
                <a:solidFill>
                  <a:srgbClr val="000000"/>
                </a:solidFill>
                <a:effectLst/>
                <a:uLnTx/>
                <a:uFillTx/>
              </a:rPr>
              <a:t> </a:t>
            </a:r>
            <a:r>
              <a:rPr kumimoji="0" lang="it-IT" sz="1400" b="0" i="0" u="none" strike="noStrike" kern="0" cap="none" spc="0" normalizeH="0" baseline="0" noProof="0" dirty="0" err="1" smtClean="0">
                <a:ln>
                  <a:noFill/>
                </a:ln>
                <a:solidFill>
                  <a:srgbClr val="000000"/>
                </a:solidFill>
                <a:effectLst/>
                <a:uLnTx/>
                <a:uFillTx/>
              </a:rPr>
              <a:t>risks</a:t>
            </a:r>
            <a:r>
              <a:rPr kumimoji="0" lang="it-IT" sz="1400" b="0" i="0" u="none" strike="noStrike" kern="0" cap="none" spc="0" normalizeH="0" baseline="0" noProof="0" dirty="0" smtClean="0">
                <a:ln>
                  <a:noFill/>
                </a:ln>
                <a:solidFill>
                  <a:srgbClr val="000000"/>
                </a:solidFill>
                <a:effectLst/>
                <a:uLnTx/>
                <a:uFillTx/>
              </a:rPr>
              <a:t> Company </a:t>
            </a:r>
            <a:r>
              <a:rPr kumimoji="0" lang="it-IT" sz="1400" b="0" i="0" u="none" strike="noStrike" kern="0" cap="none" spc="0" normalizeH="0" baseline="0" noProof="0" dirty="0" err="1" smtClean="0">
                <a:ln>
                  <a:noFill/>
                </a:ln>
                <a:solidFill>
                  <a:srgbClr val="000000"/>
                </a:solidFill>
                <a:effectLst/>
                <a:uLnTx/>
                <a:uFillTx/>
              </a:rPr>
              <a:t>want</a:t>
            </a:r>
            <a:r>
              <a:rPr kumimoji="0" lang="it-IT" sz="1400" b="0" i="0" u="none" strike="noStrike" kern="0" cap="none" spc="0" normalizeH="0" baseline="0" noProof="0" dirty="0" smtClean="0">
                <a:ln>
                  <a:noFill/>
                </a:ln>
                <a:solidFill>
                  <a:srgbClr val="000000"/>
                </a:solidFill>
                <a:effectLst/>
                <a:uLnTx/>
                <a:uFillTx/>
              </a:rPr>
              <a:t> to be </a:t>
            </a:r>
            <a:r>
              <a:rPr kumimoji="0" lang="it-IT" sz="1400" b="0" i="0" u="none" strike="noStrike" kern="0" cap="none" spc="0" normalizeH="0" baseline="0" noProof="0" dirty="0" err="1" smtClean="0">
                <a:ln>
                  <a:noFill/>
                </a:ln>
                <a:solidFill>
                  <a:srgbClr val="000000"/>
                </a:solidFill>
                <a:effectLst/>
                <a:uLnTx/>
                <a:uFillTx/>
              </a:rPr>
              <a:t>exposed</a:t>
            </a:r>
            <a:r>
              <a:rPr kumimoji="0" lang="it-IT" sz="1400" b="0" i="0" u="none" strike="noStrike" kern="0" cap="none" spc="0" normalizeH="0" baseline="0" noProof="0" dirty="0" smtClean="0">
                <a:ln>
                  <a:noFill/>
                </a:ln>
                <a:solidFill>
                  <a:srgbClr val="000000"/>
                </a:solidFill>
                <a:effectLst/>
                <a:uLnTx/>
                <a:uFillTx/>
              </a:rPr>
              <a:t> to</a:t>
            </a:r>
          </a:p>
          <a:p>
            <a:pPr marL="85725" marR="0" lvl="0" indent="-85725" algn="ctr" defTabSz="914400" eaLnBrk="0" fontAlgn="auto" latinLnBrk="0" hangingPunct="0">
              <a:lnSpc>
                <a:spcPct val="100000"/>
              </a:lnSpc>
              <a:spcBef>
                <a:spcPct val="30000"/>
              </a:spcBef>
              <a:spcAft>
                <a:spcPts val="0"/>
              </a:spcAft>
              <a:buClrTx/>
              <a:buSzTx/>
              <a:buFontTx/>
              <a:buNone/>
              <a:tabLst/>
              <a:defRPr/>
            </a:pPr>
            <a:endParaRPr kumimoji="0" lang="it-IT" sz="1000" b="0" i="0" u="none" strike="noStrike" kern="0" cap="none" spc="0" normalizeH="0" baseline="0" noProof="0" dirty="0">
              <a:ln>
                <a:noFill/>
              </a:ln>
              <a:solidFill>
                <a:srgbClr val="000000"/>
              </a:solidFill>
              <a:effectLst/>
              <a:uLnTx/>
              <a:uFillTx/>
            </a:endParaRPr>
          </a:p>
          <a:p>
            <a:pPr marL="85725" marR="0" lvl="0" indent="-85725" algn="ctr" defTabSz="914400" eaLnBrk="0" fontAlgn="auto" latinLnBrk="0" hangingPunct="0">
              <a:lnSpc>
                <a:spcPct val="100000"/>
              </a:lnSpc>
              <a:spcBef>
                <a:spcPct val="30000"/>
              </a:spcBef>
              <a:spcAft>
                <a:spcPts val="0"/>
              </a:spcAft>
              <a:buClrTx/>
              <a:buSzTx/>
              <a:buFont typeface="Wingdings" pitchFamily="2" charset="2"/>
              <a:buChar char="ü"/>
              <a:tabLst/>
              <a:defRPr/>
            </a:pPr>
            <a:r>
              <a:rPr kumimoji="0" lang="it-IT" sz="1400" b="1" i="0" u="none" strike="noStrike" kern="0" cap="none" spc="0" normalizeH="0" baseline="0" noProof="0" dirty="0" err="1" smtClean="0">
                <a:ln>
                  <a:noFill/>
                </a:ln>
                <a:solidFill>
                  <a:srgbClr val="000000"/>
                </a:solidFill>
                <a:effectLst/>
                <a:uLnTx/>
                <a:uFillTx/>
              </a:rPr>
              <a:t>Counterparty</a:t>
            </a:r>
            <a:r>
              <a:rPr kumimoji="0" lang="it-IT" sz="1400" b="1" i="0" u="none" strike="noStrike" kern="0" cap="none" spc="0" normalizeH="0" baseline="0" noProof="0" dirty="0" smtClean="0">
                <a:ln>
                  <a:noFill/>
                </a:ln>
                <a:solidFill>
                  <a:srgbClr val="000000"/>
                </a:solidFill>
                <a:effectLst/>
                <a:uLnTx/>
                <a:uFillTx/>
              </a:rPr>
              <a:t> </a:t>
            </a:r>
            <a:r>
              <a:rPr kumimoji="0" lang="it-IT" sz="1400" b="1" i="0" u="none" strike="noStrike" kern="0" cap="none" spc="0" normalizeH="0" baseline="0" noProof="0" dirty="0" err="1" smtClean="0">
                <a:ln>
                  <a:noFill/>
                </a:ln>
                <a:solidFill>
                  <a:srgbClr val="000000"/>
                </a:solidFill>
                <a:effectLst/>
                <a:uLnTx/>
                <a:uFillTx/>
              </a:rPr>
              <a:t>selection</a:t>
            </a:r>
            <a:r>
              <a:rPr kumimoji="0" lang="it-IT" sz="1400" b="0" i="0" u="none" strike="noStrike" kern="0" cap="none" spc="0" normalizeH="0" baseline="0" noProof="0" dirty="0" smtClean="0">
                <a:ln>
                  <a:noFill/>
                </a:ln>
                <a:solidFill>
                  <a:srgbClr val="000000"/>
                </a:solidFill>
                <a:effectLst/>
                <a:uLnTx/>
                <a:uFillTx/>
              </a:rPr>
              <a:t> for </a:t>
            </a:r>
            <a:r>
              <a:rPr kumimoji="0" lang="it-IT" sz="1400" b="0" i="0" u="none" strike="noStrike" kern="0" cap="none" spc="0" normalizeH="0" baseline="0" noProof="0" dirty="0" err="1" smtClean="0">
                <a:ln>
                  <a:noFill/>
                </a:ln>
                <a:solidFill>
                  <a:srgbClr val="000000"/>
                </a:solidFill>
                <a:effectLst/>
                <a:uLnTx/>
                <a:uFillTx/>
              </a:rPr>
              <a:t>monitoring</a:t>
            </a:r>
            <a:r>
              <a:rPr kumimoji="0" lang="it-IT" sz="1400" b="0" i="0" u="none" strike="noStrike" kern="0" cap="none" spc="0" normalizeH="0" baseline="0" noProof="0" dirty="0" smtClean="0">
                <a:ln>
                  <a:noFill/>
                </a:ln>
                <a:solidFill>
                  <a:srgbClr val="000000"/>
                </a:solidFill>
                <a:effectLst/>
                <a:uLnTx/>
                <a:uFillTx/>
              </a:rPr>
              <a:t> credit  and </a:t>
            </a:r>
            <a:r>
              <a:rPr kumimoji="0" lang="it-IT" sz="1400" b="0" i="0" u="none" strike="noStrike" kern="0" cap="none" spc="0" normalizeH="0" baseline="0" noProof="0" dirty="0" err="1" smtClean="0">
                <a:ln>
                  <a:noFill/>
                </a:ln>
                <a:solidFill>
                  <a:srgbClr val="000000"/>
                </a:solidFill>
                <a:effectLst/>
                <a:uLnTx/>
                <a:uFillTx/>
              </a:rPr>
              <a:t>concentration</a:t>
            </a:r>
            <a:r>
              <a:rPr kumimoji="0" lang="it-IT" sz="1400" b="0" i="0" u="none" strike="noStrike" kern="0" cap="none" spc="0" normalizeH="0" baseline="0" noProof="0" dirty="0" smtClean="0">
                <a:ln>
                  <a:noFill/>
                </a:ln>
                <a:solidFill>
                  <a:srgbClr val="000000"/>
                </a:solidFill>
                <a:effectLst/>
                <a:uLnTx/>
                <a:uFillTx/>
              </a:rPr>
              <a:t> </a:t>
            </a:r>
            <a:r>
              <a:rPr kumimoji="0" lang="it-IT" sz="1400" b="0" i="0" u="none" strike="noStrike" kern="0" cap="none" spc="0" normalizeH="0" baseline="0" noProof="0" dirty="0" err="1" smtClean="0">
                <a:ln>
                  <a:noFill/>
                </a:ln>
                <a:solidFill>
                  <a:srgbClr val="000000"/>
                </a:solidFill>
                <a:effectLst/>
                <a:uLnTx/>
                <a:uFillTx/>
              </a:rPr>
              <a:t>risks</a:t>
            </a:r>
            <a:endParaRPr kumimoji="0" lang="it-IT" sz="1400" b="0" i="0" u="none" strike="noStrike" kern="0" cap="none" spc="0" normalizeH="0" baseline="0" noProof="0" dirty="0" smtClean="0">
              <a:ln>
                <a:noFill/>
              </a:ln>
              <a:solidFill>
                <a:srgbClr val="000000"/>
              </a:solidFill>
              <a:effectLst/>
              <a:uLnTx/>
              <a:uFillTx/>
            </a:endParaRPr>
          </a:p>
        </p:txBody>
      </p:sp>
      <p:sp>
        <p:nvSpPr>
          <p:cNvPr id="146" name="Rectangle 6"/>
          <p:cNvSpPr>
            <a:spLocks noChangeArrowheads="1"/>
          </p:cNvSpPr>
          <p:nvPr/>
        </p:nvSpPr>
        <p:spPr bwMode="gray">
          <a:xfrm>
            <a:off x="6588224" y="3068938"/>
            <a:ext cx="2376264" cy="2376264"/>
          </a:xfrm>
          <a:prstGeom prst="rect">
            <a:avLst/>
          </a:prstGeom>
          <a:noFill/>
          <a:ln w="28575">
            <a:solidFill>
              <a:srgbClr val="C0504D"/>
            </a:solidFill>
            <a:prstDash val="dash"/>
            <a:miter lim="800000"/>
            <a:headEnd/>
            <a:tailEnd/>
          </a:ln>
          <a:effectLst>
            <a:outerShdw dist="53882" dir="2700000" algn="ctr" rotWithShape="0">
              <a:sysClr val="window" lastClr="FFFFFF"/>
            </a:outerShdw>
          </a:effectLst>
        </p:spPr>
        <p:txBody>
          <a:bodyPr wrap="square" lIns="45720" rIns="45720" anchor="ctr"/>
          <a:lstStyle/>
          <a:p>
            <a:pPr marL="85725" marR="0" lvl="0" indent="0" algn="ctr" defTabSz="914400" eaLnBrk="0" fontAlgn="auto" latinLnBrk="0" hangingPunct="0">
              <a:lnSpc>
                <a:spcPct val="100000"/>
              </a:lnSpc>
              <a:spcBef>
                <a:spcPct val="30000"/>
              </a:spcBef>
              <a:spcAft>
                <a:spcPts val="0"/>
              </a:spcAft>
              <a:buClr>
                <a:srgbClr val="CCCCCC"/>
              </a:buClr>
              <a:buSzTx/>
              <a:buFontTx/>
              <a:buNone/>
              <a:tabLst/>
              <a:defRPr/>
            </a:pPr>
            <a:r>
              <a:rPr kumimoji="0" lang="it-IT" sz="1600" b="1" i="0" u="sng" strike="noStrike" kern="0" cap="none" spc="0" normalizeH="0" baseline="0" noProof="0" dirty="0">
                <a:ln>
                  <a:noFill/>
                </a:ln>
                <a:solidFill>
                  <a:srgbClr val="000000"/>
                </a:solidFill>
                <a:effectLst/>
                <a:uLnTx/>
                <a:uFillTx/>
              </a:rPr>
              <a:t>Product design and </a:t>
            </a:r>
            <a:r>
              <a:rPr kumimoji="0" lang="it-IT" sz="1600" b="1" i="0" u="sng" strike="noStrike" kern="0" cap="none" spc="0" normalizeH="0" baseline="0" noProof="0" dirty="0" err="1" smtClean="0">
                <a:ln>
                  <a:noFill/>
                </a:ln>
                <a:solidFill>
                  <a:srgbClr val="000000"/>
                </a:solidFill>
                <a:effectLst/>
                <a:uLnTx/>
                <a:uFillTx/>
              </a:rPr>
              <a:t>definition</a:t>
            </a:r>
            <a:r>
              <a:rPr kumimoji="0" lang="it-IT" sz="1600" b="1" i="0" u="sng" strike="noStrike" kern="0" cap="none" spc="0" normalizeH="0" baseline="0" noProof="0" dirty="0">
                <a:ln>
                  <a:noFill/>
                </a:ln>
                <a:solidFill>
                  <a:srgbClr val="000000"/>
                </a:solidFill>
                <a:effectLst/>
                <a:uLnTx/>
                <a:uFillTx/>
              </a:rPr>
              <a:t>:</a:t>
            </a:r>
            <a:endParaRPr kumimoji="0" lang="it-IT" sz="1600" b="1" i="0" u="none" strike="noStrike" kern="0" cap="none" spc="0" normalizeH="0" baseline="0" noProof="0" dirty="0" smtClean="0">
              <a:ln>
                <a:noFill/>
              </a:ln>
              <a:solidFill>
                <a:srgbClr val="000000"/>
              </a:solidFill>
              <a:effectLst/>
              <a:uLnTx/>
              <a:uFillTx/>
            </a:endParaRPr>
          </a:p>
          <a:p>
            <a:pPr marL="85725" marR="0" lvl="0" indent="0" algn="ctr" defTabSz="914400" eaLnBrk="0" fontAlgn="auto" latinLnBrk="0" hangingPunct="0">
              <a:lnSpc>
                <a:spcPct val="100000"/>
              </a:lnSpc>
              <a:spcBef>
                <a:spcPct val="30000"/>
              </a:spcBef>
              <a:spcAft>
                <a:spcPts val="0"/>
              </a:spcAft>
              <a:buClr>
                <a:srgbClr val="CCCCCC"/>
              </a:buClr>
              <a:buSzTx/>
              <a:buFontTx/>
              <a:buNone/>
              <a:tabLst/>
              <a:defRPr/>
            </a:pPr>
            <a:endParaRPr kumimoji="0" lang="it-IT" sz="800" b="1" i="0" u="none" strike="noStrike" kern="0" cap="none" spc="0" normalizeH="0" baseline="0" noProof="0" dirty="0">
              <a:ln>
                <a:noFill/>
              </a:ln>
              <a:solidFill>
                <a:srgbClr val="000000"/>
              </a:solidFill>
              <a:effectLst/>
              <a:uLnTx/>
              <a:uFillTx/>
            </a:endParaRPr>
          </a:p>
          <a:p>
            <a:pPr marL="85725" marR="0" lvl="0" indent="0" algn="ctr" defTabSz="914400" eaLnBrk="0" fontAlgn="auto" latinLnBrk="0" hangingPunct="0">
              <a:lnSpc>
                <a:spcPct val="100000"/>
              </a:lnSpc>
              <a:spcBef>
                <a:spcPct val="30000"/>
              </a:spcBef>
              <a:spcAft>
                <a:spcPts val="0"/>
              </a:spcAft>
              <a:buClrTx/>
              <a:buSzTx/>
              <a:buFont typeface="Wingdings" pitchFamily="2" charset="2"/>
              <a:buChar char="ü"/>
              <a:tabLst/>
              <a:defRPr/>
            </a:pPr>
            <a:r>
              <a:rPr kumimoji="0" lang="it-IT" sz="1400" b="0" i="0" u="none" strike="noStrike" kern="0" cap="none" spc="0" normalizeH="0" baseline="0" noProof="0" dirty="0" err="1" smtClean="0">
                <a:ln>
                  <a:noFill/>
                </a:ln>
                <a:solidFill>
                  <a:srgbClr val="000000"/>
                </a:solidFill>
                <a:effectLst/>
                <a:uLnTx/>
                <a:uFillTx/>
              </a:rPr>
              <a:t>Products</a:t>
            </a:r>
            <a:r>
              <a:rPr kumimoji="0" lang="it-IT" sz="1400" b="0" i="0" u="none" strike="noStrike" kern="0" cap="none" spc="0" normalizeH="0" baseline="0" noProof="0" dirty="0" smtClean="0">
                <a:ln>
                  <a:noFill/>
                </a:ln>
                <a:solidFill>
                  <a:srgbClr val="000000"/>
                </a:solidFill>
                <a:effectLst/>
                <a:uLnTx/>
                <a:uFillTx/>
              </a:rPr>
              <a:t> </a:t>
            </a:r>
            <a:r>
              <a:rPr kumimoji="0" lang="it-IT" sz="1400" b="0" i="0" u="none" strike="noStrike" kern="0" cap="none" spc="0" normalizeH="0" baseline="0" noProof="0" dirty="0" err="1" smtClean="0">
                <a:ln>
                  <a:noFill/>
                </a:ln>
                <a:solidFill>
                  <a:srgbClr val="000000"/>
                </a:solidFill>
                <a:effectLst/>
                <a:uLnTx/>
                <a:uFillTx/>
              </a:rPr>
              <a:t>generating</a:t>
            </a:r>
            <a:r>
              <a:rPr kumimoji="0" lang="it-IT" sz="1400" b="0" i="0" u="none" strike="noStrike" kern="0" cap="none" spc="0" normalizeH="0" baseline="0" noProof="0" dirty="0" smtClean="0">
                <a:ln>
                  <a:noFill/>
                </a:ln>
                <a:solidFill>
                  <a:srgbClr val="000000"/>
                </a:solidFill>
                <a:effectLst/>
                <a:uLnTx/>
                <a:uFillTx/>
              </a:rPr>
              <a:t> </a:t>
            </a:r>
            <a:r>
              <a:rPr kumimoji="0" lang="it-IT" sz="1400" b="1" i="0" u="none" strike="noStrike" kern="0" cap="none" spc="0" normalizeH="0" baseline="0" noProof="0" dirty="0" err="1" smtClean="0">
                <a:ln>
                  <a:noFill/>
                </a:ln>
                <a:solidFill>
                  <a:srgbClr val="000000"/>
                </a:solidFill>
                <a:effectLst/>
                <a:uLnTx/>
                <a:uFillTx/>
              </a:rPr>
              <a:t>Available</a:t>
            </a:r>
            <a:r>
              <a:rPr kumimoji="0" lang="it-IT" sz="1400" b="1" i="0" u="none" strike="noStrike" kern="0" cap="none" spc="0" normalizeH="0" baseline="0" noProof="0" dirty="0" smtClean="0">
                <a:ln>
                  <a:noFill/>
                </a:ln>
                <a:solidFill>
                  <a:srgbClr val="000000"/>
                </a:solidFill>
                <a:effectLst/>
                <a:uLnTx/>
                <a:uFillTx/>
              </a:rPr>
              <a:t> Capital</a:t>
            </a:r>
          </a:p>
          <a:p>
            <a:pPr marL="85725" marR="0" lvl="0" indent="0" algn="ctr" defTabSz="914400" eaLnBrk="0" fontAlgn="auto" latinLnBrk="0" hangingPunct="0">
              <a:lnSpc>
                <a:spcPct val="100000"/>
              </a:lnSpc>
              <a:spcBef>
                <a:spcPct val="30000"/>
              </a:spcBef>
              <a:spcAft>
                <a:spcPts val="0"/>
              </a:spcAft>
              <a:buClrTx/>
              <a:buSzTx/>
              <a:buFontTx/>
              <a:buNone/>
              <a:tabLst/>
              <a:defRPr/>
            </a:pPr>
            <a:endParaRPr kumimoji="0" lang="it-IT" sz="1000" b="0" i="0" u="none" strike="noStrike" kern="0" cap="none" spc="0" normalizeH="0" baseline="0" noProof="0" dirty="0" smtClean="0">
              <a:ln>
                <a:noFill/>
              </a:ln>
              <a:solidFill>
                <a:srgbClr val="000000"/>
              </a:solidFill>
              <a:effectLst/>
              <a:uLnTx/>
              <a:uFillTx/>
            </a:endParaRPr>
          </a:p>
          <a:p>
            <a:pPr marL="85725" marR="0" lvl="0" indent="0" algn="ctr" defTabSz="914400" eaLnBrk="0" fontAlgn="auto" latinLnBrk="0" hangingPunct="0">
              <a:lnSpc>
                <a:spcPct val="100000"/>
              </a:lnSpc>
              <a:spcBef>
                <a:spcPct val="30000"/>
              </a:spcBef>
              <a:spcAft>
                <a:spcPts val="0"/>
              </a:spcAft>
              <a:buClrTx/>
              <a:buSzTx/>
              <a:buFont typeface="Wingdings" pitchFamily="2" charset="2"/>
              <a:buChar char="ü"/>
              <a:tabLst/>
              <a:defRPr/>
            </a:pPr>
            <a:r>
              <a:rPr kumimoji="0" lang="it-IT" sz="1400" b="0" i="0" u="none" strike="noStrike" kern="0" cap="none" spc="0" normalizeH="0" baseline="0" noProof="0" dirty="0" err="1" smtClean="0">
                <a:ln>
                  <a:noFill/>
                </a:ln>
                <a:solidFill>
                  <a:srgbClr val="000000"/>
                </a:solidFill>
                <a:effectLst/>
                <a:uLnTx/>
                <a:uFillTx/>
              </a:rPr>
              <a:t>Products</a:t>
            </a:r>
            <a:r>
              <a:rPr kumimoji="0" lang="it-IT" sz="1400" b="0" i="0" u="none" strike="noStrike" kern="0" cap="none" spc="0" normalizeH="0" baseline="0" noProof="0" dirty="0" smtClean="0">
                <a:ln>
                  <a:noFill/>
                </a:ln>
                <a:solidFill>
                  <a:srgbClr val="000000"/>
                </a:solidFill>
                <a:effectLst/>
                <a:uLnTx/>
                <a:uFillTx/>
              </a:rPr>
              <a:t> </a:t>
            </a:r>
            <a:r>
              <a:rPr kumimoji="0" lang="it-IT" sz="1400" b="0" i="0" u="none" strike="noStrike" kern="0" cap="none" spc="0" normalizeH="0" baseline="0" noProof="0" dirty="0" err="1" smtClean="0">
                <a:ln>
                  <a:noFill/>
                </a:ln>
                <a:solidFill>
                  <a:srgbClr val="000000"/>
                </a:solidFill>
                <a:effectLst/>
                <a:uLnTx/>
                <a:uFillTx/>
              </a:rPr>
              <a:t>allowing</a:t>
            </a:r>
            <a:r>
              <a:rPr kumimoji="0" lang="it-IT" sz="1400" b="0" i="0" u="none" strike="noStrike" kern="0" cap="none" spc="0" normalizeH="0" baseline="0" noProof="0" dirty="0" smtClean="0">
                <a:ln>
                  <a:noFill/>
                </a:ln>
                <a:solidFill>
                  <a:srgbClr val="000000"/>
                </a:solidFill>
                <a:effectLst/>
                <a:uLnTx/>
                <a:uFillTx/>
              </a:rPr>
              <a:t> for </a:t>
            </a:r>
            <a:r>
              <a:rPr kumimoji="0" lang="it-IT" sz="1400" b="1" i="0" u="none" strike="noStrike" kern="0" cap="none" spc="0" normalizeH="0" baseline="0" noProof="0" dirty="0" err="1" smtClean="0">
                <a:ln>
                  <a:noFill/>
                </a:ln>
                <a:solidFill>
                  <a:srgbClr val="000000"/>
                </a:solidFill>
                <a:effectLst/>
                <a:uLnTx/>
                <a:uFillTx/>
              </a:rPr>
              <a:t>liability</a:t>
            </a:r>
            <a:r>
              <a:rPr kumimoji="0" lang="it-IT" sz="1400" b="1" i="0" u="none" strike="noStrike" kern="0" cap="none" spc="0" normalizeH="0" baseline="0" noProof="0" dirty="0" smtClean="0">
                <a:ln>
                  <a:noFill/>
                </a:ln>
                <a:solidFill>
                  <a:srgbClr val="000000"/>
                </a:solidFill>
                <a:effectLst/>
                <a:uLnTx/>
                <a:uFillTx/>
              </a:rPr>
              <a:t> </a:t>
            </a:r>
            <a:r>
              <a:rPr kumimoji="0" lang="it-IT" sz="1400" b="1" i="0" u="none" strike="noStrike" kern="0" cap="none" spc="0" normalizeH="0" baseline="0" noProof="0" dirty="0" err="1">
                <a:ln>
                  <a:noFill/>
                </a:ln>
                <a:solidFill>
                  <a:srgbClr val="000000"/>
                </a:solidFill>
                <a:effectLst/>
                <a:uLnTx/>
                <a:uFillTx/>
              </a:rPr>
              <a:t>absorbency</a:t>
            </a:r>
            <a:r>
              <a:rPr kumimoji="0" lang="it-IT" sz="1400" b="1" i="0" u="none" strike="noStrike" kern="0" cap="none" spc="0" normalizeH="0" baseline="0" noProof="0" dirty="0">
                <a:ln>
                  <a:noFill/>
                </a:ln>
                <a:solidFill>
                  <a:srgbClr val="000000"/>
                </a:solidFill>
                <a:effectLst/>
                <a:uLnTx/>
                <a:uFillTx/>
              </a:rPr>
              <a:t> </a:t>
            </a:r>
            <a:r>
              <a:rPr kumimoji="0" lang="it-IT" sz="1400" b="1" i="0" u="none" strike="noStrike" kern="0" cap="none" spc="0" normalizeH="0" baseline="0" noProof="0" dirty="0" smtClean="0">
                <a:ln>
                  <a:noFill/>
                </a:ln>
                <a:solidFill>
                  <a:srgbClr val="000000"/>
                </a:solidFill>
                <a:effectLst/>
                <a:uLnTx/>
                <a:uFillTx/>
              </a:rPr>
              <a:t> </a:t>
            </a:r>
            <a:r>
              <a:rPr kumimoji="0" lang="it-IT" sz="1400" b="1" i="0" u="none" strike="noStrike" kern="0" cap="none" spc="0" normalizeH="0" baseline="0" noProof="0" dirty="0" err="1" smtClean="0">
                <a:ln>
                  <a:noFill/>
                </a:ln>
                <a:solidFill>
                  <a:srgbClr val="000000"/>
                </a:solidFill>
                <a:effectLst/>
                <a:uLnTx/>
                <a:uFillTx/>
              </a:rPr>
              <a:t>capacity</a:t>
            </a:r>
            <a:endParaRPr kumimoji="0" lang="it-IT" sz="1400" b="1" i="0" u="none" strike="noStrike" kern="0" cap="none" spc="0" normalizeH="0" baseline="0" noProof="0" dirty="0">
              <a:ln>
                <a:noFill/>
              </a:ln>
              <a:solidFill>
                <a:srgbClr val="000000"/>
              </a:solidFill>
              <a:effectLst/>
              <a:uLnTx/>
              <a:uFillTx/>
            </a:endParaRPr>
          </a:p>
        </p:txBody>
      </p:sp>
      <p:sp>
        <p:nvSpPr>
          <p:cNvPr id="147" name="Rectangle 18"/>
          <p:cNvSpPr>
            <a:spLocks noChangeArrowheads="1"/>
          </p:cNvSpPr>
          <p:nvPr/>
        </p:nvSpPr>
        <p:spPr bwMode="auto">
          <a:xfrm>
            <a:off x="271736" y="1268760"/>
            <a:ext cx="847672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0" marR="0" lvl="0" indent="0" algn="just" defTabSz="912813" eaLnBrk="1" fontAlgn="auto" latinLnBrk="0" hangingPunct="1">
              <a:lnSpc>
                <a:spcPct val="125000"/>
              </a:lnSpc>
              <a:spcBef>
                <a:spcPct val="25000"/>
              </a:spcBef>
              <a:spcAft>
                <a:spcPts val="0"/>
              </a:spcAft>
              <a:buClr>
                <a:sysClr val="windowText" lastClr="000000"/>
              </a:buClr>
              <a:buSzTx/>
              <a:buFontTx/>
              <a:buNone/>
              <a:tabLst/>
              <a:defRPr/>
            </a:pPr>
            <a:r>
              <a:rPr kumimoji="0" lang="en-GB" sz="1600" b="0" i="0" u="none" strike="noStrike" kern="0" cap="none" spc="0" normalizeH="0" baseline="0" noProof="0" dirty="0" smtClean="0">
                <a:ln>
                  <a:noFill/>
                </a:ln>
                <a:solidFill>
                  <a:sysClr val="windowText" lastClr="000000"/>
                </a:solidFill>
                <a:effectLst/>
                <a:uLnTx/>
                <a:uFillTx/>
                <a:cs typeface="Tahoma" pitchFamily="34" charset="0"/>
              </a:rPr>
              <a:t>Under Solvency II perspective, </a:t>
            </a:r>
            <a:r>
              <a:rPr kumimoji="0" lang="en-GB" sz="1600" b="1" i="0" u="sng" strike="noStrike" kern="0" cap="none" spc="0" normalizeH="0" baseline="0" noProof="0" dirty="0" smtClean="0">
                <a:ln>
                  <a:noFill/>
                </a:ln>
                <a:solidFill>
                  <a:sysClr val="windowText" lastClr="000000"/>
                </a:solidFill>
                <a:effectLst/>
                <a:uLnTx/>
                <a:uFillTx/>
                <a:cs typeface="Tahoma" pitchFamily="34" charset="0"/>
              </a:rPr>
              <a:t>risk optimization</a:t>
            </a:r>
            <a:r>
              <a:rPr kumimoji="0" lang="en-GB" sz="1600" b="0" i="0" u="none" strike="noStrike" kern="0" cap="none" spc="0" normalizeH="0" baseline="0" noProof="0" dirty="0" smtClean="0">
                <a:ln>
                  <a:noFill/>
                </a:ln>
                <a:solidFill>
                  <a:sysClr val="windowText" lastClr="000000"/>
                </a:solidFill>
                <a:effectLst/>
                <a:uLnTx/>
                <a:uFillTx/>
                <a:cs typeface="Tahoma" pitchFamily="34" charset="0"/>
              </a:rPr>
              <a:t> can be performed both on assets and liabilities, considering also the </a:t>
            </a:r>
            <a:r>
              <a:rPr kumimoji="0" lang="en-GB" sz="1600" b="1" i="0" u="sng" strike="noStrike" kern="0" cap="none" spc="0" normalizeH="0" baseline="0" noProof="0" dirty="0" smtClean="0">
                <a:ln>
                  <a:noFill/>
                </a:ln>
                <a:solidFill>
                  <a:sysClr val="windowText" lastClr="000000"/>
                </a:solidFill>
                <a:effectLst/>
                <a:uLnTx/>
                <a:uFillTx/>
                <a:cs typeface="Tahoma" pitchFamily="34" charset="0"/>
              </a:rPr>
              <a:t>impact on Available Capital </a:t>
            </a:r>
            <a:r>
              <a:rPr kumimoji="0" lang="en-GB" sz="1600" b="0" i="0" u="none" strike="noStrike" kern="0" cap="none" spc="0" normalizeH="0" baseline="0" noProof="0" dirty="0" smtClean="0">
                <a:ln>
                  <a:noFill/>
                </a:ln>
                <a:solidFill>
                  <a:sysClr val="windowText" lastClr="000000"/>
                </a:solidFill>
                <a:effectLst/>
                <a:uLnTx/>
                <a:uFillTx/>
                <a:cs typeface="Tahoma" pitchFamily="34" charset="0"/>
              </a:rPr>
              <a:t>and the </a:t>
            </a:r>
            <a:r>
              <a:rPr kumimoji="0" lang="en-GB" sz="1600" b="1" i="0" u="sng" strike="noStrike" kern="0" cap="none" spc="0" normalizeH="0" baseline="0" noProof="0" dirty="0" smtClean="0">
                <a:ln>
                  <a:noFill/>
                </a:ln>
                <a:solidFill>
                  <a:sysClr val="windowText" lastClr="000000"/>
                </a:solidFill>
                <a:effectLst/>
                <a:uLnTx/>
                <a:uFillTx/>
                <a:cs typeface="Tahoma" pitchFamily="34" charset="0"/>
              </a:rPr>
              <a:t>dynamic interaction between assets and liabilities</a:t>
            </a:r>
            <a:r>
              <a:rPr kumimoji="0" lang="en-GB" sz="1600" b="0" i="0" u="none" strike="noStrike" kern="0" cap="none" spc="0" normalizeH="0" baseline="0" noProof="0" dirty="0" smtClean="0">
                <a:ln>
                  <a:noFill/>
                </a:ln>
                <a:solidFill>
                  <a:sysClr val="windowText" lastClr="000000"/>
                </a:solidFill>
                <a:effectLst/>
                <a:uLnTx/>
                <a:uFillTx/>
                <a:cs typeface="Tahoma" pitchFamily="34" charset="0"/>
              </a:rPr>
              <a:t>.</a:t>
            </a:r>
            <a:endParaRPr kumimoji="0" lang="en-GB" sz="1600" b="0" i="0" u="none" strike="noStrike" kern="0" cap="none" spc="0" normalizeH="0" baseline="0" noProof="0" dirty="0">
              <a:ln>
                <a:noFill/>
              </a:ln>
              <a:solidFill>
                <a:sysClr val="windowText" lastClr="000000"/>
              </a:solidFill>
              <a:effectLst/>
              <a:uLnTx/>
              <a:uFillTx/>
              <a:cs typeface="Tahoma" pitchFamily="34" charset="0"/>
            </a:endParaRPr>
          </a:p>
        </p:txBody>
      </p:sp>
    </p:spTree>
    <p:extLst>
      <p:ext uri="{BB962C8B-B14F-4D97-AF65-F5344CB8AC3E}">
        <p14:creationId xmlns:p14="http://schemas.microsoft.com/office/powerpoint/2010/main" xmlns="" val="1916180560"/>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ORSA &amp; </a:t>
            </a:r>
            <a:r>
              <a:rPr lang="it-IT" sz="2000" dirty="0"/>
              <a:t>SAA: </a:t>
            </a:r>
            <a:r>
              <a:rPr lang="it-IT" sz="2000" dirty="0" smtClean="0"/>
              <a:t>A </a:t>
            </a:r>
            <a:r>
              <a:rPr lang="it-IT" sz="2000" dirty="0" err="1" smtClean="0"/>
              <a:t>Segregated</a:t>
            </a:r>
            <a:r>
              <a:rPr lang="it-IT" sz="2000" dirty="0" smtClean="0"/>
              <a:t> Fund </a:t>
            </a:r>
            <a:r>
              <a:rPr lang="it-IT" sz="2000" dirty="0" err="1" smtClean="0"/>
              <a:t>Example</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259075"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1283"/>
          <a:stretch/>
        </p:blipFill>
        <p:spPr bwMode="auto">
          <a:xfrm>
            <a:off x="383213" y="1258786"/>
            <a:ext cx="7902575" cy="53067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Applying Solvency II models: Risk Drivers and Practical Examples</a:t>
            </a:r>
            <a:endParaRPr lang="en-GB" sz="1400" dirty="0"/>
          </a:p>
          <a:p>
            <a:pPr algn="l" defTabSz="912813" eaLnBrk="1" hangingPunct="1"/>
            <a:endParaRPr lang="en-GB" sz="1400" dirty="0"/>
          </a:p>
        </p:txBody>
      </p:sp>
      <p:sp>
        <p:nvSpPr>
          <p:cNvPr id="7" name="TextBox 6"/>
          <p:cNvSpPr txBox="1"/>
          <p:nvPr/>
        </p:nvSpPr>
        <p:spPr>
          <a:xfrm>
            <a:off x="1056439" y="6119652"/>
            <a:ext cx="976548" cy="307777"/>
          </a:xfrm>
          <a:prstGeom prst="rect">
            <a:avLst/>
          </a:prstGeom>
          <a:solidFill>
            <a:schemeClr val="bg1"/>
          </a:solidFill>
        </p:spPr>
        <p:txBody>
          <a:bodyPr wrap="square" rtlCol="0">
            <a:spAutoFit/>
          </a:bodyPr>
          <a:lstStyle/>
          <a:p>
            <a:r>
              <a:rPr lang="it-IT" sz="1400" dirty="0" smtClean="0"/>
              <a:t>SCR 244</a:t>
            </a:r>
            <a:endParaRPr lang="it-IT" sz="1400" dirty="0"/>
          </a:p>
        </p:txBody>
      </p:sp>
      <p:sp>
        <p:nvSpPr>
          <p:cNvPr id="8" name="TextBox 7"/>
          <p:cNvSpPr txBox="1"/>
          <p:nvPr/>
        </p:nvSpPr>
        <p:spPr>
          <a:xfrm>
            <a:off x="3454973" y="6119652"/>
            <a:ext cx="976548" cy="307777"/>
          </a:xfrm>
          <a:prstGeom prst="rect">
            <a:avLst/>
          </a:prstGeom>
          <a:solidFill>
            <a:schemeClr val="bg1"/>
          </a:solidFill>
        </p:spPr>
        <p:txBody>
          <a:bodyPr wrap="square" rtlCol="0">
            <a:spAutoFit/>
          </a:bodyPr>
          <a:lstStyle/>
          <a:p>
            <a:r>
              <a:rPr lang="it-IT" sz="1400" dirty="0" smtClean="0"/>
              <a:t>SCR 135</a:t>
            </a:r>
            <a:endParaRPr lang="it-IT" sz="1400" dirty="0"/>
          </a:p>
        </p:txBody>
      </p:sp>
      <p:sp>
        <p:nvSpPr>
          <p:cNvPr id="9" name="TextBox 8"/>
          <p:cNvSpPr txBox="1"/>
          <p:nvPr/>
        </p:nvSpPr>
        <p:spPr>
          <a:xfrm>
            <a:off x="5258620" y="6119652"/>
            <a:ext cx="976548" cy="307777"/>
          </a:xfrm>
          <a:prstGeom prst="rect">
            <a:avLst/>
          </a:prstGeom>
          <a:solidFill>
            <a:schemeClr val="bg1"/>
          </a:solidFill>
        </p:spPr>
        <p:txBody>
          <a:bodyPr wrap="square" rtlCol="0">
            <a:spAutoFit/>
          </a:bodyPr>
          <a:lstStyle/>
          <a:p>
            <a:r>
              <a:rPr lang="it-IT" sz="1400" dirty="0" smtClean="0"/>
              <a:t>SCR 218</a:t>
            </a:r>
            <a:endParaRPr lang="it-IT" sz="1400" dirty="0"/>
          </a:p>
        </p:txBody>
      </p:sp>
      <p:sp>
        <p:nvSpPr>
          <p:cNvPr id="10" name="TextBox 9"/>
          <p:cNvSpPr txBox="1"/>
          <p:nvPr/>
        </p:nvSpPr>
        <p:spPr>
          <a:xfrm>
            <a:off x="7026756" y="6119652"/>
            <a:ext cx="976548" cy="307777"/>
          </a:xfrm>
          <a:prstGeom prst="rect">
            <a:avLst/>
          </a:prstGeom>
          <a:solidFill>
            <a:schemeClr val="bg1"/>
          </a:solidFill>
        </p:spPr>
        <p:txBody>
          <a:bodyPr wrap="square" rtlCol="0">
            <a:spAutoFit/>
          </a:bodyPr>
          <a:lstStyle/>
          <a:p>
            <a:r>
              <a:rPr lang="it-IT" sz="1400" dirty="0" smtClean="0"/>
              <a:t>SCR 287</a:t>
            </a:r>
            <a:endParaRPr lang="it-IT" sz="1400" dirty="0"/>
          </a:p>
        </p:txBody>
      </p:sp>
    </p:spTree>
    <p:extLst>
      <p:ext uri="{BB962C8B-B14F-4D97-AF65-F5344CB8AC3E}">
        <p14:creationId xmlns:p14="http://schemas.microsoft.com/office/powerpoint/2010/main" xmlns="" val="360940660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calculation 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
        <p:nvSpPr>
          <p:cNvPr id="2" name="Rectangle 1"/>
          <p:cNvSpPr/>
          <p:nvPr/>
        </p:nvSpPr>
        <p:spPr bwMode="auto">
          <a:xfrm>
            <a:off x="400050" y="4641850"/>
            <a:ext cx="8105775" cy="390525"/>
          </a:xfrm>
          <a:prstGeom prst="rect">
            <a:avLst/>
          </a:prstGeom>
          <a:solidFill>
            <a:srgbClr val="DDDDDD">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mtClean="0">
              <a:solidFill>
                <a:srgbClr val="000000"/>
              </a:solidFill>
              <a:latin typeface="Arial" pitchFamily="34" charset="0"/>
            </a:endParaRPr>
          </a:p>
        </p:txBody>
      </p:sp>
    </p:spTree>
    <p:extLst>
      <p:ext uri="{BB962C8B-B14F-4D97-AF65-F5344CB8AC3E}">
        <p14:creationId xmlns:p14="http://schemas.microsoft.com/office/powerpoint/2010/main" xmlns="" val="4252332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p:txBody>
          <a:bodyPr/>
          <a:lstStyle/>
          <a:p>
            <a:pPr defTabSz="912813" eaLnBrk="1" hangingPunct="1"/>
            <a:r>
              <a:rPr lang="it-IT" sz="2000" dirty="0" smtClean="0"/>
              <a:t>New </a:t>
            </a:r>
            <a:r>
              <a:rPr lang="it-IT" sz="2000" dirty="0" err="1" smtClean="0"/>
              <a:t>Products</a:t>
            </a:r>
            <a:r>
              <a:rPr lang="it-IT" sz="2000" dirty="0" smtClean="0"/>
              <a:t> and Value</a:t>
            </a:r>
          </a:p>
        </p:txBody>
      </p:sp>
      <p:sp>
        <p:nvSpPr>
          <p:cNvPr id="14345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25600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7975" y="1819290"/>
            <a:ext cx="7960251" cy="493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644225" y="1140001"/>
            <a:ext cx="7984002" cy="553998"/>
          </a:xfrm>
          <a:prstGeom prst="rect">
            <a:avLst/>
          </a:prstGeom>
          <a:ln>
            <a:solidFill>
              <a:schemeClr val="tx1"/>
            </a:solidFill>
          </a:ln>
        </p:spPr>
        <p:txBody>
          <a:bodyPr wrap="square">
            <a:spAutoFit/>
          </a:bodyPr>
          <a:lstStyle/>
          <a:p>
            <a:pPr marL="4763" lvl="1" indent="0" algn="just" eaLnBrk="1" hangingPunct="1">
              <a:buFont typeface="Arial" pitchFamily="34" charset="0"/>
              <a:buNone/>
            </a:pPr>
            <a:r>
              <a:rPr lang="en-GB" sz="1500" dirty="0"/>
              <a:t>New Business Value </a:t>
            </a:r>
            <a:r>
              <a:rPr lang="en-GB" sz="1500" b="0" dirty="0"/>
              <a:t>= present value, at issue date, of future industrial profits (after taxes and reinsurance) expected to emerge from all contracts issued during the </a:t>
            </a:r>
            <a:r>
              <a:rPr lang="en-GB" sz="1500" b="0" dirty="0" smtClean="0"/>
              <a:t>last</a:t>
            </a:r>
            <a:endParaRPr lang="en-GB" sz="1500" b="0" dirty="0"/>
          </a:p>
        </p:txBody>
      </p:sp>
    </p:spTree>
    <p:extLst>
      <p:ext uri="{BB962C8B-B14F-4D97-AF65-F5344CB8AC3E}">
        <p14:creationId xmlns:p14="http://schemas.microsoft.com/office/powerpoint/2010/main" xmlns="" val="4255573979"/>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p:txBody>
          <a:bodyPr/>
          <a:lstStyle/>
          <a:p>
            <a:pPr defTabSz="912813" eaLnBrk="1" hangingPunct="1"/>
            <a:r>
              <a:rPr lang="it-IT" sz="2000" dirty="0" smtClean="0"/>
              <a:t>New </a:t>
            </a:r>
            <a:r>
              <a:rPr lang="it-IT" sz="2000" dirty="0" err="1" smtClean="0"/>
              <a:t>Products</a:t>
            </a:r>
            <a:r>
              <a:rPr lang="it-IT" sz="2000" dirty="0" smtClean="0"/>
              <a:t>: Profit </a:t>
            </a:r>
            <a:r>
              <a:rPr lang="it-IT" sz="2000" dirty="0" err="1" smtClean="0"/>
              <a:t>ratios</a:t>
            </a:r>
            <a:r>
              <a:rPr lang="it-IT" sz="2000" dirty="0" smtClean="0"/>
              <a:t> </a:t>
            </a:r>
            <a:r>
              <a:rPr lang="it-IT" sz="2000" dirty="0" err="1" smtClean="0"/>
              <a:t>based</a:t>
            </a:r>
            <a:r>
              <a:rPr lang="it-IT" sz="2000" dirty="0" smtClean="0"/>
              <a:t> on «</a:t>
            </a:r>
            <a:r>
              <a:rPr lang="it-IT" sz="2000" dirty="0" err="1" smtClean="0"/>
              <a:t>volumes</a:t>
            </a:r>
            <a:r>
              <a:rPr lang="it-IT" sz="2000" dirty="0" smtClean="0"/>
              <a:t>»</a:t>
            </a:r>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35" name="Rectangle 34"/>
          <p:cNvSpPr/>
          <p:nvPr/>
        </p:nvSpPr>
        <p:spPr bwMode="auto">
          <a:xfrm>
            <a:off x="336550" y="1238250"/>
            <a:ext cx="2809875" cy="374650"/>
          </a:xfrm>
          <a:prstGeom prst="rect">
            <a:avLst/>
          </a:prstGeom>
          <a:solidFill>
            <a:srgbClr val="FFC000"/>
          </a:solidFill>
          <a:ln w="9525" cap="flat" cmpd="sng" algn="ctr">
            <a:solidFill>
              <a:srgbClr val="640000"/>
            </a:solidFill>
            <a:prstDash val="soli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3200" b="0" i="0" u="none" strike="noStrike" kern="0" cap="none" spc="0" normalizeH="0" baseline="0" noProof="0" dirty="0">
              <a:ln>
                <a:noFill/>
              </a:ln>
              <a:solidFill>
                <a:srgbClr val="000000"/>
              </a:solidFill>
              <a:effectLst/>
              <a:uLnTx/>
              <a:uFillTx/>
              <a:latin typeface="Calibri"/>
              <a:ea typeface="+mn-ea"/>
              <a:cs typeface="+mn-cs"/>
            </a:endParaRPr>
          </a:p>
        </p:txBody>
      </p:sp>
      <p:sp>
        <p:nvSpPr>
          <p:cNvPr id="36" name="TextBox 4"/>
          <p:cNvSpPr txBox="1">
            <a:spLocks noChangeArrowheads="1"/>
          </p:cNvSpPr>
          <p:nvPr/>
        </p:nvSpPr>
        <p:spPr bwMode="auto">
          <a:xfrm>
            <a:off x="328613" y="1250950"/>
            <a:ext cx="31464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640000"/>
                </a:solidFill>
                <a:effectLst/>
                <a:uLnTx/>
                <a:uFillTx/>
                <a:latin typeface="Arial" pitchFamily="34" charset="0"/>
              </a:rPr>
              <a:t>New </a:t>
            </a:r>
            <a:r>
              <a:rPr kumimoji="0" lang="it-IT" sz="1400" b="1" i="0" u="none" strike="noStrike" kern="0" cap="none" spc="0" normalizeH="0" baseline="0" noProof="0" dirty="0">
                <a:ln>
                  <a:noFill/>
                </a:ln>
                <a:solidFill>
                  <a:srgbClr val="640000"/>
                </a:solidFill>
                <a:effectLst/>
                <a:uLnTx/>
                <a:uFillTx/>
                <a:latin typeface="Arial" pitchFamily="34" charset="0"/>
              </a:rPr>
              <a:t>Business</a:t>
            </a:r>
            <a:r>
              <a:rPr kumimoji="0" lang="it-IT" sz="1600" b="1" i="0" u="none" strike="noStrike" kern="0" cap="none" spc="0" normalizeH="0" baseline="0" noProof="0" dirty="0">
                <a:ln>
                  <a:noFill/>
                </a:ln>
                <a:solidFill>
                  <a:srgbClr val="640000"/>
                </a:solidFill>
                <a:effectLst/>
                <a:uLnTx/>
                <a:uFillTx/>
                <a:latin typeface="Arial" pitchFamily="34" charset="0"/>
              </a:rPr>
              <a:t> </a:t>
            </a:r>
            <a:r>
              <a:rPr kumimoji="0" lang="it-IT" sz="1600" b="1" i="0" u="none" strike="noStrike" kern="0" cap="none" spc="0" normalizeH="0" baseline="0" noProof="0" dirty="0" err="1">
                <a:ln>
                  <a:noFill/>
                </a:ln>
                <a:solidFill>
                  <a:srgbClr val="640000"/>
                </a:solidFill>
                <a:effectLst/>
                <a:uLnTx/>
                <a:uFillTx/>
                <a:latin typeface="Arial" pitchFamily="34" charset="0"/>
              </a:rPr>
              <a:t>Margin</a:t>
            </a:r>
            <a:r>
              <a:rPr kumimoji="0" lang="it-IT" sz="1600" b="1" i="0" u="none" strike="noStrike" kern="0" cap="none" spc="0" normalizeH="0" baseline="0" noProof="0" dirty="0">
                <a:ln>
                  <a:noFill/>
                </a:ln>
                <a:solidFill>
                  <a:srgbClr val="640000"/>
                </a:solidFill>
                <a:effectLst/>
                <a:uLnTx/>
                <a:uFillTx/>
                <a:latin typeface="Arial" pitchFamily="34" charset="0"/>
              </a:rPr>
              <a:t> (NBM)</a:t>
            </a:r>
          </a:p>
        </p:txBody>
      </p:sp>
      <p:sp>
        <p:nvSpPr>
          <p:cNvPr id="37" name="TextBox 6"/>
          <p:cNvSpPr txBox="1">
            <a:spLocks noChangeArrowheads="1"/>
          </p:cNvSpPr>
          <p:nvPr/>
        </p:nvSpPr>
        <p:spPr bwMode="auto">
          <a:xfrm>
            <a:off x="3143250" y="1282700"/>
            <a:ext cx="53022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a:ln>
                  <a:noFill/>
                </a:ln>
                <a:solidFill>
                  <a:srgbClr val="640000"/>
                </a:solidFill>
                <a:effectLst/>
                <a:uLnTx/>
                <a:uFillTx/>
                <a:latin typeface="Arial" pitchFamily="34" charset="0"/>
              </a:rPr>
              <a:t>= NBV / APE = New Business Value/Annual Premium Equivalent 	      (Regular premium+single premium/10)</a:t>
            </a:r>
          </a:p>
        </p:txBody>
      </p:sp>
      <p:sp>
        <p:nvSpPr>
          <p:cNvPr id="38" name="TextBox 7"/>
          <p:cNvSpPr txBox="1">
            <a:spLocks noChangeArrowheads="1"/>
          </p:cNvSpPr>
          <p:nvPr/>
        </p:nvSpPr>
        <p:spPr bwMode="auto">
          <a:xfrm>
            <a:off x="246063" y="1663700"/>
            <a:ext cx="758031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285750" marR="0" lvl="0" indent="-285750" algn="l"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400" b="0" i="0" u="none" strike="noStrike" kern="0" cap="none" spc="0" normalizeH="0" baseline="0" noProof="0">
                <a:ln>
                  <a:noFill/>
                </a:ln>
                <a:solidFill>
                  <a:srgbClr val="000000"/>
                </a:solidFill>
                <a:effectLst/>
                <a:uLnTx/>
                <a:uFillTx/>
                <a:latin typeface="Arial" pitchFamily="34" charset="0"/>
              </a:rPr>
              <a:t>It is a </a:t>
            </a:r>
            <a:r>
              <a:rPr kumimoji="0" lang="en-US" sz="1400" b="1" i="0" u="none" strike="noStrike" kern="0" cap="none" spc="0" normalizeH="0" baseline="0" noProof="0">
                <a:ln>
                  <a:noFill/>
                </a:ln>
                <a:solidFill>
                  <a:srgbClr val="000000"/>
                </a:solidFill>
                <a:effectLst/>
                <a:uLnTx/>
                <a:uFillTx/>
                <a:latin typeface="Arial" pitchFamily="34" charset="0"/>
              </a:rPr>
              <a:t>multi-period</a:t>
            </a:r>
            <a:r>
              <a:rPr kumimoji="0" lang="en-US" sz="1400" b="0" i="0" u="none" strike="noStrike" kern="0" cap="none" spc="0" normalizeH="0" baseline="0" noProof="0">
                <a:ln>
                  <a:noFill/>
                </a:ln>
                <a:solidFill>
                  <a:srgbClr val="000000"/>
                </a:solidFill>
                <a:effectLst/>
                <a:uLnTx/>
                <a:uFillTx/>
                <a:latin typeface="Arial" pitchFamily="34" charset="0"/>
              </a:rPr>
              <a:t> profitability indicator</a:t>
            </a:r>
          </a:p>
          <a:p>
            <a:pPr marL="285750" marR="0" lvl="0" indent="-285750" algn="l"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en-US" sz="1400" b="0" i="0" u="none" strike="noStrike" kern="0" cap="none" spc="0" normalizeH="0" baseline="0" noProof="0">
              <a:ln>
                <a:noFill/>
              </a:ln>
              <a:solidFill>
                <a:srgbClr val="000000"/>
              </a:solidFill>
              <a:effectLst/>
              <a:uLnTx/>
              <a:uFillTx/>
              <a:latin typeface="Arial" pitchFamily="34" charset="0"/>
            </a:endParaRPr>
          </a:p>
          <a:p>
            <a:pPr marL="285750" marR="0" lvl="0" indent="-285750" algn="l"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400" b="1" i="0" u="none" strike="noStrike" kern="0" cap="none" spc="0" normalizeH="0" baseline="0" noProof="0">
                <a:ln>
                  <a:noFill/>
                </a:ln>
                <a:solidFill>
                  <a:srgbClr val="640000"/>
                </a:solidFill>
                <a:effectLst/>
                <a:uLnTx/>
                <a:uFillTx/>
                <a:latin typeface="Arial" pitchFamily="34" charset="0"/>
              </a:rPr>
              <a:t>Strength</a:t>
            </a:r>
            <a:r>
              <a:rPr kumimoji="0" lang="en-US" sz="1400" b="0" i="0" u="none" strike="noStrike" kern="0" cap="none" spc="0" normalizeH="0" baseline="0" noProof="0">
                <a:ln>
                  <a:noFill/>
                </a:ln>
                <a:solidFill>
                  <a:srgbClr val="000000"/>
                </a:solidFill>
                <a:effectLst/>
                <a:uLnTx/>
                <a:uFillTx/>
                <a:latin typeface="Arial" pitchFamily="34" charset="0"/>
              </a:rPr>
              <a:t>:  widely used and easy to understand</a:t>
            </a:r>
          </a:p>
          <a:p>
            <a:pPr marL="285750" marR="0" lvl="0" indent="-285750" algn="l"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1400" b="1" i="0" u="none" strike="noStrike" kern="0" cap="none" spc="0" normalizeH="0" baseline="0" noProof="0">
                <a:ln>
                  <a:noFill/>
                </a:ln>
                <a:solidFill>
                  <a:srgbClr val="640000"/>
                </a:solidFill>
                <a:effectLst/>
                <a:uLnTx/>
                <a:uFillTx/>
                <a:latin typeface="Arial" pitchFamily="34" charset="0"/>
              </a:rPr>
              <a:t>Weaknesses</a:t>
            </a:r>
            <a:r>
              <a:rPr kumimoji="0" lang="en-US" sz="1400" b="0" i="0" u="none" strike="noStrike" kern="0" cap="none" spc="0" normalizeH="0" baseline="0" noProof="0">
                <a:ln>
                  <a:noFill/>
                </a:ln>
                <a:solidFill>
                  <a:srgbClr val="000000"/>
                </a:solidFill>
                <a:effectLst/>
                <a:uLnTx/>
                <a:uFillTx/>
                <a:latin typeface="Arial" pitchFamily="34" charset="0"/>
              </a:rPr>
              <a:t>: normalized assumption of 10 years of duration for single premiums</a:t>
            </a:r>
          </a:p>
        </p:txBody>
      </p:sp>
      <p:sp>
        <p:nvSpPr>
          <p:cNvPr id="39" name="Rectangle 38"/>
          <p:cNvSpPr/>
          <p:nvPr/>
        </p:nvSpPr>
        <p:spPr bwMode="auto">
          <a:xfrm>
            <a:off x="288925" y="2867025"/>
            <a:ext cx="1939925" cy="368300"/>
          </a:xfrm>
          <a:prstGeom prst="rect">
            <a:avLst/>
          </a:prstGeom>
          <a:solidFill>
            <a:srgbClr val="FFC000"/>
          </a:solidFill>
          <a:ln w="9525" cap="flat" cmpd="sng" algn="ctr">
            <a:solidFill>
              <a:srgbClr val="640000"/>
            </a:solidFill>
            <a:prstDash val="soli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400" b="0" i="0" u="none" strike="noStrike" kern="0" cap="none" spc="0" normalizeH="0" baseline="0" noProof="0">
              <a:ln>
                <a:noFill/>
              </a:ln>
              <a:solidFill>
                <a:srgbClr val="000000"/>
              </a:solidFill>
              <a:effectLst/>
              <a:uLnTx/>
              <a:uFillTx/>
              <a:latin typeface="Calibri"/>
              <a:ea typeface="+mn-ea"/>
              <a:cs typeface="+mn-cs"/>
            </a:endParaRPr>
          </a:p>
        </p:txBody>
      </p:sp>
      <p:sp>
        <p:nvSpPr>
          <p:cNvPr id="40" name="TextBox 13"/>
          <p:cNvSpPr txBox="1">
            <a:spLocks noChangeArrowheads="1"/>
          </p:cNvSpPr>
          <p:nvPr/>
        </p:nvSpPr>
        <p:spPr bwMode="auto">
          <a:xfrm>
            <a:off x="269875" y="2897188"/>
            <a:ext cx="20812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a:ln>
                  <a:noFill/>
                </a:ln>
                <a:solidFill>
                  <a:srgbClr val="640000"/>
                </a:solidFill>
                <a:effectLst/>
                <a:uLnTx/>
                <a:uFillTx/>
                <a:latin typeface="Arial" pitchFamily="34" charset="0"/>
              </a:rPr>
              <a:t>NBV/P.V. </a:t>
            </a:r>
            <a:r>
              <a:rPr kumimoji="0" lang="it-IT" sz="1400" b="1" i="0" u="none" strike="noStrike" kern="0" cap="none" spc="0" normalizeH="0" baseline="0" noProof="0">
                <a:ln>
                  <a:noFill/>
                </a:ln>
                <a:solidFill>
                  <a:srgbClr val="640000"/>
                </a:solidFill>
                <a:effectLst/>
                <a:uLnTx/>
                <a:uFillTx/>
                <a:latin typeface="Arial" pitchFamily="34" charset="0"/>
              </a:rPr>
              <a:t>Premiums</a:t>
            </a:r>
          </a:p>
        </p:txBody>
      </p:sp>
      <p:sp>
        <p:nvSpPr>
          <p:cNvPr id="41" name="TextBox 40"/>
          <p:cNvSpPr txBox="1"/>
          <p:nvPr/>
        </p:nvSpPr>
        <p:spPr>
          <a:xfrm>
            <a:off x="301625" y="3336925"/>
            <a:ext cx="7853363" cy="1169988"/>
          </a:xfrm>
          <a:prstGeom prst="rect">
            <a:avLst/>
          </a:prstGeom>
          <a:noFill/>
        </p:spPr>
        <p:txBody>
          <a:bodyPr>
            <a:spAutoFit/>
          </a:bodyPr>
          <a:lstStyle/>
          <a:p>
            <a:pPr marL="171450" indent="-171450" algn="l">
              <a:buFont typeface="Wingdings" pitchFamily="2" charset="2"/>
              <a:buChar char="Ø"/>
              <a:defRPr/>
            </a:pPr>
            <a:r>
              <a:rPr lang="en-US" sz="1400" b="0" dirty="0">
                <a:solidFill>
                  <a:srgbClr val="000000"/>
                </a:solidFill>
                <a:latin typeface="Arial" charset="0"/>
              </a:rPr>
              <a:t> Expresses the profitability as a percentage of the products yearly turnover</a:t>
            </a:r>
          </a:p>
          <a:p>
            <a:pPr marL="285750" indent="-285750" algn="l">
              <a:buFont typeface="Wingdings" pitchFamily="2" charset="2"/>
              <a:buChar char="Ø"/>
              <a:defRPr/>
            </a:pPr>
            <a:endParaRPr lang="en-US" sz="1400" b="0" dirty="0">
              <a:solidFill>
                <a:srgbClr val="000000"/>
              </a:solidFill>
              <a:latin typeface="Arial" charset="0"/>
            </a:endParaRPr>
          </a:p>
          <a:p>
            <a:pPr marL="285750" indent="-285750" algn="l">
              <a:buFont typeface="Wingdings" pitchFamily="2" charset="2"/>
              <a:buChar char="Ø"/>
              <a:defRPr/>
            </a:pPr>
            <a:r>
              <a:rPr lang="en-US" sz="1400" dirty="0">
                <a:solidFill>
                  <a:srgbClr val="640000"/>
                </a:solidFill>
                <a:latin typeface="Arial" charset="0"/>
              </a:rPr>
              <a:t>Strength</a:t>
            </a:r>
            <a:r>
              <a:rPr lang="en-US" sz="1400" b="0" dirty="0">
                <a:solidFill>
                  <a:srgbClr val="000000"/>
                </a:solidFill>
                <a:latin typeface="Arial" charset="0"/>
              </a:rPr>
              <a:t>:  solves the problem of the normalization used in the NBM, representing the effective duration of the contract</a:t>
            </a:r>
          </a:p>
          <a:p>
            <a:pPr algn="l">
              <a:defRPr/>
            </a:pPr>
            <a:endParaRPr lang="en-US" sz="1400" b="0" dirty="0">
              <a:solidFill>
                <a:srgbClr val="000000"/>
              </a:solidFill>
              <a:latin typeface="Arial" charset="0"/>
            </a:endParaRPr>
          </a:p>
        </p:txBody>
      </p:sp>
      <p:sp>
        <p:nvSpPr>
          <p:cNvPr id="42" name="TextBox 17"/>
          <p:cNvSpPr txBox="1">
            <a:spLocks noChangeArrowheads="1"/>
          </p:cNvSpPr>
          <p:nvPr/>
        </p:nvSpPr>
        <p:spPr bwMode="auto">
          <a:xfrm>
            <a:off x="2351088" y="2963863"/>
            <a:ext cx="5689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a:ln>
                  <a:noFill/>
                </a:ln>
                <a:solidFill>
                  <a:srgbClr val="640000"/>
                </a:solidFill>
                <a:effectLst/>
                <a:uLnTx/>
                <a:uFillTx/>
                <a:latin typeface="Arial" pitchFamily="34" charset="0"/>
              </a:rPr>
              <a:t>= New Business Value/Present Value of Future Premiums</a:t>
            </a:r>
          </a:p>
        </p:txBody>
      </p:sp>
      <p:sp>
        <p:nvSpPr>
          <p:cNvPr id="43" name="Rectangle 42"/>
          <p:cNvSpPr/>
          <p:nvPr/>
        </p:nvSpPr>
        <p:spPr bwMode="auto">
          <a:xfrm>
            <a:off x="352425" y="4632325"/>
            <a:ext cx="1974850" cy="396875"/>
          </a:xfrm>
          <a:prstGeom prst="rect">
            <a:avLst/>
          </a:prstGeom>
          <a:solidFill>
            <a:srgbClr val="FFC000"/>
          </a:solidFill>
          <a:ln w="9525" cap="flat" cmpd="sng" algn="ctr">
            <a:solidFill>
              <a:srgbClr val="640000"/>
            </a:solidFill>
            <a:prstDash val="soli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3600" b="0" i="0" u="none" strike="noStrike" kern="0" cap="none" spc="0" normalizeH="0" baseline="0" noProof="0">
              <a:ln>
                <a:noFill/>
              </a:ln>
              <a:solidFill>
                <a:srgbClr val="000000"/>
              </a:solidFill>
              <a:effectLst/>
              <a:uLnTx/>
              <a:uFillTx/>
              <a:latin typeface="Calibri"/>
              <a:ea typeface="+mn-ea"/>
              <a:cs typeface="+mn-cs"/>
            </a:endParaRPr>
          </a:p>
        </p:txBody>
      </p:sp>
      <p:sp>
        <p:nvSpPr>
          <p:cNvPr id="44" name="TextBox 18"/>
          <p:cNvSpPr txBox="1">
            <a:spLocks noChangeArrowheads="1"/>
          </p:cNvSpPr>
          <p:nvPr/>
        </p:nvSpPr>
        <p:spPr bwMode="auto">
          <a:xfrm>
            <a:off x="352425" y="4632325"/>
            <a:ext cx="24272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a:ln>
                  <a:noFill/>
                </a:ln>
                <a:solidFill>
                  <a:srgbClr val="640000"/>
                </a:solidFill>
                <a:effectLst/>
                <a:uLnTx/>
                <a:uFillTx/>
                <a:latin typeface="Arial" pitchFamily="34" charset="0"/>
              </a:rPr>
              <a:t>NBV/P. V. Reserves</a:t>
            </a:r>
          </a:p>
        </p:txBody>
      </p:sp>
      <p:sp>
        <p:nvSpPr>
          <p:cNvPr id="45" name="TextBox 20"/>
          <p:cNvSpPr txBox="1">
            <a:spLocks noChangeArrowheads="1"/>
          </p:cNvSpPr>
          <p:nvPr/>
        </p:nvSpPr>
        <p:spPr bwMode="auto">
          <a:xfrm>
            <a:off x="304800" y="5200650"/>
            <a:ext cx="7913688"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1450" indent="-171450">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r>
              <a:rPr kumimoji="0" lang="it-IT" sz="1400" b="0" i="0" u="none" strike="noStrike" kern="0" cap="none" spc="0" normalizeH="0" baseline="0" noProof="0">
                <a:ln>
                  <a:noFill/>
                </a:ln>
                <a:solidFill>
                  <a:srgbClr val="000000"/>
                </a:solidFill>
                <a:effectLst/>
                <a:uLnTx/>
                <a:uFillTx/>
                <a:latin typeface="Arial" pitchFamily="34" charset="0"/>
              </a:rPr>
              <a:t>Expresses the profitability as a percentage of assets under management of the company related to the product under analysis</a:t>
            </a: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it-IT" sz="1400" b="0" i="0" u="none" strike="noStrike" kern="0" cap="none" spc="0" normalizeH="0" baseline="0" noProof="0">
              <a:ln>
                <a:noFill/>
              </a:ln>
              <a:solidFill>
                <a:srgbClr val="000000"/>
              </a:solidFill>
              <a:effectLst/>
              <a:uLnTx/>
              <a:uFillTx/>
              <a:latin typeface="Arial" pitchFamily="34" charset="0"/>
            </a:endParaRP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r>
              <a:rPr kumimoji="0" lang="it-IT" sz="1400" b="0" i="0" u="none" strike="noStrike" kern="0" cap="none" spc="0" normalizeH="0" baseline="0" noProof="0">
                <a:ln>
                  <a:noFill/>
                </a:ln>
                <a:solidFill>
                  <a:srgbClr val="000000"/>
                </a:solidFill>
                <a:effectLst/>
                <a:uLnTx/>
                <a:uFillTx/>
                <a:latin typeface="Arial" pitchFamily="34" charset="0"/>
              </a:rPr>
              <a:t> </a:t>
            </a:r>
            <a:r>
              <a:rPr kumimoji="0" lang="it-IT" sz="1400" b="1" i="0" u="none" strike="noStrike" kern="0" cap="none" spc="0" normalizeH="0" baseline="0" noProof="0">
                <a:ln>
                  <a:noFill/>
                </a:ln>
                <a:solidFill>
                  <a:srgbClr val="640000"/>
                </a:solidFill>
                <a:effectLst/>
                <a:uLnTx/>
                <a:uFillTx/>
                <a:latin typeface="Arial" pitchFamily="34" charset="0"/>
              </a:rPr>
              <a:t>Strength</a:t>
            </a:r>
            <a:r>
              <a:rPr kumimoji="0" lang="it-IT" sz="1400" b="0" i="0" u="none" strike="noStrike" kern="0" cap="none" spc="0" normalizeH="0" baseline="0" noProof="0">
                <a:ln>
                  <a:noFill/>
                </a:ln>
                <a:solidFill>
                  <a:srgbClr val="000000"/>
                </a:solidFill>
                <a:effectLst/>
                <a:uLnTx/>
                <a:uFillTx/>
                <a:latin typeface="Arial" pitchFamily="34" charset="0"/>
              </a:rPr>
              <a:t>: is a good measure of the annual profitability in terms of managed assets</a:t>
            </a: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r>
              <a:rPr kumimoji="0" lang="it-IT" sz="1400" b="0" i="0" u="none" strike="noStrike" kern="0" cap="none" spc="0" normalizeH="0" baseline="0" noProof="0">
                <a:ln>
                  <a:noFill/>
                </a:ln>
                <a:solidFill>
                  <a:srgbClr val="000000"/>
                </a:solidFill>
                <a:effectLst/>
                <a:uLnTx/>
                <a:uFillTx/>
                <a:latin typeface="Arial" pitchFamily="34" charset="0"/>
              </a:rPr>
              <a:t> </a:t>
            </a:r>
            <a:r>
              <a:rPr kumimoji="0" lang="it-IT" sz="1400" b="1" i="0" u="none" strike="noStrike" kern="0" cap="none" spc="0" normalizeH="0" baseline="0" noProof="0">
                <a:ln>
                  <a:noFill/>
                </a:ln>
                <a:solidFill>
                  <a:srgbClr val="640000"/>
                </a:solidFill>
                <a:effectLst/>
                <a:uLnTx/>
                <a:uFillTx/>
                <a:latin typeface="Arial" pitchFamily="34" charset="0"/>
              </a:rPr>
              <a:t>Weakness</a:t>
            </a:r>
            <a:r>
              <a:rPr kumimoji="0" lang="it-IT" sz="1400" b="0" i="0" u="none" strike="noStrike" kern="0" cap="none" spc="0" normalizeH="0" baseline="0" noProof="0">
                <a:ln>
                  <a:noFill/>
                </a:ln>
                <a:solidFill>
                  <a:srgbClr val="000000"/>
                </a:solidFill>
                <a:effectLst/>
                <a:uLnTx/>
                <a:uFillTx/>
                <a:latin typeface="Arial" pitchFamily="34" charset="0"/>
              </a:rPr>
              <a:t>:  meaningless for products where the mathematical reserve is a very small amount (e.g. Pure risk products)  </a:t>
            </a:r>
            <a:endParaRPr kumimoji="0" lang="en-US" sz="1400" b="0" i="0" u="none" strike="noStrike" kern="0" cap="none" spc="0" normalizeH="0" baseline="0" noProof="0">
              <a:ln>
                <a:noFill/>
              </a:ln>
              <a:solidFill>
                <a:srgbClr val="000000"/>
              </a:solidFill>
              <a:effectLst/>
              <a:uLnTx/>
              <a:uFillTx/>
              <a:latin typeface="Arial" pitchFamily="34" charset="0"/>
            </a:endParaRP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en-US" sz="1400" b="0" i="0" u="none" strike="noStrike" kern="0" cap="none" spc="0" normalizeH="0" baseline="0" noProof="0">
              <a:ln>
                <a:noFill/>
              </a:ln>
              <a:solidFill>
                <a:srgbClr val="000000"/>
              </a:solidFill>
              <a:effectLst/>
              <a:uLnTx/>
              <a:uFillTx/>
              <a:latin typeface="Arial" pitchFamily="34" charset="0"/>
            </a:endParaRP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it-IT" sz="1400" b="0" i="0" u="none" strike="noStrike" kern="0" cap="none" spc="0" normalizeH="0" baseline="0" noProof="0">
              <a:ln>
                <a:noFill/>
              </a:ln>
              <a:solidFill>
                <a:srgbClr val="000000"/>
              </a:solidFill>
              <a:effectLst/>
              <a:uLnTx/>
              <a:uFillTx/>
              <a:latin typeface="Arial" pitchFamily="34" charset="0"/>
            </a:endParaRP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it-IT" sz="1400" b="0" i="0" u="none" strike="noStrike" kern="0" cap="none" spc="0" normalizeH="0" baseline="0" noProof="0">
              <a:ln>
                <a:noFill/>
              </a:ln>
              <a:solidFill>
                <a:srgbClr val="000000"/>
              </a:solidFill>
              <a:effectLst/>
              <a:uLnTx/>
              <a:uFillTx/>
              <a:latin typeface="Arial" pitchFamily="34" charset="0"/>
            </a:endParaRPr>
          </a:p>
          <a:p>
            <a:pPr marL="171450" marR="0" lvl="0" indent="-171450" algn="l"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en-US" sz="1400" b="0" i="0" u="none" strike="noStrike" kern="0" cap="none" spc="0" normalizeH="0" baseline="0" noProof="0">
              <a:ln>
                <a:noFill/>
              </a:ln>
              <a:solidFill>
                <a:srgbClr val="000000"/>
              </a:solidFill>
              <a:effectLst/>
              <a:uLnTx/>
              <a:uFillTx/>
              <a:latin typeface="Arial" pitchFamily="34" charset="0"/>
            </a:endParaRPr>
          </a:p>
        </p:txBody>
      </p:sp>
      <p:sp>
        <p:nvSpPr>
          <p:cNvPr id="46" name="TextBox 21"/>
          <p:cNvSpPr txBox="1">
            <a:spLocks noChangeArrowheads="1"/>
          </p:cNvSpPr>
          <p:nvPr/>
        </p:nvSpPr>
        <p:spPr bwMode="auto">
          <a:xfrm>
            <a:off x="2459038" y="4662488"/>
            <a:ext cx="56880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a:ln>
                  <a:noFill/>
                </a:ln>
                <a:solidFill>
                  <a:srgbClr val="640000"/>
                </a:solidFill>
                <a:effectLst/>
                <a:uLnTx/>
                <a:uFillTx/>
                <a:latin typeface="Arial" pitchFamily="34" charset="0"/>
              </a:rPr>
              <a:t>= New Business Value/Present Value of Future Premiums</a:t>
            </a:r>
          </a:p>
        </p:txBody>
      </p:sp>
      <p:sp>
        <p:nvSpPr>
          <p:cNvPr id="1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268958241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63" b="11279"/>
          <a:stretch/>
        </p:blipFill>
        <p:spPr bwMode="auto">
          <a:xfrm>
            <a:off x="215887" y="1508167"/>
            <a:ext cx="8275637" cy="23394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New </a:t>
            </a:r>
            <a:r>
              <a:rPr lang="it-IT" sz="2000" dirty="0" err="1" smtClean="0"/>
              <a:t>Products</a:t>
            </a:r>
            <a:r>
              <a:rPr lang="it-IT" sz="2000" dirty="0" smtClean="0"/>
              <a:t>: Profit </a:t>
            </a:r>
            <a:r>
              <a:rPr lang="it-IT" sz="2000" dirty="0" err="1" smtClean="0"/>
              <a:t>ratios</a:t>
            </a:r>
            <a:r>
              <a:rPr lang="it-IT" sz="2000" dirty="0" smtClean="0"/>
              <a:t> </a:t>
            </a:r>
            <a:r>
              <a:rPr lang="it-IT" sz="2000" dirty="0" err="1" smtClean="0"/>
              <a:t>based</a:t>
            </a:r>
            <a:r>
              <a:rPr lang="it-IT" sz="2000" dirty="0" smtClean="0"/>
              <a:t> on «</a:t>
            </a:r>
            <a:r>
              <a:rPr lang="it-IT" sz="2000" dirty="0" err="1" smtClean="0"/>
              <a:t>volumes</a:t>
            </a:r>
            <a:r>
              <a:rPr lang="it-IT" sz="2000" dirty="0" smtClean="0"/>
              <a:t>»</a:t>
            </a:r>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7" name="Title 1"/>
          <p:cNvSpPr txBox="1">
            <a:spLocks/>
          </p:cNvSpPr>
          <p:nvPr/>
        </p:nvSpPr>
        <p:spPr bwMode="auto">
          <a:xfrm>
            <a:off x="228600" y="1112117"/>
            <a:ext cx="8174037" cy="32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600" b="1">
                <a:solidFill>
                  <a:schemeClr val="bg1"/>
                </a:solidFill>
                <a:latin typeface="+mj-lt"/>
                <a:ea typeface="+mj-ea"/>
                <a:cs typeface="+mj-cs"/>
              </a:defRPr>
            </a:lvl1pPr>
            <a:lvl2pPr algn="l" rtl="0" eaLnBrk="0" fontAlgn="base" hangingPunct="0">
              <a:spcBef>
                <a:spcPct val="0"/>
              </a:spcBef>
              <a:spcAft>
                <a:spcPct val="0"/>
              </a:spcAft>
              <a:defRPr sz="1600" b="1">
                <a:solidFill>
                  <a:schemeClr val="bg1"/>
                </a:solidFill>
                <a:latin typeface="Arial" charset="0"/>
              </a:defRPr>
            </a:lvl2pPr>
            <a:lvl3pPr algn="l" rtl="0" eaLnBrk="0" fontAlgn="base" hangingPunct="0">
              <a:spcBef>
                <a:spcPct val="0"/>
              </a:spcBef>
              <a:spcAft>
                <a:spcPct val="0"/>
              </a:spcAft>
              <a:defRPr sz="1600" b="1">
                <a:solidFill>
                  <a:schemeClr val="bg1"/>
                </a:solidFill>
                <a:latin typeface="Arial" charset="0"/>
              </a:defRPr>
            </a:lvl3pPr>
            <a:lvl4pPr algn="l" rtl="0" eaLnBrk="0" fontAlgn="base" hangingPunct="0">
              <a:spcBef>
                <a:spcPct val="0"/>
              </a:spcBef>
              <a:spcAft>
                <a:spcPct val="0"/>
              </a:spcAft>
              <a:defRPr sz="1600" b="1">
                <a:solidFill>
                  <a:schemeClr val="bg1"/>
                </a:solidFill>
                <a:latin typeface="Arial" charset="0"/>
              </a:defRPr>
            </a:lvl4pPr>
            <a:lvl5pPr algn="l" rtl="0" eaLnBrk="0" fontAlgn="base" hangingPunct="0">
              <a:spcBef>
                <a:spcPct val="0"/>
              </a:spcBef>
              <a:spcAft>
                <a:spcPct val="0"/>
              </a:spcAft>
              <a:defRPr sz="1600" b="1">
                <a:solidFill>
                  <a:schemeClr val="bg1"/>
                </a:solidFill>
                <a:latin typeface="Arial" charset="0"/>
              </a:defRPr>
            </a:lvl5pPr>
            <a:lvl6pPr marL="457200" algn="l" rtl="0" fontAlgn="base">
              <a:spcBef>
                <a:spcPct val="0"/>
              </a:spcBef>
              <a:spcAft>
                <a:spcPct val="0"/>
              </a:spcAft>
              <a:defRPr sz="1600" b="1">
                <a:solidFill>
                  <a:schemeClr val="bg1"/>
                </a:solidFill>
                <a:latin typeface="Arial" charset="0"/>
              </a:defRPr>
            </a:lvl6pPr>
            <a:lvl7pPr marL="914400" algn="l" rtl="0" fontAlgn="base">
              <a:spcBef>
                <a:spcPct val="0"/>
              </a:spcBef>
              <a:spcAft>
                <a:spcPct val="0"/>
              </a:spcAft>
              <a:defRPr sz="1600" b="1">
                <a:solidFill>
                  <a:schemeClr val="bg1"/>
                </a:solidFill>
                <a:latin typeface="Arial" charset="0"/>
              </a:defRPr>
            </a:lvl7pPr>
            <a:lvl8pPr marL="1371600" algn="l" rtl="0" fontAlgn="base">
              <a:spcBef>
                <a:spcPct val="0"/>
              </a:spcBef>
              <a:spcAft>
                <a:spcPct val="0"/>
              </a:spcAft>
              <a:defRPr sz="1600" b="1">
                <a:solidFill>
                  <a:schemeClr val="bg1"/>
                </a:solidFill>
                <a:latin typeface="Arial" charset="0"/>
              </a:defRPr>
            </a:lvl8pPr>
            <a:lvl9pPr marL="1828800" algn="l" rtl="0" fontAlgn="base">
              <a:spcBef>
                <a:spcPct val="0"/>
              </a:spcBef>
              <a:spcAft>
                <a:spcPct val="0"/>
              </a:spcAft>
              <a:defRPr sz="1600" b="1">
                <a:solidFill>
                  <a:schemeClr val="bg1"/>
                </a:solidFill>
                <a:latin typeface="Arial" charset="0"/>
              </a:defRPr>
            </a:lvl9pPr>
          </a:lstStyle>
          <a:p>
            <a:pPr eaLnBrk="1" hangingPunct="1"/>
            <a:r>
              <a:rPr lang="en-GB" sz="1800" dirty="0" smtClean="0">
                <a:solidFill>
                  <a:schemeClr val="tx1"/>
                </a:solidFill>
                <a:latin typeface="Calibri" pitchFamily="34" charset="0"/>
                <a:cs typeface="Calibri" pitchFamily="34" charset="0"/>
              </a:rPr>
              <a:t>Profitability ratios based on </a:t>
            </a:r>
            <a:r>
              <a:rPr lang="en-GB" sz="1800" u="sng" dirty="0" smtClean="0">
                <a:solidFill>
                  <a:schemeClr val="tx1"/>
                </a:solidFill>
                <a:latin typeface="Calibri" pitchFamily="34" charset="0"/>
                <a:cs typeface="Calibri" pitchFamily="34" charset="0"/>
              </a:rPr>
              <a:t>volumes:</a:t>
            </a:r>
            <a:r>
              <a:rPr lang="en-GB" sz="1800" dirty="0" smtClean="0">
                <a:solidFill>
                  <a:schemeClr val="tx1"/>
                </a:solidFill>
                <a:latin typeface="Calibri" pitchFamily="34" charset="0"/>
                <a:cs typeface="Calibri" pitchFamily="34" charset="0"/>
              </a:rPr>
              <a:t> </a:t>
            </a:r>
            <a:r>
              <a:rPr lang="it-IT" sz="1800" dirty="0" err="1" smtClean="0">
                <a:solidFill>
                  <a:schemeClr val="tx1"/>
                </a:solidFill>
                <a:latin typeface="Calibri" pitchFamily="34" charset="0"/>
                <a:cs typeface="Calibri" pitchFamily="34" charset="0"/>
              </a:rPr>
              <a:t>which</a:t>
            </a:r>
            <a:r>
              <a:rPr lang="it-IT" sz="1800" dirty="0" smtClean="0">
                <a:solidFill>
                  <a:schemeClr val="tx1"/>
                </a:solidFill>
                <a:latin typeface="Calibri" pitchFamily="34" charset="0"/>
                <a:cs typeface="Calibri" pitchFamily="34" charset="0"/>
              </a:rPr>
              <a:t> </a:t>
            </a:r>
            <a:r>
              <a:rPr lang="it-IT" sz="1800" dirty="0" err="1" smtClean="0">
                <a:solidFill>
                  <a:schemeClr val="tx1"/>
                </a:solidFill>
                <a:latin typeface="Calibri" pitchFamily="34" charset="0"/>
                <a:cs typeface="Calibri" pitchFamily="34" charset="0"/>
              </a:rPr>
              <a:t>indicator</a:t>
            </a:r>
            <a:r>
              <a:rPr lang="it-IT" sz="1800" dirty="0" smtClean="0">
                <a:solidFill>
                  <a:schemeClr val="tx1"/>
                </a:solidFill>
                <a:latin typeface="Calibri" pitchFamily="34" charset="0"/>
                <a:cs typeface="Calibri" pitchFamily="34" charset="0"/>
              </a:rPr>
              <a:t> </a:t>
            </a:r>
            <a:r>
              <a:rPr lang="it-IT" sz="1800" dirty="0" err="1" smtClean="0">
                <a:solidFill>
                  <a:schemeClr val="tx1"/>
                </a:solidFill>
                <a:latin typeface="Calibri" pitchFamily="34" charset="0"/>
                <a:cs typeface="Calibri" pitchFamily="34" charset="0"/>
              </a:rPr>
              <a:t>should</a:t>
            </a:r>
            <a:r>
              <a:rPr lang="it-IT" sz="1800" dirty="0" smtClean="0">
                <a:solidFill>
                  <a:schemeClr val="tx1"/>
                </a:solidFill>
                <a:latin typeface="Calibri" pitchFamily="34" charset="0"/>
                <a:cs typeface="Calibri" pitchFamily="34" charset="0"/>
              </a:rPr>
              <a:t> </a:t>
            </a:r>
            <a:r>
              <a:rPr lang="it-IT" sz="1800" dirty="0" err="1" smtClean="0">
                <a:solidFill>
                  <a:schemeClr val="tx1"/>
                </a:solidFill>
                <a:latin typeface="Calibri" pitchFamily="34" charset="0"/>
                <a:cs typeface="Calibri" pitchFamily="34" charset="0"/>
              </a:rPr>
              <a:t>we</a:t>
            </a:r>
            <a:r>
              <a:rPr lang="it-IT" sz="1800" dirty="0" smtClean="0">
                <a:solidFill>
                  <a:schemeClr val="tx1"/>
                </a:solidFill>
                <a:latin typeface="Calibri" pitchFamily="34" charset="0"/>
                <a:cs typeface="Calibri" pitchFamily="34" charset="0"/>
              </a:rPr>
              <a:t> look </a:t>
            </a:r>
            <a:r>
              <a:rPr lang="it-IT" sz="1800" dirty="0" err="1" smtClean="0">
                <a:solidFill>
                  <a:schemeClr val="tx1"/>
                </a:solidFill>
                <a:latin typeface="Calibri" pitchFamily="34" charset="0"/>
                <a:cs typeface="Calibri" pitchFamily="34" charset="0"/>
              </a:rPr>
              <a:t>at</a:t>
            </a:r>
            <a:r>
              <a:rPr lang="it-IT" sz="1800" dirty="0" smtClean="0">
                <a:solidFill>
                  <a:schemeClr val="tx1"/>
                </a:solidFill>
                <a:latin typeface="Calibri" pitchFamily="34" charset="0"/>
                <a:cs typeface="Calibri" pitchFamily="34" charset="0"/>
              </a:rPr>
              <a:t>?</a:t>
            </a:r>
          </a:p>
        </p:txBody>
      </p:sp>
      <p:sp>
        <p:nvSpPr>
          <p:cNvPr id="20" name="TextBox 19"/>
          <p:cNvSpPr txBox="1"/>
          <p:nvPr/>
        </p:nvSpPr>
        <p:spPr>
          <a:xfrm>
            <a:off x="87888" y="3990788"/>
            <a:ext cx="9020175" cy="2892425"/>
          </a:xfrm>
          <a:prstGeom prst="rect">
            <a:avLst/>
          </a:prstGeom>
          <a:noFill/>
        </p:spPr>
        <p:txBody>
          <a:bodyPr>
            <a:spAutoFit/>
          </a:bodyPr>
          <a:lstStyle/>
          <a:p>
            <a:pPr marL="285750" indent="-285750" algn="l">
              <a:buFont typeface="Wingdings" pitchFamily="2" charset="2"/>
              <a:buChar char="§"/>
              <a:defRPr/>
            </a:pPr>
            <a:r>
              <a:rPr lang="en-US" sz="1300" dirty="0">
                <a:solidFill>
                  <a:srgbClr val="640000"/>
                </a:solidFill>
                <a:latin typeface="Arial" charset="0"/>
              </a:rPr>
              <a:t>NBM</a:t>
            </a:r>
            <a:r>
              <a:rPr lang="en-US" sz="1300" b="0" dirty="0">
                <a:solidFill>
                  <a:srgbClr val="000000"/>
                </a:solidFill>
                <a:latin typeface="Arial" charset="0"/>
              </a:rPr>
              <a:t>: the </a:t>
            </a:r>
            <a:r>
              <a:rPr lang="en-US" sz="1300" dirty="0">
                <a:solidFill>
                  <a:srgbClr val="000000"/>
                </a:solidFill>
                <a:latin typeface="Arial" charset="0"/>
              </a:rPr>
              <a:t>less profitable is Product 1</a:t>
            </a:r>
            <a:endParaRPr lang="en-US" sz="1300" b="0" dirty="0">
              <a:solidFill>
                <a:srgbClr val="000000"/>
              </a:solidFill>
              <a:latin typeface="Arial" charset="0"/>
            </a:endParaRPr>
          </a:p>
          <a:p>
            <a:pPr marL="742950" lvl="1" indent="-285750" algn="l">
              <a:buFont typeface="Wingdings" pitchFamily="2" charset="2"/>
              <a:buChar char="§"/>
              <a:defRPr/>
            </a:pPr>
            <a:r>
              <a:rPr lang="en-US" sz="1300" b="0" dirty="0">
                <a:solidFill>
                  <a:srgbClr val="000000"/>
                </a:solidFill>
                <a:latin typeface="Arial" charset="0"/>
              </a:rPr>
              <a:t>the denominator is the same for the 3 products (equal to 1000) and hence increasing the term brings to higher NBV that is reported to the same amount leading to a higher value of the ratio</a:t>
            </a:r>
          </a:p>
          <a:p>
            <a:pPr marL="742950" lvl="1" indent="-285750" algn="l">
              <a:buFont typeface="Wingdings" pitchFamily="2" charset="2"/>
              <a:buChar char="§"/>
              <a:defRPr/>
            </a:pPr>
            <a:r>
              <a:rPr lang="en-US" sz="1300" b="0" dirty="0">
                <a:solidFill>
                  <a:srgbClr val="000000"/>
                </a:solidFill>
                <a:latin typeface="Arial" charset="0"/>
              </a:rPr>
              <a:t>the effect of the annual loss of the fee (0.15% between Products 1 and 3) is lower of the effect of gaining it for a longer time </a:t>
            </a:r>
          </a:p>
          <a:p>
            <a:pPr marL="285750" indent="-285750" algn="l">
              <a:buFont typeface="Wingdings" pitchFamily="2" charset="2"/>
              <a:buChar char="§"/>
              <a:defRPr/>
            </a:pPr>
            <a:endParaRPr lang="en-US" sz="1300" dirty="0">
              <a:solidFill>
                <a:srgbClr val="640000"/>
              </a:solidFill>
              <a:latin typeface="Arial" charset="0"/>
            </a:endParaRPr>
          </a:p>
          <a:p>
            <a:pPr marL="285750" indent="-285750" algn="l">
              <a:buFont typeface="Wingdings" pitchFamily="2" charset="2"/>
              <a:buChar char="§"/>
              <a:defRPr/>
            </a:pPr>
            <a:r>
              <a:rPr lang="en-US" sz="1300" dirty="0">
                <a:solidFill>
                  <a:srgbClr val="640000"/>
                </a:solidFill>
                <a:latin typeface="Arial" charset="0"/>
              </a:rPr>
              <a:t>NBV/PVP</a:t>
            </a:r>
            <a:r>
              <a:rPr lang="en-US" sz="1300" b="0" dirty="0">
                <a:solidFill>
                  <a:srgbClr val="000000"/>
                </a:solidFill>
                <a:latin typeface="Arial" charset="0"/>
              </a:rPr>
              <a:t>: the </a:t>
            </a:r>
            <a:r>
              <a:rPr lang="en-US" sz="1300" dirty="0">
                <a:solidFill>
                  <a:srgbClr val="000000"/>
                </a:solidFill>
                <a:latin typeface="Arial" charset="0"/>
              </a:rPr>
              <a:t>less profitable is Product 3</a:t>
            </a:r>
          </a:p>
          <a:p>
            <a:pPr marL="742950" lvl="1" indent="-285750" algn="l">
              <a:buFont typeface="Wingdings" pitchFamily="2" charset="2"/>
              <a:buChar char="§"/>
              <a:defRPr/>
            </a:pPr>
            <a:r>
              <a:rPr lang="en-US" sz="1300" b="0" dirty="0">
                <a:solidFill>
                  <a:srgbClr val="000000"/>
                </a:solidFill>
                <a:latin typeface="Arial" charset="0"/>
              </a:rPr>
              <a:t>the denominator varies i.e. increases with the term; in Product 3 the NBV (the same as in the NBM) is divided by a higher amount</a:t>
            </a:r>
          </a:p>
          <a:p>
            <a:pPr algn="l">
              <a:defRPr/>
            </a:pPr>
            <a:endParaRPr lang="en-US" sz="1300" dirty="0">
              <a:solidFill>
                <a:srgbClr val="640000"/>
              </a:solidFill>
              <a:latin typeface="Arial" charset="0"/>
            </a:endParaRPr>
          </a:p>
          <a:p>
            <a:pPr marL="285750" indent="-285750" algn="l">
              <a:buFont typeface="Wingdings" pitchFamily="2" charset="2"/>
              <a:buChar char="§"/>
              <a:defRPr/>
            </a:pPr>
            <a:r>
              <a:rPr lang="en-US" sz="1300" dirty="0">
                <a:solidFill>
                  <a:srgbClr val="640000"/>
                </a:solidFill>
                <a:latin typeface="Arial" charset="0"/>
              </a:rPr>
              <a:t>NBV/PVR</a:t>
            </a:r>
            <a:r>
              <a:rPr lang="en-US" sz="1300" b="0" dirty="0">
                <a:solidFill>
                  <a:srgbClr val="000000"/>
                </a:solidFill>
                <a:latin typeface="Arial" charset="0"/>
              </a:rPr>
              <a:t>: the </a:t>
            </a:r>
            <a:r>
              <a:rPr lang="en-US" sz="1300" dirty="0">
                <a:solidFill>
                  <a:srgbClr val="000000"/>
                </a:solidFill>
                <a:latin typeface="Arial" charset="0"/>
              </a:rPr>
              <a:t>less profitable is Product 3 </a:t>
            </a:r>
            <a:r>
              <a:rPr lang="en-US" sz="1300" b="0" dirty="0">
                <a:solidFill>
                  <a:srgbClr val="000000"/>
                </a:solidFill>
                <a:latin typeface="Arial" charset="0"/>
              </a:rPr>
              <a:t>but the most profitable is Product 1</a:t>
            </a:r>
            <a:endParaRPr lang="en-US" sz="1300" dirty="0">
              <a:solidFill>
                <a:srgbClr val="000000"/>
              </a:solidFill>
              <a:latin typeface="Arial" charset="0"/>
            </a:endParaRPr>
          </a:p>
          <a:p>
            <a:pPr marL="742950" lvl="1" indent="-285750" algn="l">
              <a:buFont typeface="Wingdings" pitchFamily="2" charset="2"/>
              <a:buChar char="§"/>
              <a:defRPr/>
            </a:pPr>
            <a:r>
              <a:rPr lang="en-US" sz="1300" b="0" dirty="0">
                <a:solidFill>
                  <a:srgbClr val="000000"/>
                </a:solidFill>
                <a:latin typeface="Arial" charset="0"/>
              </a:rPr>
              <a:t>this indicator rewards the product with higher management fee</a:t>
            </a:r>
          </a:p>
          <a:p>
            <a:pPr marL="742950" lvl="1" indent="-285750" algn="l">
              <a:buFont typeface="Wingdings" pitchFamily="2" charset="2"/>
              <a:buChar char="§"/>
              <a:defRPr/>
            </a:pPr>
            <a:endParaRPr lang="en-US" sz="1300" b="0" dirty="0">
              <a:solidFill>
                <a:srgbClr val="000000"/>
              </a:solidFill>
              <a:latin typeface="Arial" charset="0"/>
            </a:endParaRPr>
          </a:p>
          <a:p>
            <a:pPr marL="742950" lvl="1" indent="-285750" algn="l">
              <a:buFont typeface="Wingdings" pitchFamily="2" charset="2"/>
              <a:buChar char="§"/>
              <a:defRPr/>
            </a:pPr>
            <a:endParaRPr lang="en-US" sz="1300" b="0" dirty="0">
              <a:solidFill>
                <a:srgbClr val="000000"/>
              </a:solidFill>
              <a:latin typeface="Arial" charset="0"/>
            </a:endParaRPr>
          </a:p>
        </p:txBody>
      </p:sp>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106079671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New </a:t>
            </a:r>
            <a:r>
              <a:rPr lang="it-IT" sz="2000" dirty="0" err="1" smtClean="0"/>
              <a:t>Products</a:t>
            </a:r>
            <a:r>
              <a:rPr lang="it-IT" sz="2000" dirty="0" smtClean="0"/>
              <a:t>: Profit Breakdown</a:t>
            </a:r>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975" y="1250950"/>
            <a:ext cx="6057900" cy="4113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8"/>
          <p:cNvSpPr txBox="1">
            <a:spLocks noChangeArrowheads="1"/>
          </p:cNvSpPr>
          <p:nvPr/>
        </p:nvSpPr>
        <p:spPr bwMode="auto">
          <a:xfrm>
            <a:off x="296863" y="5534150"/>
            <a:ext cx="79359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a:buFont typeface="Wingdings" pitchFamily="2" charset="2"/>
              <a:buChar char="Ø"/>
            </a:pPr>
            <a:r>
              <a:rPr lang="en-GB" sz="1400" b="0" dirty="0">
                <a:solidFill>
                  <a:srgbClr val="000000"/>
                </a:solidFill>
              </a:rPr>
              <a:t>Gives indication on the </a:t>
            </a:r>
            <a:r>
              <a:rPr lang="en-GB" sz="1400" dirty="0">
                <a:solidFill>
                  <a:srgbClr val="000000"/>
                </a:solidFill>
              </a:rPr>
              <a:t>equilibrium of the product among different sources of profits</a:t>
            </a:r>
            <a:r>
              <a:rPr lang="en-GB" sz="1400" b="0" dirty="0">
                <a:solidFill>
                  <a:srgbClr val="000000"/>
                </a:solidFill>
              </a:rPr>
              <a:t>:</a:t>
            </a:r>
          </a:p>
          <a:p>
            <a:pPr lvl="1" algn="l">
              <a:buFont typeface="Arial" pitchFamily="34" charset="0"/>
              <a:buChar char="–"/>
            </a:pPr>
            <a:endParaRPr lang="en-GB" sz="1400" b="0" dirty="0">
              <a:solidFill>
                <a:srgbClr val="000000"/>
              </a:solidFill>
            </a:endParaRPr>
          </a:p>
          <a:p>
            <a:pPr lvl="1" algn="l">
              <a:buFont typeface="Arial" pitchFamily="34" charset="0"/>
              <a:buChar char="–"/>
            </a:pPr>
            <a:r>
              <a:rPr lang="en-GB" sz="1400" b="0" dirty="0">
                <a:solidFill>
                  <a:srgbClr val="000000"/>
                </a:solidFill>
              </a:rPr>
              <a:t>What is the main source of profit of the product?</a:t>
            </a:r>
          </a:p>
          <a:p>
            <a:pPr lvl="1" algn="l">
              <a:buFont typeface="Arial" pitchFamily="34" charset="0"/>
              <a:buChar char="–"/>
            </a:pPr>
            <a:r>
              <a:rPr lang="en-GB" sz="1400" b="0" dirty="0">
                <a:solidFill>
                  <a:srgbClr val="000000"/>
                </a:solidFill>
              </a:rPr>
              <a:t>Is it highly exposed on the financial side?</a:t>
            </a:r>
          </a:p>
          <a:p>
            <a:pPr lvl="1" algn="l">
              <a:buFont typeface="Arial" pitchFamily="34" charset="0"/>
              <a:buChar char="–"/>
            </a:pPr>
            <a:r>
              <a:rPr lang="en-GB" sz="1400" b="0" dirty="0">
                <a:solidFill>
                  <a:srgbClr val="000000"/>
                </a:solidFill>
              </a:rPr>
              <a:t>Are the loadings sufficient to cover the expenses?  </a:t>
            </a:r>
          </a:p>
          <a:p>
            <a:pPr lvl="1" algn="l">
              <a:buFont typeface="Arial" pitchFamily="34" charset="0"/>
              <a:buChar char="–"/>
            </a:pPr>
            <a:endParaRPr lang="en-GB" sz="1400" b="0" dirty="0">
              <a:solidFill>
                <a:srgbClr val="000000"/>
              </a:solidFill>
            </a:endParaRPr>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320068367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New </a:t>
            </a:r>
            <a:r>
              <a:rPr lang="it-IT" sz="2000" dirty="0" err="1" smtClean="0"/>
              <a:t>Products</a:t>
            </a:r>
            <a:r>
              <a:rPr lang="it-IT" sz="2000" dirty="0" smtClean="0"/>
              <a:t>: Capital </a:t>
            </a:r>
            <a:r>
              <a:rPr lang="it-IT" sz="2000" dirty="0" err="1" smtClean="0"/>
              <a:t>Absorption</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9" name="Content Placeholder 2"/>
          <p:cNvSpPr txBox="1">
            <a:spLocks/>
          </p:cNvSpPr>
          <p:nvPr/>
        </p:nvSpPr>
        <p:spPr bwMode="auto">
          <a:xfrm>
            <a:off x="173038" y="1207138"/>
            <a:ext cx="8401050" cy="176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marL="342900" indent="-342900" algn="l" rtl="0" fontAlgn="base">
              <a:spcBef>
                <a:spcPct val="20000"/>
              </a:spcBef>
              <a:spcAft>
                <a:spcPct val="0"/>
              </a:spcAft>
              <a:buClr>
                <a:schemeClr val="accent1"/>
              </a:buClr>
              <a:buFont typeface="Wingdings" pitchFamily="2" charset="2"/>
              <a:buChar char="Ø"/>
              <a:defRPr sz="16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Arial" charset="0"/>
              <a:buChar char="–"/>
              <a:defRPr sz="1400">
                <a:solidFill>
                  <a:schemeClr val="tx1"/>
                </a:solidFill>
                <a:latin typeface="+mn-lt"/>
              </a:defRPr>
            </a:lvl2pPr>
            <a:lvl3pPr marL="1143000" indent="-228600" algn="l" rtl="0" fontAlgn="base">
              <a:spcBef>
                <a:spcPct val="20000"/>
              </a:spcBef>
              <a:spcAft>
                <a:spcPct val="0"/>
              </a:spcAft>
              <a:buClr>
                <a:schemeClr val="accent1"/>
              </a:buClr>
              <a:buFont typeface="Wingdings" pitchFamily="2" charset="2"/>
              <a:buChar char="§"/>
              <a:defRPr sz="1400">
                <a:solidFill>
                  <a:schemeClr val="tx1"/>
                </a:solidFill>
                <a:latin typeface="+mn-lt"/>
              </a:defRPr>
            </a:lvl3pPr>
            <a:lvl4pPr marL="1562100" indent="-228600" algn="l" rtl="0" fontAlgn="base">
              <a:spcBef>
                <a:spcPct val="20000"/>
              </a:spcBef>
              <a:spcAft>
                <a:spcPct val="0"/>
              </a:spcAft>
              <a:buChar char="–"/>
              <a:defRPr sz="1400">
                <a:solidFill>
                  <a:schemeClr val="tx1"/>
                </a:solidFill>
                <a:latin typeface="+mn-lt"/>
              </a:defRPr>
            </a:lvl4pPr>
            <a:lvl5pPr marL="1981200" indent="-228600" algn="l" rtl="0" fontAlgn="base">
              <a:spcBef>
                <a:spcPct val="20000"/>
              </a:spcBef>
              <a:spcAft>
                <a:spcPct val="0"/>
              </a:spcAft>
              <a:buChar char="»"/>
              <a:defRPr sz="1400">
                <a:solidFill>
                  <a:schemeClr val="tx1"/>
                </a:solidFill>
                <a:latin typeface="+mn-lt"/>
              </a:defRPr>
            </a:lvl5pPr>
            <a:lvl6pPr marL="2438400" indent="-228600" algn="l" rtl="0" fontAlgn="base">
              <a:spcBef>
                <a:spcPct val="20000"/>
              </a:spcBef>
              <a:spcAft>
                <a:spcPct val="0"/>
              </a:spcAft>
              <a:buChar char="»"/>
              <a:defRPr sz="1400">
                <a:solidFill>
                  <a:schemeClr val="tx1"/>
                </a:solidFill>
                <a:latin typeface="+mn-lt"/>
              </a:defRPr>
            </a:lvl6pPr>
            <a:lvl7pPr marL="2895600" indent="-228600" algn="l" rtl="0" fontAlgn="base">
              <a:spcBef>
                <a:spcPct val="20000"/>
              </a:spcBef>
              <a:spcAft>
                <a:spcPct val="0"/>
              </a:spcAft>
              <a:buChar char="»"/>
              <a:defRPr sz="1400">
                <a:solidFill>
                  <a:schemeClr val="tx1"/>
                </a:solidFill>
                <a:latin typeface="+mn-lt"/>
              </a:defRPr>
            </a:lvl7pPr>
            <a:lvl8pPr marL="3352800" indent="-228600" algn="l" rtl="0" fontAlgn="base">
              <a:spcBef>
                <a:spcPct val="20000"/>
              </a:spcBef>
              <a:spcAft>
                <a:spcPct val="0"/>
              </a:spcAft>
              <a:buChar char="»"/>
              <a:defRPr sz="1400">
                <a:solidFill>
                  <a:schemeClr val="tx1"/>
                </a:solidFill>
                <a:latin typeface="+mn-lt"/>
              </a:defRPr>
            </a:lvl8pPr>
            <a:lvl9pPr marL="3810000" indent="-228600" algn="l" rtl="0" fontAlgn="base">
              <a:spcBef>
                <a:spcPct val="20000"/>
              </a:spcBef>
              <a:spcAft>
                <a:spcPct val="0"/>
              </a:spcAft>
              <a:buChar char="»"/>
              <a:defRPr sz="1400">
                <a:solidFill>
                  <a:schemeClr val="tx1"/>
                </a:solidFill>
                <a:latin typeface="+mn-lt"/>
              </a:defRPr>
            </a:lvl9pPr>
          </a:lstStyle>
          <a:p>
            <a:pPr marL="342900" marR="0" lvl="0" indent="-342900" algn="just" defTabSz="914400" rtl="0" eaLnBrk="1" fontAlgn="base" latinLnBrk="0" hangingPunct="1">
              <a:lnSpc>
                <a:spcPct val="100000"/>
              </a:lnSpc>
              <a:spcBef>
                <a:spcPct val="20000"/>
              </a:spcBef>
              <a:spcAft>
                <a:spcPct val="0"/>
              </a:spcAft>
              <a:buClr>
                <a:srgbClr val="7A0000"/>
              </a:buClr>
              <a:buSzTx/>
              <a:buFont typeface="Wingdings" pitchFamily="2" charset="2"/>
              <a:buChar char="Ø"/>
              <a:tabLst/>
              <a:defRPr/>
            </a:pPr>
            <a:r>
              <a:rPr kumimoji="0" lang="en-US" sz="1600" b="0" i="0" u="none" strike="noStrike" kern="0" cap="none" spc="0" normalizeH="0" baseline="0" noProof="0" dirty="0" smtClean="0">
                <a:ln>
                  <a:noFill/>
                </a:ln>
                <a:solidFill>
                  <a:srgbClr val="000000"/>
                </a:solidFill>
                <a:effectLst/>
                <a:uLnTx/>
                <a:uFillTx/>
                <a:latin typeface="Calibri"/>
                <a:ea typeface="+mn-ea"/>
                <a:cs typeface="+mn-cs"/>
              </a:rPr>
              <a:t>In </a:t>
            </a:r>
            <a:r>
              <a:rPr kumimoji="0" lang="en-US" sz="1600" b="0" i="0" u="none" strike="noStrike" kern="0" cap="none" spc="0" normalizeH="0" baseline="0" noProof="0" dirty="0">
                <a:ln>
                  <a:noFill/>
                </a:ln>
                <a:solidFill>
                  <a:srgbClr val="000000"/>
                </a:solidFill>
                <a:effectLst/>
                <a:uLnTx/>
                <a:uFillTx/>
                <a:latin typeface="Calibri"/>
                <a:ea typeface="+mn-ea"/>
                <a:cs typeface="+mn-cs"/>
              </a:rPr>
              <a:t>a Solvency II perspective, when a new product is launched, it shall be evaluated </a:t>
            </a:r>
            <a:r>
              <a:rPr kumimoji="0" lang="en-US" sz="1600" b="0" i="0" u="none" strike="noStrike" kern="0" cap="none" spc="0" normalizeH="0" baseline="0" noProof="0" dirty="0">
                <a:ln>
                  <a:noFill/>
                </a:ln>
                <a:solidFill>
                  <a:srgbClr val="640000"/>
                </a:solidFill>
                <a:effectLst/>
                <a:uLnTx/>
                <a:uFillTx/>
                <a:latin typeface="Calibri"/>
                <a:ea typeface="+mn-ea"/>
                <a:cs typeface="+mn-cs"/>
              </a:rPr>
              <a:t>in terms of capital absorption and remuneration</a:t>
            </a:r>
            <a:r>
              <a:rPr kumimoji="0" lang="en-US" sz="1600" b="0" i="0" u="none" strike="noStrike" kern="0" cap="none" spc="0" normalizeH="0" baseline="0" noProof="0" dirty="0">
                <a:ln>
                  <a:noFill/>
                </a:ln>
                <a:solidFill>
                  <a:srgbClr val="000000"/>
                </a:solidFill>
                <a:effectLst/>
                <a:uLnTx/>
                <a:uFillTx/>
                <a:latin typeface="Calibri"/>
                <a:ea typeface="+mn-ea"/>
                <a:cs typeface="+mn-cs"/>
              </a:rPr>
              <a:t>   </a:t>
            </a:r>
            <a:endParaRPr kumimoji="0" lang="en-US" sz="1600" b="0" i="0" u="none" strike="noStrike" kern="0" cap="none" spc="0" normalizeH="0" baseline="0" noProof="0" dirty="0" smtClean="0">
              <a:ln>
                <a:noFill/>
              </a:ln>
              <a:solidFill>
                <a:srgbClr val="000000"/>
              </a:solidFill>
              <a:effectLst/>
              <a:uLnTx/>
              <a:uFillTx/>
              <a:latin typeface="Calibri"/>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7A0000"/>
              </a:buClr>
              <a:buSzTx/>
              <a:buFont typeface="Wingdings" pitchFamily="2" charset="2"/>
              <a:buChar char="Ø"/>
              <a:tabLst/>
              <a:defRPr/>
            </a:pPr>
            <a:endParaRPr kumimoji="0" lang="en-US" sz="1600" b="0" i="0" u="none" strike="noStrike" kern="0" cap="none" spc="0" normalizeH="0" baseline="0" noProof="0" dirty="0" smtClean="0">
              <a:ln>
                <a:noFill/>
              </a:ln>
              <a:solidFill>
                <a:srgbClr val="640000"/>
              </a:solidFill>
              <a:effectLst/>
              <a:uLnTx/>
              <a:uFillTx/>
              <a:latin typeface="Calibri"/>
              <a:ea typeface="+mn-ea"/>
              <a:cs typeface="+mn-cs"/>
            </a:endParaRPr>
          </a:p>
          <a:p>
            <a:pPr marL="342900" marR="0" lvl="0" indent="-342900" algn="just" defTabSz="914400" rtl="0" eaLnBrk="1" fontAlgn="base" latinLnBrk="0" hangingPunct="1">
              <a:lnSpc>
                <a:spcPct val="100000"/>
              </a:lnSpc>
              <a:spcBef>
                <a:spcPct val="20000"/>
              </a:spcBef>
              <a:spcAft>
                <a:spcPct val="0"/>
              </a:spcAft>
              <a:buClr>
                <a:srgbClr val="7A0000"/>
              </a:buClr>
              <a:buSzTx/>
              <a:buFont typeface="Wingdings" pitchFamily="2" charset="2"/>
              <a:buChar char="Ø"/>
              <a:tabLst/>
              <a:defRPr/>
            </a:pPr>
            <a:r>
              <a:rPr kumimoji="0" lang="en-US" sz="1600" b="0" i="0" u="none" strike="noStrike" kern="0" cap="none" spc="0" normalizeH="0" baseline="0" noProof="0" dirty="0">
                <a:ln>
                  <a:noFill/>
                </a:ln>
                <a:solidFill>
                  <a:srgbClr val="640000"/>
                </a:solidFill>
                <a:effectLst/>
                <a:uLnTx/>
                <a:uFillTx/>
                <a:latin typeface="Calibri"/>
                <a:ea typeface="+mn-ea"/>
                <a:cs typeface="+mn-cs"/>
              </a:rPr>
              <a:t>E</a:t>
            </a:r>
            <a:r>
              <a:rPr kumimoji="0" lang="en-US" sz="1600" b="0" i="0" u="none" strike="noStrike" kern="0" cap="none" spc="0" normalizeH="0" baseline="0" noProof="0" dirty="0" smtClean="0">
                <a:ln>
                  <a:noFill/>
                </a:ln>
                <a:solidFill>
                  <a:srgbClr val="640000"/>
                </a:solidFill>
                <a:effectLst/>
                <a:uLnTx/>
                <a:uFillTx/>
                <a:latin typeface="Calibri"/>
                <a:ea typeface="+mn-ea"/>
                <a:cs typeface="+mn-cs"/>
              </a:rPr>
              <a:t>stimate of the SCR at product level</a:t>
            </a:r>
            <a:r>
              <a:rPr kumimoji="0" lang="en-US" sz="1600" b="0" i="0" u="none" strike="noStrike" kern="0" cap="none" spc="0" normalizeH="0" baseline="0" noProof="0" dirty="0" smtClean="0">
                <a:ln>
                  <a:noFill/>
                </a:ln>
                <a:solidFill>
                  <a:srgbClr val="000000"/>
                </a:solidFill>
                <a:effectLst/>
                <a:uLnTx/>
                <a:uFillTx/>
                <a:latin typeface="Calibri"/>
                <a:ea typeface="+mn-ea"/>
                <a:cs typeface="+mn-cs"/>
              </a:rPr>
              <a:t>, possibly with simplified procedures that avoid fully stochastic calculations but too strong approximations (e.g. rescaling of the SCR calculated for the total new production or even worse that on the existing contracts) may be meaningless leading to totally misleading allocation of capital to the new product the company is going to launch </a:t>
            </a:r>
          </a:p>
          <a:p>
            <a:pPr marL="342900" marR="0" lvl="0" indent="-342900" algn="just" defTabSz="914400" rtl="0" eaLnBrk="1" fontAlgn="base" latinLnBrk="0" hangingPunct="1">
              <a:lnSpc>
                <a:spcPct val="100000"/>
              </a:lnSpc>
              <a:spcBef>
                <a:spcPct val="20000"/>
              </a:spcBef>
              <a:spcAft>
                <a:spcPct val="0"/>
              </a:spcAft>
              <a:buClr>
                <a:srgbClr val="7A0000"/>
              </a:buClr>
              <a:buSzTx/>
              <a:buFont typeface="Wingdings" pitchFamily="2" charset="2"/>
              <a:buChar char="Ø"/>
              <a:tabLst/>
              <a:defRPr/>
            </a:pPr>
            <a:endParaRPr kumimoji="0" lang="en-US" sz="1600" b="0" i="0" u="none" strike="noStrike" kern="0" cap="none" spc="0" normalizeH="0" baseline="0" noProof="0" dirty="0" smtClean="0">
              <a:ln>
                <a:noFill/>
              </a:ln>
              <a:solidFill>
                <a:srgbClr val="640000"/>
              </a:solidFill>
              <a:effectLst/>
              <a:uLnTx/>
              <a:uFillTx/>
              <a:latin typeface="Calibri"/>
              <a:ea typeface="+mn-ea"/>
              <a:cs typeface="+mn-cs"/>
            </a:endParaRPr>
          </a:p>
          <a:p>
            <a:pPr marL="0" marR="0" lvl="0" indent="0" algn="l" defTabSz="914400" rtl="0" eaLnBrk="1" fontAlgn="base" latinLnBrk="0" hangingPunct="1">
              <a:lnSpc>
                <a:spcPct val="100000"/>
              </a:lnSpc>
              <a:spcBef>
                <a:spcPct val="20000"/>
              </a:spcBef>
              <a:spcAft>
                <a:spcPct val="0"/>
              </a:spcAft>
              <a:buClr>
                <a:srgbClr val="7A0000"/>
              </a:buClr>
              <a:buSzTx/>
              <a:buFont typeface="Wingdings" pitchFamily="2" charset="2"/>
              <a:buNone/>
              <a:tabLst/>
              <a:defRPr/>
            </a:pPr>
            <a:endParaRPr kumimoji="0" lang="en-US" sz="1600" b="0" i="0" u="none" strike="noStrike" kern="0" cap="none" spc="0" normalizeH="0" baseline="0" noProof="0" dirty="0" smtClean="0">
              <a:ln>
                <a:noFill/>
              </a:ln>
              <a:solidFill>
                <a:srgbClr val="000000"/>
              </a:solidFill>
              <a:effectLst/>
              <a:uLnTx/>
              <a:uFillTx/>
              <a:latin typeface="Calibri"/>
              <a:ea typeface="+mn-ea"/>
              <a:cs typeface="+mn-cs"/>
            </a:endParaRPr>
          </a:p>
        </p:txBody>
      </p:sp>
      <p:sp>
        <p:nvSpPr>
          <p:cNvPr id="21" name="Content Placeholder 2"/>
          <p:cNvSpPr>
            <a:spLocks noGrp="1"/>
          </p:cNvSpPr>
          <p:nvPr>
            <p:ph idx="1"/>
          </p:nvPr>
        </p:nvSpPr>
        <p:spPr bwMode="auto">
          <a:xfrm>
            <a:off x="434288" y="5640000"/>
            <a:ext cx="7561262"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err="1" smtClean="0">
                <a:ln>
                  <a:noFill/>
                </a:ln>
                <a:solidFill>
                  <a:sysClr val="windowText" lastClr="000000"/>
                </a:solidFill>
                <a:effectLst/>
                <a:uLnTx/>
                <a:uFillTx/>
              </a:rPr>
              <a:t>Solvency</a:t>
            </a:r>
            <a:r>
              <a:rPr kumimoji="0" lang="it-IT" sz="1600" b="0" i="0" u="none" strike="noStrike" kern="0" cap="none" spc="0" normalizeH="0" baseline="0" noProof="0" dirty="0" smtClean="0">
                <a:ln>
                  <a:noFill/>
                </a:ln>
                <a:solidFill>
                  <a:sysClr val="windowText" lastClr="000000"/>
                </a:solidFill>
                <a:effectLst/>
                <a:uLnTx/>
                <a:uFillTx/>
              </a:rPr>
              <a:t> II </a:t>
            </a:r>
            <a:r>
              <a:rPr kumimoji="0" lang="it-IT" sz="1600" b="0" i="0" u="none" strike="noStrike" kern="0" cap="none" spc="0" normalizeH="0" baseline="0" noProof="0" dirty="0" err="1" smtClean="0">
                <a:ln>
                  <a:noFill/>
                </a:ln>
                <a:solidFill>
                  <a:sysClr val="windowText" lastClr="000000"/>
                </a:solidFill>
                <a:effectLst/>
                <a:uLnTx/>
                <a:uFillTx/>
              </a:rPr>
              <a:t>is</a:t>
            </a:r>
            <a:r>
              <a:rPr kumimoji="0" lang="it-IT" sz="1600" b="0" i="0" u="none" strike="noStrike" kern="0" cap="none" spc="0" normalizeH="0" baseline="0" noProof="0" dirty="0" smtClean="0">
                <a:ln>
                  <a:noFill/>
                </a:ln>
                <a:solidFill>
                  <a:sysClr val="windowText" lastClr="000000"/>
                </a:solidFill>
                <a:effectLst/>
                <a:uLnTx/>
                <a:uFillTx/>
              </a:rPr>
              <a:t> </a:t>
            </a:r>
            <a:r>
              <a:rPr kumimoji="0" lang="it-IT" sz="1600" b="0" i="0" u="none" strike="noStrike" kern="0" cap="none" spc="0" normalizeH="0" baseline="0" noProof="0" dirty="0" err="1" smtClean="0">
                <a:ln>
                  <a:noFill/>
                </a:ln>
                <a:solidFill>
                  <a:sysClr val="windowText" lastClr="000000"/>
                </a:solidFill>
                <a:effectLst/>
                <a:uLnTx/>
                <a:uFillTx/>
              </a:rPr>
              <a:t>not</a:t>
            </a:r>
            <a:r>
              <a:rPr kumimoji="0" lang="it-IT" sz="1600" b="0" i="0" u="none" strike="noStrike" kern="0" cap="none" spc="0" normalizeH="0" baseline="0" noProof="0" dirty="0" smtClean="0">
                <a:ln>
                  <a:noFill/>
                </a:ln>
                <a:solidFill>
                  <a:sysClr val="windowText" lastClr="000000"/>
                </a:solidFill>
                <a:effectLst/>
                <a:uLnTx/>
                <a:uFillTx/>
              </a:rPr>
              <a:t> </a:t>
            </a:r>
            <a:r>
              <a:rPr kumimoji="0" lang="it-IT" sz="1600" b="0" i="0" u="none" strike="noStrike" kern="0" cap="none" spc="0" normalizeH="0" baseline="0" noProof="0" dirty="0" err="1" smtClean="0">
                <a:ln>
                  <a:noFill/>
                </a:ln>
                <a:solidFill>
                  <a:sysClr val="windowText" lastClr="000000"/>
                </a:solidFill>
                <a:effectLst/>
                <a:uLnTx/>
                <a:uFillTx/>
              </a:rPr>
              <a:t>only</a:t>
            </a:r>
            <a:r>
              <a:rPr kumimoji="0" lang="it-IT" sz="1600" b="0" i="0" u="none" strike="noStrike" kern="0" cap="none" spc="0" normalizeH="0" baseline="0" noProof="0" dirty="0" smtClean="0">
                <a:ln>
                  <a:noFill/>
                </a:ln>
                <a:solidFill>
                  <a:sysClr val="windowText" lastClr="000000"/>
                </a:solidFill>
                <a:effectLst/>
                <a:uLnTx/>
                <a:uFillTx/>
              </a:rPr>
              <a:t> </a:t>
            </a:r>
            <a:r>
              <a:rPr kumimoji="0" lang="it-IT" sz="1600" b="0" i="0" u="none" strike="noStrike" kern="0" cap="none" spc="0" normalizeH="0" baseline="0" noProof="0" dirty="0" err="1" smtClean="0">
                <a:ln>
                  <a:noFill/>
                </a:ln>
                <a:solidFill>
                  <a:sysClr val="windowText" lastClr="000000"/>
                </a:solidFill>
                <a:effectLst/>
                <a:uLnTx/>
                <a:uFillTx/>
              </a:rPr>
              <a:t>only</a:t>
            </a:r>
            <a:r>
              <a:rPr kumimoji="0" lang="it-IT" sz="1600" b="0" i="0" u="none" strike="noStrike" kern="0" cap="none" spc="0" normalizeH="0" baseline="0" noProof="0" dirty="0" smtClean="0">
                <a:ln>
                  <a:noFill/>
                </a:ln>
                <a:solidFill>
                  <a:sysClr val="windowText" lastClr="000000"/>
                </a:solidFill>
                <a:effectLst/>
                <a:uLnTx/>
                <a:uFillTx/>
              </a:rPr>
              <a:t> quantitative time </a:t>
            </a:r>
            <a:r>
              <a:rPr kumimoji="0" lang="it-IT" sz="1600" b="0" i="0" u="none" strike="noStrike" kern="0" cap="none" spc="0" normalizeH="0" baseline="0" noProof="0" dirty="0" err="1" smtClean="0">
                <a:ln>
                  <a:noFill/>
                </a:ln>
                <a:solidFill>
                  <a:sysClr val="windowText" lastClr="000000"/>
                </a:solidFill>
                <a:effectLst/>
                <a:uLnTx/>
                <a:uFillTx/>
              </a:rPr>
              <a:t>consuming</a:t>
            </a:r>
            <a:r>
              <a:rPr kumimoji="0" lang="it-IT" sz="1600" b="0" i="0" u="none" strike="noStrike" kern="0" cap="none" spc="0" normalizeH="0" baseline="0" noProof="0" dirty="0" smtClean="0">
                <a:ln>
                  <a:noFill/>
                </a:ln>
                <a:solidFill>
                  <a:sysClr val="windowText" lastClr="000000"/>
                </a:solidFill>
                <a:effectLst/>
                <a:uLnTx/>
                <a:uFillTx/>
              </a:rPr>
              <a:t> and reporting </a:t>
            </a:r>
            <a:r>
              <a:rPr kumimoji="0" lang="it-IT" sz="1600" b="0" i="0" u="none" strike="noStrike" kern="0" cap="none" spc="0" normalizeH="0" baseline="0" noProof="0" dirty="0" err="1" smtClean="0">
                <a:ln>
                  <a:noFill/>
                </a:ln>
                <a:solidFill>
                  <a:sysClr val="windowText" lastClr="000000"/>
                </a:solidFill>
                <a:effectLst/>
                <a:uLnTx/>
                <a:uFillTx/>
              </a:rPr>
              <a:t>but</a:t>
            </a:r>
            <a:r>
              <a:rPr kumimoji="0" lang="it-IT" sz="1600" b="0" i="0" u="none" strike="noStrike" kern="0" cap="none" spc="0" normalizeH="0" baseline="0" noProof="0" dirty="0" smtClean="0">
                <a:ln>
                  <a:noFill/>
                </a:ln>
                <a:solidFill>
                  <a:sysClr val="windowText" lastClr="000000"/>
                </a:solidFill>
                <a:effectLst/>
                <a:uLnTx/>
                <a:uFillTx/>
              </a:rPr>
              <a:t> </a:t>
            </a:r>
            <a:r>
              <a:rPr kumimoji="0" lang="it-IT" sz="1600" b="0" i="0" u="none" strike="noStrike" kern="0" cap="none" spc="0" normalizeH="0" baseline="0" noProof="0" dirty="0" err="1" smtClean="0">
                <a:ln>
                  <a:noFill/>
                </a:ln>
                <a:solidFill>
                  <a:sysClr val="windowText" lastClr="000000"/>
                </a:solidFill>
                <a:effectLst/>
                <a:uLnTx/>
                <a:uFillTx/>
              </a:rPr>
              <a:t>it</a:t>
            </a:r>
            <a:r>
              <a:rPr kumimoji="0" lang="it-IT" sz="1600" b="0" i="0" u="none" strike="noStrike" kern="0" cap="none" spc="0" normalizeH="0" baseline="0" noProof="0" dirty="0" smtClean="0">
                <a:ln>
                  <a:noFill/>
                </a:ln>
                <a:solidFill>
                  <a:sysClr val="windowText" lastClr="000000"/>
                </a:solidFill>
                <a:effectLst/>
                <a:uLnTx/>
                <a:uFillTx/>
              </a:rPr>
              <a:t> </a:t>
            </a:r>
            <a:r>
              <a:rPr kumimoji="0" lang="it-IT" sz="1600" b="0" i="0" u="none" strike="noStrike" kern="0" cap="none" spc="0" normalizeH="0" baseline="0" noProof="0" dirty="0" err="1" smtClean="0">
                <a:ln>
                  <a:noFill/>
                </a:ln>
                <a:solidFill>
                  <a:sysClr val="windowText" lastClr="000000"/>
                </a:solidFill>
                <a:effectLst/>
                <a:uLnTx/>
                <a:uFillTx/>
              </a:rPr>
              <a:t>is</a:t>
            </a:r>
            <a:r>
              <a:rPr kumimoji="0" lang="it-IT" sz="1600" b="0" i="0" u="none" strike="noStrike" kern="0" cap="none" spc="0" normalizeH="0" baseline="0" noProof="0" dirty="0" smtClean="0">
                <a:ln>
                  <a:noFill/>
                </a:ln>
                <a:solidFill>
                  <a:sysClr val="windowText" lastClr="000000"/>
                </a:solidFill>
                <a:effectLst/>
                <a:uLnTx/>
                <a:uFillTx/>
              </a:rPr>
              <a:t>:</a:t>
            </a:r>
          </a:p>
          <a:p>
            <a:pPr marL="0" marR="0" lvl="1" indent="0" defTabSz="914400" eaLnBrk="1" fontAlgn="auto" latinLnBrk="0" hangingPunct="1">
              <a:lnSpc>
                <a:spcPct val="100000"/>
              </a:lnSpc>
              <a:spcBef>
                <a:spcPts val="0"/>
              </a:spcBef>
              <a:spcAft>
                <a:spcPts val="0"/>
              </a:spcAft>
              <a:buClrTx/>
              <a:buSzTx/>
              <a:buFont typeface="Wingdings" pitchFamily="2" charset="2"/>
              <a:buChar char="§"/>
              <a:tabLst/>
              <a:defRPr/>
            </a:pPr>
            <a:r>
              <a:rPr kumimoji="0" lang="it-IT" sz="1600" b="0" i="0" u="none" strike="noStrike" kern="0" cap="none" spc="0" normalizeH="0" baseline="0" noProof="0" dirty="0" smtClean="0">
                <a:ln>
                  <a:noFill/>
                </a:ln>
                <a:solidFill>
                  <a:sysClr val="windowText" lastClr="000000"/>
                </a:solidFill>
                <a:effectLst/>
                <a:uLnTx/>
                <a:uFillTx/>
              </a:rPr>
              <a:t>an </a:t>
            </a:r>
            <a:r>
              <a:rPr kumimoji="0" lang="it-IT" sz="1600" b="0" i="0" u="none" strike="noStrike" kern="0" cap="none" spc="0" normalizeH="0" baseline="0" noProof="0" dirty="0" err="1" smtClean="0">
                <a:ln>
                  <a:noFill/>
                </a:ln>
                <a:solidFill>
                  <a:sysClr val="windowText" lastClr="000000"/>
                </a:solidFill>
                <a:effectLst/>
                <a:uLnTx/>
                <a:uFillTx/>
              </a:rPr>
              <a:t>instrument</a:t>
            </a:r>
            <a:r>
              <a:rPr kumimoji="0" lang="it-IT" sz="1600" b="0" i="0" u="none" strike="noStrike" kern="0" cap="none" spc="0" normalizeH="0" baseline="0" noProof="0" dirty="0" smtClean="0">
                <a:ln>
                  <a:noFill/>
                </a:ln>
                <a:solidFill>
                  <a:sysClr val="windowText" lastClr="000000"/>
                </a:solidFill>
                <a:effectLst/>
                <a:uLnTx/>
                <a:uFillTx/>
              </a:rPr>
              <a:t> to </a:t>
            </a:r>
            <a:r>
              <a:rPr kumimoji="0" lang="it-IT" sz="1600" b="1" i="0" u="none" strike="noStrike" kern="0" cap="none" spc="0" normalizeH="0" baseline="0" noProof="0" dirty="0" err="1" smtClean="0">
                <a:ln>
                  <a:noFill/>
                </a:ln>
                <a:solidFill>
                  <a:srgbClr val="640000"/>
                </a:solidFill>
                <a:effectLst/>
                <a:uLnTx/>
                <a:uFillTx/>
              </a:rPr>
              <a:t>improve</a:t>
            </a:r>
            <a:r>
              <a:rPr kumimoji="0" lang="it-IT" sz="1600" b="1" i="0" u="none" strike="noStrike" kern="0" cap="none" spc="0" normalizeH="0" baseline="0" noProof="0" dirty="0" smtClean="0">
                <a:ln>
                  <a:noFill/>
                </a:ln>
                <a:solidFill>
                  <a:srgbClr val="640000"/>
                </a:solidFill>
                <a:effectLst/>
                <a:uLnTx/>
                <a:uFillTx/>
              </a:rPr>
              <a:t> the </a:t>
            </a:r>
            <a:r>
              <a:rPr kumimoji="0" lang="it-IT" sz="1600" b="1" i="0" u="none" strike="noStrike" kern="0" cap="none" spc="0" normalizeH="0" baseline="0" noProof="0" dirty="0" err="1" smtClean="0">
                <a:ln>
                  <a:noFill/>
                </a:ln>
                <a:solidFill>
                  <a:srgbClr val="640000"/>
                </a:solidFill>
                <a:effectLst/>
                <a:uLnTx/>
                <a:uFillTx/>
              </a:rPr>
              <a:t>risk</a:t>
            </a:r>
            <a:r>
              <a:rPr kumimoji="0" lang="it-IT" sz="1600" b="1" i="0" u="none" strike="noStrike" kern="0" cap="none" spc="0" normalizeH="0" baseline="0" noProof="0" dirty="0" smtClean="0">
                <a:ln>
                  <a:noFill/>
                </a:ln>
                <a:solidFill>
                  <a:srgbClr val="640000"/>
                </a:solidFill>
                <a:effectLst/>
                <a:uLnTx/>
                <a:uFillTx/>
              </a:rPr>
              <a:t> management in the ‘’</a:t>
            </a:r>
            <a:r>
              <a:rPr kumimoji="0" lang="it-IT" sz="1600" b="1" i="0" u="none" strike="noStrike" kern="0" cap="none" spc="0" normalizeH="0" baseline="0" noProof="0" dirty="0" err="1" smtClean="0">
                <a:ln>
                  <a:noFill/>
                </a:ln>
                <a:solidFill>
                  <a:srgbClr val="640000"/>
                </a:solidFill>
                <a:effectLst/>
                <a:uLnTx/>
                <a:uFillTx/>
              </a:rPr>
              <a:t>real</a:t>
            </a:r>
            <a:r>
              <a:rPr kumimoji="0" lang="it-IT" sz="1600" b="1" i="0" u="none" strike="noStrike" kern="0" cap="none" spc="0" normalizeH="0" baseline="0" noProof="0" dirty="0" smtClean="0">
                <a:ln>
                  <a:noFill/>
                </a:ln>
                <a:solidFill>
                  <a:srgbClr val="640000"/>
                </a:solidFill>
                <a:effectLst/>
                <a:uLnTx/>
                <a:uFillTx/>
              </a:rPr>
              <a:t> world’</a:t>
            </a:r>
            <a:r>
              <a:rPr kumimoji="0" lang="it-IT" sz="1600" b="0" i="0" u="none" strike="noStrike" kern="0" cap="none" spc="0" normalizeH="0" baseline="0" noProof="0" dirty="0" smtClean="0">
                <a:ln>
                  <a:noFill/>
                </a:ln>
                <a:solidFill>
                  <a:sysClr val="windowText" lastClr="000000"/>
                </a:solidFill>
                <a:effectLst/>
                <a:uLnTx/>
                <a:uFillTx/>
              </a:rPr>
              <a:t>’</a:t>
            </a:r>
          </a:p>
          <a:p>
            <a:pPr marL="0" marR="0" lvl="1" indent="0" defTabSz="914400" eaLnBrk="1" fontAlgn="auto" latinLnBrk="0" hangingPunct="1">
              <a:lnSpc>
                <a:spcPct val="100000"/>
              </a:lnSpc>
              <a:spcBef>
                <a:spcPts val="0"/>
              </a:spcBef>
              <a:spcAft>
                <a:spcPts val="0"/>
              </a:spcAft>
              <a:buClrTx/>
              <a:buSzTx/>
              <a:buFont typeface="Wingdings" pitchFamily="2" charset="2"/>
              <a:buChar char="§"/>
              <a:tabLst/>
              <a:defRPr/>
            </a:pPr>
            <a:r>
              <a:rPr kumimoji="0" lang="it-IT" sz="1600" b="0" i="0" u="none" strike="noStrike" kern="0" cap="none" spc="0" normalizeH="0" baseline="0" noProof="0" dirty="0" smtClean="0">
                <a:ln>
                  <a:noFill/>
                </a:ln>
                <a:solidFill>
                  <a:sysClr val="windowText" lastClr="000000"/>
                </a:solidFill>
                <a:effectLst/>
                <a:uLnTx/>
                <a:uFillTx/>
              </a:rPr>
              <a:t>a </a:t>
            </a:r>
            <a:r>
              <a:rPr kumimoji="0" lang="it-IT" sz="1600" b="1" i="0" u="none" strike="noStrike" kern="0" cap="none" spc="0" normalizeH="0" baseline="0" noProof="0" dirty="0" err="1" smtClean="0">
                <a:ln>
                  <a:noFill/>
                </a:ln>
                <a:solidFill>
                  <a:srgbClr val="640000"/>
                </a:solidFill>
                <a:effectLst/>
                <a:uLnTx/>
                <a:uFillTx/>
              </a:rPr>
              <a:t>better</a:t>
            </a:r>
            <a:r>
              <a:rPr kumimoji="0" lang="it-IT" sz="1600" b="1" i="0" u="none" strike="noStrike" kern="0" cap="none" spc="0" normalizeH="0" baseline="0" noProof="0" dirty="0" smtClean="0">
                <a:ln>
                  <a:noFill/>
                </a:ln>
                <a:solidFill>
                  <a:srgbClr val="640000"/>
                </a:solidFill>
                <a:effectLst/>
                <a:uLnTx/>
                <a:uFillTx/>
              </a:rPr>
              <a:t> </a:t>
            </a:r>
            <a:r>
              <a:rPr kumimoji="0" lang="it-IT" sz="1600" b="1" i="0" u="none" strike="noStrike" kern="0" cap="none" spc="0" normalizeH="0" baseline="0" noProof="0" dirty="0" err="1" smtClean="0">
                <a:ln>
                  <a:noFill/>
                </a:ln>
                <a:solidFill>
                  <a:srgbClr val="640000"/>
                </a:solidFill>
                <a:effectLst/>
                <a:uLnTx/>
                <a:uFillTx/>
              </a:rPr>
              <a:t>efficiency</a:t>
            </a:r>
            <a:r>
              <a:rPr kumimoji="0" lang="it-IT" sz="1600" b="1" i="0" u="none" strike="noStrike" kern="0" cap="none" spc="0" normalizeH="0" baseline="0" noProof="0" dirty="0" smtClean="0">
                <a:ln>
                  <a:noFill/>
                </a:ln>
                <a:solidFill>
                  <a:srgbClr val="640000"/>
                </a:solidFill>
                <a:effectLst/>
                <a:uLnTx/>
                <a:uFillTx/>
              </a:rPr>
              <a:t> in the capital management</a:t>
            </a:r>
          </a:p>
        </p:txBody>
      </p:sp>
      <p:graphicFrame>
        <p:nvGraphicFramePr>
          <p:cNvPr id="22" name="Chart 21"/>
          <p:cNvGraphicFramePr>
            <a:graphicFrameLocks/>
          </p:cNvGraphicFramePr>
          <p:nvPr>
            <p:extLst>
              <p:ext uri="{D42A27DB-BD31-4B8C-83A1-F6EECF244321}">
                <p14:modId xmlns:p14="http://schemas.microsoft.com/office/powerpoint/2010/main" xmlns="" val="3859474309"/>
              </p:ext>
            </p:extLst>
          </p:nvPr>
        </p:nvGraphicFramePr>
        <p:xfrm>
          <a:off x="593758" y="3239383"/>
          <a:ext cx="5367648" cy="2080760"/>
        </p:xfrm>
        <a:graphic>
          <a:graphicData uri="http://schemas.openxmlformats.org/drawingml/2006/chart">
            <c:chart xmlns:c="http://schemas.openxmlformats.org/drawingml/2006/chart" xmlns:r="http://schemas.openxmlformats.org/officeDocument/2006/relationships" r:id="rId2"/>
          </a:graphicData>
        </a:graphic>
      </p:graphicFrame>
      <p:pic>
        <p:nvPicPr>
          <p:cNvPr id="2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88675" y="3239700"/>
            <a:ext cx="2262188" cy="220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15786630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calculations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a:t>
            </a:r>
            <a:r>
              <a:rPr lang="en-GB" sz="1800" dirty="0">
                <a:solidFill>
                  <a:srgbClr val="000000"/>
                </a:solidFill>
              </a:rPr>
              <a:t>calculations </a:t>
            </a:r>
            <a:r>
              <a:rPr lang="en-GB" sz="1800" dirty="0" smtClean="0">
                <a:solidFill>
                  <a:srgbClr val="000000"/>
                </a:solidFill>
              </a:rPr>
              <a:t>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
        <p:nvSpPr>
          <p:cNvPr id="2" name="Rectangle 1"/>
          <p:cNvSpPr/>
          <p:nvPr/>
        </p:nvSpPr>
        <p:spPr bwMode="auto">
          <a:xfrm>
            <a:off x="400050" y="3000375"/>
            <a:ext cx="8105775" cy="390525"/>
          </a:xfrm>
          <a:prstGeom prst="rect">
            <a:avLst/>
          </a:prstGeom>
          <a:solidFill>
            <a:srgbClr val="DDDDDD">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mtClean="0">
              <a:solidFill>
                <a:srgbClr val="000000"/>
              </a:solidFill>
              <a:latin typeface="Arial" pitchFamily="34" charset="0"/>
            </a:endParaRPr>
          </a:p>
        </p:txBody>
      </p:sp>
    </p:spTree>
    <p:extLst>
      <p:ext uri="{BB962C8B-B14F-4D97-AF65-F5344CB8AC3E}">
        <p14:creationId xmlns:p14="http://schemas.microsoft.com/office/powerpoint/2010/main" xmlns="" val="29924873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New </a:t>
            </a:r>
            <a:r>
              <a:rPr lang="it-IT" sz="2000" dirty="0" err="1" smtClean="0"/>
              <a:t>Products</a:t>
            </a:r>
            <a:r>
              <a:rPr lang="it-IT" sz="2000" dirty="0"/>
              <a:t>: </a:t>
            </a:r>
            <a:r>
              <a:rPr lang="it-IT" sz="2000" dirty="0" smtClean="0"/>
              <a:t>a multiple </a:t>
            </a:r>
            <a:r>
              <a:rPr lang="it-IT" sz="2000" dirty="0" err="1" smtClean="0"/>
              <a:t>dimensions</a:t>
            </a:r>
            <a:r>
              <a:rPr lang="it-IT" sz="2000" dirty="0" smtClean="0"/>
              <a:t> </a:t>
            </a:r>
            <a:r>
              <a:rPr lang="it-IT" sz="2000" dirty="0" err="1" smtClean="0"/>
              <a:t>view</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45402" y="1131551"/>
            <a:ext cx="7324725" cy="549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2134198399"/>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ORSA: New Product and Capital </a:t>
            </a:r>
            <a:r>
              <a:rPr lang="it-IT" sz="2000" dirty="0" err="1" smtClean="0"/>
              <a:t>Absorption</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0" name="Rectangle 3"/>
          <p:cNvSpPr txBox="1">
            <a:spLocks noChangeArrowheads="1"/>
          </p:cNvSpPr>
          <p:nvPr/>
        </p:nvSpPr>
        <p:spPr bwMode="auto">
          <a:xfrm>
            <a:off x="450850" y="1497013"/>
            <a:ext cx="8208963"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957263">
              <a:defRPr sz="900" b="1">
                <a:solidFill>
                  <a:schemeClr val="tx1"/>
                </a:solidFill>
                <a:latin typeface="Arial" pitchFamily="34" charset="0"/>
              </a:defRPr>
            </a:lvl1pPr>
            <a:lvl2pPr marL="742950" indent="-285750" defTabSz="957263">
              <a:defRPr sz="900" b="1">
                <a:solidFill>
                  <a:schemeClr val="tx1"/>
                </a:solidFill>
                <a:latin typeface="Arial" pitchFamily="34" charset="0"/>
              </a:defRPr>
            </a:lvl2pPr>
            <a:lvl3pPr marL="1143000" indent="-228600" defTabSz="957263">
              <a:defRPr sz="900" b="1">
                <a:solidFill>
                  <a:schemeClr val="tx1"/>
                </a:solidFill>
                <a:latin typeface="Arial" pitchFamily="34" charset="0"/>
              </a:defRPr>
            </a:lvl3pPr>
            <a:lvl4pPr marL="1600200" indent="-228600" defTabSz="957263">
              <a:defRPr sz="900" b="1">
                <a:solidFill>
                  <a:schemeClr val="tx1"/>
                </a:solidFill>
                <a:latin typeface="Arial" pitchFamily="34" charset="0"/>
              </a:defRPr>
            </a:lvl4pPr>
            <a:lvl5pPr marL="2057400" indent="-228600" defTabSz="957263">
              <a:defRPr sz="900" b="1">
                <a:solidFill>
                  <a:schemeClr val="tx1"/>
                </a:solidFill>
                <a:latin typeface="Arial" pitchFamily="34" charset="0"/>
              </a:defRPr>
            </a:lvl5pPr>
            <a:lvl6pPr marL="2514600" indent="-228600" algn="ctr" defTabSz="957263" eaLnBrk="0" fontAlgn="base" hangingPunct="0">
              <a:spcBef>
                <a:spcPct val="0"/>
              </a:spcBef>
              <a:spcAft>
                <a:spcPct val="0"/>
              </a:spcAft>
              <a:defRPr sz="900" b="1">
                <a:solidFill>
                  <a:schemeClr val="tx1"/>
                </a:solidFill>
                <a:latin typeface="Arial" pitchFamily="34" charset="0"/>
              </a:defRPr>
            </a:lvl6pPr>
            <a:lvl7pPr marL="2971800" indent="-228600" algn="ctr" defTabSz="957263" eaLnBrk="0" fontAlgn="base" hangingPunct="0">
              <a:spcBef>
                <a:spcPct val="0"/>
              </a:spcBef>
              <a:spcAft>
                <a:spcPct val="0"/>
              </a:spcAft>
              <a:defRPr sz="900" b="1">
                <a:solidFill>
                  <a:schemeClr val="tx1"/>
                </a:solidFill>
                <a:latin typeface="Arial" pitchFamily="34" charset="0"/>
              </a:defRPr>
            </a:lvl7pPr>
            <a:lvl8pPr marL="3429000" indent="-228600" algn="ctr" defTabSz="957263" eaLnBrk="0" fontAlgn="base" hangingPunct="0">
              <a:spcBef>
                <a:spcPct val="0"/>
              </a:spcBef>
              <a:spcAft>
                <a:spcPct val="0"/>
              </a:spcAft>
              <a:defRPr sz="900" b="1">
                <a:solidFill>
                  <a:schemeClr val="tx1"/>
                </a:solidFill>
                <a:latin typeface="Arial" pitchFamily="34" charset="0"/>
              </a:defRPr>
            </a:lvl8pPr>
            <a:lvl9pPr marL="3886200" indent="-228600" algn="ctr" defTabSz="957263" eaLnBrk="0" fontAlgn="base" hangingPunct="0">
              <a:spcBef>
                <a:spcPct val="0"/>
              </a:spcBef>
              <a:spcAft>
                <a:spcPct val="0"/>
              </a:spcAft>
              <a:defRPr sz="900" b="1">
                <a:solidFill>
                  <a:schemeClr val="tx1"/>
                </a:solidFill>
                <a:latin typeface="Arial" pitchFamily="34" charset="0"/>
              </a:defRPr>
            </a:lvl9pPr>
          </a:lstStyle>
          <a:p>
            <a:pPr marL="0" marR="0" lvl="0" indent="0" algn="l" defTabSz="957263" eaLnBrk="1" fontAlgn="auto" latinLnBrk="0" hangingPunct="1">
              <a:lnSpc>
                <a:spcPct val="150000"/>
              </a:lnSpc>
              <a:spcBef>
                <a:spcPts val="0"/>
              </a:spcBef>
              <a:spcAft>
                <a:spcPts val="0"/>
              </a:spcAft>
              <a:buClrTx/>
              <a:buSzPct val="120000"/>
              <a:buFontTx/>
              <a:buNone/>
              <a:tabLst/>
              <a:defRPr/>
            </a:pPr>
            <a:r>
              <a:rPr kumimoji="0" lang="it-IT" sz="2200" b="1" i="0" u="none" strike="noStrike" kern="0" cap="none" spc="0" normalizeH="0" baseline="0" noProof="0" dirty="0">
                <a:ln>
                  <a:noFill/>
                </a:ln>
                <a:solidFill>
                  <a:srgbClr val="FF0000"/>
                </a:solidFill>
                <a:effectLst/>
                <a:uLnTx/>
                <a:uFillTx/>
                <a:latin typeface="Arial" pitchFamily="34" charset="0"/>
              </a:rPr>
              <a:t>Q: </a:t>
            </a:r>
            <a:r>
              <a:rPr kumimoji="0" lang="it-IT" sz="2200" b="1" i="0" u="none" strike="noStrike" kern="0" cap="none" spc="0" normalizeH="0" baseline="0" noProof="0" dirty="0" err="1">
                <a:ln>
                  <a:noFill/>
                </a:ln>
                <a:solidFill>
                  <a:srgbClr val="FF0000"/>
                </a:solidFill>
                <a:effectLst/>
                <a:uLnTx/>
                <a:uFillTx/>
                <a:latin typeface="Arial" pitchFamily="34" charset="0"/>
              </a:rPr>
              <a:t>What</a:t>
            </a:r>
            <a:r>
              <a:rPr kumimoji="0" lang="it-IT" sz="2200" b="1" i="0" u="none" strike="noStrike" kern="0" cap="none" spc="0" normalizeH="0" baseline="0" noProof="0" dirty="0">
                <a:ln>
                  <a:noFill/>
                </a:ln>
                <a:solidFill>
                  <a:srgbClr val="FF0000"/>
                </a:solidFill>
                <a:effectLst/>
                <a:uLnTx/>
                <a:uFillTx/>
                <a:latin typeface="Arial" pitchFamily="34" charset="0"/>
              </a:rPr>
              <a:t> </a:t>
            </a:r>
            <a:r>
              <a:rPr kumimoji="0" lang="it-IT" sz="2200" b="1" i="0" u="none" strike="noStrike" kern="0" cap="none" spc="0" normalizeH="0" baseline="0" noProof="0" dirty="0" err="1">
                <a:ln>
                  <a:noFill/>
                </a:ln>
                <a:solidFill>
                  <a:srgbClr val="FF0000"/>
                </a:solidFill>
                <a:effectLst/>
                <a:uLnTx/>
                <a:uFillTx/>
                <a:latin typeface="Arial" pitchFamily="34" charset="0"/>
              </a:rPr>
              <a:t>does</a:t>
            </a:r>
            <a:r>
              <a:rPr kumimoji="0" lang="it-IT" sz="2200" b="1" i="0" u="none" strike="noStrike" kern="0" cap="none" spc="0" normalizeH="0" baseline="0" noProof="0" dirty="0">
                <a:ln>
                  <a:noFill/>
                </a:ln>
                <a:solidFill>
                  <a:srgbClr val="FF0000"/>
                </a:solidFill>
                <a:effectLst/>
                <a:uLnTx/>
                <a:uFillTx/>
                <a:latin typeface="Arial" pitchFamily="34" charset="0"/>
              </a:rPr>
              <a:t> Free Surplus </a:t>
            </a:r>
            <a:r>
              <a:rPr kumimoji="0" lang="it-IT" sz="2200" b="1" i="0" u="none" strike="noStrike" kern="0" cap="none" spc="0" normalizeH="0" baseline="0" noProof="0" dirty="0" err="1">
                <a:ln>
                  <a:noFill/>
                </a:ln>
                <a:solidFill>
                  <a:srgbClr val="FF0000"/>
                </a:solidFill>
                <a:effectLst/>
                <a:uLnTx/>
                <a:uFillTx/>
                <a:latin typeface="Arial" pitchFamily="34" charset="0"/>
              </a:rPr>
              <a:t>mean</a:t>
            </a:r>
            <a:r>
              <a:rPr kumimoji="0" lang="it-IT" sz="2200" b="1" i="0" u="none" strike="noStrike" kern="0" cap="none" spc="0" normalizeH="0" baseline="0" noProof="0" dirty="0">
                <a:ln>
                  <a:noFill/>
                </a:ln>
                <a:solidFill>
                  <a:srgbClr val="FF0000"/>
                </a:solidFill>
                <a:effectLst/>
                <a:uLnTx/>
                <a:uFillTx/>
                <a:latin typeface="Arial" pitchFamily="34" charset="0"/>
              </a:rPr>
              <a:t> </a:t>
            </a:r>
            <a:r>
              <a:rPr kumimoji="0" lang="it-IT" sz="2200" b="1" i="0" u="none" strike="noStrike" kern="0" cap="none" spc="0" normalizeH="0" baseline="0" noProof="0" dirty="0" err="1">
                <a:ln>
                  <a:noFill/>
                </a:ln>
                <a:solidFill>
                  <a:srgbClr val="FF0000"/>
                </a:solidFill>
                <a:effectLst/>
                <a:uLnTx/>
                <a:uFillTx/>
                <a:latin typeface="Arial" pitchFamily="34" charset="0"/>
              </a:rPr>
              <a:t>at</a:t>
            </a:r>
            <a:r>
              <a:rPr kumimoji="0" lang="it-IT" sz="2200" b="1" i="0" u="none" strike="noStrike" kern="0" cap="none" spc="0" normalizeH="0" baseline="0" noProof="0" dirty="0">
                <a:ln>
                  <a:noFill/>
                </a:ln>
                <a:solidFill>
                  <a:srgbClr val="FF0000"/>
                </a:solidFill>
                <a:effectLst/>
                <a:uLnTx/>
                <a:uFillTx/>
                <a:latin typeface="Arial" pitchFamily="34" charset="0"/>
              </a:rPr>
              <a:t> </a:t>
            </a:r>
            <a:r>
              <a:rPr kumimoji="0" lang="it-IT" sz="2200" b="1" i="0" u="none" strike="noStrike" kern="0" cap="none" spc="0" normalizeH="0" baseline="0" noProof="0" dirty="0" err="1">
                <a:ln>
                  <a:noFill/>
                </a:ln>
                <a:solidFill>
                  <a:srgbClr val="FF0000"/>
                </a:solidFill>
                <a:effectLst/>
                <a:uLnTx/>
                <a:uFillTx/>
                <a:latin typeface="Arial" pitchFamily="34" charset="0"/>
              </a:rPr>
              <a:t>product</a:t>
            </a:r>
            <a:r>
              <a:rPr kumimoji="0" lang="it-IT" sz="2200" b="1" i="0" u="none" strike="noStrike" kern="0" cap="none" spc="0" normalizeH="0" baseline="0" noProof="0" dirty="0">
                <a:ln>
                  <a:noFill/>
                </a:ln>
                <a:solidFill>
                  <a:srgbClr val="FF0000"/>
                </a:solidFill>
                <a:effectLst/>
                <a:uLnTx/>
                <a:uFillTx/>
                <a:latin typeface="Arial" pitchFamily="34" charset="0"/>
              </a:rPr>
              <a:t> </a:t>
            </a:r>
            <a:r>
              <a:rPr kumimoji="0" lang="it-IT" sz="2200" b="1" i="0" u="none" strike="noStrike" kern="0" cap="none" spc="0" normalizeH="0" baseline="0" noProof="0" dirty="0" err="1">
                <a:ln>
                  <a:noFill/>
                </a:ln>
                <a:solidFill>
                  <a:srgbClr val="FF0000"/>
                </a:solidFill>
                <a:effectLst/>
                <a:uLnTx/>
                <a:uFillTx/>
                <a:latin typeface="Arial" pitchFamily="34" charset="0"/>
              </a:rPr>
              <a:t>level</a:t>
            </a:r>
            <a:r>
              <a:rPr kumimoji="0" lang="it-IT" sz="2200" b="1" i="0" u="none" strike="noStrike" kern="0" cap="none" spc="0" normalizeH="0" baseline="0" noProof="0" dirty="0">
                <a:ln>
                  <a:noFill/>
                </a:ln>
                <a:solidFill>
                  <a:srgbClr val="FF0000"/>
                </a:solidFill>
                <a:effectLst/>
                <a:uLnTx/>
                <a:uFillTx/>
                <a:latin typeface="Arial" pitchFamily="34" charset="0"/>
              </a:rPr>
              <a:t>?</a:t>
            </a:r>
            <a:r>
              <a:rPr kumimoji="0" lang="it-IT" sz="2200" b="0" i="0" u="none" strike="noStrike" kern="0" cap="none" spc="0" normalizeH="0" baseline="0" noProof="0" dirty="0">
                <a:ln>
                  <a:noFill/>
                </a:ln>
                <a:solidFill>
                  <a:srgbClr val="FF0000"/>
                </a:solidFill>
                <a:effectLst/>
                <a:uLnTx/>
                <a:uFillTx/>
                <a:latin typeface="Arial" pitchFamily="34" charset="0"/>
              </a:rPr>
              <a:t> </a:t>
            </a:r>
            <a:endParaRPr kumimoji="0" lang="it-IT" sz="2200" b="1" i="0" u="none" strike="noStrike" kern="0" cap="none" spc="0" normalizeH="0" baseline="0" noProof="0" dirty="0">
              <a:ln>
                <a:noFill/>
              </a:ln>
              <a:solidFill>
                <a:srgbClr val="FF0000"/>
              </a:solidFill>
              <a:effectLst/>
              <a:uLnTx/>
              <a:uFillTx/>
              <a:latin typeface="Arial" pitchFamily="34" charset="0"/>
            </a:endParaRPr>
          </a:p>
        </p:txBody>
      </p:sp>
      <p:sp>
        <p:nvSpPr>
          <p:cNvPr id="11" name="Rectangle 3"/>
          <p:cNvSpPr txBox="1">
            <a:spLocks noChangeArrowheads="1"/>
          </p:cNvSpPr>
          <p:nvPr/>
        </p:nvSpPr>
        <p:spPr bwMode="auto">
          <a:xfrm>
            <a:off x="477838" y="2060575"/>
            <a:ext cx="8208962"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957263">
              <a:defRPr sz="900" b="1">
                <a:solidFill>
                  <a:schemeClr val="tx1"/>
                </a:solidFill>
                <a:latin typeface="Arial" pitchFamily="34" charset="0"/>
              </a:defRPr>
            </a:lvl1pPr>
            <a:lvl2pPr marL="742950" indent="-285750" defTabSz="957263">
              <a:defRPr sz="900" b="1">
                <a:solidFill>
                  <a:schemeClr val="tx1"/>
                </a:solidFill>
                <a:latin typeface="Arial" pitchFamily="34" charset="0"/>
              </a:defRPr>
            </a:lvl2pPr>
            <a:lvl3pPr marL="1143000" indent="-228600" defTabSz="957263">
              <a:defRPr sz="900" b="1">
                <a:solidFill>
                  <a:schemeClr val="tx1"/>
                </a:solidFill>
                <a:latin typeface="Arial" pitchFamily="34" charset="0"/>
              </a:defRPr>
            </a:lvl3pPr>
            <a:lvl4pPr marL="1600200" indent="-228600" defTabSz="957263">
              <a:defRPr sz="900" b="1">
                <a:solidFill>
                  <a:schemeClr val="tx1"/>
                </a:solidFill>
                <a:latin typeface="Arial" pitchFamily="34" charset="0"/>
              </a:defRPr>
            </a:lvl4pPr>
            <a:lvl5pPr marL="2057400" indent="-228600" defTabSz="957263">
              <a:defRPr sz="900" b="1">
                <a:solidFill>
                  <a:schemeClr val="tx1"/>
                </a:solidFill>
                <a:latin typeface="Arial" pitchFamily="34" charset="0"/>
              </a:defRPr>
            </a:lvl5pPr>
            <a:lvl6pPr marL="2514600" indent="-228600" algn="ctr" defTabSz="957263" eaLnBrk="0" fontAlgn="base" hangingPunct="0">
              <a:spcBef>
                <a:spcPct val="0"/>
              </a:spcBef>
              <a:spcAft>
                <a:spcPct val="0"/>
              </a:spcAft>
              <a:defRPr sz="900" b="1">
                <a:solidFill>
                  <a:schemeClr val="tx1"/>
                </a:solidFill>
                <a:latin typeface="Arial" pitchFamily="34" charset="0"/>
              </a:defRPr>
            </a:lvl6pPr>
            <a:lvl7pPr marL="2971800" indent="-228600" algn="ctr" defTabSz="957263" eaLnBrk="0" fontAlgn="base" hangingPunct="0">
              <a:spcBef>
                <a:spcPct val="0"/>
              </a:spcBef>
              <a:spcAft>
                <a:spcPct val="0"/>
              </a:spcAft>
              <a:defRPr sz="900" b="1">
                <a:solidFill>
                  <a:schemeClr val="tx1"/>
                </a:solidFill>
                <a:latin typeface="Arial" pitchFamily="34" charset="0"/>
              </a:defRPr>
            </a:lvl7pPr>
            <a:lvl8pPr marL="3429000" indent="-228600" algn="ctr" defTabSz="957263" eaLnBrk="0" fontAlgn="base" hangingPunct="0">
              <a:spcBef>
                <a:spcPct val="0"/>
              </a:spcBef>
              <a:spcAft>
                <a:spcPct val="0"/>
              </a:spcAft>
              <a:defRPr sz="900" b="1">
                <a:solidFill>
                  <a:schemeClr val="tx1"/>
                </a:solidFill>
                <a:latin typeface="Arial" pitchFamily="34" charset="0"/>
              </a:defRPr>
            </a:lvl8pPr>
            <a:lvl9pPr marL="3886200" indent="-228600" algn="ctr" defTabSz="957263" eaLnBrk="0" fontAlgn="base" hangingPunct="0">
              <a:spcBef>
                <a:spcPct val="0"/>
              </a:spcBef>
              <a:spcAft>
                <a:spcPct val="0"/>
              </a:spcAft>
              <a:defRPr sz="900" b="1">
                <a:solidFill>
                  <a:schemeClr val="tx1"/>
                </a:solidFill>
                <a:latin typeface="Arial" pitchFamily="34" charset="0"/>
              </a:defRPr>
            </a:lvl9pPr>
          </a:lstStyle>
          <a:p>
            <a:pPr marL="0" marR="0" lvl="0" indent="0" algn="l" defTabSz="957263" eaLnBrk="1" fontAlgn="auto" latinLnBrk="0" hangingPunct="1">
              <a:lnSpc>
                <a:spcPct val="150000"/>
              </a:lnSpc>
              <a:spcBef>
                <a:spcPts val="0"/>
              </a:spcBef>
              <a:spcAft>
                <a:spcPts val="0"/>
              </a:spcAft>
              <a:buClrTx/>
              <a:buSzPct val="120000"/>
              <a:buFontTx/>
              <a:buNone/>
              <a:tabLst/>
              <a:defRPr/>
            </a:pPr>
            <a:r>
              <a:rPr kumimoji="0" lang="it-IT" sz="2200" b="1" i="0" u="none" strike="noStrike" kern="0" cap="none" spc="0" normalizeH="0" baseline="0" noProof="0" dirty="0">
                <a:ln>
                  <a:noFill/>
                </a:ln>
                <a:solidFill>
                  <a:srgbClr val="000000"/>
                </a:solidFill>
                <a:effectLst/>
                <a:uLnTx/>
                <a:uFillTx/>
                <a:latin typeface="Arial" pitchFamily="34" charset="0"/>
              </a:rPr>
              <a:t>A: Free Surplus = NBV - </a:t>
            </a:r>
            <a:r>
              <a:rPr kumimoji="0" lang="it-IT" sz="2200" b="1" i="0" u="none" strike="noStrike" kern="0" cap="none" spc="0" normalizeH="0" baseline="0" noProof="0" dirty="0" smtClean="0">
                <a:ln>
                  <a:noFill/>
                </a:ln>
                <a:solidFill>
                  <a:srgbClr val="000000"/>
                </a:solidFill>
                <a:effectLst/>
                <a:uLnTx/>
                <a:uFillTx/>
                <a:latin typeface="Arial" pitchFamily="34" charset="0"/>
              </a:rPr>
              <a:t>SCR</a:t>
            </a:r>
            <a:endParaRPr kumimoji="0" lang="it-IT" sz="2200" b="1" i="0" u="none" strike="noStrike" kern="0" cap="none" spc="0" normalizeH="0" baseline="0" noProof="0" dirty="0">
              <a:ln>
                <a:noFill/>
              </a:ln>
              <a:solidFill>
                <a:srgbClr val="000000"/>
              </a:solidFill>
              <a:effectLst/>
              <a:uLnTx/>
              <a:uFillTx/>
              <a:latin typeface="Arial" pitchFamily="34" charset="0"/>
            </a:endParaRPr>
          </a:p>
        </p:txBody>
      </p:sp>
      <p:sp>
        <p:nvSpPr>
          <p:cNvPr id="12" name="Rectangle 3"/>
          <p:cNvSpPr txBox="1">
            <a:spLocks noChangeArrowheads="1"/>
          </p:cNvSpPr>
          <p:nvPr/>
        </p:nvSpPr>
        <p:spPr bwMode="auto">
          <a:xfrm>
            <a:off x="454025" y="2811463"/>
            <a:ext cx="8208963"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957263">
              <a:defRPr sz="900" b="1">
                <a:solidFill>
                  <a:schemeClr val="tx1"/>
                </a:solidFill>
                <a:latin typeface="Arial" pitchFamily="34" charset="0"/>
              </a:defRPr>
            </a:lvl1pPr>
            <a:lvl2pPr marL="742950" indent="-285750" defTabSz="957263">
              <a:defRPr sz="900" b="1">
                <a:solidFill>
                  <a:schemeClr val="tx1"/>
                </a:solidFill>
                <a:latin typeface="Arial" pitchFamily="34" charset="0"/>
              </a:defRPr>
            </a:lvl2pPr>
            <a:lvl3pPr marL="1143000" indent="-228600" defTabSz="957263">
              <a:defRPr sz="900" b="1">
                <a:solidFill>
                  <a:schemeClr val="tx1"/>
                </a:solidFill>
                <a:latin typeface="Arial" pitchFamily="34" charset="0"/>
              </a:defRPr>
            </a:lvl3pPr>
            <a:lvl4pPr marL="1600200" indent="-228600" defTabSz="957263">
              <a:defRPr sz="900" b="1">
                <a:solidFill>
                  <a:schemeClr val="tx1"/>
                </a:solidFill>
                <a:latin typeface="Arial" pitchFamily="34" charset="0"/>
              </a:defRPr>
            </a:lvl4pPr>
            <a:lvl5pPr marL="2057400" indent="-228600" defTabSz="957263">
              <a:defRPr sz="900" b="1">
                <a:solidFill>
                  <a:schemeClr val="tx1"/>
                </a:solidFill>
                <a:latin typeface="Arial" pitchFamily="34" charset="0"/>
              </a:defRPr>
            </a:lvl5pPr>
            <a:lvl6pPr marL="2514600" indent="-228600" algn="ctr" defTabSz="957263" eaLnBrk="0" fontAlgn="base" hangingPunct="0">
              <a:spcBef>
                <a:spcPct val="0"/>
              </a:spcBef>
              <a:spcAft>
                <a:spcPct val="0"/>
              </a:spcAft>
              <a:defRPr sz="900" b="1">
                <a:solidFill>
                  <a:schemeClr val="tx1"/>
                </a:solidFill>
                <a:latin typeface="Arial" pitchFamily="34" charset="0"/>
              </a:defRPr>
            </a:lvl6pPr>
            <a:lvl7pPr marL="2971800" indent="-228600" algn="ctr" defTabSz="957263" eaLnBrk="0" fontAlgn="base" hangingPunct="0">
              <a:spcBef>
                <a:spcPct val="0"/>
              </a:spcBef>
              <a:spcAft>
                <a:spcPct val="0"/>
              </a:spcAft>
              <a:defRPr sz="900" b="1">
                <a:solidFill>
                  <a:schemeClr val="tx1"/>
                </a:solidFill>
                <a:latin typeface="Arial" pitchFamily="34" charset="0"/>
              </a:defRPr>
            </a:lvl7pPr>
            <a:lvl8pPr marL="3429000" indent="-228600" algn="ctr" defTabSz="957263" eaLnBrk="0" fontAlgn="base" hangingPunct="0">
              <a:spcBef>
                <a:spcPct val="0"/>
              </a:spcBef>
              <a:spcAft>
                <a:spcPct val="0"/>
              </a:spcAft>
              <a:defRPr sz="900" b="1">
                <a:solidFill>
                  <a:schemeClr val="tx1"/>
                </a:solidFill>
                <a:latin typeface="Arial" pitchFamily="34" charset="0"/>
              </a:defRPr>
            </a:lvl8pPr>
            <a:lvl9pPr marL="3886200" indent="-228600" algn="ctr" defTabSz="957263" eaLnBrk="0" fontAlgn="base" hangingPunct="0">
              <a:spcBef>
                <a:spcPct val="0"/>
              </a:spcBef>
              <a:spcAft>
                <a:spcPct val="0"/>
              </a:spcAft>
              <a:defRPr sz="900" b="1">
                <a:solidFill>
                  <a:schemeClr val="tx1"/>
                </a:solidFill>
                <a:latin typeface="Arial" pitchFamily="34" charset="0"/>
              </a:defRPr>
            </a:lvl9pPr>
          </a:lstStyle>
          <a:p>
            <a:pPr marL="0" marR="0" lvl="0" indent="0" algn="l" defTabSz="957263" eaLnBrk="1" fontAlgn="auto" latinLnBrk="0" hangingPunct="1">
              <a:lnSpc>
                <a:spcPct val="150000"/>
              </a:lnSpc>
              <a:spcBef>
                <a:spcPts val="0"/>
              </a:spcBef>
              <a:spcAft>
                <a:spcPts val="0"/>
              </a:spcAft>
              <a:buClrTx/>
              <a:buSzPct val="120000"/>
              <a:buFontTx/>
              <a:buNone/>
              <a:tabLst/>
              <a:defRPr/>
            </a:pPr>
            <a:r>
              <a:rPr kumimoji="0" lang="it-IT" sz="2200" b="1" i="0" u="none" strike="noStrike" kern="0" cap="none" spc="0" normalizeH="0" baseline="0" noProof="0">
                <a:ln>
                  <a:noFill/>
                </a:ln>
                <a:solidFill>
                  <a:srgbClr val="FF0000"/>
                </a:solidFill>
                <a:effectLst/>
                <a:uLnTx/>
                <a:uFillTx/>
                <a:latin typeface="Arial" pitchFamily="34" charset="0"/>
              </a:rPr>
              <a:t>Q: When a new product is self financing?</a:t>
            </a:r>
          </a:p>
        </p:txBody>
      </p:sp>
      <p:sp>
        <p:nvSpPr>
          <p:cNvPr id="14" name="Rectangle 3"/>
          <p:cNvSpPr txBox="1">
            <a:spLocks noChangeArrowheads="1"/>
          </p:cNvSpPr>
          <p:nvPr/>
        </p:nvSpPr>
        <p:spPr bwMode="auto">
          <a:xfrm>
            <a:off x="477838" y="3363913"/>
            <a:ext cx="8208962"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957263">
              <a:defRPr sz="900" b="1">
                <a:solidFill>
                  <a:schemeClr val="tx1"/>
                </a:solidFill>
                <a:latin typeface="Arial" pitchFamily="34" charset="0"/>
              </a:defRPr>
            </a:lvl1pPr>
            <a:lvl2pPr marL="496888" indent="-342900" defTabSz="957263">
              <a:defRPr sz="900" b="1">
                <a:solidFill>
                  <a:schemeClr val="tx1"/>
                </a:solidFill>
                <a:latin typeface="Arial" pitchFamily="34" charset="0"/>
              </a:defRPr>
            </a:lvl2pPr>
            <a:lvl3pPr marL="1143000" indent="-228600" defTabSz="957263">
              <a:defRPr sz="900" b="1">
                <a:solidFill>
                  <a:schemeClr val="tx1"/>
                </a:solidFill>
                <a:latin typeface="Arial" pitchFamily="34" charset="0"/>
              </a:defRPr>
            </a:lvl3pPr>
            <a:lvl4pPr marL="1600200" indent="-228600" defTabSz="957263">
              <a:defRPr sz="900" b="1">
                <a:solidFill>
                  <a:schemeClr val="tx1"/>
                </a:solidFill>
                <a:latin typeface="Arial" pitchFamily="34" charset="0"/>
              </a:defRPr>
            </a:lvl4pPr>
            <a:lvl5pPr marL="2057400" indent="-228600" defTabSz="957263">
              <a:defRPr sz="900" b="1">
                <a:solidFill>
                  <a:schemeClr val="tx1"/>
                </a:solidFill>
                <a:latin typeface="Arial" pitchFamily="34" charset="0"/>
              </a:defRPr>
            </a:lvl5pPr>
            <a:lvl6pPr marL="2514600" indent="-228600" algn="ctr" defTabSz="957263" eaLnBrk="0" fontAlgn="base" hangingPunct="0">
              <a:spcBef>
                <a:spcPct val="0"/>
              </a:spcBef>
              <a:spcAft>
                <a:spcPct val="0"/>
              </a:spcAft>
              <a:defRPr sz="900" b="1">
                <a:solidFill>
                  <a:schemeClr val="tx1"/>
                </a:solidFill>
                <a:latin typeface="Arial" pitchFamily="34" charset="0"/>
              </a:defRPr>
            </a:lvl6pPr>
            <a:lvl7pPr marL="2971800" indent="-228600" algn="ctr" defTabSz="957263" eaLnBrk="0" fontAlgn="base" hangingPunct="0">
              <a:spcBef>
                <a:spcPct val="0"/>
              </a:spcBef>
              <a:spcAft>
                <a:spcPct val="0"/>
              </a:spcAft>
              <a:defRPr sz="900" b="1">
                <a:solidFill>
                  <a:schemeClr val="tx1"/>
                </a:solidFill>
                <a:latin typeface="Arial" pitchFamily="34" charset="0"/>
              </a:defRPr>
            </a:lvl7pPr>
            <a:lvl8pPr marL="3429000" indent="-228600" algn="ctr" defTabSz="957263" eaLnBrk="0" fontAlgn="base" hangingPunct="0">
              <a:spcBef>
                <a:spcPct val="0"/>
              </a:spcBef>
              <a:spcAft>
                <a:spcPct val="0"/>
              </a:spcAft>
              <a:defRPr sz="900" b="1">
                <a:solidFill>
                  <a:schemeClr val="tx1"/>
                </a:solidFill>
                <a:latin typeface="Arial" pitchFamily="34" charset="0"/>
              </a:defRPr>
            </a:lvl8pPr>
            <a:lvl9pPr marL="3886200" indent="-228600" algn="ctr" defTabSz="957263" eaLnBrk="0" fontAlgn="base" hangingPunct="0">
              <a:spcBef>
                <a:spcPct val="0"/>
              </a:spcBef>
              <a:spcAft>
                <a:spcPct val="0"/>
              </a:spcAft>
              <a:defRPr sz="900" b="1">
                <a:solidFill>
                  <a:schemeClr val="tx1"/>
                </a:solidFill>
                <a:latin typeface="Arial" pitchFamily="34" charset="0"/>
              </a:defRPr>
            </a:lvl9pPr>
          </a:lstStyle>
          <a:p>
            <a:pPr marL="0" marR="0" lvl="0" indent="0" algn="l" defTabSz="957263" eaLnBrk="1" fontAlgn="auto" latinLnBrk="0" hangingPunct="1">
              <a:lnSpc>
                <a:spcPct val="150000"/>
              </a:lnSpc>
              <a:spcBef>
                <a:spcPts val="0"/>
              </a:spcBef>
              <a:spcAft>
                <a:spcPts val="0"/>
              </a:spcAft>
              <a:buClrTx/>
              <a:buSzPct val="120000"/>
              <a:buFontTx/>
              <a:buNone/>
              <a:tabLst/>
              <a:defRPr/>
            </a:pPr>
            <a:r>
              <a:rPr kumimoji="0" lang="it-IT" sz="2200" b="1" i="0" u="none" strike="noStrike" kern="0" cap="none" spc="0" normalizeH="0" baseline="0" noProof="0">
                <a:ln>
                  <a:noFill/>
                </a:ln>
                <a:solidFill>
                  <a:srgbClr val="000000"/>
                </a:solidFill>
                <a:effectLst/>
                <a:uLnTx/>
                <a:uFillTx/>
                <a:latin typeface="Arial" pitchFamily="34" charset="0"/>
              </a:rPr>
              <a:t>A: When it does not require a capital injection:</a:t>
            </a:r>
          </a:p>
          <a:p>
            <a:pPr marL="496888" marR="0" lvl="1" indent="-342900" algn="l" defTabSz="957263" eaLnBrk="1" fontAlgn="auto" latinLnBrk="0" hangingPunct="1">
              <a:lnSpc>
                <a:spcPct val="100000"/>
              </a:lnSpc>
              <a:spcBef>
                <a:spcPts val="0"/>
              </a:spcBef>
              <a:spcAft>
                <a:spcPts val="0"/>
              </a:spcAft>
              <a:buClrTx/>
              <a:buSzPct val="75000"/>
              <a:buFont typeface="Wingdings" pitchFamily="2" charset="2"/>
              <a:buChar char="Ø"/>
              <a:tabLst/>
              <a:defRPr/>
            </a:pPr>
            <a:r>
              <a:rPr kumimoji="0" lang="it-IT" sz="2200" b="0" i="0" u="none" strike="noStrike" kern="0" cap="none" spc="0" normalizeH="0" baseline="0" noProof="0">
                <a:ln>
                  <a:noFill/>
                </a:ln>
                <a:solidFill>
                  <a:srgbClr val="000000"/>
                </a:solidFill>
                <a:effectLst/>
                <a:uLnTx/>
                <a:uFillTx/>
                <a:latin typeface="Arial" pitchFamily="34" charset="0"/>
              </a:rPr>
              <a:t>In Solvency 1: NEVER</a:t>
            </a:r>
          </a:p>
          <a:p>
            <a:pPr marL="496888" marR="0" lvl="1" indent="-342900" algn="l" defTabSz="957263" eaLnBrk="1" fontAlgn="auto" latinLnBrk="0" hangingPunct="1">
              <a:lnSpc>
                <a:spcPct val="100000"/>
              </a:lnSpc>
              <a:spcBef>
                <a:spcPts val="0"/>
              </a:spcBef>
              <a:spcAft>
                <a:spcPts val="0"/>
              </a:spcAft>
              <a:buClrTx/>
              <a:buSzPct val="75000"/>
              <a:buFont typeface="Wingdings" pitchFamily="2" charset="2"/>
              <a:buChar char="Ø"/>
              <a:tabLst/>
              <a:defRPr/>
            </a:pPr>
            <a:r>
              <a:rPr kumimoji="0" lang="it-IT" sz="2200" b="0" i="0" u="none" strike="noStrike" kern="0" cap="none" spc="0" normalizeH="0" baseline="0" noProof="0">
                <a:ln>
                  <a:noFill/>
                </a:ln>
                <a:solidFill>
                  <a:srgbClr val="000000"/>
                </a:solidFill>
                <a:effectLst/>
                <a:uLnTx/>
                <a:uFillTx/>
                <a:latin typeface="Arial" pitchFamily="34" charset="0"/>
              </a:rPr>
              <a:t>In Solvency 2: «could be» if the expected profits are considered as TIER 1 capital</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1376407717"/>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ORSA: New Product and Capital </a:t>
            </a:r>
            <a:r>
              <a:rPr lang="it-IT" sz="2000" dirty="0" err="1" smtClean="0"/>
              <a:t>Absorption</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graphicFrame>
        <p:nvGraphicFramePr>
          <p:cNvPr id="20" name="Chart 19"/>
          <p:cNvGraphicFramePr>
            <a:graphicFrameLocks noChangeAspect="1"/>
          </p:cNvGraphicFramePr>
          <p:nvPr/>
        </p:nvGraphicFramePr>
        <p:xfrm>
          <a:off x="26020" y="1803939"/>
          <a:ext cx="7462054" cy="5404289"/>
        </p:xfrm>
        <a:graphic>
          <a:graphicData uri="http://schemas.openxmlformats.org/drawingml/2006/chart">
            <c:chart xmlns:c="http://schemas.openxmlformats.org/drawingml/2006/chart" xmlns:r="http://schemas.openxmlformats.org/officeDocument/2006/relationships" r:id="rId2"/>
          </a:graphicData>
        </a:graphic>
      </p:graphicFrame>
      <p:sp>
        <p:nvSpPr>
          <p:cNvPr id="21" name="Freeform 16"/>
          <p:cNvSpPr>
            <a:spLocks noChangeAspect="1"/>
          </p:cNvSpPr>
          <p:nvPr/>
        </p:nvSpPr>
        <p:spPr bwMode="auto">
          <a:xfrm>
            <a:off x="836613" y="3500438"/>
            <a:ext cx="6181725" cy="2498725"/>
          </a:xfrm>
          <a:custGeom>
            <a:avLst/>
            <a:gdLst>
              <a:gd name="T0" fmla="*/ 0 w 5881082"/>
              <a:gd name="T1" fmla="*/ 0 h 2170696"/>
              <a:gd name="T2" fmla="*/ 0 w 5881082"/>
              <a:gd name="T3" fmla="*/ 0 h 2170696"/>
              <a:gd name="T4" fmla="*/ 6971 w 5881082"/>
              <a:gd name="T5" fmla="*/ 1176770 h 2170696"/>
              <a:gd name="T6" fmla="*/ 444874 w 5881082"/>
              <a:gd name="T7" fmla="*/ 1226732 h 2170696"/>
              <a:gd name="T8" fmla="*/ 813696 w 5881082"/>
              <a:gd name="T9" fmla="*/ 1313763 h 2170696"/>
              <a:gd name="T10" fmla="*/ 2275269 w 5881082"/>
              <a:gd name="T11" fmla="*/ 1486989 h 2170696"/>
              <a:gd name="T12" fmla="*/ 4331879 w 5881082"/>
              <a:gd name="T13" fmla="*/ 2034013 h 2170696"/>
              <a:gd name="T14" fmla="*/ 4886876 w 5881082"/>
              <a:gd name="T15" fmla="*/ 2322420 h 2170696"/>
              <a:gd name="T16" fmla="*/ 5541985 w 5881082"/>
              <a:gd name="T17" fmla="*/ 2798072 h 2170696"/>
              <a:gd name="T18" fmla="*/ 6820927 w 5881082"/>
              <a:gd name="T19" fmla="*/ 4041501 h 2170696"/>
              <a:gd name="T20" fmla="*/ 8132728 w 5881082"/>
              <a:gd name="T21" fmla="*/ 5604154 h 2170696"/>
              <a:gd name="T22" fmla="*/ 8327959 w 5881082"/>
              <a:gd name="T23" fmla="*/ 5771974 h 2170696"/>
              <a:gd name="T24" fmla="*/ 8337679 w 5881082"/>
              <a:gd name="T25" fmla="*/ 4701552 h 2170696"/>
              <a:gd name="T26" fmla="*/ 8124881 w 5881082"/>
              <a:gd name="T27" fmla="*/ 4427680 h 2170696"/>
              <a:gd name="T28" fmla="*/ 7433917 w 5881082"/>
              <a:gd name="T29" fmla="*/ 3586013 h 2170696"/>
              <a:gd name="T30" fmla="*/ 6660791 w 5881082"/>
              <a:gd name="T31" fmla="*/ 2713924 h 2170696"/>
              <a:gd name="T32" fmla="*/ 5939859 w 5881082"/>
              <a:gd name="T33" fmla="*/ 2021504 h 2170696"/>
              <a:gd name="T34" fmla="*/ 5059154 w 5881082"/>
              <a:gd name="T35" fmla="*/ 1298238 h 2170696"/>
              <a:gd name="T36" fmla="*/ 4558550 w 5881082"/>
              <a:gd name="T37" fmla="*/ 980429 h 2170696"/>
              <a:gd name="T38" fmla="*/ 4226215 w 5881082"/>
              <a:gd name="T39" fmla="*/ 829471 h 2170696"/>
              <a:gd name="T40" fmla="*/ 4026962 w 5881082"/>
              <a:gd name="T41" fmla="*/ 733545 h 2170696"/>
              <a:gd name="T42" fmla="*/ 3767532 w 5881082"/>
              <a:gd name="T43" fmla="*/ 669586 h 2170696"/>
              <a:gd name="T44" fmla="*/ 2072819 w 5881082"/>
              <a:gd name="T45" fmla="*/ 280546 h 2170696"/>
              <a:gd name="T46" fmla="*/ 0 w 5881082"/>
              <a:gd name="T47" fmla="*/ 0 h 2170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81082" h="2170696">
                <a:moveTo>
                  <a:pt x="0" y="0"/>
                </a:moveTo>
                <a:lnTo>
                  <a:pt x="0" y="0"/>
                </a:lnTo>
                <a:cubicBezTo>
                  <a:pt x="3175" y="137593"/>
                  <a:pt x="10959" y="453224"/>
                  <a:pt x="4916" y="439485"/>
                </a:cubicBezTo>
                <a:lnTo>
                  <a:pt x="313798" y="458145"/>
                </a:lnTo>
                <a:cubicBezTo>
                  <a:pt x="407630" y="462074"/>
                  <a:pt x="334955" y="476675"/>
                  <a:pt x="573950" y="490649"/>
                </a:cubicBezTo>
                <a:cubicBezTo>
                  <a:pt x="943773" y="504857"/>
                  <a:pt x="1259229" y="524582"/>
                  <a:pt x="1604889" y="555343"/>
                </a:cubicBezTo>
                <a:cubicBezTo>
                  <a:pt x="2034768" y="610408"/>
                  <a:pt x="2671508" y="673580"/>
                  <a:pt x="3055544" y="759639"/>
                </a:cubicBezTo>
                <a:lnTo>
                  <a:pt x="3447016" y="867349"/>
                </a:lnTo>
                <a:cubicBezTo>
                  <a:pt x="3574993" y="914218"/>
                  <a:pt x="3681737" y="937986"/>
                  <a:pt x="3909105" y="1044990"/>
                </a:cubicBezTo>
                <a:cubicBezTo>
                  <a:pt x="4136473" y="1151994"/>
                  <a:pt x="4506653" y="1334708"/>
                  <a:pt x="4811222" y="1509371"/>
                </a:cubicBezTo>
                <a:cubicBezTo>
                  <a:pt x="5115791" y="1684035"/>
                  <a:pt x="5559349" y="1985258"/>
                  <a:pt x="5736517" y="2092971"/>
                </a:cubicBezTo>
                <a:cubicBezTo>
                  <a:pt x="5913685" y="2200684"/>
                  <a:pt x="5868602" y="2169469"/>
                  <a:pt x="5874227" y="2155647"/>
                </a:cubicBezTo>
                <a:lnTo>
                  <a:pt x="5881082" y="1755879"/>
                </a:lnTo>
                <a:lnTo>
                  <a:pt x="5730984" y="1653596"/>
                </a:lnTo>
                <a:cubicBezTo>
                  <a:pt x="5610865" y="1565538"/>
                  <a:pt x="5500475" y="1489032"/>
                  <a:pt x="5243603" y="1339260"/>
                </a:cubicBezTo>
                <a:cubicBezTo>
                  <a:pt x="5067675" y="1232588"/>
                  <a:pt x="4873912" y="1110945"/>
                  <a:pt x="4698270" y="1013563"/>
                </a:cubicBezTo>
                <a:cubicBezTo>
                  <a:pt x="4522628" y="916181"/>
                  <a:pt x="4378041" y="843086"/>
                  <a:pt x="4189752" y="754967"/>
                </a:cubicBezTo>
                <a:cubicBezTo>
                  <a:pt x="4001463" y="666848"/>
                  <a:pt x="3738342" y="549651"/>
                  <a:pt x="3568536" y="484850"/>
                </a:cubicBezTo>
                <a:cubicBezTo>
                  <a:pt x="3398730" y="420049"/>
                  <a:pt x="3324229" y="394843"/>
                  <a:pt x="3215428" y="366159"/>
                </a:cubicBezTo>
                <a:cubicBezTo>
                  <a:pt x="3106627" y="337475"/>
                  <a:pt x="3027681" y="316245"/>
                  <a:pt x="2981013" y="309780"/>
                </a:cubicBezTo>
                <a:cubicBezTo>
                  <a:pt x="2934345" y="303315"/>
                  <a:pt x="2894389" y="283907"/>
                  <a:pt x="2840466" y="273955"/>
                </a:cubicBezTo>
                <a:cubicBezTo>
                  <a:pt x="2786543" y="264003"/>
                  <a:pt x="2930523" y="289756"/>
                  <a:pt x="2657473" y="250069"/>
                </a:cubicBezTo>
                <a:cubicBezTo>
                  <a:pt x="2384423" y="210382"/>
                  <a:pt x="1903413" y="151606"/>
                  <a:pt x="1462088" y="104775"/>
                </a:cubicBezTo>
                <a:lnTo>
                  <a:pt x="0" y="0"/>
                </a:lnTo>
                <a:close/>
              </a:path>
            </a:pathLst>
          </a:custGeom>
          <a:solidFill>
            <a:srgbClr val="0066FF">
              <a:alpha val="1294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endParaRPr lang="en-US"/>
          </a:p>
        </p:txBody>
      </p:sp>
      <p:sp>
        <p:nvSpPr>
          <p:cNvPr id="22" name="TextBox 21"/>
          <p:cNvSpPr txBox="1"/>
          <p:nvPr/>
        </p:nvSpPr>
        <p:spPr>
          <a:xfrm>
            <a:off x="6804248" y="2908173"/>
            <a:ext cx="1974364" cy="246221"/>
          </a:xfrm>
          <a:prstGeom prst="rect">
            <a:avLst/>
          </a:prstGeom>
          <a:solidFill>
            <a:srgbClr val="00B050"/>
          </a:solidFill>
          <a:effectLst>
            <a:glow rad="63500">
              <a:srgbClr val="00B050">
                <a:alpha val="40000"/>
              </a:srgbClr>
            </a:glow>
          </a:effectLst>
        </p:spPr>
        <p:txBody>
          <a:bodyPr>
            <a:spAutoFit/>
          </a:bodyPr>
          <a:lstStyle/>
          <a:p>
            <a:pPr algn="l" eaLnBrk="1" hangingPunct="1">
              <a:buSzPct val="120000"/>
              <a:defRPr/>
            </a:pPr>
            <a:r>
              <a:rPr lang="it-IT" sz="1000" b="0" dirty="0">
                <a:solidFill>
                  <a:srgbClr val="FFFFFF"/>
                </a:solidFill>
                <a:latin typeface="Arial"/>
              </a:rPr>
              <a:t>The </a:t>
            </a:r>
            <a:r>
              <a:rPr lang="it-IT" sz="1000" b="0" dirty="0" err="1">
                <a:solidFill>
                  <a:srgbClr val="FFFFFF"/>
                </a:solidFill>
                <a:latin typeface="Arial"/>
              </a:rPr>
              <a:t>product</a:t>
            </a:r>
            <a:r>
              <a:rPr lang="it-IT" sz="1000" b="0" dirty="0">
                <a:solidFill>
                  <a:srgbClr val="FFFFFF"/>
                </a:solidFill>
                <a:latin typeface="Arial"/>
              </a:rPr>
              <a:t> </a:t>
            </a:r>
            <a:r>
              <a:rPr lang="it-IT" sz="1000" b="0" dirty="0" err="1">
                <a:solidFill>
                  <a:srgbClr val="FFFFFF"/>
                </a:solidFill>
                <a:latin typeface="Arial"/>
              </a:rPr>
              <a:t>is</a:t>
            </a:r>
            <a:r>
              <a:rPr lang="it-IT" sz="1000" b="0" dirty="0">
                <a:solidFill>
                  <a:srgbClr val="FFFFFF"/>
                </a:solidFill>
                <a:latin typeface="Arial"/>
              </a:rPr>
              <a:t> self-</a:t>
            </a:r>
            <a:r>
              <a:rPr lang="it-IT" sz="1000" b="0" dirty="0" err="1">
                <a:solidFill>
                  <a:srgbClr val="FFFFFF"/>
                </a:solidFill>
                <a:latin typeface="Arial"/>
              </a:rPr>
              <a:t>financing</a:t>
            </a:r>
            <a:endParaRPr lang="it-IT" sz="1000" b="0" dirty="0">
              <a:solidFill>
                <a:srgbClr val="FFFFFF"/>
              </a:solidFill>
              <a:latin typeface="Arial"/>
            </a:endParaRPr>
          </a:p>
        </p:txBody>
      </p:sp>
      <p:cxnSp>
        <p:nvCxnSpPr>
          <p:cNvPr id="38" name="Straight Arrow Connector 19"/>
          <p:cNvCxnSpPr>
            <a:cxnSpLocks noChangeShapeType="1"/>
          </p:cNvCxnSpPr>
          <p:nvPr/>
        </p:nvCxnSpPr>
        <p:spPr bwMode="auto">
          <a:xfrm>
            <a:off x="6686550" y="2860675"/>
            <a:ext cx="0" cy="1295400"/>
          </a:xfrm>
          <a:prstGeom prst="straightConnector1">
            <a:avLst/>
          </a:prstGeom>
          <a:noFill/>
          <a:ln w="28575" algn="ctr">
            <a:solidFill>
              <a:srgbClr val="00B050"/>
            </a:solidFill>
            <a:prstDash val="sysDash"/>
            <a:round/>
            <a:headEnd type="arrow" w="med" len="med"/>
            <a:tailEnd type="arrow" w="med" len="med"/>
          </a:ln>
          <a:extLst>
            <a:ext uri="{909E8E84-426E-40DD-AFC4-6F175D3DCCD1}">
              <a14:hiddenFill xmlns:a14="http://schemas.microsoft.com/office/drawing/2010/main" xmlns="">
                <a:noFill/>
              </a14:hiddenFill>
            </a:ext>
          </a:extLst>
        </p:spPr>
      </p:cxnSp>
      <p:cxnSp>
        <p:nvCxnSpPr>
          <p:cNvPr id="39" name="Straight Arrow Connector 20"/>
          <p:cNvCxnSpPr>
            <a:cxnSpLocks noChangeShapeType="1"/>
          </p:cNvCxnSpPr>
          <p:nvPr/>
        </p:nvCxnSpPr>
        <p:spPr bwMode="auto">
          <a:xfrm>
            <a:off x="6686550" y="4208463"/>
            <a:ext cx="0" cy="1835150"/>
          </a:xfrm>
          <a:prstGeom prst="straightConnector1">
            <a:avLst/>
          </a:prstGeom>
          <a:noFill/>
          <a:ln w="28575" algn="ctr">
            <a:solidFill>
              <a:srgbClr val="FF0000"/>
            </a:solidFill>
            <a:prstDash val="sysDash"/>
            <a:round/>
            <a:headEnd type="arrow" w="med" len="med"/>
            <a:tailEnd type="arrow" w="med" len="med"/>
          </a:ln>
          <a:extLst>
            <a:ext uri="{909E8E84-426E-40DD-AFC4-6F175D3DCCD1}">
              <a14:hiddenFill xmlns:a14="http://schemas.microsoft.com/office/drawing/2010/main" xmlns="">
                <a:noFill/>
              </a14:hiddenFill>
            </a:ext>
          </a:extLst>
        </p:spPr>
      </p:cxnSp>
      <p:cxnSp>
        <p:nvCxnSpPr>
          <p:cNvPr id="40" name="Straight Arrow Connector 21"/>
          <p:cNvCxnSpPr>
            <a:cxnSpLocks noChangeShapeType="1"/>
          </p:cNvCxnSpPr>
          <p:nvPr/>
        </p:nvCxnSpPr>
        <p:spPr bwMode="auto">
          <a:xfrm rot="-5400000">
            <a:off x="1905000" y="5122863"/>
            <a:ext cx="1873250" cy="0"/>
          </a:xfrm>
          <a:prstGeom prst="straightConnector1">
            <a:avLst/>
          </a:prstGeom>
          <a:noFill/>
          <a:ln w="28575" algn="ctr">
            <a:solidFill>
              <a:srgbClr val="0066FF"/>
            </a:solidFill>
            <a:prstDash val="sysDash"/>
            <a:round/>
            <a:headEnd/>
            <a:tailEnd type="arrow" w="med" len="med"/>
          </a:ln>
          <a:extLst>
            <a:ext uri="{909E8E84-426E-40DD-AFC4-6F175D3DCCD1}">
              <a14:hiddenFill xmlns:a14="http://schemas.microsoft.com/office/drawing/2010/main" xmlns="">
                <a:noFill/>
              </a14:hiddenFill>
            </a:ext>
          </a:extLst>
        </p:spPr>
      </p:cxnSp>
      <p:sp>
        <p:nvSpPr>
          <p:cNvPr id="41" name="TextBox 40"/>
          <p:cNvSpPr txBox="1"/>
          <p:nvPr/>
        </p:nvSpPr>
        <p:spPr>
          <a:xfrm>
            <a:off x="6804248" y="4731506"/>
            <a:ext cx="1974364" cy="553998"/>
          </a:xfrm>
          <a:prstGeom prst="rect">
            <a:avLst/>
          </a:prstGeom>
          <a:solidFill>
            <a:srgbClr val="FF0000"/>
          </a:solidFill>
          <a:effectLst>
            <a:glow rad="63500">
              <a:srgbClr val="FF0000">
                <a:alpha val="40000"/>
              </a:srgbClr>
            </a:glow>
          </a:effectLst>
        </p:spPr>
        <p:txBody>
          <a:bodyPr>
            <a:spAutoFit/>
          </a:bodyPr>
          <a:lstStyle/>
          <a:p>
            <a:pPr algn="l" eaLnBrk="1" hangingPunct="1">
              <a:buSzPct val="120000"/>
              <a:defRPr/>
            </a:pPr>
            <a:r>
              <a:rPr lang="it-IT" sz="1000" b="0" dirty="0">
                <a:solidFill>
                  <a:srgbClr val="FFFFFF"/>
                </a:solidFill>
                <a:latin typeface="Arial"/>
              </a:rPr>
              <a:t>The </a:t>
            </a:r>
            <a:r>
              <a:rPr lang="it-IT" sz="1000" b="0" dirty="0" err="1">
                <a:solidFill>
                  <a:srgbClr val="FFFFFF"/>
                </a:solidFill>
                <a:latin typeface="Arial"/>
              </a:rPr>
              <a:t>product</a:t>
            </a:r>
            <a:r>
              <a:rPr lang="it-IT" sz="1000" b="0" dirty="0">
                <a:solidFill>
                  <a:srgbClr val="FFFFFF"/>
                </a:solidFill>
                <a:latin typeface="Arial"/>
              </a:rPr>
              <a:t> </a:t>
            </a:r>
            <a:r>
              <a:rPr lang="it-IT" sz="1000" b="0" dirty="0" err="1">
                <a:solidFill>
                  <a:srgbClr val="FFFFFF"/>
                </a:solidFill>
                <a:latin typeface="Arial"/>
              </a:rPr>
              <a:t>has</a:t>
            </a:r>
            <a:r>
              <a:rPr lang="it-IT" sz="1000" b="0" dirty="0">
                <a:solidFill>
                  <a:srgbClr val="FFFFFF"/>
                </a:solidFill>
                <a:latin typeface="Arial"/>
              </a:rPr>
              <a:t> to be </a:t>
            </a:r>
            <a:r>
              <a:rPr lang="it-IT" sz="1000" b="0" dirty="0" err="1">
                <a:solidFill>
                  <a:srgbClr val="FFFFFF"/>
                </a:solidFill>
                <a:latin typeface="Arial"/>
              </a:rPr>
              <a:t>financed</a:t>
            </a:r>
            <a:r>
              <a:rPr lang="it-IT" sz="1000" b="0" dirty="0">
                <a:solidFill>
                  <a:srgbClr val="FFFFFF"/>
                </a:solidFill>
                <a:latin typeface="Arial"/>
              </a:rPr>
              <a:t> </a:t>
            </a:r>
            <a:r>
              <a:rPr lang="it-IT" sz="1000" b="0" dirty="0" err="1">
                <a:solidFill>
                  <a:srgbClr val="FFFFFF"/>
                </a:solidFill>
                <a:latin typeface="Arial"/>
              </a:rPr>
              <a:t>through</a:t>
            </a:r>
            <a:r>
              <a:rPr lang="it-IT" sz="1000" b="0" dirty="0">
                <a:solidFill>
                  <a:srgbClr val="FFFFFF"/>
                </a:solidFill>
                <a:latin typeface="Arial"/>
              </a:rPr>
              <a:t> </a:t>
            </a:r>
            <a:r>
              <a:rPr lang="it-IT" sz="1000" b="0" dirty="0" err="1">
                <a:solidFill>
                  <a:srgbClr val="FFFFFF"/>
                </a:solidFill>
                <a:latin typeface="Arial"/>
              </a:rPr>
              <a:t>other</a:t>
            </a:r>
            <a:r>
              <a:rPr lang="it-IT" sz="1000" b="0" dirty="0">
                <a:solidFill>
                  <a:srgbClr val="FFFFFF"/>
                </a:solidFill>
                <a:latin typeface="Arial"/>
              </a:rPr>
              <a:t> </a:t>
            </a:r>
            <a:r>
              <a:rPr lang="it-IT" sz="1000" b="0" dirty="0" err="1">
                <a:solidFill>
                  <a:srgbClr val="FFFFFF"/>
                </a:solidFill>
                <a:latin typeface="Arial"/>
              </a:rPr>
              <a:t>sources</a:t>
            </a:r>
            <a:r>
              <a:rPr lang="it-IT" sz="1000" b="0" dirty="0">
                <a:solidFill>
                  <a:srgbClr val="FFFFFF"/>
                </a:solidFill>
                <a:latin typeface="Arial"/>
              </a:rPr>
              <a:t> of </a:t>
            </a:r>
            <a:r>
              <a:rPr lang="it-IT" sz="1000" b="0" dirty="0" err="1">
                <a:solidFill>
                  <a:srgbClr val="FFFFFF"/>
                </a:solidFill>
                <a:latin typeface="Arial"/>
              </a:rPr>
              <a:t>profits</a:t>
            </a:r>
            <a:endParaRPr lang="it-IT" sz="1000" b="0" dirty="0">
              <a:solidFill>
                <a:srgbClr val="FFFFFF"/>
              </a:solidFill>
              <a:latin typeface="Arial"/>
            </a:endParaRPr>
          </a:p>
        </p:txBody>
      </p:sp>
      <p:cxnSp>
        <p:nvCxnSpPr>
          <p:cNvPr id="42" name="Straight Connector 41"/>
          <p:cNvCxnSpPr/>
          <p:nvPr/>
        </p:nvCxnSpPr>
        <p:spPr bwMode="auto">
          <a:xfrm>
            <a:off x="869950" y="4183063"/>
            <a:ext cx="6732588"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3" name="TextBox 24"/>
          <p:cNvSpPr txBox="1">
            <a:spLocks noChangeArrowheads="1"/>
          </p:cNvSpPr>
          <p:nvPr/>
        </p:nvSpPr>
        <p:spPr bwMode="auto">
          <a:xfrm>
            <a:off x="836613" y="4364038"/>
            <a:ext cx="1962150" cy="246062"/>
          </a:xfrm>
          <a:prstGeom prst="rect">
            <a:avLst/>
          </a:prstGeom>
          <a:solidFill>
            <a:srgbClr val="66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000" b="0">
                <a:solidFill>
                  <a:srgbClr val="FFFFFF"/>
                </a:solidFill>
              </a:rPr>
              <a:t>Max self-financing guarantee</a:t>
            </a:r>
          </a:p>
        </p:txBody>
      </p:sp>
      <p:cxnSp>
        <p:nvCxnSpPr>
          <p:cNvPr id="44" name="Straight Connector 25"/>
          <p:cNvCxnSpPr>
            <a:cxnSpLocks noChangeShapeType="1"/>
          </p:cNvCxnSpPr>
          <p:nvPr/>
        </p:nvCxnSpPr>
        <p:spPr bwMode="auto">
          <a:xfrm>
            <a:off x="3906838" y="2395538"/>
            <a:ext cx="720725" cy="0"/>
          </a:xfrm>
          <a:prstGeom prst="line">
            <a:avLst/>
          </a:prstGeom>
          <a:noFill/>
          <a:ln w="38100" algn="ctr">
            <a:solidFill>
              <a:srgbClr val="6699FF"/>
            </a:solidFill>
            <a:round/>
            <a:headEnd/>
            <a:tailEnd/>
          </a:ln>
          <a:extLst>
            <a:ext uri="{909E8E84-426E-40DD-AFC4-6F175D3DCCD1}">
              <a14:hiddenFill xmlns:a14="http://schemas.microsoft.com/office/drawing/2010/main" xmlns="">
                <a:noFill/>
              </a14:hiddenFill>
            </a:ext>
          </a:extLst>
        </p:spPr>
      </p:cxnSp>
      <p:sp>
        <p:nvSpPr>
          <p:cNvPr id="45" name="TextBox 1"/>
          <p:cNvSpPr txBox="1">
            <a:spLocks noChangeArrowheads="1"/>
          </p:cNvSpPr>
          <p:nvPr/>
        </p:nvSpPr>
        <p:spPr bwMode="auto">
          <a:xfrm>
            <a:off x="4716463" y="2143125"/>
            <a:ext cx="15875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200" b="0">
                <a:solidFill>
                  <a:srgbClr val="000000"/>
                </a:solidFill>
              </a:rPr>
              <a:t>Single Premium</a:t>
            </a:r>
          </a:p>
          <a:p>
            <a:pPr algn="l" eaLnBrk="1" hangingPunct="1">
              <a:buSzPct val="120000"/>
            </a:pPr>
            <a:r>
              <a:rPr lang="it-IT" sz="1200" b="0">
                <a:solidFill>
                  <a:srgbClr val="000000"/>
                </a:solidFill>
              </a:rPr>
              <a:t>Yearly Guarantee</a:t>
            </a:r>
          </a:p>
        </p:txBody>
      </p:sp>
      <p:sp>
        <p:nvSpPr>
          <p:cNvPr id="46" name="TextBox 27"/>
          <p:cNvSpPr txBox="1">
            <a:spLocks noChangeArrowheads="1"/>
          </p:cNvSpPr>
          <p:nvPr/>
        </p:nvSpPr>
        <p:spPr bwMode="auto">
          <a:xfrm>
            <a:off x="430213" y="1323975"/>
            <a:ext cx="7607300"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700" b="0" dirty="0">
                <a:solidFill>
                  <a:srgbClr val="000000"/>
                </a:solidFill>
              </a:rPr>
              <a:t>90/10 with profit </a:t>
            </a:r>
            <a:r>
              <a:rPr lang="it-IT" sz="1700" b="0" dirty="0" err="1">
                <a:solidFill>
                  <a:srgbClr val="000000"/>
                </a:solidFill>
              </a:rPr>
              <a:t>contract</a:t>
            </a:r>
            <a:r>
              <a:rPr lang="it-IT" sz="1700" b="0" dirty="0">
                <a:solidFill>
                  <a:srgbClr val="000000"/>
                </a:solidFill>
              </a:rPr>
              <a:t> , 15 </a:t>
            </a:r>
            <a:r>
              <a:rPr lang="it-IT" sz="1700" b="0" dirty="0" err="1">
                <a:solidFill>
                  <a:srgbClr val="000000"/>
                </a:solidFill>
              </a:rPr>
              <a:t>yrs</a:t>
            </a:r>
            <a:r>
              <a:rPr lang="it-IT" sz="1700" b="0" dirty="0">
                <a:solidFill>
                  <a:srgbClr val="000000"/>
                </a:solidFill>
              </a:rPr>
              <a:t> </a:t>
            </a:r>
            <a:r>
              <a:rPr lang="it-IT" sz="1700" b="0" dirty="0" err="1">
                <a:solidFill>
                  <a:srgbClr val="000000"/>
                </a:solidFill>
              </a:rPr>
              <a:t>contractual</a:t>
            </a:r>
            <a:r>
              <a:rPr lang="it-IT" sz="1700" b="0" dirty="0">
                <a:solidFill>
                  <a:srgbClr val="000000"/>
                </a:solidFill>
              </a:rPr>
              <a:t> </a:t>
            </a:r>
            <a:r>
              <a:rPr lang="it-IT" sz="1700" b="0" dirty="0" err="1">
                <a:solidFill>
                  <a:srgbClr val="000000"/>
                </a:solidFill>
              </a:rPr>
              <a:t>term</a:t>
            </a:r>
            <a:r>
              <a:rPr lang="it-IT" sz="1700" b="0" dirty="0">
                <a:solidFill>
                  <a:srgbClr val="000000"/>
                </a:solidFill>
              </a:rPr>
              <a:t>: Single vs </a:t>
            </a:r>
            <a:r>
              <a:rPr lang="it-IT" sz="1700" b="0" dirty="0" err="1">
                <a:solidFill>
                  <a:srgbClr val="000000"/>
                </a:solidFill>
              </a:rPr>
              <a:t>Annual</a:t>
            </a:r>
            <a:r>
              <a:rPr lang="it-IT" sz="1700" b="0" dirty="0">
                <a:solidFill>
                  <a:srgbClr val="000000"/>
                </a:solidFill>
              </a:rPr>
              <a:t> Premium</a:t>
            </a:r>
          </a:p>
        </p:txBody>
      </p:sp>
      <p:sp>
        <p:nvSpPr>
          <p:cNvPr id="47" name="Rectangle 28"/>
          <p:cNvSpPr>
            <a:spLocks noChangeArrowheads="1"/>
          </p:cNvSpPr>
          <p:nvPr/>
        </p:nvSpPr>
        <p:spPr bwMode="auto">
          <a:xfrm>
            <a:off x="374650" y="1235075"/>
            <a:ext cx="7700963" cy="585788"/>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p>
            <a:pPr algn="l" eaLnBrk="1" hangingPunct="1">
              <a:lnSpc>
                <a:spcPct val="50000"/>
              </a:lnSpc>
              <a:spcBef>
                <a:spcPct val="20000"/>
              </a:spcBef>
              <a:buClr>
                <a:srgbClr val="FFFFFF"/>
              </a:buClr>
              <a:tabLst>
                <a:tab pos="381000" algn="l"/>
                <a:tab pos="2387600" algn="l"/>
              </a:tabLst>
            </a:pPr>
            <a:endParaRPr lang="it-IT" sz="1400" b="0">
              <a:solidFill>
                <a:srgbClr val="FFFFFF"/>
              </a:solidFill>
              <a:latin typeface="Verdana" pitchFamily="34" charset="0"/>
              <a:cs typeface="Arial" pitchFamily="34" charset="0"/>
            </a:endParaRPr>
          </a:p>
        </p:txBody>
      </p:sp>
      <p:sp>
        <p:nvSpPr>
          <p:cNvPr id="48" name="TextBox 34"/>
          <p:cNvSpPr txBox="1">
            <a:spLocks noChangeArrowheads="1"/>
          </p:cNvSpPr>
          <p:nvPr/>
        </p:nvSpPr>
        <p:spPr bwMode="auto">
          <a:xfrm rot="300000">
            <a:off x="817563" y="3668713"/>
            <a:ext cx="22320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600" b="0">
                <a:solidFill>
                  <a:srgbClr val="000000"/>
                </a:solidFill>
              </a:rPr>
              <a:t>Technical Surplus</a:t>
            </a:r>
          </a:p>
        </p:txBody>
      </p:sp>
      <p:sp>
        <p:nvSpPr>
          <p:cNvPr id="1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106384634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ORSA: New Product and Capital </a:t>
            </a:r>
            <a:r>
              <a:rPr lang="it-IT" sz="2000" dirty="0" err="1" smtClean="0"/>
              <a:t>Absorption</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graphicFrame>
        <p:nvGraphicFramePr>
          <p:cNvPr id="19" name="Chart 18"/>
          <p:cNvGraphicFramePr>
            <a:graphicFrameLocks noChangeAspect="1"/>
          </p:cNvGraphicFramePr>
          <p:nvPr/>
        </p:nvGraphicFramePr>
        <p:xfrm>
          <a:off x="25200" y="1803600"/>
          <a:ext cx="7461102" cy="5403600"/>
        </p:xfrm>
        <a:graphic>
          <a:graphicData uri="http://schemas.openxmlformats.org/drawingml/2006/chart">
            <c:chart xmlns:c="http://schemas.openxmlformats.org/drawingml/2006/chart" xmlns:r="http://schemas.openxmlformats.org/officeDocument/2006/relationships" r:id="rId2"/>
          </a:graphicData>
        </a:graphic>
      </p:graphicFrame>
      <p:sp>
        <p:nvSpPr>
          <p:cNvPr id="23" name="Freeform 30"/>
          <p:cNvSpPr>
            <a:spLocks noChangeAspect="1"/>
          </p:cNvSpPr>
          <p:nvPr/>
        </p:nvSpPr>
        <p:spPr bwMode="auto">
          <a:xfrm>
            <a:off x="838200" y="3162300"/>
            <a:ext cx="6172200" cy="1376363"/>
          </a:xfrm>
          <a:custGeom>
            <a:avLst/>
            <a:gdLst>
              <a:gd name="T0" fmla="*/ 64533 w 5553036"/>
              <a:gd name="T1" fmla="*/ 51458 h 1196642"/>
              <a:gd name="T2" fmla="*/ 7657 w 5553036"/>
              <a:gd name="T3" fmla="*/ 0 h 1196642"/>
              <a:gd name="T4" fmla="*/ 0 w 5553036"/>
              <a:gd name="T5" fmla="*/ 1274000 h 1196642"/>
              <a:gd name="T6" fmla="*/ 3562936 w 5553036"/>
              <a:gd name="T7" fmla="*/ 1470742 h 1196642"/>
              <a:gd name="T8" fmla="*/ 6238782 w 5553036"/>
              <a:gd name="T9" fmla="*/ 1737454 h 1196642"/>
              <a:gd name="T10" fmla="*/ 6645855 w 5553036"/>
              <a:gd name="T11" fmla="*/ 1795901 h 1196642"/>
              <a:gd name="T12" fmla="*/ 7793933 w 5553036"/>
              <a:gd name="T13" fmla="*/ 2027160 h 1196642"/>
              <a:gd name="T14" fmla="*/ 9111460 w 5553036"/>
              <a:gd name="T15" fmla="*/ 2351624 h 1196642"/>
              <a:gd name="T16" fmla="*/ 11151058 w 5553036"/>
              <a:gd name="T17" fmla="*/ 3021138 h 1196642"/>
              <a:gd name="T18" fmla="*/ 11637508 w 5553036"/>
              <a:gd name="T19" fmla="*/ 3188651 h 1196642"/>
              <a:gd name="T20" fmla="*/ 11637284 w 5553036"/>
              <a:gd name="T21" fmla="*/ 1914666 h 1196642"/>
              <a:gd name="T22" fmla="*/ 9889717 w 5553036"/>
              <a:gd name="T23" fmla="*/ 1269264 h 1196642"/>
              <a:gd name="T24" fmla="*/ 8653048 w 5553036"/>
              <a:gd name="T25" fmla="*/ 909788 h 1196642"/>
              <a:gd name="T26" fmla="*/ 7881379 w 5553036"/>
              <a:gd name="T27" fmla="*/ 784732 h 1196642"/>
              <a:gd name="T28" fmla="*/ 6922849 w 5553036"/>
              <a:gd name="T29" fmla="*/ 615479 h 1196642"/>
              <a:gd name="T30" fmla="*/ 6422608 w 5553036"/>
              <a:gd name="T31" fmla="*/ 524061 h 1196642"/>
              <a:gd name="T32" fmla="*/ 5505091 w 5553036"/>
              <a:gd name="T33" fmla="*/ 423761 h 1196642"/>
              <a:gd name="T34" fmla="*/ 3095706 w 5553036"/>
              <a:gd name="T35" fmla="*/ 271839 h 1196642"/>
              <a:gd name="T36" fmla="*/ 64533 w 5553036"/>
              <a:gd name="T37" fmla="*/ 51458 h 1196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53036" h="1196642">
                <a:moveTo>
                  <a:pt x="30793" y="19311"/>
                </a:moveTo>
                <a:lnTo>
                  <a:pt x="3654" y="0"/>
                </a:lnTo>
                <a:cubicBezTo>
                  <a:pt x="3388" y="143736"/>
                  <a:pt x="266" y="334373"/>
                  <a:pt x="0" y="478109"/>
                </a:cubicBezTo>
                <a:lnTo>
                  <a:pt x="1700116" y="551943"/>
                </a:lnTo>
                <a:lnTo>
                  <a:pt x="2976941" y="652035"/>
                </a:lnTo>
                <a:cubicBezTo>
                  <a:pt x="2981696" y="649691"/>
                  <a:pt x="3149286" y="676313"/>
                  <a:pt x="3171182" y="673969"/>
                </a:cubicBezTo>
                <a:cubicBezTo>
                  <a:pt x="3341282" y="702895"/>
                  <a:pt x="3591502" y="720271"/>
                  <a:pt x="3719008" y="760757"/>
                </a:cubicBezTo>
                <a:cubicBezTo>
                  <a:pt x="3917949" y="792067"/>
                  <a:pt x="4080703" y="820352"/>
                  <a:pt x="4347688" y="882522"/>
                </a:cubicBezTo>
                <a:cubicBezTo>
                  <a:pt x="4614673" y="944692"/>
                  <a:pt x="5120026" y="1081425"/>
                  <a:pt x="5320917" y="1133778"/>
                </a:cubicBezTo>
                <a:cubicBezTo>
                  <a:pt x="5521808" y="1186131"/>
                  <a:pt x="5312829" y="1132927"/>
                  <a:pt x="5553036" y="1196642"/>
                </a:cubicBezTo>
                <a:lnTo>
                  <a:pt x="5552928" y="718539"/>
                </a:lnTo>
                <a:lnTo>
                  <a:pt x="4719047" y="476332"/>
                </a:lnTo>
                <a:cubicBezTo>
                  <a:pt x="4464526" y="411668"/>
                  <a:pt x="4288668" y="371733"/>
                  <a:pt x="4128949" y="341427"/>
                </a:cubicBezTo>
                <a:cubicBezTo>
                  <a:pt x="3969230" y="311121"/>
                  <a:pt x="3890478" y="317041"/>
                  <a:pt x="3760735" y="294495"/>
                </a:cubicBezTo>
                <a:cubicBezTo>
                  <a:pt x="3630992" y="271949"/>
                  <a:pt x="3412157" y="259663"/>
                  <a:pt x="3303356" y="230979"/>
                </a:cubicBezTo>
                <a:cubicBezTo>
                  <a:pt x="3194555" y="202295"/>
                  <a:pt x="3177408" y="208662"/>
                  <a:pt x="3064656" y="196670"/>
                </a:cubicBezTo>
                <a:cubicBezTo>
                  <a:pt x="2951905" y="184679"/>
                  <a:pt x="2891428" y="174806"/>
                  <a:pt x="2626847" y="159030"/>
                </a:cubicBezTo>
                <a:cubicBezTo>
                  <a:pt x="2353797" y="119343"/>
                  <a:pt x="1918494" y="148847"/>
                  <a:pt x="1477169" y="102016"/>
                </a:cubicBezTo>
                <a:lnTo>
                  <a:pt x="30793" y="19311"/>
                </a:lnTo>
                <a:close/>
              </a:path>
            </a:pathLst>
          </a:custGeom>
          <a:solidFill>
            <a:srgbClr val="FFC000">
              <a:alpha val="2313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endParaRPr lang="en-US"/>
          </a:p>
        </p:txBody>
      </p:sp>
      <p:sp>
        <p:nvSpPr>
          <p:cNvPr id="24" name="TextBox 31"/>
          <p:cNvSpPr txBox="1">
            <a:spLocks noChangeArrowheads="1"/>
          </p:cNvSpPr>
          <p:nvPr/>
        </p:nvSpPr>
        <p:spPr bwMode="auto">
          <a:xfrm rot="300000">
            <a:off x="844550" y="3297238"/>
            <a:ext cx="2232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600" b="0">
                <a:solidFill>
                  <a:srgbClr val="000000"/>
                </a:solidFill>
              </a:rPr>
              <a:t>Technical Surplus</a:t>
            </a:r>
          </a:p>
        </p:txBody>
      </p:sp>
      <p:cxnSp>
        <p:nvCxnSpPr>
          <p:cNvPr id="25" name="Straight Connector 35"/>
          <p:cNvCxnSpPr>
            <a:cxnSpLocks noChangeShapeType="1"/>
          </p:cNvCxnSpPr>
          <p:nvPr/>
        </p:nvCxnSpPr>
        <p:spPr bwMode="auto">
          <a:xfrm>
            <a:off x="6218238" y="2395538"/>
            <a:ext cx="720725" cy="0"/>
          </a:xfrm>
          <a:prstGeom prst="line">
            <a:avLst/>
          </a:prstGeom>
          <a:noFill/>
          <a:ln w="38100" algn="ctr">
            <a:solidFill>
              <a:srgbClr val="FFC000"/>
            </a:solidFill>
            <a:round/>
            <a:headEnd/>
            <a:tailEnd/>
          </a:ln>
          <a:extLst>
            <a:ext uri="{909E8E84-426E-40DD-AFC4-6F175D3DCCD1}">
              <a14:hiddenFill xmlns:a14="http://schemas.microsoft.com/office/drawing/2010/main" xmlns="">
                <a:noFill/>
              </a14:hiddenFill>
            </a:ext>
          </a:extLst>
        </p:spPr>
      </p:cxnSp>
      <p:sp>
        <p:nvSpPr>
          <p:cNvPr id="26" name="TextBox 1"/>
          <p:cNvSpPr txBox="1">
            <a:spLocks noChangeArrowheads="1"/>
          </p:cNvSpPr>
          <p:nvPr/>
        </p:nvSpPr>
        <p:spPr bwMode="auto">
          <a:xfrm>
            <a:off x="7027863" y="2143125"/>
            <a:ext cx="15875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200" b="0">
                <a:solidFill>
                  <a:srgbClr val="000000"/>
                </a:solidFill>
              </a:rPr>
              <a:t>Annual Premium</a:t>
            </a:r>
          </a:p>
          <a:p>
            <a:pPr algn="l" eaLnBrk="1" hangingPunct="1">
              <a:buSzPct val="120000"/>
            </a:pPr>
            <a:r>
              <a:rPr lang="it-IT" sz="1200" b="0">
                <a:solidFill>
                  <a:srgbClr val="000000"/>
                </a:solidFill>
              </a:rPr>
              <a:t>Yearly Guarantee</a:t>
            </a:r>
          </a:p>
        </p:txBody>
      </p:sp>
      <p:sp>
        <p:nvSpPr>
          <p:cNvPr id="27" name="Freeform 37"/>
          <p:cNvSpPr>
            <a:spLocks noChangeAspect="1"/>
          </p:cNvSpPr>
          <p:nvPr/>
        </p:nvSpPr>
        <p:spPr bwMode="auto">
          <a:xfrm>
            <a:off x="838200" y="3500438"/>
            <a:ext cx="6181725" cy="2498725"/>
          </a:xfrm>
          <a:custGeom>
            <a:avLst/>
            <a:gdLst>
              <a:gd name="T0" fmla="*/ 0 w 5881082"/>
              <a:gd name="T1" fmla="*/ 0 h 2170696"/>
              <a:gd name="T2" fmla="*/ 0 w 5881082"/>
              <a:gd name="T3" fmla="*/ 0 h 2170696"/>
              <a:gd name="T4" fmla="*/ 6971 w 5881082"/>
              <a:gd name="T5" fmla="*/ 1176770 h 2170696"/>
              <a:gd name="T6" fmla="*/ 444874 w 5881082"/>
              <a:gd name="T7" fmla="*/ 1226732 h 2170696"/>
              <a:gd name="T8" fmla="*/ 813696 w 5881082"/>
              <a:gd name="T9" fmla="*/ 1313763 h 2170696"/>
              <a:gd name="T10" fmla="*/ 2275269 w 5881082"/>
              <a:gd name="T11" fmla="*/ 1486989 h 2170696"/>
              <a:gd name="T12" fmla="*/ 4331879 w 5881082"/>
              <a:gd name="T13" fmla="*/ 2034013 h 2170696"/>
              <a:gd name="T14" fmla="*/ 4886876 w 5881082"/>
              <a:gd name="T15" fmla="*/ 2322420 h 2170696"/>
              <a:gd name="T16" fmla="*/ 5541985 w 5881082"/>
              <a:gd name="T17" fmla="*/ 2798072 h 2170696"/>
              <a:gd name="T18" fmla="*/ 6820927 w 5881082"/>
              <a:gd name="T19" fmla="*/ 4041501 h 2170696"/>
              <a:gd name="T20" fmla="*/ 8132728 w 5881082"/>
              <a:gd name="T21" fmla="*/ 5604154 h 2170696"/>
              <a:gd name="T22" fmla="*/ 8327959 w 5881082"/>
              <a:gd name="T23" fmla="*/ 5771974 h 2170696"/>
              <a:gd name="T24" fmla="*/ 8337679 w 5881082"/>
              <a:gd name="T25" fmla="*/ 4701552 h 2170696"/>
              <a:gd name="T26" fmla="*/ 8124881 w 5881082"/>
              <a:gd name="T27" fmla="*/ 4427680 h 2170696"/>
              <a:gd name="T28" fmla="*/ 7433917 w 5881082"/>
              <a:gd name="T29" fmla="*/ 3586013 h 2170696"/>
              <a:gd name="T30" fmla="*/ 6660791 w 5881082"/>
              <a:gd name="T31" fmla="*/ 2713924 h 2170696"/>
              <a:gd name="T32" fmla="*/ 5939859 w 5881082"/>
              <a:gd name="T33" fmla="*/ 2021504 h 2170696"/>
              <a:gd name="T34" fmla="*/ 5059154 w 5881082"/>
              <a:gd name="T35" fmla="*/ 1298238 h 2170696"/>
              <a:gd name="T36" fmla="*/ 4558550 w 5881082"/>
              <a:gd name="T37" fmla="*/ 980429 h 2170696"/>
              <a:gd name="T38" fmla="*/ 4226215 w 5881082"/>
              <a:gd name="T39" fmla="*/ 829471 h 2170696"/>
              <a:gd name="T40" fmla="*/ 4026962 w 5881082"/>
              <a:gd name="T41" fmla="*/ 733545 h 2170696"/>
              <a:gd name="T42" fmla="*/ 3767532 w 5881082"/>
              <a:gd name="T43" fmla="*/ 669586 h 2170696"/>
              <a:gd name="T44" fmla="*/ 2072819 w 5881082"/>
              <a:gd name="T45" fmla="*/ 280546 h 2170696"/>
              <a:gd name="T46" fmla="*/ 0 w 5881082"/>
              <a:gd name="T47" fmla="*/ 0 h 2170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81082" h="2170696">
                <a:moveTo>
                  <a:pt x="0" y="0"/>
                </a:moveTo>
                <a:lnTo>
                  <a:pt x="0" y="0"/>
                </a:lnTo>
                <a:cubicBezTo>
                  <a:pt x="3175" y="137593"/>
                  <a:pt x="10959" y="453224"/>
                  <a:pt x="4916" y="439485"/>
                </a:cubicBezTo>
                <a:lnTo>
                  <a:pt x="313798" y="458145"/>
                </a:lnTo>
                <a:cubicBezTo>
                  <a:pt x="407630" y="462074"/>
                  <a:pt x="334955" y="476675"/>
                  <a:pt x="573950" y="490649"/>
                </a:cubicBezTo>
                <a:cubicBezTo>
                  <a:pt x="943773" y="504857"/>
                  <a:pt x="1259229" y="524582"/>
                  <a:pt x="1604889" y="555343"/>
                </a:cubicBezTo>
                <a:cubicBezTo>
                  <a:pt x="2034768" y="610408"/>
                  <a:pt x="2671508" y="673580"/>
                  <a:pt x="3055544" y="759639"/>
                </a:cubicBezTo>
                <a:lnTo>
                  <a:pt x="3447016" y="867349"/>
                </a:lnTo>
                <a:cubicBezTo>
                  <a:pt x="3574993" y="914218"/>
                  <a:pt x="3681737" y="937986"/>
                  <a:pt x="3909105" y="1044990"/>
                </a:cubicBezTo>
                <a:cubicBezTo>
                  <a:pt x="4136473" y="1151994"/>
                  <a:pt x="4506653" y="1334708"/>
                  <a:pt x="4811222" y="1509371"/>
                </a:cubicBezTo>
                <a:cubicBezTo>
                  <a:pt x="5115791" y="1684035"/>
                  <a:pt x="5559349" y="1985258"/>
                  <a:pt x="5736517" y="2092971"/>
                </a:cubicBezTo>
                <a:cubicBezTo>
                  <a:pt x="5913685" y="2200684"/>
                  <a:pt x="5868602" y="2169469"/>
                  <a:pt x="5874227" y="2155647"/>
                </a:cubicBezTo>
                <a:lnTo>
                  <a:pt x="5881082" y="1755879"/>
                </a:lnTo>
                <a:lnTo>
                  <a:pt x="5730984" y="1653596"/>
                </a:lnTo>
                <a:cubicBezTo>
                  <a:pt x="5610865" y="1565538"/>
                  <a:pt x="5500475" y="1489032"/>
                  <a:pt x="5243603" y="1339260"/>
                </a:cubicBezTo>
                <a:cubicBezTo>
                  <a:pt x="5067675" y="1232588"/>
                  <a:pt x="4873912" y="1110945"/>
                  <a:pt x="4698270" y="1013563"/>
                </a:cubicBezTo>
                <a:cubicBezTo>
                  <a:pt x="4522628" y="916181"/>
                  <a:pt x="4378041" y="843086"/>
                  <a:pt x="4189752" y="754967"/>
                </a:cubicBezTo>
                <a:cubicBezTo>
                  <a:pt x="4001463" y="666848"/>
                  <a:pt x="3738342" y="549651"/>
                  <a:pt x="3568536" y="484850"/>
                </a:cubicBezTo>
                <a:cubicBezTo>
                  <a:pt x="3398730" y="420049"/>
                  <a:pt x="3324229" y="394843"/>
                  <a:pt x="3215428" y="366159"/>
                </a:cubicBezTo>
                <a:cubicBezTo>
                  <a:pt x="3106627" y="337475"/>
                  <a:pt x="3027681" y="316245"/>
                  <a:pt x="2981013" y="309780"/>
                </a:cubicBezTo>
                <a:cubicBezTo>
                  <a:pt x="2934345" y="303315"/>
                  <a:pt x="2894389" y="283907"/>
                  <a:pt x="2840466" y="273955"/>
                </a:cubicBezTo>
                <a:cubicBezTo>
                  <a:pt x="2786543" y="264003"/>
                  <a:pt x="2930523" y="289756"/>
                  <a:pt x="2657473" y="250069"/>
                </a:cubicBezTo>
                <a:cubicBezTo>
                  <a:pt x="2384423" y="210382"/>
                  <a:pt x="1903413" y="151606"/>
                  <a:pt x="1462088" y="104775"/>
                </a:cubicBezTo>
                <a:lnTo>
                  <a:pt x="0" y="0"/>
                </a:lnTo>
                <a:close/>
              </a:path>
            </a:pathLst>
          </a:custGeom>
          <a:solidFill>
            <a:srgbClr val="0066FF">
              <a:alpha val="1294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endParaRPr lang="en-US"/>
          </a:p>
        </p:txBody>
      </p:sp>
      <p:sp>
        <p:nvSpPr>
          <p:cNvPr id="28" name="TextBox 27"/>
          <p:cNvSpPr txBox="1"/>
          <p:nvPr/>
        </p:nvSpPr>
        <p:spPr>
          <a:xfrm>
            <a:off x="6804248" y="2908173"/>
            <a:ext cx="1974364" cy="246221"/>
          </a:xfrm>
          <a:prstGeom prst="rect">
            <a:avLst/>
          </a:prstGeom>
          <a:solidFill>
            <a:srgbClr val="00B050"/>
          </a:solidFill>
          <a:effectLst>
            <a:glow rad="63500">
              <a:srgbClr val="00B050">
                <a:alpha val="40000"/>
              </a:srgbClr>
            </a:glow>
          </a:effectLst>
        </p:spPr>
        <p:txBody>
          <a:bodyPr>
            <a:spAutoFit/>
          </a:bodyPr>
          <a:lstStyle/>
          <a:p>
            <a:pPr algn="l" eaLnBrk="1" hangingPunct="1">
              <a:buSzPct val="120000"/>
              <a:defRPr/>
            </a:pPr>
            <a:r>
              <a:rPr lang="it-IT" sz="1000" b="0" dirty="0">
                <a:solidFill>
                  <a:srgbClr val="FFFFFF"/>
                </a:solidFill>
                <a:latin typeface="Arial"/>
              </a:rPr>
              <a:t>The </a:t>
            </a:r>
            <a:r>
              <a:rPr lang="it-IT" sz="1000" b="0" dirty="0" err="1">
                <a:solidFill>
                  <a:srgbClr val="FFFFFF"/>
                </a:solidFill>
                <a:latin typeface="Arial"/>
              </a:rPr>
              <a:t>product</a:t>
            </a:r>
            <a:r>
              <a:rPr lang="it-IT" sz="1000" b="0" dirty="0">
                <a:solidFill>
                  <a:srgbClr val="FFFFFF"/>
                </a:solidFill>
                <a:latin typeface="Arial"/>
              </a:rPr>
              <a:t> </a:t>
            </a:r>
            <a:r>
              <a:rPr lang="it-IT" sz="1000" b="0" dirty="0" err="1">
                <a:solidFill>
                  <a:srgbClr val="FFFFFF"/>
                </a:solidFill>
                <a:latin typeface="Arial"/>
              </a:rPr>
              <a:t>is</a:t>
            </a:r>
            <a:r>
              <a:rPr lang="it-IT" sz="1000" b="0" dirty="0">
                <a:solidFill>
                  <a:srgbClr val="FFFFFF"/>
                </a:solidFill>
                <a:latin typeface="Arial"/>
              </a:rPr>
              <a:t> self-</a:t>
            </a:r>
            <a:r>
              <a:rPr lang="it-IT" sz="1000" b="0" dirty="0" err="1">
                <a:solidFill>
                  <a:srgbClr val="FFFFFF"/>
                </a:solidFill>
                <a:latin typeface="Arial"/>
              </a:rPr>
              <a:t>financing</a:t>
            </a:r>
            <a:endParaRPr lang="it-IT" sz="1000" b="0" dirty="0">
              <a:solidFill>
                <a:srgbClr val="FFFFFF"/>
              </a:solidFill>
              <a:latin typeface="Arial"/>
            </a:endParaRPr>
          </a:p>
        </p:txBody>
      </p:sp>
      <p:cxnSp>
        <p:nvCxnSpPr>
          <p:cNvPr id="29" name="Straight Arrow Connector 40"/>
          <p:cNvCxnSpPr>
            <a:cxnSpLocks noChangeShapeType="1"/>
          </p:cNvCxnSpPr>
          <p:nvPr/>
        </p:nvCxnSpPr>
        <p:spPr bwMode="auto">
          <a:xfrm>
            <a:off x="6686550" y="2860675"/>
            <a:ext cx="0" cy="1295400"/>
          </a:xfrm>
          <a:prstGeom prst="straightConnector1">
            <a:avLst/>
          </a:prstGeom>
          <a:noFill/>
          <a:ln w="28575" algn="ctr">
            <a:solidFill>
              <a:srgbClr val="00B050"/>
            </a:solidFill>
            <a:prstDash val="sysDash"/>
            <a:round/>
            <a:headEnd type="arrow" w="med" len="med"/>
            <a:tailEnd type="arrow" w="med" len="med"/>
          </a:ln>
          <a:extLst>
            <a:ext uri="{909E8E84-426E-40DD-AFC4-6F175D3DCCD1}">
              <a14:hiddenFill xmlns:a14="http://schemas.microsoft.com/office/drawing/2010/main" xmlns="">
                <a:noFill/>
              </a14:hiddenFill>
            </a:ext>
          </a:extLst>
        </p:spPr>
      </p:cxnSp>
      <p:cxnSp>
        <p:nvCxnSpPr>
          <p:cNvPr id="30" name="Straight Arrow Connector 41"/>
          <p:cNvCxnSpPr>
            <a:cxnSpLocks noChangeShapeType="1"/>
          </p:cNvCxnSpPr>
          <p:nvPr/>
        </p:nvCxnSpPr>
        <p:spPr bwMode="auto">
          <a:xfrm>
            <a:off x="6686550" y="4208463"/>
            <a:ext cx="0" cy="1835150"/>
          </a:xfrm>
          <a:prstGeom prst="straightConnector1">
            <a:avLst/>
          </a:prstGeom>
          <a:noFill/>
          <a:ln w="28575" algn="ctr">
            <a:solidFill>
              <a:srgbClr val="FF0000"/>
            </a:solidFill>
            <a:prstDash val="sysDash"/>
            <a:round/>
            <a:headEnd type="arrow" w="med" len="med"/>
            <a:tailEnd type="arrow" w="med" len="med"/>
          </a:ln>
          <a:extLst>
            <a:ext uri="{909E8E84-426E-40DD-AFC4-6F175D3DCCD1}">
              <a14:hiddenFill xmlns:a14="http://schemas.microsoft.com/office/drawing/2010/main" xmlns="">
                <a:noFill/>
              </a14:hiddenFill>
            </a:ext>
          </a:extLst>
        </p:spPr>
      </p:cxnSp>
      <p:cxnSp>
        <p:nvCxnSpPr>
          <p:cNvPr id="31" name="Straight Arrow Connector 42"/>
          <p:cNvCxnSpPr>
            <a:cxnSpLocks noChangeShapeType="1"/>
          </p:cNvCxnSpPr>
          <p:nvPr/>
        </p:nvCxnSpPr>
        <p:spPr bwMode="auto">
          <a:xfrm rot="-5400000">
            <a:off x="1905000" y="5122863"/>
            <a:ext cx="1873250" cy="0"/>
          </a:xfrm>
          <a:prstGeom prst="straightConnector1">
            <a:avLst/>
          </a:prstGeom>
          <a:noFill/>
          <a:ln w="28575" algn="ctr">
            <a:solidFill>
              <a:srgbClr val="0066FF"/>
            </a:solidFill>
            <a:prstDash val="sysDash"/>
            <a:round/>
            <a:headEnd/>
            <a:tailEnd type="arrow" w="med" len="med"/>
          </a:ln>
          <a:extLst>
            <a:ext uri="{909E8E84-426E-40DD-AFC4-6F175D3DCCD1}">
              <a14:hiddenFill xmlns:a14="http://schemas.microsoft.com/office/drawing/2010/main" xmlns="">
                <a:noFill/>
              </a14:hiddenFill>
            </a:ext>
          </a:extLst>
        </p:spPr>
      </p:cxnSp>
      <p:sp>
        <p:nvSpPr>
          <p:cNvPr id="32" name="TextBox 31"/>
          <p:cNvSpPr txBox="1"/>
          <p:nvPr/>
        </p:nvSpPr>
        <p:spPr>
          <a:xfrm>
            <a:off x="6804248" y="4731506"/>
            <a:ext cx="1974364" cy="553998"/>
          </a:xfrm>
          <a:prstGeom prst="rect">
            <a:avLst/>
          </a:prstGeom>
          <a:solidFill>
            <a:srgbClr val="FF0000"/>
          </a:solidFill>
          <a:effectLst>
            <a:glow rad="63500">
              <a:srgbClr val="FF0000">
                <a:alpha val="40000"/>
              </a:srgbClr>
            </a:glow>
          </a:effectLst>
        </p:spPr>
        <p:txBody>
          <a:bodyPr>
            <a:spAutoFit/>
          </a:bodyPr>
          <a:lstStyle/>
          <a:p>
            <a:pPr algn="l" eaLnBrk="1" hangingPunct="1">
              <a:buSzPct val="120000"/>
              <a:defRPr/>
            </a:pPr>
            <a:r>
              <a:rPr lang="it-IT" sz="1000" b="0" dirty="0">
                <a:solidFill>
                  <a:srgbClr val="FFFFFF"/>
                </a:solidFill>
                <a:latin typeface="Arial"/>
              </a:rPr>
              <a:t>The </a:t>
            </a:r>
            <a:r>
              <a:rPr lang="it-IT" sz="1000" b="0" dirty="0" err="1">
                <a:solidFill>
                  <a:srgbClr val="FFFFFF"/>
                </a:solidFill>
                <a:latin typeface="Arial"/>
              </a:rPr>
              <a:t>product</a:t>
            </a:r>
            <a:r>
              <a:rPr lang="it-IT" sz="1000" b="0" dirty="0">
                <a:solidFill>
                  <a:srgbClr val="FFFFFF"/>
                </a:solidFill>
                <a:latin typeface="Arial"/>
              </a:rPr>
              <a:t> </a:t>
            </a:r>
            <a:r>
              <a:rPr lang="it-IT" sz="1000" b="0" dirty="0" err="1">
                <a:solidFill>
                  <a:srgbClr val="FFFFFF"/>
                </a:solidFill>
                <a:latin typeface="Arial"/>
              </a:rPr>
              <a:t>has</a:t>
            </a:r>
            <a:r>
              <a:rPr lang="it-IT" sz="1000" b="0" dirty="0">
                <a:solidFill>
                  <a:srgbClr val="FFFFFF"/>
                </a:solidFill>
                <a:latin typeface="Arial"/>
              </a:rPr>
              <a:t> to be </a:t>
            </a:r>
            <a:r>
              <a:rPr lang="it-IT" sz="1000" b="0" dirty="0" err="1">
                <a:solidFill>
                  <a:srgbClr val="FFFFFF"/>
                </a:solidFill>
                <a:latin typeface="Arial"/>
              </a:rPr>
              <a:t>financed</a:t>
            </a:r>
            <a:r>
              <a:rPr lang="it-IT" sz="1000" b="0" dirty="0">
                <a:solidFill>
                  <a:srgbClr val="FFFFFF"/>
                </a:solidFill>
                <a:latin typeface="Arial"/>
              </a:rPr>
              <a:t> </a:t>
            </a:r>
            <a:r>
              <a:rPr lang="it-IT" sz="1000" b="0" dirty="0" err="1">
                <a:solidFill>
                  <a:srgbClr val="FFFFFF"/>
                </a:solidFill>
                <a:latin typeface="Arial"/>
              </a:rPr>
              <a:t>through</a:t>
            </a:r>
            <a:r>
              <a:rPr lang="it-IT" sz="1000" b="0" dirty="0">
                <a:solidFill>
                  <a:srgbClr val="FFFFFF"/>
                </a:solidFill>
                <a:latin typeface="Arial"/>
              </a:rPr>
              <a:t> </a:t>
            </a:r>
            <a:r>
              <a:rPr lang="it-IT" sz="1000" b="0" dirty="0" err="1">
                <a:solidFill>
                  <a:srgbClr val="FFFFFF"/>
                </a:solidFill>
                <a:latin typeface="Arial"/>
              </a:rPr>
              <a:t>other</a:t>
            </a:r>
            <a:r>
              <a:rPr lang="it-IT" sz="1000" b="0" dirty="0">
                <a:solidFill>
                  <a:srgbClr val="FFFFFF"/>
                </a:solidFill>
                <a:latin typeface="Arial"/>
              </a:rPr>
              <a:t> </a:t>
            </a:r>
            <a:r>
              <a:rPr lang="it-IT" sz="1000" b="0" dirty="0" err="1">
                <a:solidFill>
                  <a:srgbClr val="FFFFFF"/>
                </a:solidFill>
                <a:latin typeface="Arial"/>
              </a:rPr>
              <a:t>sources</a:t>
            </a:r>
            <a:r>
              <a:rPr lang="it-IT" sz="1000" b="0" dirty="0">
                <a:solidFill>
                  <a:srgbClr val="FFFFFF"/>
                </a:solidFill>
                <a:latin typeface="Arial"/>
              </a:rPr>
              <a:t> of </a:t>
            </a:r>
            <a:r>
              <a:rPr lang="it-IT" sz="1000" b="0" dirty="0" err="1">
                <a:solidFill>
                  <a:srgbClr val="FFFFFF"/>
                </a:solidFill>
                <a:latin typeface="Arial"/>
              </a:rPr>
              <a:t>profits</a:t>
            </a:r>
            <a:endParaRPr lang="it-IT" sz="1000" b="0" dirty="0">
              <a:solidFill>
                <a:srgbClr val="FFFFFF"/>
              </a:solidFill>
              <a:latin typeface="Arial"/>
            </a:endParaRPr>
          </a:p>
        </p:txBody>
      </p:sp>
      <p:cxnSp>
        <p:nvCxnSpPr>
          <p:cNvPr id="33" name="Straight Connector 32"/>
          <p:cNvCxnSpPr/>
          <p:nvPr/>
        </p:nvCxnSpPr>
        <p:spPr bwMode="auto">
          <a:xfrm>
            <a:off x="869950" y="4183063"/>
            <a:ext cx="6732588" cy="0"/>
          </a:xfrm>
          <a:prstGeom prst="line">
            <a:avLst/>
          </a:prstGeom>
          <a:ln w="381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45"/>
          <p:cNvCxnSpPr>
            <a:cxnSpLocks noChangeShapeType="1"/>
          </p:cNvCxnSpPr>
          <p:nvPr/>
        </p:nvCxnSpPr>
        <p:spPr bwMode="auto">
          <a:xfrm>
            <a:off x="3906838" y="2395538"/>
            <a:ext cx="720725" cy="0"/>
          </a:xfrm>
          <a:prstGeom prst="line">
            <a:avLst/>
          </a:prstGeom>
          <a:noFill/>
          <a:ln w="38100" algn="ctr">
            <a:solidFill>
              <a:srgbClr val="6699FF"/>
            </a:solidFill>
            <a:round/>
            <a:headEnd/>
            <a:tailEnd/>
          </a:ln>
          <a:extLst>
            <a:ext uri="{909E8E84-426E-40DD-AFC4-6F175D3DCCD1}">
              <a14:hiddenFill xmlns:a14="http://schemas.microsoft.com/office/drawing/2010/main" xmlns="">
                <a:noFill/>
              </a14:hiddenFill>
            </a:ext>
          </a:extLst>
        </p:spPr>
      </p:cxnSp>
      <p:sp>
        <p:nvSpPr>
          <p:cNvPr id="35" name="TextBox 1"/>
          <p:cNvSpPr txBox="1">
            <a:spLocks noChangeArrowheads="1"/>
          </p:cNvSpPr>
          <p:nvPr/>
        </p:nvSpPr>
        <p:spPr bwMode="auto">
          <a:xfrm>
            <a:off x="4716463" y="2143125"/>
            <a:ext cx="15875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200" b="0">
                <a:solidFill>
                  <a:srgbClr val="000000"/>
                </a:solidFill>
              </a:rPr>
              <a:t>Single Premium</a:t>
            </a:r>
          </a:p>
          <a:p>
            <a:pPr algn="l" eaLnBrk="1" hangingPunct="1">
              <a:buSzPct val="120000"/>
            </a:pPr>
            <a:r>
              <a:rPr lang="it-IT" sz="1200" b="0">
                <a:solidFill>
                  <a:srgbClr val="000000"/>
                </a:solidFill>
              </a:rPr>
              <a:t>Yearly Guarantee</a:t>
            </a:r>
          </a:p>
        </p:txBody>
      </p:sp>
      <p:sp>
        <p:nvSpPr>
          <p:cNvPr id="36" name="TextBox 47"/>
          <p:cNvSpPr txBox="1">
            <a:spLocks noChangeArrowheads="1"/>
          </p:cNvSpPr>
          <p:nvPr/>
        </p:nvSpPr>
        <p:spPr bwMode="auto">
          <a:xfrm>
            <a:off x="430213" y="1323975"/>
            <a:ext cx="7607300"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700" b="0" dirty="0">
                <a:solidFill>
                  <a:srgbClr val="000000"/>
                </a:solidFill>
              </a:rPr>
              <a:t>90/10 with profit </a:t>
            </a:r>
            <a:r>
              <a:rPr lang="it-IT" sz="1700" b="0" dirty="0" err="1">
                <a:solidFill>
                  <a:srgbClr val="000000"/>
                </a:solidFill>
              </a:rPr>
              <a:t>contract</a:t>
            </a:r>
            <a:r>
              <a:rPr lang="it-IT" sz="1700" b="0" dirty="0">
                <a:solidFill>
                  <a:srgbClr val="000000"/>
                </a:solidFill>
              </a:rPr>
              <a:t> , 15 </a:t>
            </a:r>
            <a:r>
              <a:rPr lang="it-IT" sz="1700" b="0" dirty="0" err="1">
                <a:solidFill>
                  <a:srgbClr val="000000"/>
                </a:solidFill>
              </a:rPr>
              <a:t>yrs</a:t>
            </a:r>
            <a:r>
              <a:rPr lang="it-IT" sz="1700" b="0" dirty="0">
                <a:solidFill>
                  <a:srgbClr val="000000"/>
                </a:solidFill>
              </a:rPr>
              <a:t> </a:t>
            </a:r>
            <a:r>
              <a:rPr lang="it-IT" sz="1700" b="0" dirty="0" err="1">
                <a:solidFill>
                  <a:srgbClr val="000000"/>
                </a:solidFill>
              </a:rPr>
              <a:t>contractual</a:t>
            </a:r>
            <a:r>
              <a:rPr lang="it-IT" sz="1700" b="0" dirty="0">
                <a:solidFill>
                  <a:srgbClr val="000000"/>
                </a:solidFill>
              </a:rPr>
              <a:t> </a:t>
            </a:r>
            <a:r>
              <a:rPr lang="it-IT" sz="1700" b="0" dirty="0" err="1">
                <a:solidFill>
                  <a:srgbClr val="000000"/>
                </a:solidFill>
              </a:rPr>
              <a:t>term</a:t>
            </a:r>
            <a:r>
              <a:rPr lang="it-IT" sz="1700" b="0" dirty="0">
                <a:solidFill>
                  <a:srgbClr val="000000"/>
                </a:solidFill>
              </a:rPr>
              <a:t>: Single vs </a:t>
            </a:r>
            <a:r>
              <a:rPr lang="it-IT" sz="1700" b="0" dirty="0" err="1">
                <a:solidFill>
                  <a:srgbClr val="000000"/>
                </a:solidFill>
              </a:rPr>
              <a:t>Annual</a:t>
            </a:r>
            <a:r>
              <a:rPr lang="it-IT" sz="1700" b="0" dirty="0">
                <a:solidFill>
                  <a:srgbClr val="000000"/>
                </a:solidFill>
              </a:rPr>
              <a:t> Premium</a:t>
            </a:r>
          </a:p>
        </p:txBody>
      </p:sp>
      <p:sp>
        <p:nvSpPr>
          <p:cNvPr id="37" name="Rectangle 48"/>
          <p:cNvSpPr>
            <a:spLocks noChangeArrowheads="1"/>
          </p:cNvSpPr>
          <p:nvPr/>
        </p:nvSpPr>
        <p:spPr bwMode="auto">
          <a:xfrm>
            <a:off x="374650" y="1235075"/>
            <a:ext cx="7700963" cy="585788"/>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p>
            <a:pPr algn="l" eaLnBrk="1" hangingPunct="1">
              <a:lnSpc>
                <a:spcPct val="50000"/>
              </a:lnSpc>
              <a:spcBef>
                <a:spcPct val="20000"/>
              </a:spcBef>
              <a:buClr>
                <a:srgbClr val="FFFFFF"/>
              </a:buClr>
              <a:tabLst>
                <a:tab pos="381000" algn="l"/>
                <a:tab pos="2387600" algn="l"/>
              </a:tabLst>
            </a:pPr>
            <a:endParaRPr lang="it-IT" sz="1400" b="0">
              <a:solidFill>
                <a:srgbClr val="FFFFFF"/>
              </a:solidFill>
              <a:latin typeface="Verdana" pitchFamily="34" charset="0"/>
              <a:cs typeface="Arial" pitchFamily="34" charset="0"/>
            </a:endParaRPr>
          </a:p>
        </p:txBody>
      </p:sp>
      <p:cxnSp>
        <p:nvCxnSpPr>
          <p:cNvPr id="49" name="Straight Arrow Connector 48"/>
          <p:cNvCxnSpPr>
            <a:cxnSpLocks noChangeShapeType="1"/>
          </p:cNvCxnSpPr>
          <p:nvPr/>
        </p:nvCxnSpPr>
        <p:spPr bwMode="auto">
          <a:xfrm rot="-5400000">
            <a:off x="4653756" y="5085557"/>
            <a:ext cx="1871663" cy="0"/>
          </a:xfrm>
          <a:prstGeom prst="straightConnector1">
            <a:avLst/>
          </a:prstGeom>
          <a:noFill/>
          <a:ln w="28575" algn="ctr">
            <a:solidFill>
              <a:srgbClr val="FFC000"/>
            </a:solidFill>
            <a:prstDash val="sysDash"/>
            <a:round/>
            <a:headEnd/>
            <a:tailEnd type="arrow" w="med" len="med"/>
          </a:ln>
          <a:extLst>
            <a:ext uri="{909E8E84-426E-40DD-AFC4-6F175D3DCCD1}">
              <a14:hiddenFill xmlns:a14="http://schemas.microsoft.com/office/drawing/2010/main" xmlns="">
                <a:noFill/>
              </a14:hiddenFill>
            </a:ext>
          </a:extLst>
        </p:spPr>
      </p:cxnSp>
      <p:sp>
        <p:nvSpPr>
          <p:cNvPr id="50" name="TextBox 49"/>
          <p:cNvSpPr txBox="1">
            <a:spLocks noChangeArrowheads="1"/>
          </p:cNvSpPr>
          <p:nvPr/>
        </p:nvSpPr>
        <p:spPr bwMode="auto">
          <a:xfrm>
            <a:off x="3563938" y="4325938"/>
            <a:ext cx="1981200" cy="246062"/>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000" b="0">
                <a:solidFill>
                  <a:srgbClr val="FFFFFF"/>
                </a:solidFill>
              </a:rPr>
              <a:t>Max self-financing guarantee</a:t>
            </a:r>
          </a:p>
        </p:txBody>
      </p:sp>
      <p:sp>
        <p:nvSpPr>
          <p:cNvPr id="51" name="TextBox 53"/>
          <p:cNvSpPr txBox="1">
            <a:spLocks noChangeArrowheads="1"/>
          </p:cNvSpPr>
          <p:nvPr/>
        </p:nvSpPr>
        <p:spPr bwMode="auto">
          <a:xfrm>
            <a:off x="836613" y="4364038"/>
            <a:ext cx="1962150" cy="246062"/>
          </a:xfrm>
          <a:prstGeom prst="rect">
            <a:avLst/>
          </a:prstGeom>
          <a:solidFill>
            <a:srgbClr val="66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000" b="0">
                <a:solidFill>
                  <a:srgbClr val="FFFFFF"/>
                </a:solidFill>
              </a:rPr>
              <a:t>Max self-financing guarantee</a:t>
            </a:r>
          </a:p>
        </p:txBody>
      </p:sp>
      <p:sp>
        <p:nvSpPr>
          <p:cNvPr id="52" name="TextBox 54"/>
          <p:cNvSpPr txBox="1">
            <a:spLocks noChangeArrowheads="1"/>
          </p:cNvSpPr>
          <p:nvPr/>
        </p:nvSpPr>
        <p:spPr bwMode="auto">
          <a:xfrm rot="300000">
            <a:off x="817563" y="3668713"/>
            <a:ext cx="22320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1600" b="0">
                <a:solidFill>
                  <a:srgbClr val="000000"/>
                </a:solidFill>
              </a:rPr>
              <a:t>Technical Surplus</a:t>
            </a:r>
          </a:p>
        </p:txBody>
      </p:sp>
      <p:sp>
        <p:nvSpPr>
          <p:cNvPr id="3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4041401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ORSA: New Product and Capital </a:t>
            </a:r>
            <a:r>
              <a:rPr lang="it-IT" sz="2000" dirty="0" err="1" smtClean="0"/>
              <a:t>Absorption</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grpSp>
        <p:nvGrpSpPr>
          <p:cNvPr id="116" name="Group 26"/>
          <p:cNvGrpSpPr>
            <a:grpSpLocks/>
          </p:cNvGrpSpPr>
          <p:nvPr/>
        </p:nvGrpSpPr>
        <p:grpSpPr bwMode="auto">
          <a:xfrm>
            <a:off x="4105275" y="904875"/>
            <a:ext cx="4371975" cy="3170238"/>
            <a:chOff x="25200" y="1803600"/>
            <a:chExt cx="7577490" cy="5403600"/>
          </a:xfrm>
        </p:grpSpPr>
        <p:graphicFrame>
          <p:nvGraphicFramePr>
            <p:cNvPr id="117" name="Chart 116"/>
            <p:cNvGraphicFramePr>
              <a:graphicFrameLocks noChangeAspect="1"/>
            </p:cNvGraphicFramePr>
            <p:nvPr/>
          </p:nvGraphicFramePr>
          <p:xfrm>
            <a:off x="25200" y="1803600"/>
            <a:ext cx="7461102" cy="5403600"/>
          </p:xfrm>
          <a:graphic>
            <a:graphicData uri="http://schemas.openxmlformats.org/drawingml/2006/chart">
              <c:chart xmlns:c="http://schemas.openxmlformats.org/drawingml/2006/chart" xmlns:r="http://schemas.openxmlformats.org/officeDocument/2006/relationships" r:id="rId3"/>
            </a:graphicData>
          </a:graphic>
        </p:graphicFrame>
        <p:sp>
          <p:nvSpPr>
            <p:cNvPr id="118" name="Freeform 28"/>
            <p:cNvSpPr>
              <a:spLocks noChangeAspect="1"/>
            </p:cNvSpPr>
            <p:nvPr/>
          </p:nvSpPr>
          <p:spPr bwMode="auto">
            <a:xfrm>
              <a:off x="838500" y="3162142"/>
              <a:ext cx="6171675" cy="1377192"/>
            </a:xfrm>
            <a:custGeom>
              <a:avLst/>
              <a:gdLst>
                <a:gd name="T0" fmla="*/ 64502 w 5553036"/>
                <a:gd name="T1" fmla="*/ 51643 h 1196642"/>
                <a:gd name="T2" fmla="*/ 7653 w 5553036"/>
                <a:gd name="T3" fmla="*/ 0 h 1196642"/>
                <a:gd name="T4" fmla="*/ 0 w 5553036"/>
                <a:gd name="T5" fmla="*/ 1278610 h 1196642"/>
                <a:gd name="T6" fmla="*/ 3561119 w 5553036"/>
                <a:gd name="T7" fmla="*/ 1476065 h 1196642"/>
                <a:gd name="T8" fmla="*/ 6235600 w 5553036"/>
                <a:gd name="T9" fmla="*/ 1743744 h 1196642"/>
                <a:gd name="T10" fmla="*/ 6642460 w 5553036"/>
                <a:gd name="T11" fmla="*/ 1802404 h 1196642"/>
                <a:gd name="T12" fmla="*/ 7789955 w 5553036"/>
                <a:gd name="T13" fmla="*/ 2034501 h 1196642"/>
                <a:gd name="T14" fmla="*/ 9106813 w 5553036"/>
                <a:gd name="T15" fmla="*/ 2360137 h 1196642"/>
                <a:gd name="T16" fmla="*/ 11145370 w 5553036"/>
                <a:gd name="T17" fmla="*/ 3032073 h 1196642"/>
                <a:gd name="T18" fmla="*/ 11631571 w 5553036"/>
                <a:gd name="T19" fmla="*/ 3200190 h 1196642"/>
                <a:gd name="T20" fmla="*/ 11631345 w 5553036"/>
                <a:gd name="T21" fmla="*/ 1921599 h 1196642"/>
                <a:gd name="T22" fmla="*/ 9884671 w 5553036"/>
                <a:gd name="T23" fmla="*/ 1273859 h 1196642"/>
                <a:gd name="T24" fmla="*/ 8648631 w 5553036"/>
                <a:gd name="T25" fmla="*/ 913083 h 1196642"/>
                <a:gd name="T26" fmla="*/ 7877359 w 5553036"/>
                <a:gd name="T27" fmla="*/ 787573 h 1196642"/>
                <a:gd name="T28" fmla="*/ 6919318 w 5553036"/>
                <a:gd name="T29" fmla="*/ 617709 h 1196642"/>
                <a:gd name="T30" fmla="*/ 6419329 w 5553036"/>
                <a:gd name="T31" fmla="*/ 525958 h 1196642"/>
                <a:gd name="T32" fmla="*/ 5502280 w 5553036"/>
                <a:gd name="T33" fmla="*/ 425296 h 1196642"/>
                <a:gd name="T34" fmla="*/ 3094126 w 5553036"/>
                <a:gd name="T35" fmla="*/ 272822 h 1196642"/>
                <a:gd name="T36" fmla="*/ 64502 w 5553036"/>
                <a:gd name="T37" fmla="*/ 51643 h 1196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53036" h="1196642">
                  <a:moveTo>
                    <a:pt x="30793" y="19311"/>
                  </a:moveTo>
                  <a:lnTo>
                    <a:pt x="3654" y="0"/>
                  </a:lnTo>
                  <a:cubicBezTo>
                    <a:pt x="3388" y="143736"/>
                    <a:pt x="266" y="334373"/>
                    <a:pt x="0" y="478109"/>
                  </a:cubicBezTo>
                  <a:lnTo>
                    <a:pt x="1700116" y="551943"/>
                  </a:lnTo>
                  <a:lnTo>
                    <a:pt x="2976941" y="652035"/>
                  </a:lnTo>
                  <a:cubicBezTo>
                    <a:pt x="2981696" y="649691"/>
                    <a:pt x="3149286" y="676313"/>
                    <a:pt x="3171182" y="673969"/>
                  </a:cubicBezTo>
                  <a:cubicBezTo>
                    <a:pt x="3341282" y="702895"/>
                    <a:pt x="3591502" y="720271"/>
                    <a:pt x="3719008" y="760757"/>
                  </a:cubicBezTo>
                  <a:cubicBezTo>
                    <a:pt x="3917949" y="792067"/>
                    <a:pt x="4080703" y="820352"/>
                    <a:pt x="4347688" y="882522"/>
                  </a:cubicBezTo>
                  <a:cubicBezTo>
                    <a:pt x="4614673" y="944692"/>
                    <a:pt x="5120026" y="1081425"/>
                    <a:pt x="5320917" y="1133778"/>
                  </a:cubicBezTo>
                  <a:cubicBezTo>
                    <a:pt x="5521808" y="1186131"/>
                    <a:pt x="5312829" y="1132927"/>
                    <a:pt x="5553036" y="1196642"/>
                  </a:cubicBezTo>
                  <a:lnTo>
                    <a:pt x="5552928" y="718539"/>
                  </a:lnTo>
                  <a:lnTo>
                    <a:pt x="4719047" y="476332"/>
                  </a:lnTo>
                  <a:cubicBezTo>
                    <a:pt x="4464526" y="411668"/>
                    <a:pt x="4288668" y="371733"/>
                    <a:pt x="4128949" y="341427"/>
                  </a:cubicBezTo>
                  <a:cubicBezTo>
                    <a:pt x="3969230" y="311121"/>
                    <a:pt x="3890478" y="317041"/>
                    <a:pt x="3760735" y="294495"/>
                  </a:cubicBezTo>
                  <a:cubicBezTo>
                    <a:pt x="3630992" y="271949"/>
                    <a:pt x="3412157" y="259663"/>
                    <a:pt x="3303356" y="230979"/>
                  </a:cubicBezTo>
                  <a:cubicBezTo>
                    <a:pt x="3194555" y="202295"/>
                    <a:pt x="3177408" y="208662"/>
                    <a:pt x="3064656" y="196670"/>
                  </a:cubicBezTo>
                  <a:cubicBezTo>
                    <a:pt x="2951905" y="184679"/>
                    <a:pt x="2891428" y="174806"/>
                    <a:pt x="2626847" y="159030"/>
                  </a:cubicBezTo>
                  <a:cubicBezTo>
                    <a:pt x="2353797" y="119343"/>
                    <a:pt x="1918494" y="148847"/>
                    <a:pt x="1477169" y="102016"/>
                  </a:cubicBezTo>
                  <a:lnTo>
                    <a:pt x="30793" y="19311"/>
                  </a:lnTo>
                  <a:close/>
                </a:path>
              </a:pathLst>
            </a:custGeom>
            <a:solidFill>
              <a:srgbClr val="FFC000">
                <a:alpha val="2313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endParaRPr lang="en-US"/>
            </a:p>
          </p:txBody>
        </p:sp>
        <p:sp>
          <p:nvSpPr>
            <p:cNvPr id="119" name="TextBox 32"/>
            <p:cNvSpPr txBox="1">
              <a:spLocks noChangeArrowheads="1"/>
            </p:cNvSpPr>
            <p:nvPr/>
          </p:nvSpPr>
          <p:spPr bwMode="auto">
            <a:xfrm rot="300000">
              <a:off x="523561" y="3253654"/>
              <a:ext cx="2232248" cy="363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800" b="0">
                  <a:solidFill>
                    <a:srgbClr val="000000"/>
                  </a:solidFill>
                </a:rPr>
                <a:t>Technical Surplus</a:t>
              </a:r>
            </a:p>
          </p:txBody>
        </p:sp>
        <p:sp>
          <p:nvSpPr>
            <p:cNvPr id="120" name="Freeform 38"/>
            <p:cNvSpPr>
              <a:spLocks noChangeAspect="1"/>
            </p:cNvSpPr>
            <p:nvPr/>
          </p:nvSpPr>
          <p:spPr bwMode="auto">
            <a:xfrm>
              <a:off x="838251" y="3500760"/>
              <a:ext cx="6182021" cy="2498211"/>
            </a:xfrm>
            <a:custGeom>
              <a:avLst/>
              <a:gdLst>
                <a:gd name="T0" fmla="*/ 0 w 5881082"/>
                <a:gd name="T1" fmla="*/ 0 h 2170696"/>
                <a:gd name="T2" fmla="*/ 0 w 5881082"/>
                <a:gd name="T3" fmla="*/ 0 h 2170696"/>
                <a:gd name="T4" fmla="*/ 6971 w 5881082"/>
                <a:gd name="T5" fmla="*/ 1175316 h 2170696"/>
                <a:gd name="T6" fmla="*/ 445004 w 5881082"/>
                <a:gd name="T7" fmla="*/ 1225220 h 2170696"/>
                <a:gd name="T8" fmla="*/ 813929 w 5881082"/>
                <a:gd name="T9" fmla="*/ 1312145 h 2170696"/>
                <a:gd name="T10" fmla="*/ 2275923 w 5881082"/>
                <a:gd name="T11" fmla="*/ 1485156 h 2170696"/>
                <a:gd name="T12" fmla="*/ 4333125 w 5881082"/>
                <a:gd name="T13" fmla="*/ 2031505 h 2170696"/>
                <a:gd name="T14" fmla="*/ 4888279 w 5881082"/>
                <a:gd name="T15" fmla="*/ 2319556 h 2170696"/>
                <a:gd name="T16" fmla="*/ 5543577 w 5881082"/>
                <a:gd name="T17" fmla="*/ 2794621 h 2170696"/>
                <a:gd name="T18" fmla="*/ 6822886 w 5881082"/>
                <a:gd name="T19" fmla="*/ 4036517 h 2170696"/>
                <a:gd name="T20" fmla="*/ 8135065 w 5881082"/>
                <a:gd name="T21" fmla="*/ 5597241 h 2170696"/>
                <a:gd name="T22" fmla="*/ 8330354 w 5881082"/>
                <a:gd name="T23" fmla="*/ 5764854 h 2170696"/>
                <a:gd name="T24" fmla="*/ 8340073 w 5881082"/>
                <a:gd name="T25" fmla="*/ 4695755 h 2170696"/>
                <a:gd name="T26" fmla="*/ 8127218 w 5881082"/>
                <a:gd name="T27" fmla="*/ 4422219 h 2170696"/>
                <a:gd name="T28" fmla="*/ 7436054 w 5881082"/>
                <a:gd name="T29" fmla="*/ 3581589 h 2170696"/>
                <a:gd name="T30" fmla="*/ 6662707 w 5881082"/>
                <a:gd name="T31" fmla="*/ 2710576 h 2170696"/>
                <a:gd name="T32" fmla="*/ 5941566 w 5881082"/>
                <a:gd name="T33" fmla="*/ 2019011 h 2170696"/>
                <a:gd name="T34" fmla="*/ 5060608 w 5881082"/>
                <a:gd name="T35" fmla="*/ 1296636 h 2170696"/>
                <a:gd name="T36" fmla="*/ 4559860 w 5881082"/>
                <a:gd name="T37" fmla="*/ 979222 h 2170696"/>
                <a:gd name="T38" fmla="*/ 4227430 w 5881082"/>
                <a:gd name="T39" fmla="*/ 828448 h 2170696"/>
                <a:gd name="T40" fmla="*/ 4028119 w 5881082"/>
                <a:gd name="T41" fmla="*/ 732639 h 2170696"/>
                <a:gd name="T42" fmla="*/ 3768613 w 5881082"/>
                <a:gd name="T43" fmla="*/ 668759 h 2170696"/>
                <a:gd name="T44" fmla="*/ 2073415 w 5881082"/>
                <a:gd name="T45" fmla="*/ 280200 h 2170696"/>
                <a:gd name="T46" fmla="*/ 0 w 5881082"/>
                <a:gd name="T47" fmla="*/ 0 h 21706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81082" h="2170696">
                  <a:moveTo>
                    <a:pt x="0" y="0"/>
                  </a:moveTo>
                  <a:lnTo>
                    <a:pt x="0" y="0"/>
                  </a:lnTo>
                  <a:cubicBezTo>
                    <a:pt x="3175" y="137593"/>
                    <a:pt x="10959" y="453224"/>
                    <a:pt x="4916" y="439485"/>
                  </a:cubicBezTo>
                  <a:lnTo>
                    <a:pt x="313798" y="458145"/>
                  </a:lnTo>
                  <a:cubicBezTo>
                    <a:pt x="407630" y="462074"/>
                    <a:pt x="334955" y="476675"/>
                    <a:pt x="573950" y="490649"/>
                  </a:cubicBezTo>
                  <a:cubicBezTo>
                    <a:pt x="943773" y="504857"/>
                    <a:pt x="1259229" y="524582"/>
                    <a:pt x="1604889" y="555343"/>
                  </a:cubicBezTo>
                  <a:cubicBezTo>
                    <a:pt x="2034768" y="610408"/>
                    <a:pt x="2671508" y="673580"/>
                    <a:pt x="3055544" y="759639"/>
                  </a:cubicBezTo>
                  <a:lnTo>
                    <a:pt x="3447016" y="867349"/>
                  </a:lnTo>
                  <a:cubicBezTo>
                    <a:pt x="3574993" y="914218"/>
                    <a:pt x="3681737" y="937986"/>
                    <a:pt x="3909105" y="1044990"/>
                  </a:cubicBezTo>
                  <a:cubicBezTo>
                    <a:pt x="4136473" y="1151994"/>
                    <a:pt x="4506653" y="1334708"/>
                    <a:pt x="4811222" y="1509371"/>
                  </a:cubicBezTo>
                  <a:cubicBezTo>
                    <a:pt x="5115791" y="1684035"/>
                    <a:pt x="5559349" y="1985258"/>
                    <a:pt x="5736517" y="2092971"/>
                  </a:cubicBezTo>
                  <a:cubicBezTo>
                    <a:pt x="5913685" y="2200684"/>
                    <a:pt x="5868602" y="2169469"/>
                    <a:pt x="5874227" y="2155647"/>
                  </a:cubicBezTo>
                  <a:lnTo>
                    <a:pt x="5881082" y="1755879"/>
                  </a:lnTo>
                  <a:lnTo>
                    <a:pt x="5730984" y="1653596"/>
                  </a:lnTo>
                  <a:cubicBezTo>
                    <a:pt x="5610865" y="1565538"/>
                    <a:pt x="5500475" y="1489032"/>
                    <a:pt x="5243603" y="1339260"/>
                  </a:cubicBezTo>
                  <a:cubicBezTo>
                    <a:pt x="5067675" y="1232588"/>
                    <a:pt x="4873912" y="1110945"/>
                    <a:pt x="4698270" y="1013563"/>
                  </a:cubicBezTo>
                  <a:cubicBezTo>
                    <a:pt x="4522628" y="916181"/>
                    <a:pt x="4378041" y="843086"/>
                    <a:pt x="4189752" y="754967"/>
                  </a:cubicBezTo>
                  <a:cubicBezTo>
                    <a:pt x="4001463" y="666848"/>
                    <a:pt x="3738342" y="549651"/>
                    <a:pt x="3568536" y="484850"/>
                  </a:cubicBezTo>
                  <a:cubicBezTo>
                    <a:pt x="3398730" y="420049"/>
                    <a:pt x="3324229" y="394843"/>
                    <a:pt x="3215428" y="366159"/>
                  </a:cubicBezTo>
                  <a:cubicBezTo>
                    <a:pt x="3106627" y="337475"/>
                    <a:pt x="3027681" y="316245"/>
                    <a:pt x="2981013" y="309780"/>
                  </a:cubicBezTo>
                  <a:cubicBezTo>
                    <a:pt x="2934345" y="303315"/>
                    <a:pt x="2894389" y="283907"/>
                    <a:pt x="2840466" y="273955"/>
                  </a:cubicBezTo>
                  <a:cubicBezTo>
                    <a:pt x="2786543" y="264003"/>
                    <a:pt x="2930523" y="289756"/>
                    <a:pt x="2657473" y="250069"/>
                  </a:cubicBezTo>
                  <a:cubicBezTo>
                    <a:pt x="2384423" y="210382"/>
                    <a:pt x="1903413" y="151606"/>
                    <a:pt x="1462088" y="104775"/>
                  </a:cubicBezTo>
                  <a:lnTo>
                    <a:pt x="0" y="0"/>
                  </a:lnTo>
                  <a:close/>
                </a:path>
              </a:pathLst>
            </a:custGeom>
            <a:solidFill>
              <a:srgbClr val="0066FF">
                <a:alpha val="1294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p>
              <a:endParaRPr lang="en-US"/>
            </a:p>
          </p:txBody>
        </p:sp>
        <p:sp>
          <p:nvSpPr>
            <p:cNvPr id="121" name="TextBox 55"/>
            <p:cNvSpPr txBox="1">
              <a:spLocks noChangeArrowheads="1"/>
            </p:cNvSpPr>
            <p:nvPr/>
          </p:nvSpPr>
          <p:spPr bwMode="auto">
            <a:xfrm rot="300000">
              <a:off x="519932" y="3653165"/>
              <a:ext cx="2232248" cy="363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l" eaLnBrk="1" hangingPunct="1">
                <a:buSzPct val="120000"/>
              </a:pPr>
              <a:r>
                <a:rPr lang="it-IT" sz="800" b="0">
                  <a:solidFill>
                    <a:srgbClr val="000000"/>
                  </a:solidFill>
                </a:rPr>
                <a:t>Technical Surplus</a:t>
              </a:r>
            </a:p>
          </p:txBody>
        </p:sp>
        <p:cxnSp>
          <p:nvCxnSpPr>
            <p:cNvPr id="122" name="Straight Connector 121"/>
            <p:cNvCxnSpPr/>
            <p:nvPr/>
          </p:nvCxnSpPr>
          <p:spPr bwMode="auto">
            <a:xfrm>
              <a:off x="869896" y="4182050"/>
              <a:ext cx="6732794" cy="0"/>
            </a:xfrm>
            <a:prstGeom prst="line">
              <a:avLst/>
            </a:prstGeom>
            <a:ln w="285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3" name="CasellaDiTesto 12"/>
          <p:cNvSpPr txBox="1">
            <a:spLocks noChangeArrowheads="1"/>
          </p:cNvSpPr>
          <p:nvPr/>
        </p:nvSpPr>
        <p:spPr bwMode="auto">
          <a:xfrm>
            <a:off x="639763" y="3862388"/>
            <a:ext cx="3706812" cy="1471612"/>
          </a:xfrm>
          <a:prstGeom prst="rect">
            <a:avLst/>
          </a:prstGeom>
          <a:noFill/>
          <a:ln w="28575">
            <a:noFill/>
            <a:prstDash val="solid"/>
          </a:ln>
        </p:spPr>
        <p:txBody>
          <a:bodyPr>
            <a:spAutoFit/>
          </a:bodyPr>
          <a:lstStyle>
            <a:defPPr>
              <a:defRPr lang="it-IT"/>
            </a:defPPr>
            <a:lvl1pPr algn="l">
              <a:spcBef>
                <a:spcPct val="20000"/>
              </a:spcBef>
              <a:buClr>
                <a:srgbClr val="FFFFFF"/>
              </a:buClr>
              <a:defRPr kumimoji="0" sz="1400">
                <a:solidFill>
                  <a:srgbClr val="000000"/>
                </a:solidFill>
                <a:effectLst>
                  <a:outerShdw blurRad="38100" dist="38100" dir="2700000" algn="tl">
                    <a:srgbClr val="000000">
                      <a:alpha val="43137"/>
                    </a:srgbClr>
                  </a:outerShdw>
                </a:effectLst>
                <a:cs typeface="Tahoma" pitchFamily="34" charset="0"/>
              </a:defRPr>
            </a:lvl1pPr>
          </a:lstStyle>
          <a:p>
            <a:pPr>
              <a:buClrTx/>
              <a:buSzPct val="120000"/>
              <a:defRPr/>
            </a:pPr>
            <a:r>
              <a:rPr lang="en-US" sz="1600" dirty="0" smtClean="0">
                <a:effectLst/>
                <a:latin typeface="Arial" charset="0"/>
              </a:rPr>
              <a:t>KEY POINTS</a:t>
            </a:r>
          </a:p>
          <a:p>
            <a:pPr marL="171450" indent="-171450">
              <a:buClrTx/>
              <a:buSzPct val="120000"/>
              <a:buFont typeface="Wingdings" pitchFamily="2" charset="2"/>
              <a:buChar char="ü"/>
              <a:defRPr/>
            </a:pPr>
            <a:r>
              <a:rPr lang="en-US" sz="1600" b="0" dirty="0" smtClean="0">
                <a:effectLst/>
                <a:latin typeface="Arial" charset="0"/>
                <a:sym typeface="Wingdings" pitchFamily="2" charset="2"/>
              </a:rPr>
              <a:t>instantaneous shocks</a:t>
            </a:r>
          </a:p>
          <a:p>
            <a:pPr marL="171450" indent="-171450">
              <a:buClrTx/>
              <a:buSzPct val="120000"/>
              <a:buFont typeface="Wingdings" pitchFamily="2" charset="2"/>
              <a:buChar char="ü"/>
              <a:defRPr/>
            </a:pPr>
            <a:r>
              <a:rPr lang="en-US" sz="1600" b="0" dirty="0" smtClean="0">
                <a:effectLst/>
                <a:latin typeface="Arial" charset="0"/>
                <a:sym typeface="Wingdings" pitchFamily="2" charset="2"/>
              </a:rPr>
              <a:t>permanent variation 1 y calibrated</a:t>
            </a:r>
          </a:p>
          <a:p>
            <a:pPr marL="171450" indent="-171450">
              <a:buClrTx/>
              <a:buSzPct val="120000"/>
              <a:buFont typeface="Wingdings" pitchFamily="2" charset="2"/>
              <a:buChar char="ü"/>
              <a:defRPr/>
            </a:pPr>
            <a:r>
              <a:rPr lang="en-US" sz="1600" b="0" dirty="0" smtClean="0">
                <a:effectLst/>
                <a:latin typeface="Arial" charset="0"/>
                <a:sym typeface="Wingdings" pitchFamily="2" charset="2"/>
              </a:rPr>
              <a:t>instantaneous stress on asset exposures</a:t>
            </a:r>
            <a:endParaRPr lang="en-US" sz="1600" b="0" dirty="0">
              <a:effectLst/>
              <a:latin typeface="Arial" charset="0"/>
            </a:endParaRPr>
          </a:p>
        </p:txBody>
      </p:sp>
      <p:graphicFrame>
        <p:nvGraphicFramePr>
          <p:cNvPr id="124" name="Table 123"/>
          <p:cNvGraphicFramePr>
            <a:graphicFrameLocks noGrp="1"/>
          </p:cNvGraphicFramePr>
          <p:nvPr>
            <p:extLst>
              <p:ext uri="{D42A27DB-BD31-4B8C-83A1-F6EECF244321}">
                <p14:modId xmlns:p14="http://schemas.microsoft.com/office/powerpoint/2010/main" xmlns="" val="503137351"/>
              </p:ext>
            </p:extLst>
          </p:nvPr>
        </p:nvGraphicFramePr>
        <p:xfrm>
          <a:off x="776288" y="1492250"/>
          <a:ext cx="3094038" cy="1928814"/>
        </p:xfrm>
        <a:graphic>
          <a:graphicData uri="http://schemas.openxmlformats.org/drawingml/2006/table">
            <a:tbl>
              <a:tblPr firstRow="1" bandRow="1">
                <a:tableStyleId>{21E4AEA4-8DFA-4A89-87EB-49C32662AFE0}</a:tableStyleId>
              </a:tblPr>
              <a:tblGrid>
                <a:gridCol w="1289784"/>
                <a:gridCol w="902127"/>
                <a:gridCol w="902127"/>
              </a:tblGrid>
              <a:tr h="588744">
                <a:tc>
                  <a:txBody>
                    <a:bodyPr/>
                    <a:lstStyle/>
                    <a:p>
                      <a:endParaRPr lang="it-IT" sz="1200" dirty="0"/>
                    </a:p>
                  </a:txBody>
                  <a:tcPr marL="91445" marR="91445" marT="45705" marB="45705" anchor="ctr">
                    <a:solidFill>
                      <a:schemeClr val="bg1"/>
                    </a:solidFill>
                  </a:tcPr>
                </a:tc>
                <a:tc>
                  <a:txBody>
                    <a:bodyPr/>
                    <a:lstStyle/>
                    <a:p>
                      <a:pPr algn="ctr"/>
                      <a:r>
                        <a:rPr lang="it-IT" sz="1200" dirty="0" smtClean="0">
                          <a:solidFill>
                            <a:schemeClr val="tx1"/>
                          </a:solidFill>
                        </a:rPr>
                        <a:t>Single Premium</a:t>
                      </a:r>
                      <a:endParaRPr lang="it-IT" sz="1200" dirty="0">
                        <a:solidFill>
                          <a:schemeClr val="tx1"/>
                        </a:solidFill>
                      </a:endParaRPr>
                    </a:p>
                  </a:txBody>
                  <a:tcPr marL="91445" marR="91445" marT="45705" marB="45705" anchor="ctr"/>
                </a:tc>
                <a:tc>
                  <a:txBody>
                    <a:bodyPr/>
                    <a:lstStyle/>
                    <a:p>
                      <a:pPr algn="ctr"/>
                      <a:r>
                        <a:rPr lang="it-IT" sz="1200" dirty="0" err="1" smtClean="0">
                          <a:solidFill>
                            <a:schemeClr val="tx1"/>
                          </a:solidFill>
                        </a:rPr>
                        <a:t>Annual</a:t>
                      </a:r>
                      <a:r>
                        <a:rPr lang="it-IT" sz="1200" dirty="0" smtClean="0">
                          <a:solidFill>
                            <a:schemeClr val="tx1"/>
                          </a:solidFill>
                        </a:rPr>
                        <a:t> Premium</a:t>
                      </a:r>
                      <a:endParaRPr lang="it-IT" sz="1200" dirty="0">
                        <a:solidFill>
                          <a:schemeClr val="tx1"/>
                        </a:solidFill>
                      </a:endParaRPr>
                    </a:p>
                  </a:txBody>
                  <a:tcPr marL="91445" marR="91445" marT="45705" marB="45705" anchor="ctr"/>
                </a:tc>
              </a:tr>
              <a:tr h="441450">
                <a:tc>
                  <a:txBody>
                    <a:bodyPr/>
                    <a:lstStyle/>
                    <a:p>
                      <a:r>
                        <a:rPr lang="it-IT" sz="1200" dirty="0" smtClean="0"/>
                        <a:t>PVFP</a:t>
                      </a:r>
                      <a:endParaRPr lang="it-IT" sz="1200" dirty="0"/>
                    </a:p>
                  </a:txBody>
                  <a:tcPr marL="91445" marR="91445" marT="45705" marB="45705" anchor="ctr">
                    <a:solidFill>
                      <a:schemeClr val="bg1">
                        <a:lumMod val="95000"/>
                      </a:schemeClr>
                    </a:solidFill>
                  </a:tcPr>
                </a:tc>
                <a:tc>
                  <a:txBody>
                    <a:bodyPr/>
                    <a:lstStyle/>
                    <a:p>
                      <a:pPr algn="ctr"/>
                      <a:r>
                        <a:rPr lang="it-IT" sz="1200" dirty="0" smtClean="0"/>
                        <a:t>41</a:t>
                      </a:r>
                      <a:endParaRPr lang="it-IT" sz="1200" dirty="0"/>
                    </a:p>
                  </a:txBody>
                  <a:tcPr marL="91445" marR="91445" marT="45705" marB="45705" anchor="ctr">
                    <a:solidFill>
                      <a:srgbClr val="0070C0">
                        <a:alpha val="25882"/>
                      </a:srgbClr>
                    </a:solidFill>
                  </a:tcPr>
                </a:tc>
                <a:tc>
                  <a:txBody>
                    <a:bodyPr/>
                    <a:lstStyle/>
                    <a:p>
                      <a:pPr algn="ctr"/>
                      <a:r>
                        <a:rPr lang="it-IT" sz="1200" dirty="0" smtClean="0"/>
                        <a:t>36</a:t>
                      </a:r>
                      <a:endParaRPr lang="it-IT" sz="1200" dirty="0"/>
                    </a:p>
                  </a:txBody>
                  <a:tcPr marL="91445" marR="91445" marT="45705" marB="45705" anchor="ctr">
                    <a:solidFill>
                      <a:srgbClr val="FFC000"/>
                    </a:solidFill>
                  </a:tcPr>
                </a:tc>
              </a:tr>
              <a:tr h="441450">
                <a:tc>
                  <a:txBody>
                    <a:bodyPr/>
                    <a:lstStyle/>
                    <a:p>
                      <a:r>
                        <a:rPr lang="it-IT" sz="1200" dirty="0" smtClean="0"/>
                        <a:t>SCR</a:t>
                      </a:r>
                      <a:endParaRPr lang="it-IT" sz="1200" dirty="0"/>
                    </a:p>
                  </a:txBody>
                  <a:tcPr marL="91445" marR="91445" marT="45705" marB="45705" anchor="ctr">
                    <a:solidFill>
                      <a:schemeClr val="bg1">
                        <a:lumMod val="95000"/>
                      </a:schemeClr>
                    </a:solidFill>
                  </a:tcPr>
                </a:tc>
                <a:tc>
                  <a:txBody>
                    <a:bodyPr/>
                    <a:lstStyle/>
                    <a:p>
                      <a:pPr algn="ctr"/>
                      <a:r>
                        <a:rPr lang="it-IT" sz="1200" dirty="0" smtClean="0"/>
                        <a:t>52</a:t>
                      </a:r>
                      <a:endParaRPr lang="it-IT" sz="1200" dirty="0"/>
                    </a:p>
                  </a:txBody>
                  <a:tcPr marL="91445" marR="91445" marT="45705" marB="45705" anchor="ctr">
                    <a:solidFill>
                      <a:srgbClr val="0070C0">
                        <a:alpha val="25882"/>
                      </a:srgbClr>
                    </a:solidFill>
                  </a:tcPr>
                </a:tc>
                <a:tc>
                  <a:txBody>
                    <a:bodyPr/>
                    <a:lstStyle/>
                    <a:p>
                      <a:pPr algn="ctr"/>
                      <a:r>
                        <a:rPr lang="it-IT" sz="1200" dirty="0" smtClean="0"/>
                        <a:t>18</a:t>
                      </a:r>
                      <a:endParaRPr lang="it-IT" sz="1200" dirty="0"/>
                    </a:p>
                  </a:txBody>
                  <a:tcPr marL="91445" marR="91445" marT="45705" marB="45705" anchor="ctr">
                    <a:solidFill>
                      <a:srgbClr val="FFC000"/>
                    </a:solidFill>
                  </a:tcPr>
                </a:tc>
              </a:tr>
              <a:tr h="457170">
                <a:tc>
                  <a:txBody>
                    <a:bodyPr/>
                    <a:lstStyle/>
                    <a:p>
                      <a:r>
                        <a:rPr lang="it-IT" sz="1200" dirty="0" smtClean="0"/>
                        <a:t>FREE SURPLUS</a:t>
                      </a:r>
                      <a:endParaRPr lang="it-IT" sz="1200" dirty="0"/>
                    </a:p>
                  </a:txBody>
                  <a:tcPr marL="91445" marR="91445" marT="45705" marB="45705" anchor="ctr">
                    <a:solidFill>
                      <a:schemeClr val="bg1">
                        <a:lumMod val="85000"/>
                      </a:schemeClr>
                    </a:solidFill>
                  </a:tcPr>
                </a:tc>
                <a:tc>
                  <a:txBody>
                    <a:bodyPr/>
                    <a:lstStyle/>
                    <a:p>
                      <a:pPr algn="ctr"/>
                      <a:r>
                        <a:rPr lang="it-IT" sz="1200" dirty="0" smtClean="0"/>
                        <a:t>-11</a:t>
                      </a:r>
                      <a:endParaRPr lang="it-IT" sz="1200" dirty="0"/>
                    </a:p>
                  </a:txBody>
                  <a:tcPr marL="91445" marR="91445" marT="45705" marB="45705" anchor="ctr">
                    <a:solidFill>
                      <a:srgbClr val="0070C0">
                        <a:alpha val="25882"/>
                      </a:srgbClr>
                    </a:solidFill>
                  </a:tcPr>
                </a:tc>
                <a:tc>
                  <a:txBody>
                    <a:bodyPr/>
                    <a:lstStyle/>
                    <a:p>
                      <a:pPr algn="ctr"/>
                      <a:r>
                        <a:rPr lang="it-IT" sz="1200" dirty="0" smtClean="0"/>
                        <a:t>18</a:t>
                      </a:r>
                      <a:endParaRPr lang="it-IT" sz="1200" dirty="0"/>
                    </a:p>
                  </a:txBody>
                  <a:tcPr marL="91445" marR="91445" marT="45705" marB="45705" anchor="ctr">
                    <a:solidFill>
                      <a:srgbClr val="FFC000"/>
                    </a:solidFill>
                  </a:tcPr>
                </a:tc>
              </a:tr>
            </a:tbl>
          </a:graphicData>
        </a:graphic>
      </p:graphicFrame>
      <p:graphicFrame>
        <p:nvGraphicFramePr>
          <p:cNvPr id="125" name="Chart 49"/>
          <p:cNvGraphicFramePr>
            <a:graphicFrameLocks/>
          </p:cNvGraphicFramePr>
          <p:nvPr/>
        </p:nvGraphicFramePr>
        <p:xfrm>
          <a:off x="4213225" y="3990975"/>
          <a:ext cx="2209800" cy="2268538"/>
        </p:xfrm>
        <a:graphic>
          <a:graphicData uri="http://schemas.openxmlformats.org/presentationml/2006/ole">
            <p:oleObj spid="_x0000_s256068" r:id="rId4" imgW="2213040" imgH="2267909" progId="Excel.Sheet.8">
              <p:embed/>
            </p:oleObj>
          </a:graphicData>
        </a:graphic>
      </p:graphicFrame>
      <p:graphicFrame>
        <p:nvGraphicFramePr>
          <p:cNvPr id="126" name="Chart 50"/>
          <p:cNvGraphicFramePr>
            <a:graphicFrameLocks/>
          </p:cNvGraphicFramePr>
          <p:nvPr/>
        </p:nvGraphicFramePr>
        <p:xfrm>
          <a:off x="6361113" y="3990975"/>
          <a:ext cx="2209800" cy="2270125"/>
        </p:xfrm>
        <a:graphic>
          <a:graphicData uri="http://schemas.openxmlformats.org/presentationml/2006/ole">
            <p:oleObj spid="_x0000_s256069" r:id="rId5" imgW="2206943" imgH="2267909" progId="Excel.Sheet.8">
              <p:embed/>
            </p:oleObj>
          </a:graphicData>
        </a:graphic>
      </p:graphicFrame>
      <p:sp>
        <p:nvSpPr>
          <p:cNvPr id="127" name="Rectangle 4"/>
          <p:cNvSpPr>
            <a:spLocks noChangeArrowheads="1"/>
          </p:cNvSpPr>
          <p:nvPr/>
        </p:nvSpPr>
        <p:spPr bwMode="auto">
          <a:xfrm>
            <a:off x="4487863" y="6042025"/>
            <a:ext cx="16319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sz="1600" b="0">
                <a:solidFill>
                  <a:srgbClr val="000000"/>
                </a:solidFill>
                <a:sym typeface="Wingdings" pitchFamily="2" charset="2"/>
              </a:rPr>
              <a:t>Single Premium</a:t>
            </a:r>
            <a:endParaRPr lang="it-IT" sz="1600" b="0">
              <a:solidFill>
                <a:srgbClr val="000000"/>
              </a:solidFill>
            </a:endParaRPr>
          </a:p>
        </p:txBody>
      </p:sp>
      <p:sp>
        <p:nvSpPr>
          <p:cNvPr id="128" name="Rectangle 52"/>
          <p:cNvSpPr>
            <a:spLocks noChangeArrowheads="1"/>
          </p:cNvSpPr>
          <p:nvPr/>
        </p:nvSpPr>
        <p:spPr bwMode="auto">
          <a:xfrm>
            <a:off x="6713538" y="6034088"/>
            <a:ext cx="17002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sz="1600" b="0">
                <a:solidFill>
                  <a:srgbClr val="000000"/>
                </a:solidFill>
                <a:sym typeface="Wingdings" pitchFamily="2" charset="2"/>
              </a:rPr>
              <a:t>Annual Premium</a:t>
            </a:r>
            <a:endParaRPr lang="it-IT" sz="1600" b="0">
              <a:solidFill>
                <a:srgbClr val="000000"/>
              </a:solidFill>
            </a:endParaRPr>
          </a:p>
        </p:txBody>
      </p:sp>
      <p:sp>
        <p:nvSpPr>
          <p:cNvPr id="129" name="Rectangle 53"/>
          <p:cNvSpPr>
            <a:spLocks noChangeArrowheads="1"/>
          </p:cNvSpPr>
          <p:nvPr/>
        </p:nvSpPr>
        <p:spPr bwMode="auto">
          <a:xfrm>
            <a:off x="5345113" y="4832350"/>
            <a:ext cx="846137"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b="0">
                <a:solidFill>
                  <a:srgbClr val="000000"/>
                </a:solidFill>
                <a:sym typeface="Wingdings" pitchFamily="2" charset="2"/>
              </a:rPr>
              <a:t>Interest Rate</a:t>
            </a:r>
            <a:endParaRPr lang="it-IT" b="0">
              <a:solidFill>
                <a:srgbClr val="000000"/>
              </a:solidFill>
            </a:endParaRPr>
          </a:p>
        </p:txBody>
      </p:sp>
      <p:sp>
        <p:nvSpPr>
          <p:cNvPr id="130" name="Rectangle 54"/>
          <p:cNvSpPr>
            <a:spLocks noChangeArrowheads="1"/>
          </p:cNvSpPr>
          <p:nvPr/>
        </p:nvSpPr>
        <p:spPr bwMode="auto">
          <a:xfrm>
            <a:off x="4475163" y="4638675"/>
            <a:ext cx="50482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b="0">
                <a:solidFill>
                  <a:srgbClr val="000000"/>
                </a:solidFill>
                <a:sym typeface="Wingdings" pitchFamily="2" charset="2"/>
              </a:rPr>
              <a:t>Equity</a:t>
            </a:r>
            <a:endParaRPr lang="it-IT" b="0">
              <a:solidFill>
                <a:srgbClr val="000000"/>
              </a:solidFill>
            </a:endParaRPr>
          </a:p>
        </p:txBody>
      </p:sp>
      <p:sp>
        <p:nvSpPr>
          <p:cNvPr id="131" name="Rectangle 67"/>
          <p:cNvSpPr>
            <a:spLocks noChangeArrowheads="1"/>
          </p:cNvSpPr>
          <p:nvPr/>
        </p:nvSpPr>
        <p:spPr bwMode="auto">
          <a:xfrm>
            <a:off x="4654550" y="5486400"/>
            <a:ext cx="49212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b="0">
                <a:solidFill>
                  <a:srgbClr val="000000"/>
                </a:solidFill>
                <a:sym typeface="Wingdings" pitchFamily="2" charset="2"/>
              </a:rPr>
              <a:t>Credit</a:t>
            </a:r>
            <a:endParaRPr lang="it-IT" b="0">
              <a:solidFill>
                <a:srgbClr val="000000"/>
              </a:solidFill>
            </a:endParaRPr>
          </a:p>
        </p:txBody>
      </p:sp>
      <p:sp>
        <p:nvSpPr>
          <p:cNvPr id="132" name="Rectangle 68"/>
          <p:cNvSpPr>
            <a:spLocks noChangeArrowheads="1"/>
          </p:cNvSpPr>
          <p:nvPr/>
        </p:nvSpPr>
        <p:spPr bwMode="auto">
          <a:xfrm>
            <a:off x="5006975" y="5627688"/>
            <a:ext cx="6143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buSzPct val="120000"/>
            </a:pPr>
            <a:r>
              <a:rPr lang="en-US" b="0">
                <a:solidFill>
                  <a:srgbClr val="000000"/>
                </a:solidFill>
                <a:sym typeface="Wingdings" pitchFamily="2" charset="2"/>
              </a:rPr>
              <a:t>IR</a:t>
            </a:r>
          </a:p>
          <a:p>
            <a:pPr eaLnBrk="1" hangingPunct="1">
              <a:buSzPct val="120000"/>
            </a:pPr>
            <a:r>
              <a:rPr lang="en-US" b="0">
                <a:solidFill>
                  <a:srgbClr val="000000"/>
                </a:solidFill>
                <a:sym typeface="Wingdings" pitchFamily="2" charset="2"/>
              </a:rPr>
              <a:t>Volatility</a:t>
            </a:r>
            <a:endParaRPr lang="it-IT" b="0">
              <a:solidFill>
                <a:srgbClr val="000000"/>
              </a:solidFill>
            </a:endParaRPr>
          </a:p>
        </p:txBody>
      </p:sp>
      <p:sp>
        <p:nvSpPr>
          <p:cNvPr id="133" name="Rectangle 70"/>
          <p:cNvSpPr>
            <a:spLocks noChangeArrowheads="1"/>
          </p:cNvSpPr>
          <p:nvPr/>
        </p:nvSpPr>
        <p:spPr bwMode="auto">
          <a:xfrm>
            <a:off x="7507288" y="5233988"/>
            <a:ext cx="8445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b="0">
                <a:solidFill>
                  <a:srgbClr val="000000"/>
                </a:solidFill>
                <a:sym typeface="Wingdings" pitchFamily="2" charset="2"/>
              </a:rPr>
              <a:t>Interest Rate</a:t>
            </a:r>
            <a:endParaRPr lang="it-IT" b="0">
              <a:solidFill>
                <a:srgbClr val="000000"/>
              </a:solidFill>
            </a:endParaRPr>
          </a:p>
        </p:txBody>
      </p:sp>
      <p:sp>
        <p:nvSpPr>
          <p:cNvPr id="134" name="Rectangle 94"/>
          <p:cNvSpPr>
            <a:spLocks noChangeArrowheads="1"/>
          </p:cNvSpPr>
          <p:nvPr/>
        </p:nvSpPr>
        <p:spPr bwMode="auto">
          <a:xfrm>
            <a:off x="7027863" y="4273550"/>
            <a:ext cx="50482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b="0">
                <a:solidFill>
                  <a:srgbClr val="000000"/>
                </a:solidFill>
                <a:sym typeface="Wingdings" pitchFamily="2" charset="2"/>
              </a:rPr>
              <a:t>Equity</a:t>
            </a:r>
            <a:endParaRPr lang="it-IT" b="0">
              <a:solidFill>
                <a:srgbClr val="000000"/>
              </a:solidFill>
            </a:endParaRPr>
          </a:p>
        </p:txBody>
      </p:sp>
      <p:sp>
        <p:nvSpPr>
          <p:cNvPr id="135" name="Rectangle 97"/>
          <p:cNvSpPr>
            <a:spLocks noChangeArrowheads="1"/>
          </p:cNvSpPr>
          <p:nvPr/>
        </p:nvSpPr>
        <p:spPr bwMode="auto">
          <a:xfrm>
            <a:off x="6677025" y="4464050"/>
            <a:ext cx="49371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b="0">
                <a:solidFill>
                  <a:srgbClr val="000000"/>
                </a:solidFill>
                <a:sym typeface="Wingdings" pitchFamily="2" charset="2"/>
              </a:rPr>
              <a:t>Credit</a:t>
            </a:r>
            <a:endParaRPr lang="it-IT" b="0">
              <a:solidFill>
                <a:srgbClr val="000000"/>
              </a:solidFill>
            </a:endParaRPr>
          </a:p>
        </p:txBody>
      </p:sp>
      <p:sp>
        <p:nvSpPr>
          <p:cNvPr id="136" name="Rectangle 98"/>
          <p:cNvSpPr>
            <a:spLocks noChangeArrowheads="1"/>
          </p:cNvSpPr>
          <p:nvPr/>
        </p:nvSpPr>
        <p:spPr bwMode="auto">
          <a:xfrm>
            <a:off x="6575425" y="4764088"/>
            <a:ext cx="6143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buSzPct val="120000"/>
            </a:pPr>
            <a:r>
              <a:rPr lang="en-US" b="0">
                <a:solidFill>
                  <a:srgbClr val="000000"/>
                </a:solidFill>
                <a:sym typeface="Wingdings" pitchFamily="2" charset="2"/>
              </a:rPr>
              <a:t>IR</a:t>
            </a:r>
          </a:p>
          <a:p>
            <a:pPr eaLnBrk="1" hangingPunct="1">
              <a:buSzPct val="120000"/>
            </a:pPr>
            <a:r>
              <a:rPr lang="en-US" b="0">
                <a:solidFill>
                  <a:srgbClr val="000000"/>
                </a:solidFill>
                <a:sym typeface="Wingdings" pitchFamily="2" charset="2"/>
              </a:rPr>
              <a:t>Volatility</a:t>
            </a:r>
            <a:endParaRPr lang="it-IT" b="0">
              <a:solidFill>
                <a:srgbClr val="000000"/>
              </a:solidFill>
            </a:endParaRPr>
          </a:p>
        </p:txBody>
      </p:sp>
      <p:sp>
        <p:nvSpPr>
          <p:cNvPr id="137" name="Rectangle 99"/>
          <p:cNvSpPr>
            <a:spLocks noChangeArrowheads="1"/>
          </p:cNvSpPr>
          <p:nvPr/>
        </p:nvSpPr>
        <p:spPr bwMode="auto">
          <a:xfrm>
            <a:off x="5534025" y="3856038"/>
            <a:ext cx="204895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eaLnBrk="1" hangingPunct="1">
              <a:buSzPct val="120000"/>
            </a:pPr>
            <a:r>
              <a:rPr lang="en-US" sz="1600" dirty="0" smtClean="0">
                <a:solidFill>
                  <a:srgbClr val="000000"/>
                </a:solidFill>
                <a:sym typeface="Wingdings" pitchFamily="2" charset="2"/>
              </a:rPr>
              <a:t>SCR </a:t>
            </a:r>
            <a:r>
              <a:rPr lang="en-US" sz="1600" dirty="0">
                <a:solidFill>
                  <a:srgbClr val="000000"/>
                </a:solidFill>
                <a:sym typeface="Wingdings" pitchFamily="2" charset="2"/>
              </a:rPr>
              <a:t>BREAKDOWN</a:t>
            </a:r>
            <a:endParaRPr lang="it-IT" sz="1600" dirty="0">
              <a:solidFill>
                <a:srgbClr val="000000"/>
              </a:solidFill>
            </a:endParaRPr>
          </a:p>
        </p:txBody>
      </p:sp>
      <p:sp>
        <p:nvSpPr>
          <p:cNvPr id="138" name="Rectangle 137"/>
          <p:cNvSpPr/>
          <p:nvPr/>
        </p:nvSpPr>
        <p:spPr bwMode="auto">
          <a:xfrm>
            <a:off x="539750" y="3792538"/>
            <a:ext cx="8037513" cy="2670175"/>
          </a:xfrm>
          <a:prstGeom prst="rect">
            <a:avLst/>
          </a:prstGeom>
          <a:noFill/>
          <a:ln w="28575">
            <a:solidFill>
              <a:schemeClr val="folHlink"/>
            </a:solidFill>
            <a:miter lim="800000"/>
            <a:headEnd/>
            <a:tailEnd/>
          </a:ln>
        </p:spPr>
        <p:txBody>
          <a:bodyPr wrap="none" lIns="45720" rIns="45720" anchor="ctr" anchorCtr="1"/>
          <a:lstStyle/>
          <a:p>
            <a:pPr>
              <a:spcBef>
                <a:spcPct val="30000"/>
              </a:spcBef>
              <a:buClr>
                <a:srgbClr val="000000"/>
              </a:buClr>
              <a:buSzPct val="120000"/>
              <a:defRPr/>
            </a:pPr>
            <a:endParaRPr lang="it-IT" sz="2600" dirty="0">
              <a:solidFill>
                <a:srgbClr val="000000"/>
              </a:solidFill>
              <a:effectLst>
                <a:outerShdw blurRad="38100" dist="38100" dir="2700000" algn="tl">
                  <a:srgbClr val="000000">
                    <a:alpha val="43137"/>
                  </a:srgbClr>
                </a:outerShdw>
              </a:effectLst>
              <a:latin typeface="Arial" charset="0"/>
            </a:endParaRPr>
          </a:p>
        </p:txBody>
      </p:sp>
      <p:sp>
        <p:nvSpPr>
          <p:cNvPr id="139" name="Rectangle 6"/>
          <p:cNvSpPr>
            <a:spLocks noChangeArrowheads="1"/>
          </p:cNvSpPr>
          <p:nvPr/>
        </p:nvSpPr>
        <p:spPr bwMode="auto">
          <a:xfrm>
            <a:off x="657225" y="1143000"/>
            <a:ext cx="25463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SzPct val="120000"/>
            </a:pPr>
            <a:r>
              <a:rPr lang="en-US" sz="1600" b="0">
                <a:solidFill>
                  <a:srgbClr val="000000"/>
                </a:solidFill>
              </a:rPr>
              <a:t>Example: 1.5% guarantee</a:t>
            </a:r>
          </a:p>
        </p:txBody>
      </p:sp>
      <p:cxnSp>
        <p:nvCxnSpPr>
          <p:cNvPr id="140" name="Straight Arrow Connector 101"/>
          <p:cNvCxnSpPr>
            <a:cxnSpLocks noChangeShapeType="1"/>
          </p:cNvCxnSpPr>
          <p:nvPr/>
        </p:nvCxnSpPr>
        <p:spPr bwMode="auto">
          <a:xfrm rot="16200000">
            <a:off x="5376862" y="2420938"/>
            <a:ext cx="1908175" cy="0"/>
          </a:xfrm>
          <a:prstGeom prst="straightConnector1">
            <a:avLst/>
          </a:prstGeom>
          <a:noFill/>
          <a:ln w="28575" algn="ctr">
            <a:solidFill>
              <a:srgbClr val="002060"/>
            </a:solidFill>
            <a:prstDash val="sysDash"/>
            <a:round/>
            <a:headEnd/>
            <a:tailEnd/>
          </a:ln>
          <a:extLst>
            <a:ext uri="{909E8E84-426E-40DD-AFC4-6F175D3DCCD1}">
              <a14:hiddenFill xmlns:a14="http://schemas.microsoft.com/office/drawing/2010/main" xmlns="">
                <a:noFill/>
              </a14:hiddenFill>
            </a:ext>
          </a:extLst>
        </p:spPr>
      </p:cxnSp>
      <p:sp>
        <p:nvSpPr>
          <p:cNvPr id="141" name="Oval 140"/>
          <p:cNvSpPr/>
          <p:nvPr/>
        </p:nvSpPr>
        <p:spPr bwMode="auto">
          <a:xfrm>
            <a:off x="6281738" y="2366963"/>
            <a:ext cx="107950" cy="71437"/>
          </a:xfrm>
          <a:prstGeom prst="ellipse">
            <a:avLst/>
          </a:prstGeom>
          <a:solidFill>
            <a:srgbClr val="FF6600"/>
          </a:solidFill>
          <a:ln w="6350">
            <a:solidFill>
              <a:schemeClr val="folHlink"/>
            </a:solidFill>
            <a:miter lim="800000"/>
            <a:headEnd/>
            <a:tailEnd/>
          </a:ln>
        </p:spPr>
        <p:txBody>
          <a:bodyPr wrap="none" lIns="45720" rIns="45720" anchor="ctr" anchorCtr="1"/>
          <a:lstStyle/>
          <a:p>
            <a:pPr>
              <a:spcBef>
                <a:spcPct val="30000"/>
              </a:spcBef>
              <a:buClr>
                <a:srgbClr val="000000"/>
              </a:buClr>
              <a:buSzPct val="120000"/>
              <a:defRPr/>
            </a:pPr>
            <a:endParaRPr lang="it-IT" sz="2600" dirty="0">
              <a:solidFill>
                <a:srgbClr val="000000"/>
              </a:solidFill>
              <a:effectLst>
                <a:outerShdw blurRad="38100" dist="38100" dir="2700000" algn="tl">
                  <a:srgbClr val="000000">
                    <a:alpha val="43137"/>
                  </a:srgbClr>
                </a:outerShdw>
              </a:effectLst>
              <a:latin typeface="Arial" charset="0"/>
            </a:endParaRPr>
          </a:p>
        </p:txBody>
      </p:sp>
      <p:sp>
        <p:nvSpPr>
          <p:cNvPr id="142" name="Oval 141"/>
          <p:cNvSpPr/>
          <p:nvPr/>
        </p:nvSpPr>
        <p:spPr bwMode="auto">
          <a:xfrm>
            <a:off x="6281738" y="2097088"/>
            <a:ext cx="109537" cy="71437"/>
          </a:xfrm>
          <a:prstGeom prst="ellipse">
            <a:avLst/>
          </a:prstGeom>
          <a:solidFill>
            <a:srgbClr val="00B050"/>
          </a:solidFill>
          <a:ln w="6350">
            <a:solidFill>
              <a:schemeClr val="folHlink"/>
            </a:solidFill>
            <a:miter lim="800000"/>
            <a:headEnd/>
            <a:tailEnd/>
          </a:ln>
        </p:spPr>
        <p:txBody>
          <a:bodyPr wrap="none" lIns="45720" rIns="45720" anchor="ctr" anchorCtr="1"/>
          <a:lstStyle/>
          <a:p>
            <a:pPr>
              <a:spcBef>
                <a:spcPct val="30000"/>
              </a:spcBef>
              <a:buClr>
                <a:srgbClr val="000000"/>
              </a:buClr>
              <a:buSzPct val="120000"/>
              <a:defRPr/>
            </a:pPr>
            <a:endParaRPr lang="it-IT" sz="2600" dirty="0">
              <a:solidFill>
                <a:srgbClr val="000000"/>
              </a:solidFill>
              <a:effectLst>
                <a:outerShdw blurRad="38100" dist="38100" dir="2700000" algn="tl">
                  <a:srgbClr val="000000">
                    <a:alpha val="43137"/>
                  </a:srgbClr>
                </a:outerShdw>
              </a:effectLst>
              <a:latin typeface="Arial" charset="0"/>
            </a:endParaRPr>
          </a:p>
        </p:txBody>
      </p:sp>
      <p:sp>
        <p:nvSpPr>
          <p:cNvPr id="3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438415033"/>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smtClean="0"/>
              <a:t>New Product and SAA: </a:t>
            </a:r>
            <a:r>
              <a:rPr lang="it-IT" sz="2000" dirty="0" err="1" smtClean="0"/>
              <a:t>Duration</a:t>
            </a:r>
            <a:r>
              <a:rPr lang="it-IT" sz="2000" dirty="0" smtClean="0"/>
              <a:t> GAP</a:t>
            </a:r>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257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293" r="5074" b="1830"/>
          <a:stretch/>
        </p:blipFill>
        <p:spPr bwMode="auto">
          <a:xfrm>
            <a:off x="227767" y="1087234"/>
            <a:ext cx="7617452" cy="56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
        <p:nvSpPr>
          <p:cNvPr id="2" name="TextBox 1"/>
          <p:cNvSpPr txBox="1"/>
          <p:nvPr/>
        </p:nvSpPr>
        <p:spPr>
          <a:xfrm>
            <a:off x="2237169" y="6489576"/>
            <a:ext cx="514903" cy="261610"/>
          </a:xfrm>
          <a:prstGeom prst="rect">
            <a:avLst/>
          </a:prstGeom>
          <a:solidFill>
            <a:schemeClr val="bg1"/>
          </a:solidFill>
        </p:spPr>
        <p:txBody>
          <a:bodyPr wrap="square" rtlCol="0">
            <a:spAutoFit/>
          </a:bodyPr>
          <a:lstStyle/>
          <a:p>
            <a:r>
              <a:rPr lang="it-IT" sz="1100" b="0" dirty="0" smtClean="0">
                <a:solidFill>
                  <a:schemeClr val="tx1">
                    <a:lumMod val="50000"/>
                    <a:lumOff val="50000"/>
                  </a:schemeClr>
                </a:solidFill>
              </a:rPr>
              <a:t>SCR</a:t>
            </a:r>
            <a:endParaRPr lang="it-IT" sz="1100" b="0" dirty="0">
              <a:solidFill>
                <a:schemeClr val="tx1">
                  <a:lumMod val="50000"/>
                  <a:lumOff val="50000"/>
                </a:schemeClr>
              </a:solidFill>
            </a:endParaRPr>
          </a:p>
        </p:txBody>
      </p:sp>
    </p:spTree>
    <p:extLst>
      <p:ext uri="{BB962C8B-B14F-4D97-AF65-F5344CB8AC3E}">
        <p14:creationId xmlns:p14="http://schemas.microsoft.com/office/powerpoint/2010/main" xmlns="" val="68422493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a:xfrm>
            <a:off x="471488" y="678625"/>
            <a:ext cx="7772400" cy="457200"/>
          </a:xfrm>
        </p:spPr>
        <p:txBody>
          <a:bodyPr/>
          <a:lstStyle/>
          <a:p>
            <a:pPr defTabSz="912813" eaLnBrk="1" hangingPunct="1"/>
            <a:r>
              <a:rPr lang="it-IT" sz="2000" dirty="0"/>
              <a:t>New Product and SAA: </a:t>
            </a:r>
            <a:r>
              <a:rPr lang="it-IT" sz="2000" dirty="0" err="1" smtClean="0"/>
              <a:t>Investing</a:t>
            </a:r>
            <a:r>
              <a:rPr lang="it-IT" sz="2000" dirty="0" smtClean="0"/>
              <a:t> in </a:t>
            </a:r>
            <a:r>
              <a:rPr lang="it-IT" sz="2000" dirty="0" err="1" smtClean="0"/>
              <a:t>Equity</a:t>
            </a:r>
            <a:endParaRPr lang="it-IT" sz="2000" dirty="0" smtClean="0"/>
          </a:p>
        </p:txBody>
      </p:sp>
      <p:sp>
        <p:nvSpPr>
          <p:cNvPr id="1434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258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1120259"/>
            <a:ext cx="8594725" cy="563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Products and Capital Absorption: definitions and examples</a:t>
            </a:r>
          </a:p>
          <a:p>
            <a:pPr algn="l" defTabSz="912813" eaLnBrk="1" hangingPunct="1"/>
            <a:endParaRPr lang="en-GB" sz="1400" dirty="0"/>
          </a:p>
          <a:p>
            <a:pPr algn="l" defTabSz="912813" eaLnBrk="1" hangingPunct="1"/>
            <a:endParaRPr lang="en-GB" sz="1400" dirty="0"/>
          </a:p>
        </p:txBody>
      </p:sp>
    </p:spTree>
    <p:extLst>
      <p:ext uri="{BB962C8B-B14F-4D97-AF65-F5344CB8AC3E}">
        <p14:creationId xmlns:p14="http://schemas.microsoft.com/office/powerpoint/2010/main" xmlns="" val="5862609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15900" y="644525"/>
            <a:ext cx="8229600" cy="350838"/>
          </a:xfrm>
        </p:spPr>
        <p:txBody>
          <a:bodyPr/>
          <a:lstStyle/>
          <a:p>
            <a:pPr defTabSz="912813"/>
            <a:r>
              <a:rPr lang="en-GB" sz="2000" smtClean="0"/>
              <a:t>Methodology: Available Capital</a:t>
            </a:r>
          </a:p>
        </p:txBody>
      </p:sp>
      <p:graphicFrame>
        <p:nvGraphicFramePr>
          <p:cNvPr id="294943" name="Group 31"/>
          <p:cNvGraphicFramePr>
            <a:graphicFrameLocks noGrp="1"/>
          </p:cNvGraphicFramePr>
          <p:nvPr>
            <p:extLst>
              <p:ext uri="{D42A27DB-BD31-4B8C-83A1-F6EECF244321}">
                <p14:modId xmlns:p14="http://schemas.microsoft.com/office/powerpoint/2010/main" xmlns="" val="936417848"/>
              </p:ext>
            </p:extLst>
          </p:nvPr>
        </p:nvGraphicFramePr>
        <p:xfrm>
          <a:off x="3492500" y="1268413"/>
          <a:ext cx="4968875" cy="4892675"/>
        </p:xfrm>
        <a:graphic>
          <a:graphicData uri="http://schemas.openxmlformats.org/drawingml/2006/table">
            <a:tbl>
              <a:tblPr/>
              <a:tblGrid>
                <a:gridCol w="1527175"/>
                <a:gridCol w="3441700"/>
              </a:tblGrid>
              <a:tr h="4892675">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200" b="1" i="0" u="none" strike="noStrike" cap="none" normalizeH="0" baseline="0" dirty="0" smtClean="0">
                          <a:ln>
                            <a:noFill/>
                          </a:ln>
                          <a:solidFill>
                            <a:srgbClr val="7A0000"/>
                          </a:solidFill>
                          <a:effectLst/>
                          <a:latin typeface="Arial" pitchFamily="34" charset="0"/>
                        </a:rPr>
                        <a:t>Available Capital under Economic Balance Sheet</a:t>
                      </a:r>
                    </a:p>
                  </a:txBody>
                  <a:tcPr marT="45726" marB="45726" horzOverflow="overflow">
                    <a:lnL cap="flat">
                      <a:noFill/>
                    </a:lnL>
                    <a:lnR w="38100" cap="flat" cmpd="sng" algn="ctr">
                      <a:solidFill>
                        <a:schemeClr val="bg1"/>
                      </a:solidFill>
                      <a:prstDash val="solid"/>
                      <a:round/>
                      <a:headEnd type="none" w="med" len="med"/>
                      <a:tailEnd type="none" w="med" len="med"/>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ndParaRPr>
                    </a:p>
                    <a:p>
                      <a:pPr marL="180975" marR="0" lvl="0" indent="-180975" algn="l" defTabSz="914400" rtl="0" eaLnBrk="1" fontAlgn="base" latinLnBrk="0" hangingPunct="1">
                        <a:lnSpc>
                          <a:spcPct val="100000"/>
                        </a:lnSpc>
                        <a:spcBef>
                          <a:spcPct val="25000"/>
                        </a:spcBef>
                        <a:spcAft>
                          <a:spcPct val="0"/>
                        </a:spcAft>
                        <a:buClrTx/>
                        <a:buSzTx/>
                        <a:buFontTx/>
                        <a:buChar char="•"/>
                        <a:tabLst/>
                      </a:pPr>
                      <a:r>
                        <a:rPr kumimoji="0" lang="en-GB" sz="1200" b="1" i="0" u="none" strike="noStrike" cap="none" normalizeH="0" baseline="0" dirty="0" smtClean="0">
                          <a:ln>
                            <a:noFill/>
                          </a:ln>
                          <a:solidFill>
                            <a:schemeClr val="tx1"/>
                          </a:solidFill>
                          <a:effectLst/>
                          <a:latin typeface="Arial" pitchFamily="34" charset="0"/>
                        </a:rPr>
                        <a:t>Available Capital</a:t>
                      </a:r>
                      <a:r>
                        <a:rPr kumimoji="0" lang="en-GB" sz="1200" b="0" i="0" u="none" strike="noStrike" cap="none" normalizeH="0" baseline="0" dirty="0" smtClean="0">
                          <a:ln>
                            <a:noFill/>
                          </a:ln>
                          <a:solidFill>
                            <a:schemeClr val="tx1"/>
                          </a:solidFill>
                          <a:effectLst/>
                          <a:latin typeface="Arial" pitchFamily="34" charset="0"/>
                        </a:rPr>
                        <a:t> is the difference between the fair value of assets and the fair value of all liabilities </a:t>
                      </a:r>
                    </a:p>
                    <a:p>
                      <a:pPr marL="180975" marR="0" lvl="0" indent="-180975" algn="l" defTabSz="914400" rtl="0" eaLnBrk="1" fontAlgn="base" latinLnBrk="0" hangingPunct="1">
                        <a:lnSpc>
                          <a:spcPct val="100000"/>
                        </a:lnSpc>
                        <a:spcBef>
                          <a:spcPct val="25000"/>
                        </a:spcBef>
                        <a:spcAft>
                          <a:spcPct val="0"/>
                        </a:spcAft>
                        <a:buClrTx/>
                        <a:buSzTx/>
                        <a:buFontTx/>
                        <a:buChar char="•"/>
                        <a:tabLst/>
                      </a:pPr>
                      <a:r>
                        <a:rPr kumimoji="0" lang="en-GB" sz="1200" b="1" i="0" u="none" strike="noStrike" cap="none" normalizeH="0" baseline="0" dirty="0" smtClean="0">
                          <a:ln>
                            <a:noFill/>
                          </a:ln>
                          <a:solidFill>
                            <a:schemeClr val="tx1"/>
                          </a:solidFill>
                          <a:effectLst/>
                          <a:latin typeface="Arial" pitchFamily="34" charset="0"/>
                        </a:rPr>
                        <a:t>Fair Value of Insurance Liabilities</a:t>
                      </a:r>
                      <a:r>
                        <a:rPr kumimoji="0" lang="en-GB" sz="1200" b="0" i="0" u="none" strike="noStrike" cap="none" normalizeH="0" baseline="0" dirty="0" smtClean="0">
                          <a:ln>
                            <a:noFill/>
                          </a:ln>
                          <a:solidFill>
                            <a:schemeClr val="tx1"/>
                          </a:solidFill>
                          <a:effectLst/>
                          <a:latin typeface="Arial" pitchFamily="34" charset="0"/>
                        </a:rPr>
                        <a:t> is estimated by projecting and discounting all future cash flows on a market consistent basis. It has two components: the Best Estimate Liability (BEL) and the Risk Margin.</a:t>
                      </a:r>
                    </a:p>
                    <a:p>
                      <a:pPr marL="542925" marR="0" lvl="1" indent="-182563" algn="l" defTabSz="914400" rtl="0" eaLnBrk="1" fontAlgn="base" latinLnBrk="0" hangingPunct="1">
                        <a:lnSpc>
                          <a:spcPct val="100000"/>
                        </a:lnSpc>
                        <a:spcBef>
                          <a:spcPct val="25000"/>
                        </a:spcBef>
                        <a:spcAft>
                          <a:spcPct val="0"/>
                        </a:spcAft>
                        <a:buClrTx/>
                        <a:buSzTx/>
                        <a:buFontTx/>
                        <a:buChar char="–"/>
                        <a:tabLst/>
                      </a:pPr>
                      <a:r>
                        <a:rPr kumimoji="0" lang="en-GB" sz="1200" b="0" i="0" u="none" strike="noStrike" cap="none" normalizeH="0" baseline="0" dirty="0" smtClean="0">
                          <a:ln>
                            <a:noFill/>
                          </a:ln>
                          <a:solidFill>
                            <a:schemeClr val="tx1"/>
                          </a:solidFill>
                          <a:effectLst/>
                          <a:latin typeface="Arial" pitchFamily="34" charset="0"/>
                        </a:rPr>
                        <a:t>BEL is based on market values where they exist, and on estimates of market values where they do not exist (mark to model approach)</a:t>
                      </a:r>
                    </a:p>
                    <a:p>
                      <a:pPr marL="542925" marR="0" lvl="1" indent="-182563" algn="l" defTabSz="914400" rtl="0" eaLnBrk="1" fontAlgn="base" latinLnBrk="0" hangingPunct="1">
                        <a:lnSpc>
                          <a:spcPct val="100000"/>
                        </a:lnSpc>
                        <a:spcBef>
                          <a:spcPct val="25000"/>
                        </a:spcBef>
                        <a:spcAft>
                          <a:spcPct val="0"/>
                        </a:spcAft>
                        <a:buClrTx/>
                        <a:buSzTx/>
                        <a:buFontTx/>
                        <a:buChar char="–"/>
                        <a:tabLst/>
                      </a:pPr>
                      <a:r>
                        <a:rPr kumimoji="0" lang="en-GB" sz="1200" b="0" i="0" u="none" strike="noStrike" cap="none" normalizeH="0" baseline="0" dirty="0" smtClean="0">
                          <a:ln>
                            <a:noFill/>
                          </a:ln>
                          <a:solidFill>
                            <a:schemeClr val="tx1"/>
                          </a:solidFill>
                          <a:effectLst/>
                          <a:latin typeface="Arial" pitchFamily="34" charset="0"/>
                        </a:rPr>
                        <a:t>Risk Margin reflects the margin required over BEL for situations where market prices cannot be observed, and is calculated using a cost of capital approach. </a:t>
                      </a:r>
                    </a:p>
                    <a:p>
                      <a:pPr marL="542925" marR="0" lvl="1" indent="-182563" algn="l" defTabSz="914400" rtl="0" eaLnBrk="1" fontAlgn="base" latinLnBrk="0" hangingPunct="1">
                        <a:lnSpc>
                          <a:spcPct val="100000"/>
                        </a:lnSpc>
                        <a:spcBef>
                          <a:spcPct val="25000"/>
                        </a:spcBef>
                        <a:spcAft>
                          <a:spcPct val="0"/>
                        </a:spcAft>
                        <a:buClrTx/>
                        <a:buSzTx/>
                        <a:buFontTx/>
                        <a:buChar char="–"/>
                        <a:tabLst/>
                      </a:pPr>
                      <a:r>
                        <a:rPr kumimoji="0" lang="en-GB" sz="1200" b="0" i="0" u="none" strike="noStrike" cap="none" normalizeH="0" baseline="0" dirty="0" smtClean="0">
                          <a:ln>
                            <a:noFill/>
                          </a:ln>
                          <a:solidFill>
                            <a:schemeClr val="tx1"/>
                          </a:solidFill>
                          <a:effectLst/>
                          <a:latin typeface="Arial" pitchFamily="34" charset="0"/>
                        </a:rPr>
                        <a:t>Fair Value of Liabilities also includes the </a:t>
                      </a:r>
                      <a:r>
                        <a:rPr kumimoji="0" lang="en-GB" sz="1200" b="1" i="0" u="none" strike="noStrike" cap="none" normalizeH="0" baseline="0" dirty="0" smtClean="0">
                          <a:ln>
                            <a:noFill/>
                          </a:ln>
                          <a:solidFill>
                            <a:schemeClr val="tx1"/>
                          </a:solidFill>
                          <a:effectLst/>
                          <a:latin typeface="Arial" pitchFamily="34" charset="0"/>
                        </a:rPr>
                        <a:t>deferred tax liability </a:t>
                      </a:r>
                      <a:r>
                        <a:rPr kumimoji="0" lang="en-GB" sz="1200" b="0" i="0" u="none" strike="noStrike" cap="none" normalizeH="0" baseline="0" dirty="0" smtClean="0">
                          <a:ln>
                            <a:noFill/>
                          </a:ln>
                          <a:solidFill>
                            <a:schemeClr val="tx1"/>
                          </a:solidFill>
                          <a:effectLst/>
                          <a:latin typeface="Arial" pitchFamily="34" charset="0"/>
                        </a:rPr>
                        <a:t>from tax on profits that are expected to emerge on the difference between fair values and fiscal values of assets and liabilities.</a:t>
                      </a:r>
                    </a:p>
                  </a:txBody>
                  <a:tcPr marT="45726" marB="45726" horzOverflow="overflow">
                    <a:lnL w="38100" cap="flat" cmpd="sng" algn="ctr">
                      <a:solidFill>
                        <a:schemeClr val="bg1"/>
                      </a:solidFill>
                      <a:prstDash val="solid"/>
                      <a:round/>
                      <a:headEnd type="none" w="med" len="med"/>
                      <a:tailEnd type="none" w="med" len="med"/>
                    </a:lnL>
                    <a:lnR cap="flat">
                      <a:noFill/>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noFill/>
                  </a:tcPr>
                </a:tc>
              </a:tr>
            </a:tbl>
          </a:graphicData>
        </a:graphic>
      </p:graphicFrame>
      <p:sp>
        <p:nvSpPr>
          <p:cNvPr id="59401" name="Rectangle 11"/>
          <p:cNvSpPr>
            <a:spLocks noChangeArrowheads="1"/>
          </p:cNvSpPr>
          <p:nvPr/>
        </p:nvSpPr>
        <p:spPr bwMode="auto">
          <a:xfrm>
            <a:off x="1168400" y="1484314"/>
            <a:ext cx="827088" cy="1655762"/>
          </a:xfrm>
          <a:prstGeom prst="rect">
            <a:avLst/>
          </a:prstGeom>
          <a:solidFill>
            <a:schemeClr val="accent1"/>
          </a:solidFill>
          <a:ln w="12700">
            <a:solidFill>
              <a:schemeClr val="bg2"/>
            </a:solidFill>
            <a:miter lim="800000"/>
            <a:headEnd/>
            <a:tailEnd/>
          </a:ln>
        </p:spPr>
        <p:txBody>
          <a:bodyPr wrap="none" anchor="ctr"/>
          <a:lstStyle/>
          <a:p>
            <a:pPr defTabSz="912813"/>
            <a:r>
              <a:rPr lang="en-GB" dirty="0" smtClean="0">
                <a:solidFill>
                  <a:srgbClr val="FFFFFF"/>
                </a:solidFill>
              </a:rPr>
              <a:t>Available </a:t>
            </a:r>
          </a:p>
          <a:p>
            <a:pPr defTabSz="912813"/>
            <a:r>
              <a:rPr lang="en-GB" dirty="0" smtClean="0">
                <a:solidFill>
                  <a:srgbClr val="FFFFFF"/>
                </a:solidFill>
              </a:rPr>
              <a:t>Capital</a:t>
            </a:r>
            <a:endParaRPr lang="en-GB" dirty="0">
              <a:solidFill>
                <a:srgbClr val="FFFFFF"/>
              </a:solidFill>
            </a:endParaRPr>
          </a:p>
        </p:txBody>
      </p:sp>
      <p:sp>
        <p:nvSpPr>
          <p:cNvPr id="59403" name="Rectangle 13"/>
          <p:cNvSpPr>
            <a:spLocks noChangeArrowheads="1"/>
          </p:cNvSpPr>
          <p:nvPr/>
        </p:nvSpPr>
        <p:spPr bwMode="auto">
          <a:xfrm>
            <a:off x="1169988" y="3716338"/>
            <a:ext cx="827087" cy="2376487"/>
          </a:xfrm>
          <a:prstGeom prst="rect">
            <a:avLst/>
          </a:prstGeom>
          <a:solidFill>
            <a:schemeClr val="bg2"/>
          </a:solidFill>
          <a:ln w="12700">
            <a:solidFill>
              <a:schemeClr val="bg2"/>
            </a:solidFill>
            <a:miter lim="800000"/>
            <a:headEnd/>
            <a:tailEnd/>
          </a:ln>
        </p:spPr>
        <p:txBody>
          <a:bodyPr wrap="none" anchor="ctr"/>
          <a:lstStyle/>
          <a:p>
            <a:pPr defTabSz="912813"/>
            <a:r>
              <a:rPr lang="en-GB">
                <a:solidFill>
                  <a:srgbClr val="FFFFFF"/>
                </a:solidFill>
              </a:rPr>
              <a:t>Best</a:t>
            </a:r>
          </a:p>
          <a:p>
            <a:pPr defTabSz="912813"/>
            <a:r>
              <a:rPr lang="en-GB">
                <a:solidFill>
                  <a:srgbClr val="FFFFFF"/>
                </a:solidFill>
              </a:rPr>
              <a:t>Estimate</a:t>
            </a:r>
          </a:p>
          <a:p>
            <a:pPr defTabSz="912813"/>
            <a:r>
              <a:rPr lang="en-GB">
                <a:solidFill>
                  <a:srgbClr val="FFFFFF"/>
                </a:solidFill>
              </a:rPr>
              <a:t>of</a:t>
            </a:r>
          </a:p>
          <a:p>
            <a:pPr defTabSz="912813"/>
            <a:r>
              <a:rPr lang="en-GB">
                <a:solidFill>
                  <a:srgbClr val="FFFFFF"/>
                </a:solidFill>
              </a:rPr>
              <a:t>Liabilities</a:t>
            </a:r>
          </a:p>
        </p:txBody>
      </p:sp>
      <p:sp>
        <p:nvSpPr>
          <p:cNvPr id="59404" name="Rectangle 14"/>
          <p:cNvSpPr>
            <a:spLocks noChangeArrowheads="1"/>
          </p:cNvSpPr>
          <p:nvPr/>
        </p:nvSpPr>
        <p:spPr bwMode="auto">
          <a:xfrm>
            <a:off x="1169988" y="3140075"/>
            <a:ext cx="827087" cy="576263"/>
          </a:xfrm>
          <a:prstGeom prst="rect">
            <a:avLst/>
          </a:prstGeom>
          <a:solidFill>
            <a:srgbClr val="C0C0C0"/>
          </a:solidFill>
          <a:ln w="12700">
            <a:solidFill>
              <a:schemeClr val="bg2"/>
            </a:solidFill>
            <a:miter lim="800000"/>
            <a:headEnd/>
            <a:tailEnd/>
          </a:ln>
        </p:spPr>
        <p:txBody>
          <a:bodyPr wrap="none" anchor="ctr"/>
          <a:lstStyle/>
          <a:p>
            <a:pPr defTabSz="912813"/>
            <a:r>
              <a:rPr lang="en-GB" b="0" dirty="0" smtClean="0">
                <a:solidFill>
                  <a:srgbClr val="000000"/>
                </a:solidFill>
              </a:rPr>
              <a:t>Risk Margin</a:t>
            </a:r>
            <a:endParaRPr lang="en-GB" b="0" dirty="0">
              <a:solidFill>
                <a:srgbClr val="000000"/>
              </a:solidFill>
            </a:endParaRPr>
          </a:p>
        </p:txBody>
      </p:sp>
      <p:sp>
        <p:nvSpPr>
          <p:cNvPr id="59405" name="Rectangle 15"/>
          <p:cNvSpPr>
            <a:spLocks noChangeArrowheads="1"/>
          </p:cNvSpPr>
          <p:nvPr/>
        </p:nvSpPr>
        <p:spPr bwMode="auto">
          <a:xfrm>
            <a:off x="250825" y="1477963"/>
            <a:ext cx="827088" cy="4614862"/>
          </a:xfrm>
          <a:prstGeom prst="rect">
            <a:avLst/>
          </a:prstGeom>
          <a:gradFill rotWithShape="1">
            <a:gsLst>
              <a:gs pos="0">
                <a:schemeClr val="accent1"/>
              </a:gs>
              <a:gs pos="100000">
                <a:schemeClr val="bg2"/>
              </a:gs>
            </a:gsLst>
            <a:lin ang="5400000" scaled="1"/>
          </a:gradFill>
          <a:ln w="11176">
            <a:solidFill>
              <a:schemeClr val="bg2"/>
            </a:solidFill>
            <a:miter lim="800000"/>
            <a:headEnd/>
            <a:tailEnd/>
          </a:ln>
        </p:spPr>
        <p:txBody>
          <a:bodyPr anchor="ctr" anchorCtr="1"/>
          <a:lstStyle/>
          <a:p>
            <a:pPr defTabSz="912813"/>
            <a:r>
              <a:rPr lang="en-GB">
                <a:solidFill>
                  <a:srgbClr val="FFFFFF"/>
                </a:solidFill>
              </a:rPr>
              <a:t>Market value of assets</a:t>
            </a:r>
          </a:p>
        </p:txBody>
      </p:sp>
      <p:sp>
        <p:nvSpPr>
          <p:cNvPr id="59406" name="AutoShape 16"/>
          <p:cNvSpPr>
            <a:spLocks/>
          </p:cNvSpPr>
          <p:nvPr/>
        </p:nvSpPr>
        <p:spPr bwMode="auto">
          <a:xfrm>
            <a:off x="2051050" y="1484313"/>
            <a:ext cx="144463" cy="1655762"/>
          </a:xfrm>
          <a:prstGeom prst="rightBrace">
            <a:avLst>
              <a:gd name="adj1" fmla="val 95512"/>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defTabSz="912813"/>
            <a:endParaRPr lang="en-US" sz="1600" b="0" i="1">
              <a:solidFill>
                <a:srgbClr val="000000"/>
              </a:solidFill>
            </a:endParaRPr>
          </a:p>
        </p:txBody>
      </p:sp>
      <p:sp>
        <p:nvSpPr>
          <p:cNvPr id="59407" name="Text Box 17"/>
          <p:cNvSpPr txBox="1">
            <a:spLocks noChangeArrowheads="1"/>
          </p:cNvSpPr>
          <p:nvPr/>
        </p:nvSpPr>
        <p:spPr bwMode="auto">
          <a:xfrm>
            <a:off x="2257425" y="1997075"/>
            <a:ext cx="852488"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30000"/>
              </a:lnSpc>
              <a:buFont typeface="Arial" charset="0"/>
              <a:buNone/>
            </a:pPr>
            <a:r>
              <a:rPr lang="en-GB" sz="1200">
                <a:solidFill>
                  <a:srgbClr val="000000"/>
                </a:solidFill>
              </a:rPr>
              <a:t>Available</a:t>
            </a:r>
          </a:p>
          <a:p>
            <a:pPr>
              <a:lnSpc>
                <a:spcPct val="130000"/>
              </a:lnSpc>
              <a:buFont typeface="Arial" charset="0"/>
              <a:buNone/>
            </a:pPr>
            <a:r>
              <a:rPr lang="en-GB" sz="1200">
                <a:solidFill>
                  <a:srgbClr val="000000"/>
                </a:solidFill>
              </a:rPr>
              <a:t>Capital</a:t>
            </a:r>
          </a:p>
        </p:txBody>
      </p:sp>
      <p:sp>
        <p:nvSpPr>
          <p:cNvPr id="59408" name="AutoShape 18"/>
          <p:cNvSpPr>
            <a:spLocks noChangeArrowheads="1"/>
          </p:cNvSpPr>
          <p:nvPr/>
        </p:nvSpPr>
        <p:spPr bwMode="auto">
          <a:xfrm rot="5400000">
            <a:off x="2484438" y="2182813"/>
            <a:ext cx="1490662" cy="195262"/>
          </a:xfrm>
          <a:prstGeom prst="triangle">
            <a:avLst>
              <a:gd name="adj" fmla="val 50000"/>
            </a:avLst>
          </a:prstGeom>
          <a:solidFill>
            <a:schemeClr val="accent1"/>
          </a:solidFill>
          <a:ln>
            <a:noFill/>
          </a:ln>
          <a:effectLst>
            <a:outerShdw dist="53882"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801688"/>
            <a:endParaRPr lang="en-US" b="0">
              <a:solidFill>
                <a:srgbClr val="000000"/>
              </a:solidFill>
            </a:endParaRPr>
          </a:p>
        </p:txBody>
      </p:sp>
      <p:grpSp>
        <p:nvGrpSpPr>
          <p:cNvPr id="59409" name="Group 19"/>
          <p:cNvGrpSpPr>
            <a:grpSpLocks/>
          </p:cNvGrpSpPr>
          <p:nvPr/>
        </p:nvGrpSpPr>
        <p:grpSpPr bwMode="auto">
          <a:xfrm>
            <a:off x="179388" y="5461000"/>
            <a:ext cx="936625" cy="271463"/>
            <a:chOff x="714" y="2854"/>
            <a:chExt cx="511" cy="125"/>
          </a:xfrm>
        </p:grpSpPr>
        <p:sp>
          <p:nvSpPr>
            <p:cNvPr id="59417" name="Line 20"/>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9418" name="Line 21"/>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9410" name="Group 22"/>
          <p:cNvGrpSpPr>
            <a:grpSpLocks/>
          </p:cNvGrpSpPr>
          <p:nvPr/>
        </p:nvGrpSpPr>
        <p:grpSpPr bwMode="auto">
          <a:xfrm>
            <a:off x="1116013" y="5461000"/>
            <a:ext cx="936625" cy="271463"/>
            <a:chOff x="714" y="2854"/>
            <a:chExt cx="511" cy="125"/>
          </a:xfrm>
        </p:grpSpPr>
        <p:sp>
          <p:nvSpPr>
            <p:cNvPr id="59415" name="Line 23"/>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9416" name="Line 24"/>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sp>
        <p:nvSpPr>
          <p:cNvPr id="59411" name="Text Box 25"/>
          <p:cNvSpPr txBox="1">
            <a:spLocks noChangeArrowheads="1"/>
          </p:cNvSpPr>
          <p:nvPr/>
        </p:nvSpPr>
        <p:spPr bwMode="auto">
          <a:xfrm>
            <a:off x="2268538" y="4300538"/>
            <a:ext cx="91281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30000"/>
              </a:lnSpc>
              <a:buFont typeface="Arial" charset="0"/>
              <a:buNone/>
            </a:pPr>
            <a:r>
              <a:rPr lang="en-GB" sz="1200">
                <a:solidFill>
                  <a:srgbClr val="000000"/>
                </a:solidFill>
              </a:rPr>
              <a:t>Fair Value</a:t>
            </a:r>
          </a:p>
          <a:p>
            <a:pPr>
              <a:lnSpc>
                <a:spcPct val="130000"/>
              </a:lnSpc>
              <a:buFont typeface="Arial" charset="0"/>
              <a:buNone/>
            </a:pPr>
            <a:r>
              <a:rPr lang="en-GB" sz="1200">
                <a:solidFill>
                  <a:srgbClr val="000000"/>
                </a:solidFill>
              </a:rPr>
              <a:t>of</a:t>
            </a:r>
          </a:p>
          <a:p>
            <a:pPr>
              <a:lnSpc>
                <a:spcPct val="130000"/>
              </a:lnSpc>
              <a:buFont typeface="Arial" charset="0"/>
              <a:buNone/>
            </a:pPr>
            <a:r>
              <a:rPr lang="en-GB" sz="1200">
                <a:solidFill>
                  <a:srgbClr val="000000"/>
                </a:solidFill>
              </a:rPr>
              <a:t>Liabilities</a:t>
            </a:r>
          </a:p>
        </p:txBody>
      </p:sp>
      <p:sp>
        <p:nvSpPr>
          <p:cNvPr id="59412" name="AutoShape 26"/>
          <p:cNvSpPr>
            <a:spLocks/>
          </p:cNvSpPr>
          <p:nvPr/>
        </p:nvSpPr>
        <p:spPr bwMode="auto">
          <a:xfrm>
            <a:off x="2051050" y="3179763"/>
            <a:ext cx="144463" cy="2879725"/>
          </a:xfrm>
          <a:prstGeom prst="rightBrace">
            <a:avLst>
              <a:gd name="adj1" fmla="val 166117"/>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defTabSz="912813"/>
            <a:endParaRPr lang="en-US" sz="1600" b="0" i="1">
              <a:solidFill>
                <a:srgbClr val="000000"/>
              </a:solidFill>
            </a:endParaRPr>
          </a:p>
        </p:txBody>
      </p:sp>
      <p:sp>
        <p:nvSpPr>
          <p:cNvPr id="5941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871095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defTabSz="912813"/>
            <a:r>
              <a:rPr lang="en-GB" sz="2000" smtClean="0"/>
              <a:t>BEL  = Present Value of Net Cash Flows</a:t>
            </a:r>
          </a:p>
        </p:txBody>
      </p:sp>
      <p:sp>
        <p:nvSpPr>
          <p:cNvPr id="614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6144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6863" y="1162050"/>
            <a:ext cx="813435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defTabSz="912813"/>
            <a:r>
              <a:rPr lang="en-GB" sz="2000" smtClean="0"/>
              <a:t>BEL: Assets Projection</a:t>
            </a:r>
          </a:p>
        </p:txBody>
      </p:sp>
      <p:sp>
        <p:nvSpPr>
          <p:cNvPr id="6246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6246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t="6326" r="3844" b="3178"/>
          <a:stretch>
            <a:fillRect/>
          </a:stretch>
        </p:blipFill>
        <p:spPr bwMode="auto">
          <a:xfrm>
            <a:off x="76200" y="1117600"/>
            <a:ext cx="8494713"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defTabSz="912813"/>
            <a:r>
              <a:rPr lang="en-GB" sz="2000" smtClean="0"/>
              <a:t>BEL: Asset and Liabilities Projection</a:t>
            </a:r>
          </a:p>
        </p:txBody>
      </p:sp>
      <p:sp>
        <p:nvSpPr>
          <p:cNvPr id="6349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6349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6375" y="1168400"/>
            <a:ext cx="8450263"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noChangeArrowheads="1"/>
          </p:cNvPicPr>
          <p:nvPr/>
        </p:nvPicPr>
        <p:blipFill>
          <a:blip r:embed="rId2">
            <a:extLst>
              <a:ext uri="{28A0092B-C50C-407E-A947-70E740481C1C}">
                <a14:useLocalDpi xmlns:a14="http://schemas.microsoft.com/office/drawing/2010/main" xmlns="" val="0"/>
              </a:ext>
            </a:extLst>
          </a:blip>
          <a:srcRect b="30737"/>
          <a:stretch>
            <a:fillRect/>
          </a:stretch>
        </p:blipFill>
        <p:spPr bwMode="auto">
          <a:xfrm>
            <a:off x="6961188" y="2019300"/>
            <a:ext cx="17621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2707"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72708" name="Rectangle 3"/>
          <p:cNvSpPr>
            <a:spLocks noChangeArrowheads="1"/>
          </p:cNvSpPr>
          <p:nvPr/>
        </p:nvSpPr>
        <p:spPr bwMode="auto">
          <a:xfrm>
            <a:off x="-52388" y="2051050"/>
            <a:ext cx="7040563" cy="194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719138" lvl="1" indent="-268288" algn="just" defTabSz="912813" eaLnBrk="1" hangingPunct="1">
              <a:spcBef>
                <a:spcPct val="20000"/>
              </a:spcBef>
              <a:buClr>
                <a:schemeClr val="accent1"/>
              </a:buClr>
              <a:buFont typeface="Wingdings" pitchFamily="2" charset="2"/>
              <a:buNone/>
            </a:pPr>
            <a:r>
              <a:rPr lang="en-GB" sz="1400" i="1"/>
              <a:t>TP.1.213.</a:t>
            </a:r>
            <a:r>
              <a:rPr lang="en-GB" sz="1400" b="0" i="1"/>
              <a:t> </a:t>
            </a:r>
            <a:r>
              <a:rPr lang="en-GB" sz="1500" b="0" i="1"/>
              <a:t>Future cash-flows also need to be split into guaranteed and discretionary benefits because, as stated in Article 108 of the Level 1 text, the loss absorbing capacity of technical provisions is limited by the technical provisions relating to the future discretionary benefits. The risk mitigation effect provided by future discretionary benefits shall be no higher than the sum of technical provisions and deferred taxes relating to those future discretionary benefits. </a:t>
            </a:r>
          </a:p>
          <a:p>
            <a:pPr marL="719138" lvl="1" indent="-268288" algn="just" defTabSz="912813" eaLnBrk="1" hangingPunct="1">
              <a:spcBef>
                <a:spcPct val="20000"/>
              </a:spcBef>
              <a:buClr>
                <a:schemeClr val="accent1"/>
              </a:buClr>
              <a:buFont typeface="Wingdings" pitchFamily="2" charset="2"/>
              <a:buNone/>
            </a:pPr>
            <a:endParaRPr lang="en-GB" sz="1000" b="0" i="1"/>
          </a:p>
          <a:p>
            <a:pPr marL="719138" lvl="1" indent="-268288" algn="l" defTabSz="912813" eaLnBrk="1" hangingPunct="1">
              <a:spcBef>
                <a:spcPct val="20000"/>
              </a:spcBef>
              <a:buClr>
                <a:schemeClr val="accent1"/>
              </a:buClr>
              <a:buFont typeface="Arial" charset="0"/>
              <a:buNone/>
            </a:pPr>
            <a:r>
              <a:rPr lang="en-GB" sz="1400"/>
              <a:t>		</a:t>
            </a:r>
          </a:p>
        </p:txBody>
      </p:sp>
      <p:sp>
        <p:nvSpPr>
          <p:cNvPr id="72709" name="Rectangle 8"/>
          <p:cNvSpPr>
            <a:spLocks noChangeArrowheads="1"/>
          </p:cNvSpPr>
          <p:nvPr/>
        </p:nvSpPr>
        <p:spPr bwMode="auto">
          <a:xfrm>
            <a:off x="247650" y="4035425"/>
            <a:ext cx="76787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defTabSz="912813"/>
            <a:r>
              <a:rPr lang="en-GB" sz="1600">
                <a:solidFill>
                  <a:srgbClr val="C00000"/>
                </a:solidFill>
              </a:rPr>
              <a:t>BEL =  Minimum guaranteed provisions + Future Discretionary benefits (FDB</a:t>
            </a:r>
            <a:r>
              <a:rPr lang="en-GB" sz="1400">
                <a:solidFill>
                  <a:srgbClr val="C00000"/>
                </a:solidFill>
              </a:rPr>
              <a:t>)</a:t>
            </a:r>
            <a:endParaRPr lang="it-IT">
              <a:solidFill>
                <a:srgbClr val="C00000"/>
              </a:solidFill>
            </a:endParaRPr>
          </a:p>
        </p:txBody>
      </p:sp>
      <p:sp>
        <p:nvSpPr>
          <p:cNvPr id="10" name="Rectangle 9"/>
          <p:cNvSpPr/>
          <p:nvPr/>
        </p:nvSpPr>
        <p:spPr bwMode="auto">
          <a:xfrm>
            <a:off x="241300" y="1962150"/>
            <a:ext cx="6891338" cy="1865313"/>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72711" name="Line 5"/>
          <p:cNvSpPr>
            <a:spLocks noChangeShapeType="1"/>
          </p:cNvSpPr>
          <p:nvPr/>
        </p:nvSpPr>
        <p:spPr bwMode="auto">
          <a:xfrm flipV="1">
            <a:off x="387350" y="4816475"/>
            <a:ext cx="774700"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72713"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2714" name="Rectangle 8"/>
          <p:cNvSpPr>
            <a:spLocks noChangeArrowheads="1"/>
          </p:cNvSpPr>
          <p:nvPr/>
        </p:nvSpPr>
        <p:spPr bwMode="auto">
          <a:xfrm>
            <a:off x="1223963" y="4645025"/>
            <a:ext cx="45894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2813"/>
            <a:r>
              <a:rPr lang="en-GB" sz="1600">
                <a:solidFill>
                  <a:srgbClr val="C00000"/>
                </a:solidFill>
              </a:rPr>
              <a:t>FDB = BEL - Minimum guaranteed provisions</a:t>
            </a:r>
            <a:endParaRPr lang="it-IT" sz="1600">
              <a:solidFill>
                <a:srgbClr val="C00000"/>
              </a:solidFill>
            </a:endParaRPr>
          </a:p>
        </p:txBody>
      </p:sp>
      <p:sp>
        <p:nvSpPr>
          <p:cNvPr id="72715" name="Rectangle 3"/>
          <p:cNvSpPr>
            <a:spLocks noChangeArrowheads="1"/>
          </p:cNvSpPr>
          <p:nvPr/>
        </p:nvSpPr>
        <p:spPr bwMode="auto">
          <a:xfrm>
            <a:off x="233363" y="1193800"/>
            <a:ext cx="82184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a:solidFill>
                  <a:srgbClr val="000000"/>
                </a:solidFill>
              </a:rPr>
              <a:t>Future Cash Flows and Best Estimate Breakdown</a:t>
            </a:r>
          </a:p>
        </p:txBody>
      </p:sp>
      <p:sp>
        <p:nvSpPr>
          <p:cNvPr id="1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7373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3733" name="Rectangle 3"/>
          <p:cNvSpPr>
            <a:spLocks noChangeArrowheads="1"/>
          </p:cNvSpPr>
          <p:nvPr/>
        </p:nvSpPr>
        <p:spPr bwMode="auto">
          <a:xfrm>
            <a:off x="366713" y="1747838"/>
            <a:ext cx="774541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l" defTabSz="912813" eaLnBrk="1" hangingPunct="1">
              <a:spcBef>
                <a:spcPct val="20000"/>
              </a:spcBef>
              <a:buClr>
                <a:schemeClr val="accent1"/>
              </a:buClr>
            </a:pPr>
            <a:r>
              <a:rPr lang="en-GB" sz="1600">
                <a:solidFill>
                  <a:schemeClr val="accent1"/>
                </a:solidFill>
              </a:rPr>
              <a:t>Deterministic valuation where the revaluation of the benefits is equal to the minimum guaranteed rate of return</a:t>
            </a:r>
            <a:endParaRPr lang="en-GB" sz="1400">
              <a:solidFill>
                <a:schemeClr val="accent1"/>
              </a:solidFill>
            </a:endParaRPr>
          </a:p>
        </p:txBody>
      </p:sp>
      <p:pic>
        <p:nvPicPr>
          <p:cNvPr id="7373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t="45355" b="24583"/>
          <a:stretch>
            <a:fillRect/>
          </a:stretch>
        </p:blipFill>
        <p:spPr bwMode="auto">
          <a:xfrm>
            <a:off x="3589338" y="2586038"/>
            <a:ext cx="538956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3735" name="Rectangle 3"/>
          <p:cNvSpPr>
            <a:spLocks noChangeArrowheads="1"/>
          </p:cNvSpPr>
          <p:nvPr/>
        </p:nvSpPr>
        <p:spPr bwMode="auto">
          <a:xfrm>
            <a:off x="233363" y="1193800"/>
            <a:ext cx="82184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a:solidFill>
                  <a:srgbClr val="000000"/>
                </a:solidFill>
              </a:rPr>
              <a:t>How to calculate the minimum guarantee provisions</a:t>
            </a:r>
          </a:p>
        </p:txBody>
      </p:sp>
      <p:pic>
        <p:nvPicPr>
          <p:cNvPr id="737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60501" t="43976" r="5637" b="3178"/>
          <a:stretch>
            <a:fillRect/>
          </a:stretch>
        </p:blipFill>
        <p:spPr bwMode="auto">
          <a:xfrm>
            <a:off x="312738" y="2508250"/>
            <a:ext cx="2992437" cy="321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7373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b="39919"/>
          <a:stretch>
            <a:fillRect/>
          </a:stretch>
        </p:blipFill>
        <p:spPr bwMode="auto">
          <a:xfrm>
            <a:off x="3627438" y="3657600"/>
            <a:ext cx="5040312"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3738" name="AutoShape 2"/>
          <p:cNvSpPr>
            <a:spLocks noChangeArrowheads="1"/>
          </p:cNvSpPr>
          <p:nvPr/>
        </p:nvSpPr>
        <p:spPr bwMode="auto">
          <a:xfrm rot="5400000">
            <a:off x="2139951" y="3957637"/>
            <a:ext cx="2628900" cy="219075"/>
          </a:xfrm>
          <a:prstGeom prst="triangle">
            <a:avLst>
              <a:gd name="adj" fmla="val 50000"/>
            </a:avLst>
          </a:prstGeom>
          <a:solidFill>
            <a:schemeClr val="accent1"/>
          </a:solidFill>
          <a:ln>
            <a:noFill/>
          </a:ln>
          <a:effectLst>
            <a:outerShdw dist="53882"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801688"/>
            <a:endParaRPr lang="it-IT">
              <a:cs typeface="Tahoma" pitchFamily="34" charset="0"/>
            </a:endParaRPr>
          </a:p>
        </p:txBody>
      </p:sp>
      <p:cxnSp>
        <p:nvCxnSpPr>
          <p:cNvPr id="73739" name="Straight Connector 22"/>
          <p:cNvCxnSpPr>
            <a:cxnSpLocks noChangeShapeType="1"/>
          </p:cNvCxnSpPr>
          <p:nvPr/>
        </p:nvCxnSpPr>
        <p:spPr bwMode="auto">
          <a:xfrm rot="5400000" flipH="1" flipV="1">
            <a:off x="234950" y="2662238"/>
            <a:ext cx="3065463" cy="2700337"/>
          </a:xfrm>
          <a:prstGeom prst="line">
            <a:avLst/>
          </a:prstGeom>
          <a:noFill/>
          <a:ln w="76200" algn="ctr">
            <a:solidFill>
              <a:schemeClr val="tx1"/>
            </a:solidFill>
            <a:round/>
            <a:headEnd/>
            <a:tailEnd/>
          </a:ln>
          <a:extLst>
            <a:ext uri="{909E8E84-426E-40DD-AFC4-6F175D3DCCD1}">
              <a14:hiddenFill xmlns:a14="http://schemas.microsoft.com/office/drawing/2010/main" xmlns="">
                <a:noFill/>
              </a14:hiddenFill>
            </a:ext>
          </a:extLst>
        </p:spPr>
      </p:cxnSp>
      <p:cxnSp>
        <p:nvCxnSpPr>
          <p:cNvPr id="73740" name="Straight Connector 24"/>
          <p:cNvCxnSpPr>
            <a:cxnSpLocks noChangeShapeType="1"/>
          </p:cNvCxnSpPr>
          <p:nvPr/>
        </p:nvCxnSpPr>
        <p:spPr bwMode="auto">
          <a:xfrm rot="16200000" flipV="1">
            <a:off x="298450" y="2571750"/>
            <a:ext cx="2976563" cy="2798763"/>
          </a:xfrm>
          <a:prstGeom prst="line">
            <a:avLst/>
          </a:prstGeom>
          <a:noFill/>
          <a:ln w="76200" algn="ctr">
            <a:solidFill>
              <a:schemeClr val="tx1"/>
            </a:solidFill>
            <a:round/>
            <a:headEnd/>
            <a:tailEnd/>
          </a:ln>
          <a:extLst>
            <a:ext uri="{909E8E84-426E-40DD-AFC4-6F175D3DCCD1}">
              <a14:hiddenFill xmlns:a14="http://schemas.microsoft.com/office/drawing/2010/main" xmlns="">
                <a:noFill/>
              </a14:hiddenFill>
            </a:ext>
          </a:extLst>
        </p:spPr>
      </p:cxnSp>
      <p:sp>
        <p:nvSpPr>
          <p:cNvPr id="1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07963" y="611188"/>
            <a:ext cx="7916862" cy="414337"/>
          </a:xfrm>
        </p:spPr>
        <p:txBody>
          <a:bodyPr/>
          <a:lstStyle/>
          <a:p>
            <a:pPr defTabSz="912813"/>
            <a:r>
              <a:rPr lang="en-GB" sz="2000" smtClean="0"/>
              <a:t>Methodology: Understanding the FDB</a:t>
            </a:r>
          </a:p>
        </p:txBody>
      </p:sp>
      <p:sp>
        <p:nvSpPr>
          <p:cNvPr id="7475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cxnSp>
        <p:nvCxnSpPr>
          <p:cNvPr id="8" name="Straight Connector 7"/>
          <p:cNvCxnSpPr/>
          <p:nvPr/>
        </p:nvCxnSpPr>
        <p:spPr bwMode="auto">
          <a:xfrm>
            <a:off x="3530600" y="5200650"/>
            <a:ext cx="4895850" cy="0"/>
          </a:xfrm>
          <a:prstGeom prst="line">
            <a:avLst/>
          </a:prstGeom>
          <a:ln w="3175">
            <a:solidFill>
              <a:schemeClr val="tx1"/>
            </a:solidFill>
            <a:tailEnd type="triangle"/>
          </a:ln>
          <a:extLst/>
        </p:spPr>
        <p:style>
          <a:lnRef idx="1">
            <a:schemeClr val="dk1"/>
          </a:lnRef>
          <a:fillRef idx="0">
            <a:schemeClr val="dk1"/>
          </a:fillRef>
          <a:effectRef idx="0">
            <a:schemeClr val="dk1"/>
          </a:effectRef>
          <a:fontRef idx="minor">
            <a:schemeClr val="tx1"/>
          </a:fontRef>
        </p:style>
      </p:cxnSp>
      <p:sp>
        <p:nvSpPr>
          <p:cNvPr id="74758" name="TextBox 8"/>
          <p:cNvSpPr txBox="1">
            <a:spLocks noChangeArrowheads="1"/>
          </p:cNvSpPr>
          <p:nvPr/>
        </p:nvSpPr>
        <p:spPr bwMode="auto">
          <a:xfrm>
            <a:off x="3470275" y="5235575"/>
            <a:ext cx="1095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Best Estimate of Liabilities</a:t>
            </a:r>
          </a:p>
        </p:txBody>
      </p:sp>
      <p:sp>
        <p:nvSpPr>
          <p:cNvPr id="10" name="Rectangle 9"/>
          <p:cNvSpPr/>
          <p:nvPr/>
        </p:nvSpPr>
        <p:spPr bwMode="auto">
          <a:xfrm>
            <a:off x="3725863" y="4006850"/>
            <a:ext cx="684212" cy="1189038"/>
          </a:xfrm>
          <a:prstGeom prst="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1" name="Rectangle 10"/>
          <p:cNvSpPr/>
          <p:nvPr/>
        </p:nvSpPr>
        <p:spPr bwMode="auto">
          <a:xfrm>
            <a:off x="5262563" y="4997450"/>
            <a:ext cx="684212"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 name="Rectangle 11"/>
          <p:cNvSpPr/>
          <p:nvPr/>
        </p:nvSpPr>
        <p:spPr bwMode="auto">
          <a:xfrm>
            <a:off x="6105525" y="4991100"/>
            <a:ext cx="684213"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 name="Rectangle 12"/>
          <p:cNvSpPr/>
          <p:nvPr/>
        </p:nvSpPr>
        <p:spPr bwMode="auto">
          <a:xfrm>
            <a:off x="7099300" y="5000625"/>
            <a:ext cx="684213"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4" name="Rectangle 13"/>
          <p:cNvSpPr/>
          <p:nvPr/>
        </p:nvSpPr>
        <p:spPr bwMode="auto">
          <a:xfrm>
            <a:off x="7099300" y="4211638"/>
            <a:ext cx="684213" cy="792162"/>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74764" name="TextBox 14"/>
          <p:cNvSpPr txBox="1">
            <a:spLocks noChangeArrowheads="1"/>
          </p:cNvSpPr>
          <p:nvPr/>
        </p:nvSpPr>
        <p:spPr bwMode="auto">
          <a:xfrm>
            <a:off x="5053013" y="5175250"/>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T+1</a:t>
            </a:r>
          </a:p>
          <a:p>
            <a:r>
              <a:rPr lang="it-IT" sz="1000"/>
              <a:t>Expense</a:t>
            </a:r>
          </a:p>
        </p:txBody>
      </p:sp>
      <p:sp>
        <p:nvSpPr>
          <p:cNvPr id="74765" name="Rectangle 15"/>
          <p:cNvSpPr>
            <a:spLocks noChangeArrowheads="1"/>
          </p:cNvSpPr>
          <p:nvPr/>
        </p:nvSpPr>
        <p:spPr bwMode="auto">
          <a:xfrm>
            <a:off x="7099300" y="3894138"/>
            <a:ext cx="684213" cy="396875"/>
          </a:xfrm>
          <a:prstGeom prst="rect">
            <a:avLst/>
          </a:prstGeom>
          <a:solidFill>
            <a:srgbClr val="FFFF00"/>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74766" name="TextBox 16"/>
          <p:cNvSpPr txBox="1">
            <a:spLocks noChangeArrowheads="1"/>
          </p:cNvSpPr>
          <p:nvPr/>
        </p:nvSpPr>
        <p:spPr bwMode="auto">
          <a:xfrm>
            <a:off x="5880100" y="5183188"/>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T+2</a:t>
            </a:r>
          </a:p>
          <a:p>
            <a:r>
              <a:rPr lang="it-IT" sz="1000"/>
              <a:t>Expense</a:t>
            </a:r>
          </a:p>
        </p:txBody>
      </p:sp>
      <p:sp>
        <p:nvSpPr>
          <p:cNvPr id="74767" name="TextBox 17"/>
          <p:cNvSpPr txBox="1">
            <a:spLocks noChangeArrowheads="1"/>
          </p:cNvSpPr>
          <p:nvPr/>
        </p:nvSpPr>
        <p:spPr bwMode="auto">
          <a:xfrm>
            <a:off x="6854825" y="5191125"/>
            <a:ext cx="1095375"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T+3</a:t>
            </a:r>
          </a:p>
          <a:p>
            <a:r>
              <a:rPr lang="it-IT" sz="1000"/>
              <a:t>Expense + Maturity Benefit</a:t>
            </a:r>
          </a:p>
        </p:txBody>
      </p:sp>
      <p:sp>
        <p:nvSpPr>
          <p:cNvPr id="19" name="Left Arrow Callout 18"/>
          <p:cNvSpPr/>
          <p:nvPr/>
        </p:nvSpPr>
        <p:spPr bwMode="auto">
          <a:xfrm>
            <a:off x="4451350" y="3803650"/>
            <a:ext cx="3500438" cy="2124075"/>
          </a:xfrm>
          <a:prstGeom prst="leftArrowCallout">
            <a:avLst>
              <a:gd name="adj1" fmla="val 12384"/>
              <a:gd name="adj2" fmla="val 25000"/>
              <a:gd name="adj3" fmla="val 25000"/>
              <a:gd name="adj4" fmla="val 79852"/>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cxnSp>
        <p:nvCxnSpPr>
          <p:cNvPr id="20" name="Straight Connector 19"/>
          <p:cNvCxnSpPr/>
          <p:nvPr/>
        </p:nvCxnSpPr>
        <p:spPr bwMode="auto">
          <a:xfrm rot="10800000" flipV="1">
            <a:off x="5313363" y="3929063"/>
            <a:ext cx="1731962" cy="800100"/>
          </a:xfrm>
          <a:prstGeom prst="line">
            <a:avLst/>
          </a:prstGeom>
          <a:ln>
            <a:prstDash val="dash"/>
            <a:headEnd type="arrow"/>
            <a:tailEnd type="none"/>
          </a:ln>
          <a:extLst/>
        </p:spPr>
        <p:style>
          <a:lnRef idx="1">
            <a:schemeClr val="accent2"/>
          </a:lnRef>
          <a:fillRef idx="0">
            <a:schemeClr val="accent2"/>
          </a:fillRef>
          <a:effectRef idx="0">
            <a:schemeClr val="accent2"/>
          </a:effectRef>
          <a:fontRef idx="minor">
            <a:schemeClr val="tx1"/>
          </a:fontRef>
        </p:style>
      </p:cxnSp>
      <p:sp>
        <p:nvSpPr>
          <p:cNvPr id="74770" name="TextBox 20"/>
          <p:cNvSpPr txBox="1">
            <a:spLocks noChangeArrowheads="1"/>
          </p:cNvSpPr>
          <p:nvPr/>
        </p:nvSpPr>
        <p:spPr bwMode="auto">
          <a:xfrm>
            <a:off x="5667375" y="3846513"/>
            <a:ext cx="1095375" cy="400050"/>
          </a:xfrm>
          <a:prstGeom prst="rect">
            <a:avLst/>
          </a:prstGeom>
          <a:solidFill>
            <a:schemeClr val="bg1"/>
          </a:solidFill>
          <a:ln w="9525">
            <a:solidFill>
              <a:schemeClr val="tx1"/>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Avg yearly accrual 3.6%</a:t>
            </a:r>
          </a:p>
        </p:txBody>
      </p:sp>
      <p:sp>
        <p:nvSpPr>
          <p:cNvPr id="74771" name="TextBox 21"/>
          <p:cNvSpPr txBox="1">
            <a:spLocks noChangeArrowheads="1"/>
          </p:cNvSpPr>
          <p:nvPr/>
        </p:nvSpPr>
        <p:spPr bwMode="auto">
          <a:xfrm>
            <a:off x="6902450" y="4406900"/>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74772" name="TextBox 22"/>
          <p:cNvSpPr txBox="1">
            <a:spLocks noChangeArrowheads="1"/>
          </p:cNvSpPr>
          <p:nvPr/>
        </p:nvSpPr>
        <p:spPr bwMode="auto">
          <a:xfrm>
            <a:off x="6877050" y="3981450"/>
            <a:ext cx="10953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sp>
        <p:nvSpPr>
          <p:cNvPr id="74773" name="Rectangle 23"/>
          <p:cNvSpPr>
            <a:spLocks noChangeArrowheads="1"/>
          </p:cNvSpPr>
          <p:nvPr/>
        </p:nvSpPr>
        <p:spPr bwMode="auto">
          <a:xfrm>
            <a:off x="3725863" y="3751263"/>
            <a:ext cx="684212" cy="323850"/>
          </a:xfrm>
          <a:prstGeom prst="rect">
            <a:avLst/>
          </a:prstGeom>
          <a:solidFill>
            <a:srgbClr val="FFFF00"/>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74774" name="TextBox 24"/>
          <p:cNvSpPr txBox="1">
            <a:spLocks noChangeArrowheads="1"/>
          </p:cNvSpPr>
          <p:nvPr/>
        </p:nvSpPr>
        <p:spPr bwMode="auto">
          <a:xfrm>
            <a:off x="3533775" y="446722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74775" name="TextBox 25"/>
          <p:cNvSpPr txBox="1">
            <a:spLocks noChangeArrowheads="1"/>
          </p:cNvSpPr>
          <p:nvPr/>
        </p:nvSpPr>
        <p:spPr bwMode="auto">
          <a:xfrm>
            <a:off x="3508375" y="3817938"/>
            <a:ext cx="10953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sp>
        <p:nvSpPr>
          <p:cNvPr id="74776" name="Rectangle 26"/>
          <p:cNvSpPr>
            <a:spLocks noChangeArrowheads="1"/>
          </p:cNvSpPr>
          <p:nvPr/>
        </p:nvSpPr>
        <p:spPr bwMode="auto">
          <a:xfrm>
            <a:off x="295275" y="1196975"/>
            <a:ext cx="4025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2813"/>
            <a:r>
              <a:rPr lang="en-GB" sz="1400">
                <a:solidFill>
                  <a:srgbClr val="C00000"/>
                </a:solidFill>
              </a:rPr>
              <a:t>FDB = BEL - Minimum guaranteed provisions</a:t>
            </a:r>
            <a:endParaRPr lang="it-IT">
              <a:solidFill>
                <a:srgbClr val="C00000"/>
              </a:solidFill>
            </a:endParaRPr>
          </a:p>
        </p:txBody>
      </p:sp>
      <p:cxnSp>
        <p:nvCxnSpPr>
          <p:cNvPr id="29" name="Straight Connector 28"/>
          <p:cNvCxnSpPr/>
          <p:nvPr/>
        </p:nvCxnSpPr>
        <p:spPr bwMode="auto">
          <a:xfrm rot="10800000" flipV="1">
            <a:off x="5414963" y="4284663"/>
            <a:ext cx="1731962" cy="800100"/>
          </a:xfrm>
          <a:prstGeom prst="line">
            <a:avLst/>
          </a:prstGeom>
          <a:ln>
            <a:solidFill>
              <a:schemeClr val="bg2">
                <a:lumMod val="60000"/>
                <a:lumOff val="40000"/>
              </a:schemeClr>
            </a:solidFill>
            <a:prstDash val="dash"/>
            <a:headEnd type="arrow"/>
            <a:tailEnd type="none"/>
          </a:ln>
          <a:extLst/>
        </p:spPr>
        <p:style>
          <a:lnRef idx="1">
            <a:schemeClr val="accent2"/>
          </a:lnRef>
          <a:fillRef idx="0">
            <a:schemeClr val="accent2"/>
          </a:fillRef>
          <a:effectRef idx="0">
            <a:schemeClr val="accent2"/>
          </a:effectRef>
          <a:fontRef idx="minor">
            <a:schemeClr val="tx1"/>
          </a:fontRef>
        </p:style>
      </p:cxnSp>
      <p:sp>
        <p:nvSpPr>
          <p:cNvPr id="74778" name="TextBox 29"/>
          <p:cNvSpPr txBox="1">
            <a:spLocks noChangeArrowheads="1"/>
          </p:cNvSpPr>
          <p:nvPr/>
        </p:nvSpPr>
        <p:spPr bwMode="auto">
          <a:xfrm>
            <a:off x="5895975" y="4494213"/>
            <a:ext cx="1095375" cy="246062"/>
          </a:xfrm>
          <a:prstGeom prst="rect">
            <a:avLst/>
          </a:prstGeom>
          <a:solidFill>
            <a:schemeClr val="bg1"/>
          </a:solidFill>
          <a:ln w="9525">
            <a:solidFill>
              <a:schemeClr val="tx1"/>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 Gar 2%</a:t>
            </a:r>
          </a:p>
        </p:txBody>
      </p:sp>
      <p:sp>
        <p:nvSpPr>
          <p:cNvPr id="74779" name="Rectangle 3"/>
          <p:cNvSpPr>
            <a:spLocks noChangeArrowheads="1"/>
          </p:cNvSpPr>
          <p:nvPr/>
        </p:nvSpPr>
        <p:spPr bwMode="auto">
          <a:xfrm>
            <a:off x="373063" y="1511300"/>
            <a:ext cx="671036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marL="303213" indent="-303213" algn="just" defTabSz="912813" eaLnBrk="1" hangingPunct="1">
              <a:spcBef>
                <a:spcPct val="20000"/>
              </a:spcBef>
              <a:buClr>
                <a:schemeClr val="accent1"/>
              </a:buClr>
              <a:buFont typeface="Wingdings" pitchFamily="2" charset="2"/>
              <a:buNone/>
            </a:pPr>
            <a:r>
              <a:rPr lang="en-GB" sz="1500"/>
              <a:t>Example: </a:t>
            </a:r>
          </a:p>
          <a:p>
            <a:pPr marL="303213" indent="-303213" algn="just" defTabSz="912813" eaLnBrk="1" hangingPunct="1">
              <a:spcBef>
                <a:spcPct val="20000"/>
              </a:spcBef>
              <a:buClr>
                <a:schemeClr val="accent1"/>
              </a:buClr>
              <a:buFont typeface="Wingdings" pitchFamily="2" charset="2"/>
              <a:buNone/>
            </a:pPr>
            <a:r>
              <a:rPr lang="en-GB" sz="1500"/>
              <a:t>Premium = 100</a:t>
            </a:r>
          </a:p>
          <a:p>
            <a:pPr marL="303213" indent="-303213" algn="just" defTabSz="912813" eaLnBrk="1" hangingPunct="1">
              <a:spcBef>
                <a:spcPct val="20000"/>
              </a:spcBef>
              <a:buClr>
                <a:schemeClr val="accent1"/>
              </a:buClr>
              <a:buFont typeface="Wingdings" pitchFamily="2" charset="2"/>
              <a:buNone/>
            </a:pPr>
            <a:r>
              <a:rPr lang="en-GB" sz="1500"/>
              <a:t>minimum guarantee for maturity benefits = 2%</a:t>
            </a:r>
          </a:p>
          <a:p>
            <a:pPr marL="303213" indent="-303213" algn="just" defTabSz="912813" eaLnBrk="1" hangingPunct="1">
              <a:spcBef>
                <a:spcPct val="20000"/>
              </a:spcBef>
              <a:buClr>
                <a:schemeClr val="accent1"/>
              </a:buClr>
              <a:buFont typeface="Wingdings" pitchFamily="2" charset="2"/>
              <a:buNone/>
            </a:pPr>
            <a:r>
              <a:rPr lang="en-GB" sz="1500"/>
              <a:t>profit sharing = 60%</a:t>
            </a:r>
          </a:p>
          <a:p>
            <a:pPr marL="303213" indent="-303213" algn="just" defTabSz="912813" eaLnBrk="1" hangingPunct="1">
              <a:spcBef>
                <a:spcPct val="20000"/>
              </a:spcBef>
              <a:buClr>
                <a:schemeClr val="accent1"/>
              </a:buClr>
              <a:buFont typeface="Wingdings" pitchFamily="2" charset="2"/>
              <a:buNone/>
            </a:pPr>
            <a:r>
              <a:rPr lang="en-GB" sz="1500"/>
              <a:t>Revaluation = max (2%, 60% x investment return)</a:t>
            </a:r>
          </a:p>
          <a:p>
            <a:pPr marL="303213" indent="-303213" algn="just" defTabSz="912813" eaLnBrk="1" hangingPunct="1">
              <a:spcBef>
                <a:spcPct val="20000"/>
              </a:spcBef>
              <a:buClr>
                <a:schemeClr val="accent1"/>
              </a:buClr>
              <a:buFont typeface="Wingdings" pitchFamily="2" charset="2"/>
              <a:buNone/>
            </a:pPr>
            <a:endParaRPr lang="en-GB" sz="1500" b="0"/>
          </a:p>
        </p:txBody>
      </p:sp>
      <p:sp>
        <p:nvSpPr>
          <p:cNvPr id="74780" name="Rectangle 3"/>
          <p:cNvSpPr>
            <a:spLocks noChangeArrowheads="1"/>
          </p:cNvSpPr>
          <p:nvPr/>
        </p:nvSpPr>
        <p:spPr bwMode="auto">
          <a:xfrm>
            <a:off x="344488" y="3135313"/>
            <a:ext cx="7916862" cy="333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marL="303213" indent="-303213" algn="just" defTabSz="912813" eaLnBrk="1" hangingPunct="1">
              <a:spcBef>
                <a:spcPct val="20000"/>
              </a:spcBef>
              <a:buClr>
                <a:schemeClr val="accent1"/>
              </a:buClr>
              <a:buFont typeface="Arial" charset="0"/>
              <a:buChar char="•"/>
            </a:pPr>
            <a:r>
              <a:rPr lang="en-GB" sz="1500" dirty="0" smtClean="0"/>
              <a:t>Projected </a:t>
            </a:r>
            <a:r>
              <a:rPr lang="en-GB" sz="1500" dirty="0"/>
              <a:t>Return on Asset = 6%</a:t>
            </a:r>
          </a:p>
          <a:p>
            <a:pPr marL="303213" indent="-303213" algn="just" defTabSz="912813" eaLnBrk="1" hangingPunct="1">
              <a:spcBef>
                <a:spcPct val="20000"/>
              </a:spcBef>
              <a:buClr>
                <a:schemeClr val="accent1"/>
              </a:buClr>
              <a:buFont typeface="Arial" charset="0"/>
              <a:buChar char="•"/>
            </a:pPr>
            <a:endParaRPr lang="en-GB" sz="1500" dirty="0"/>
          </a:p>
          <a:p>
            <a:pPr marL="303213" indent="-303213" algn="just" defTabSz="912813" eaLnBrk="1" hangingPunct="1">
              <a:spcBef>
                <a:spcPct val="20000"/>
              </a:spcBef>
              <a:buClr>
                <a:schemeClr val="accent1"/>
              </a:buClr>
              <a:buFont typeface="Arial" charset="0"/>
              <a:buChar char="•"/>
            </a:pPr>
            <a:r>
              <a:rPr lang="en-GB" sz="1500" dirty="0"/>
              <a:t>Yearly revaluation </a:t>
            </a:r>
          </a:p>
          <a:p>
            <a:pPr marL="303213" indent="-303213" algn="just" defTabSz="912813" eaLnBrk="1" hangingPunct="1">
              <a:spcBef>
                <a:spcPct val="20000"/>
              </a:spcBef>
              <a:buClr>
                <a:schemeClr val="accent1"/>
              </a:buClr>
            </a:pPr>
            <a:r>
              <a:rPr lang="en-GB" sz="1500" dirty="0"/>
              <a:t>      = max (2%; 60% x 6%) = 3.6%</a:t>
            </a:r>
          </a:p>
          <a:p>
            <a:pPr marL="303213" indent="-303213" algn="just" defTabSz="912813" eaLnBrk="1" hangingPunct="1">
              <a:spcBef>
                <a:spcPct val="20000"/>
              </a:spcBef>
              <a:buClr>
                <a:schemeClr val="accent1"/>
              </a:buClr>
              <a:buFont typeface="Arial" charset="0"/>
              <a:buChar char="•"/>
            </a:pPr>
            <a:endParaRPr lang="en-GB" sz="1500" dirty="0"/>
          </a:p>
          <a:p>
            <a:pPr marL="303213" indent="-303213" algn="just" defTabSz="912813" eaLnBrk="1" hangingPunct="1">
              <a:spcBef>
                <a:spcPct val="20000"/>
              </a:spcBef>
              <a:buClr>
                <a:schemeClr val="accent1"/>
              </a:buClr>
              <a:buFont typeface="Arial" charset="0"/>
              <a:buChar char="•"/>
            </a:pPr>
            <a:r>
              <a:rPr lang="en-GB" sz="1500" dirty="0"/>
              <a:t>Maturity Payment </a:t>
            </a:r>
          </a:p>
          <a:p>
            <a:pPr marL="303213" indent="-303213" algn="just" defTabSz="912813" eaLnBrk="1" hangingPunct="1">
              <a:spcBef>
                <a:spcPct val="20000"/>
              </a:spcBef>
              <a:buClr>
                <a:schemeClr val="accent1"/>
              </a:buClr>
            </a:pPr>
            <a:r>
              <a:rPr lang="en-GB" sz="1500" dirty="0"/>
              <a:t>       = 100 x (1+ 3.6</a:t>
            </a:r>
            <a:r>
              <a:rPr lang="en-GB" sz="1500" dirty="0" smtClean="0"/>
              <a:t>%)^3 </a:t>
            </a:r>
            <a:r>
              <a:rPr lang="en-GB" sz="1500" dirty="0"/>
              <a:t>= </a:t>
            </a:r>
            <a:r>
              <a:rPr lang="en-GB" sz="1500" dirty="0" smtClean="0"/>
              <a:t>111</a:t>
            </a:r>
          </a:p>
          <a:p>
            <a:pPr marL="303213" indent="-303213" algn="just" defTabSz="912813" eaLnBrk="1" hangingPunct="1">
              <a:spcBef>
                <a:spcPct val="20000"/>
              </a:spcBef>
              <a:buClr>
                <a:schemeClr val="accent1"/>
              </a:buClr>
              <a:buFont typeface="Arial" charset="0"/>
              <a:buChar char="•"/>
            </a:pPr>
            <a:endParaRPr lang="en-GB" sz="1500" dirty="0" smtClean="0"/>
          </a:p>
          <a:p>
            <a:pPr marL="303213" indent="-303213" algn="just" defTabSz="912813" eaLnBrk="1" hangingPunct="1">
              <a:spcBef>
                <a:spcPct val="20000"/>
              </a:spcBef>
              <a:buClr>
                <a:schemeClr val="accent1"/>
              </a:buClr>
              <a:buFont typeface="Arial" charset="0"/>
              <a:buChar char="•"/>
            </a:pPr>
            <a:r>
              <a:rPr lang="en-GB" sz="1500" dirty="0" smtClean="0"/>
              <a:t>Minimum </a:t>
            </a:r>
            <a:r>
              <a:rPr lang="en-GB" sz="1500" dirty="0" err="1" smtClean="0"/>
              <a:t>Gurantee</a:t>
            </a:r>
            <a:r>
              <a:rPr lang="en-GB" sz="1500" dirty="0" smtClean="0"/>
              <a:t> Benefit </a:t>
            </a:r>
          </a:p>
          <a:p>
            <a:pPr marL="303213" indent="-303213" algn="just" defTabSz="912813" eaLnBrk="1" hangingPunct="1">
              <a:spcBef>
                <a:spcPct val="20000"/>
              </a:spcBef>
              <a:buClr>
                <a:schemeClr val="accent1"/>
              </a:buClr>
            </a:pPr>
            <a:r>
              <a:rPr lang="en-GB" sz="1500" dirty="0" smtClean="0"/>
              <a:t>       = 100 x (1 + 2%)^3 = 106</a:t>
            </a:r>
          </a:p>
          <a:p>
            <a:pPr marL="303213" indent="-303213" algn="just" defTabSz="912813" eaLnBrk="1" hangingPunct="1">
              <a:spcBef>
                <a:spcPct val="20000"/>
              </a:spcBef>
              <a:buClr>
                <a:schemeClr val="accent1"/>
              </a:buClr>
              <a:buFont typeface="Arial" charset="0"/>
              <a:buChar char="•"/>
            </a:pPr>
            <a:endParaRPr lang="en-GB" sz="1500" dirty="0"/>
          </a:p>
          <a:p>
            <a:pPr marL="303213" indent="-303213" algn="just" defTabSz="912813" eaLnBrk="1" hangingPunct="1">
              <a:spcBef>
                <a:spcPct val="20000"/>
              </a:spcBef>
              <a:buClr>
                <a:schemeClr val="accent1"/>
              </a:buClr>
              <a:buFont typeface="Arial" charset="0"/>
              <a:buChar char="•"/>
            </a:pPr>
            <a:r>
              <a:rPr lang="en-GB" sz="1500" dirty="0"/>
              <a:t>FDB = 111 – 106 = 5</a:t>
            </a:r>
          </a:p>
          <a:p>
            <a:pPr marL="303213" indent="-303213" algn="just" defTabSz="912813" eaLnBrk="1" hangingPunct="1">
              <a:spcBef>
                <a:spcPct val="20000"/>
              </a:spcBef>
              <a:buClr>
                <a:schemeClr val="accent1"/>
              </a:buClr>
              <a:buFont typeface="Wingdings" pitchFamily="2" charset="2"/>
              <a:buNone/>
            </a:pPr>
            <a:endParaRPr lang="en-GB" sz="1500" dirty="0"/>
          </a:p>
          <a:p>
            <a:pPr marL="303213" indent="-303213" algn="just" defTabSz="912813" eaLnBrk="1" hangingPunct="1">
              <a:spcBef>
                <a:spcPct val="20000"/>
              </a:spcBef>
              <a:buClr>
                <a:schemeClr val="accent1"/>
              </a:buClr>
              <a:buFont typeface="Wingdings" pitchFamily="2" charset="2"/>
              <a:buNone/>
            </a:pPr>
            <a:endParaRPr lang="en-GB" sz="1500" b="0" dirty="0"/>
          </a:p>
        </p:txBody>
      </p:sp>
      <p:sp>
        <p:nvSpPr>
          <p:cNvPr id="30" name="Rectangle 7"/>
          <p:cNvSpPr>
            <a:spLocks noChangeArrowheads="1"/>
          </p:cNvSpPr>
          <p:nvPr/>
        </p:nvSpPr>
        <p:spPr bwMode="auto">
          <a:xfrm>
            <a:off x="512763" y="171018"/>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65539" name="Rectangle 3"/>
          <p:cNvSpPr>
            <a:spLocks noChangeArrowheads="1"/>
          </p:cNvSpPr>
          <p:nvPr/>
        </p:nvSpPr>
        <p:spPr bwMode="auto">
          <a:xfrm>
            <a:off x="-22225" y="4110038"/>
            <a:ext cx="8836025" cy="256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719138" lvl="1" indent="-268288" algn="just" defTabSz="912813" eaLnBrk="1" hangingPunct="1">
              <a:spcBef>
                <a:spcPct val="20000"/>
              </a:spcBef>
              <a:buClr>
                <a:schemeClr val="accent1"/>
              </a:buClr>
              <a:buFont typeface="Wingdings" pitchFamily="2" charset="2"/>
              <a:buNone/>
            </a:pPr>
            <a:r>
              <a:rPr lang="en-GB" sz="1400" i="1"/>
              <a:t>2.2.3.1 Definition </a:t>
            </a:r>
            <a:r>
              <a:rPr lang="en-GB" sz="1400" b="0" i="1"/>
              <a:t>of “best estimate” and allowance for uncertainty </a:t>
            </a:r>
          </a:p>
          <a:p>
            <a:pPr marL="719138" lvl="1" indent="-268288" algn="just" defTabSz="912813" eaLnBrk="1" hangingPunct="1">
              <a:spcBef>
                <a:spcPct val="20000"/>
              </a:spcBef>
              <a:buClr>
                <a:schemeClr val="accent1"/>
              </a:buClr>
              <a:buFont typeface="Wingdings" pitchFamily="2" charset="2"/>
              <a:buNone/>
            </a:pPr>
            <a:r>
              <a:rPr lang="en-GB" sz="1400" i="1"/>
              <a:t>TP.1.59.  </a:t>
            </a:r>
            <a:r>
              <a:rPr lang="en-GB" sz="1400" b="0" i="1"/>
              <a:t>The best estimate shall correspond to</a:t>
            </a:r>
            <a:r>
              <a:rPr lang="en-GB" sz="1400" i="1"/>
              <a:t> the probability weighted average of future cash-flows taking account of the time value of money, using the relevant risk-free interest rate term structure</a:t>
            </a:r>
            <a:r>
              <a:rPr lang="en-GB" sz="1400" b="0" i="1"/>
              <a:t>. </a:t>
            </a:r>
          </a:p>
          <a:p>
            <a:pPr marL="719138" lvl="1" indent="-268288" algn="just" defTabSz="912813" eaLnBrk="1" hangingPunct="1">
              <a:spcBef>
                <a:spcPct val="20000"/>
              </a:spcBef>
              <a:buClr>
                <a:schemeClr val="accent1"/>
              </a:buClr>
              <a:buFont typeface="Wingdings" pitchFamily="2" charset="2"/>
              <a:buNone/>
            </a:pPr>
            <a:r>
              <a:rPr lang="en-GB" sz="1400" i="1"/>
              <a:t>TP.1.67. </a:t>
            </a:r>
            <a:r>
              <a:rPr lang="en-GB" sz="1400" b="0" i="1"/>
              <a:t>Valuation techniques considered to be appropriate actuarial and statistical methodologies to calculate the best estimate as required by Article 86(a) include: </a:t>
            </a:r>
            <a:r>
              <a:rPr lang="en-GB" sz="1400" i="1"/>
              <a:t>simulation, deterministic and analytical techniques</a:t>
            </a:r>
            <a:r>
              <a:rPr lang="en-GB" sz="1400" b="0" i="1"/>
              <a:t> (based on the distribution of future of cash-flows) or a combination thereof. </a:t>
            </a:r>
          </a:p>
          <a:p>
            <a:pPr marL="719138" lvl="1" indent="-268288" algn="l" defTabSz="912813" eaLnBrk="1" hangingPunct="1">
              <a:spcBef>
                <a:spcPct val="20000"/>
              </a:spcBef>
              <a:buClr>
                <a:schemeClr val="accent1"/>
              </a:buClr>
              <a:buFont typeface="Wingdings" pitchFamily="2" charset="2"/>
              <a:buNone/>
            </a:pPr>
            <a:endParaRPr lang="en-GB" sz="1400">
              <a:solidFill>
                <a:schemeClr val="accent1"/>
              </a:solidFill>
            </a:endParaRPr>
          </a:p>
          <a:p>
            <a:pPr marL="719138" lvl="1" indent="-268288" algn="l" defTabSz="912813" eaLnBrk="1" hangingPunct="1">
              <a:spcBef>
                <a:spcPct val="20000"/>
              </a:spcBef>
              <a:buClr>
                <a:schemeClr val="accent1"/>
              </a:buClr>
              <a:buFont typeface="Wingdings" pitchFamily="2" charset="2"/>
              <a:buNone/>
            </a:pPr>
            <a:endParaRPr lang="en-GB" sz="1400"/>
          </a:p>
          <a:p>
            <a:pPr marL="719138" lvl="1" indent="-268288" algn="l" defTabSz="912813" eaLnBrk="1" hangingPunct="1">
              <a:spcBef>
                <a:spcPct val="20000"/>
              </a:spcBef>
              <a:buClr>
                <a:schemeClr val="accent1"/>
              </a:buClr>
              <a:buFont typeface="Wingdings" pitchFamily="2" charset="2"/>
              <a:buNone/>
            </a:pPr>
            <a:endParaRPr lang="en-GB" sz="1400"/>
          </a:p>
        </p:txBody>
      </p:sp>
      <p:pic>
        <p:nvPicPr>
          <p:cNvPr id="65540" name="Picture 8"/>
          <p:cNvPicPr>
            <a:picLocks noChangeAspect="1" noChangeArrowheads="1"/>
          </p:cNvPicPr>
          <p:nvPr/>
        </p:nvPicPr>
        <p:blipFill>
          <a:blip r:embed="rId2">
            <a:extLst>
              <a:ext uri="{28A0092B-C50C-407E-A947-70E740481C1C}">
                <a14:useLocalDpi xmlns:a14="http://schemas.microsoft.com/office/drawing/2010/main" xmlns="" val="0"/>
              </a:ext>
            </a:extLst>
          </a:blip>
          <a:srcRect t="9879" b="15251"/>
          <a:stretch>
            <a:fillRect/>
          </a:stretch>
        </p:blipFill>
        <p:spPr bwMode="auto">
          <a:xfrm>
            <a:off x="6961188" y="3378200"/>
            <a:ext cx="1762125"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 name="Rectangle 6"/>
          <p:cNvSpPr/>
          <p:nvPr/>
        </p:nvSpPr>
        <p:spPr bwMode="auto">
          <a:xfrm>
            <a:off x="241300" y="4094163"/>
            <a:ext cx="8648700" cy="1612900"/>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65542" name="Rectangle 7"/>
          <p:cNvSpPr>
            <a:spLocks noChangeArrowheads="1"/>
          </p:cNvSpPr>
          <p:nvPr/>
        </p:nvSpPr>
        <p:spPr bwMode="auto">
          <a:xfrm>
            <a:off x="630238" y="5819343"/>
            <a:ext cx="78708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719138" lvl="1" indent="-268288" algn="l" defTabSz="912813" eaLnBrk="1" hangingPunct="1">
              <a:spcBef>
                <a:spcPct val="20000"/>
              </a:spcBef>
              <a:buClr>
                <a:schemeClr val="accent1"/>
              </a:buClr>
              <a:buFont typeface="Wingdings" pitchFamily="2" charset="2"/>
              <a:buNone/>
            </a:pPr>
            <a:r>
              <a:rPr lang="en-GB" sz="1400" dirty="0">
                <a:solidFill>
                  <a:srgbClr val="C00000"/>
                </a:solidFill>
              </a:rPr>
              <a:t>Present value of net cash-flows </a:t>
            </a:r>
            <a:r>
              <a:rPr lang="en-GB" sz="1400" dirty="0" smtClean="0">
                <a:solidFill>
                  <a:srgbClr val="C00000"/>
                </a:solidFill>
              </a:rPr>
              <a:t>taking </a:t>
            </a:r>
            <a:r>
              <a:rPr lang="en-GB" sz="1400" dirty="0">
                <a:solidFill>
                  <a:srgbClr val="C00000"/>
                </a:solidFill>
              </a:rPr>
              <a:t>into consideration embedded options, if exist</a:t>
            </a:r>
          </a:p>
        </p:txBody>
      </p:sp>
      <p:sp>
        <p:nvSpPr>
          <p:cNvPr id="65543" name="Line 5"/>
          <p:cNvSpPr>
            <a:spLocks noChangeShapeType="1"/>
          </p:cNvSpPr>
          <p:nvPr/>
        </p:nvSpPr>
        <p:spPr bwMode="auto">
          <a:xfrm flipV="1">
            <a:off x="241300" y="5930900"/>
            <a:ext cx="774700"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65545"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6554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b="39919"/>
          <a:stretch>
            <a:fillRect/>
          </a:stretch>
        </p:blipFill>
        <p:spPr bwMode="auto">
          <a:xfrm>
            <a:off x="454025" y="1579563"/>
            <a:ext cx="5903913"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65547" name="Rectangle 3"/>
          <p:cNvSpPr>
            <a:spLocks noChangeArrowheads="1"/>
          </p:cNvSpPr>
          <p:nvPr/>
        </p:nvSpPr>
        <p:spPr bwMode="auto">
          <a:xfrm>
            <a:off x="233363" y="1063625"/>
            <a:ext cx="82184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a:solidFill>
                  <a:srgbClr val="000000"/>
                </a:solidFill>
              </a:rPr>
              <a:t>Is the “best estimate” a “good enough” estimate?</a:t>
            </a:r>
          </a:p>
        </p:txBody>
      </p:sp>
      <p:sp>
        <p:nvSpPr>
          <p:cNvPr id="1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calculation 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Tree>
    <p:extLst>
      <p:ext uri="{BB962C8B-B14F-4D97-AF65-F5344CB8AC3E}">
        <p14:creationId xmlns:p14="http://schemas.microsoft.com/office/powerpoint/2010/main" xmlns="" val="649741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6758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5" name="Rectangle 24"/>
          <p:cNvSpPr/>
          <p:nvPr/>
        </p:nvSpPr>
        <p:spPr>
          <a:xfrm>
            <a:off x="259911" y="1138401"/>
            <a:ext cx="4030270" cy="307777"/>
          </a:xfrm>
          <a:prstGeom prst="rect">
            <a:avLst/>
          </a:prstGeom>
        </p:spPr>
        <p:txBody>
          <a:bodyPr wrap="none">
            <a:spAutoFit/>
          </a:bodyPr>
          <a:lstStyle/>
          <a:p>
            <a:pPr eaLnBrk="1" fontAlgn="auto" hangingPunct="1">
              <a:spcBef>
                <a:spcPts val="0"/>
              </a:spcBef>
              <a:spcAft>
                <a:spcPts val="0"/>
              </a:spcAft>
              <a:defRPr/>
            </a:pPr>
            <a:r>
              <a:rPr lang="it-IT" sz="1400" kern="0" dirty="0" smtClean="0">
                <a:solidFill>
                  <a:srgbClr val="000000"/>
                </a:solidFill>
              </a:rPr>
              <a:t>How the Embedded </a:t>
            </a:r>
            <a:r>
              <a:rPr lang="it-IT" sz="1400" kern="0" dirty="0" err="1" smtClean="0">
                <a:solidFill>
                  <a:srgbClr val="000000"/>
                </a:solidFill>
              </a:rPr>
              <a:t>Options</a:t>
            </a:r>
            <a:r>
              <a:rPr lang="it-IT" sz="1400" kern="0" dirty="0" smtClean="0">
                <a:solidFill>
                  <a:srgbClr val="000000"/>
                </a:solidFill>
              </a:rPr>
              <a:t> </a:t>
            </a:r>
            <a:r>
              <a:rPr lang="it-IT" sz="1400" kern="0" dirty="0" err="1" smtClean="0">
                <a:solidFill>
                  <a:srgbClr val="000000"/>
                </a:solidFill>
              </a:rPr>
              <a:t>affects</a:t>
            </a:r>
            <a:r>
              <a:rPr lang="it-IT" sz="1400" kern="0" dirty="0" smtClean="0">
                <a:solidFill>
                  <a:srgbClr val="000000"/>
                </a:solidFill>
              </a:rPr>
              <a:t> the BEL?</a:t>
            </a:r>
            <a:endParaRPr lang="it-IT" sz="1400" u="sng" kern="0" dirty="0">
              <a:solidFill>
                <a:srgbClr val="000000"/>
              </a:solidFill>
            </a:endParaRPr>
          </a:p>
        </p:txBody>
      </p:sp>
      <p:sp>
        <p:nvSpPr>
          <p:cNvPr id="69" name="Rectangle 68"/>
          <p:cNvSpPr/>
          <p:nvPr/>
        </p:nvSpPr>
        <p:spPr>
          <a:xfrm>
            <a:off x="394696" y="1465426"/>
            <a:ext cx="3523722" cy="307777"/>
          </a:xfrm>
          <a:prstGeom prst="rect">
            <a:avLst/>
          </a:prstGeom>
        </p:spPr>
        <p:txBody>
          <a:bodyPr wrap="none">
            <a:spAutoFit/>
          </a:bodyPr>
          <a:lstStyle/>
          <a:p>
            <a:pPr eaLnBrk="1" fontAlgn="auto" hangingPunct="1">
              <a:spcBef>
                <a:spcPts val="0"/>
              </a:spcBef>
              <a:spcAft>
                <a:spcPts val="0"/>
              </a:spcAft>
              <a:buFont typeface="Arial" pitchFamily="34" charset="0"/>
              <a:buChar char="•"/>
              <a:defRPr/>
            </a:pPr>
            <a:r>
              <a:rPr lang="it-IT" sz="1400" b="0" kern="0" dirty="0" smtClean="0">
                <a:solidFill>
                  <a:srgbClr val="000000"/>
                </a:solidFill>
              </a:rPr>
              <a:t> Maturity Benefit before revaluation = 100</a:t>
            </a:r>
            <a:endParaRPr lang="it-IT" sz="1400" b="0" u="sng" kern="0" dirty="0">
              <a:solidFill>
                <a:srgbClr val="000000"/>
              </a:solidFill>
            </a:endParaRPr>
          </a:p>
        </p:txBody>
      </p:sp>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
        <p:nvSpPr>
          <p:cNvPr id="10" name="Rectangle 9"/>
          <p:cNvSpPr/>
          <p:nvPr/>
        </p:nvSpPr>
        <p:spPr>
          <a:xfrm>
            <a:off x="382861" y="1721441"/>
            <a:ext cx="4647427" cy="307777"/>
          </a:xfrm>
          <a:prstGeom prst="rect">
            <a:avLst/>
          </a:prstGeom>
        </p:spPr>
        <p:txBody>
          <a:bodyPr wrap="none">
            <a:spAutoFit/>
          </a:bodyPr>
          <a:lstStyle/>
          <a:p>
            <a:pPr eaLnBrk="1" fontAlgn="auto" hangingPunct="1">
              <a:spcBef>
                <a:spcPts val="0"/>
              </a:spcBef>
              <a:spcAft>
                <a:spcPts val="0"/>
              </a:spcAft>
              <a:buFont typeface="Arial" pitchFamily="34" charset="0"/>
              <a:buChar char="•"/>
              <a:defRPr/>
            </a:pPr>
            <a:r>
              <a:rPr lang="it-IT" sz="1400" b="0" kern="0" dirty="0" smtClean="0">
                <a:solidFill>
                  <a:srgbClr val="000000"/>
                </a:solidFill>
              </a:rPr>
              <a:t> Expected Return: 3 possible scenarios  0% - 5% - 10%</a:t>
            </a:r>
            <a:endParaRPr lang="it-IT" sz="1400" b="0" u="sng" kern="0" dirty="0">
              <a:solidFill>
                <a:srgbClr val="000000"/>
              </a:solidFill>
            </a:endParaRPr>
          </a:p>
        </p:txBody>
      </p:sp>
      <p:sp>
        <p:nvSpPr>
          <p:cNvPr id="11" name="Rectangle 10"/>
          <p:cNvSpPr/>
          <p:nvPr/>
        </p:nvSpPr>
        <p:spPr>
          <a:xfrm>
            <a:off x="364277" y="2068349"/>
            <a:ext cx="3345789" cy="307777"/>
          </a:xfrm>
          <a:prstGeom prst="rect">
            <a:avLst/>
          </a:prstGeom>
        </p:spPr>
        <p:txBody>
          <a:bodyPr wrap="none">
            <a:spAutoFit/>
          </a:bodyPr>
          <a:lstStyle/>
          <a:p>
            <a:pPr eaLnBrk="1" fontAlgn="auto" hangingPunct="1">
              <a:spcBef>
                <a:spcPts val="0"/>
              </a:spcBef>
              <a:spcAft>
                <a:spcPts val="0"/>
              </a:spcAft>
              <a:defRPr/>
            </a:pPr>
            <a:r>
              <a:rPr lang="it-IT" sz="1400" kern="0" dirty="0" smtClean="0">
                <a:solidFill>
                  <a:srgbClr val="000000"/>
                </a:solidFill>
              </a:rPr>
              <a:t>Deterministic (Traditional) Approach:</a:t>
            </a:r>
            <a:endParaRPr lang="it-IT" sz="1400" u="sng" kern="0" dirty="0">
              <a:solidFill>
                <a:srgbClr val="000000"/>
              </a:solidFill>
            </a:endParaRPr>
          </a:p>
        </p:txBody>
      </p:sp>
      <p:sp>
        <p:nvSpPr>
          <p:cNvPr id="12" name="Rectangle 11"/>
          <p:cNvSpPr/>
          <p:nvPr/>
        </p:nvSpPr>
        <p:spPr>
          <a:xfrm>
            <a:off x="3683595" y="2069504"/>
            <a:ext cx="2852064" cy="307777"/>
          </a:xfrm>
          <a:prstGeom prst="rect">
            <a:avLst/>
          </a:prstGeom>
        </p:spPr>
        <p:txBody>
          <a:bodyPr wrap="none">
            <a:spAutoFit/>
          </a:bodyPr>
          <a:lstStyle/>
          <a:p>
            <a:pPr eaLnBrk="1" fontAlgn="auto" hangingPunct="1">
              <a:spcBef>
                <a:spcPts val="0"/>
              </a:spcBef>
              <a:spcAft>
                <a:spcPts val="0"/>
              </a:spcAft>
              <a:defRPr/>
            </a:pPr>
            <a:r>
              <a:rPr lang="it-IT" sz="1400" b="0" kern="0" dirty="0" smtClean="0">
                <a:solidFill>
                  <a:srgbClr val="000000"/>
                </a:solidFill>
              </a:rPr>
              <a:t>Valuation in the Central Scenario:</a:t>
            </a:r>
            <a:endParaRPr lang="it-IT" sz="1400" b="0" u="sng" kern="0" dirty="0">
              <a:solidFill>
                <a:srgbClr val="000000"/>
              </a:solidFill>
            </a:endParaRPr>
          </a:p>
        </p:txBody>
      </p:sp>
      <p:sp>
        <p:nvSpPr>
          <p:cNvPr id="13" name="Rectangle 12"/>
          <p:cNvSpPr/>
          <p:nvPr/>
        </p:nvSpPr>
        <p:spPr>
          <a:xfrm>
            <a:off x="303086" y="3326806"/>
            <a:ext cx="1766830" cy="307777"/>
          </a:xfrm>
          <a:prstGeom prst="rect">
            <a:avLst/>
          </a:prstGeom>
        </p:spPr>
        <p:txBody>
          <a:bodyPr wrap="none">
            <a:spAutoFit/>
          </a:bodyPr>
          <a:lstStyle/>
          <a:p>
            <a:pPr eaLnBrk="1" fontAlgn="auto" hangingPunct="1">
              <a:spcBef>
                <a:spcPts val="0"/>
              </a:spcBef>
              <a:spcAft>
                <a:spcPts val="0"/>
              </a:spcAft>
              <a:defRPr/>
            </a:pPr>
            <a:r>
              <a:rPr lang="it-IT" sz="1400" kern="0" dirty="0" smtClean="0">
                <a:solidFill>
                  <a:srgbClr val="000000"/>
                </a:solidFill>
              </a:rPr>
              <a:t>Correct Approach:</a:t>
            </a:r>
            <a:endParaRPr lang="it-IT" sz="1400" u="sng" kern="0" dirty="0">
              <a:solidFill>
                <a:srgbClr val="000000"/>
              </a:solidFill>
            </a:endParaRPr>
          </a:p>
        </p:txBody>
      </p:sp>
      <p:graphicFrame>
        <p:nvGraphicFramePr>
          <p:cNvPr id="18" name="Table 17"/>
          <p:cNvGraphicFramePr>
            <a:graphicFrameLocks noGrp="1"/>
          </p:cNvGraphicFramePr>
          <p:nvPr/>
        </p:nvGraphicFramePr>
        <p:xfrm>
          <a:off x="609595" y="2466129"/>
          <a:ext cx="7883238" cy="731520"/>
        </p:xfrm>
        <a:graphic>
          <a:graphicData uri="http://schemas.openxmlformats.org/drawingml/2006/table">
            <a:tbl>
              <a:tblPr firstRow="1" bandRow="1">
                <a:tableStyleId>{7DF18680-E054-41AD-8BC1-D1AEF772440D}</a:tableStyleId>
              </a:tblPr>
              <a:tblGrid>
                <a:gridCol w="1151639"/>
                <a:gridCol w="3208136"/>
                <a:gridCol w="3523463"/>
              </a:tblGrid>
              <a:tr h="357967">
                <a:tc>
                  <a:txBody>
                    <a:bodyPr/>
                    <a:lstStyle/>
                    <a:p>
                      <a:pPr algn="ctr"/>
                      <a:r>
                        <a:rPr lang="it-IT" dirty="0" smtClean="0">
                          <a:solidFill>
                            <a:sysClr val="windowText" lastClr="000000"/>
                          </a:solidFill>
                        </a:rPr>
                        <a:t>return</a:t>
                      </a:r>
                      <a:endParaRPr lang="it-IT" dirty="0">
                        <a:solidFill>
                          <a:sysClr val="windowText" lastClr="000000"/>
                        </a:solidFill>
                      </a:endParaRPr>
                    </a:p>
                  </a:txBody>
                  <a:tcPr/>
                </a:tc>
                <a:tc>
                  <a:txBody>
                    <a:bodyPr/>
                    <a:lstStyle/>
                    <a:p>
                      <a:pPr algn="ctr"/>
                      <a:r>
                        <a:rPr lang="it-IT" dirty="0" smtClean="0">
                          <a:solidFill>
                            <a:sysClr val="windowText" lastClr="000000"/>
                          </a:solidFill>
                        </a:rPr>
                        <a:t>Unit Linked w/o guarantee</a:t>
                      </a:r>
                      <a:endParaRPr lang="it-IT" dirty="0">
                        <a:solidFill>
                          <a:sysClr val="windowText" lastClr="000000"/>
                        </a:solidFill>
                      </a:endParaRPr>
                    </a:p>
                  </a:txBody>
                  <a:tcPr/>
                </a:tc>
                <a:tc>
                  <a:txBody>
                    <a:bodyPr/>
                    <a:lstStyle/>
                    <a:p>
                      <a:pPr algn="ctr"/>
                      <a:r>
                        <a:rPr lang="it-IT" dirty="0" smtClean="0">
                          <a:solidFill>
                            <a:sysClr val="windowText" lastClr="000000"/>
                          </a:solidFill>
                        </a:rPr>
                        <a:t>Unit Linked  3% guarantee</a:t>
                      </a:r>
                      <a:endParaRPr lang="it-IT" dirty="0">
                        <a:solidFill>
                          <a:sysClr val="windowText" lastClr="000000"/>
                        </a:solidFill>
                      </a:endParaRPr>
                    </a:p>
                  </a:txBody>
                  <a:tcPr/>
                </a:tc>
              </a:tr>
              <a:tr h="330200">
                <a:tc>
                  <a:txBody>
                    <a:bodyPr/>
                    <a:lstStyle/>
                    <a:p>
                      <a:pPr algn="ctr"/>
                      <a:r>
                        <a:rPr lang="it-IT" dirty="0" smtClean="0"/>
                        <a:t>5%</a:t>
                      </a:r>
                      <a:endParaRPr lang="it-IT" dirty="0"/>
                    </a:p>
                  </a:txBody>
                  <a:tcPr/>
                </a:tc>
                <a:tc>
                  <a:txBody>
                    <a:bodyPr/>
                    <a:lstStyle/>
                    <a:p>
                      <a:pPr algn="ctr"/>
                      <a:r>
                        <a:rPr lang="it-IT" dirty="0" smtClean="0"/>
                        <a:t>100 x (1</a:t>
                      </a:r>
                      <a:r>
                        <a:rPr lang="it-IT" baseline="0" dirty="0" smtClean="0"/>
                        <a:t> + </a:t>
                      </a:r>
                      <a:r>
                        <a:rPr lang="it-IT" dirty="0" smtClean="0"/>
                        <a:t>5%) = 105</a:t>
                      </a:r>
                      <a:endParaRPr lang="it-IT" dirty="0"/>
                    </a:p>
                  </a:txBody>
                  <a:tcPr/>
                </a:tc>
                <a:tc>
                  <a:txBody>
                    <a:bodyPr/>
                    <a:lstStyle/>
                    <a:p>
                      <a:pPr algn="ctr"/>
                      <a:r>
                        <a:rPr lang="it-IT" dirty="0" smtClean="0"/>
                        <a:t>100 x (1</a:t>
                      </a:r>
                      <a:r>
                        <a:rPr lang="it-IT" baseline="0" dirty="0" smtClean="0"/>
                        <a:t> + </a:t>
                      </a:r>
                      <a:r>
                        <a:rPr lang="it-IT" dirty="0" smtClean="0"/>
                        <a:t>5%) = 105</a:t>
                      </a:r>
                      <a:endParaRPr lang="it-IT" dirty="0"/>
                    </a:p>
                  </a:txBody>
                  <a:tcPr/>
                </a:tc>
              </a:tr>
            </a:tbl>
          </a:graphicData>
        </a:graphic>
      </p:graphicFrame>
      <p:graphicFrame>
        <p:nvGraphicFramePr>
          <p:cNvPr id="19" name="Table 18"/>
          <p:cNvGraphicFramePr>
            <a:graphicFrameLocks noGrp="1"/>
          </p:cNvGraphicFramePr>
          <p:nvPr/>
        </p:nvGraphicFramePr>
        <p:xfrm>
          <a:off x="619115" y="3690129"/>
          <a:ext cx="7883238" cy="1828800"/>
        </p:xfrm>
        <a:graphic>
          <a:graphicData uri="http://schemas.openxmlformats.org/drawingml/2006/table">
            <a:tbl>
              <a:tblPr firstRow="1" bandRow="1">
                <a:tableStyleId>{7DF18680-E054-41AD-8BC1-D1AEF772440D}</a:tableStyleId>
              </a:tblPr>
              <a:tblGrid>
                <a:gridCol w="1151639"/>
                <a:gridCol w="3208136"/>
                <a:gridCol w="3523463"/>
              </a:tblGrid>
              <a:tr h="357967">
                <a:tc>
                  <a:txBody>
                    <a:bodyPr/>
                    <a:lstStyle/>
                    <a:p>
                      <a:pPr algn="ctr"/>
                      <a:r>
                        <a:rPr lang="it-IT" dirty="0" smtClean="0">
                          <a:solidFill>
                            <a:sysClr val="windowText" lastClr="000000"/>
                          </a:solidFill>
                        </a:rPr>
                        <a:t>return</a:t>
                      </a:r>
                      <a:endParaRPr lang="it-IT" dirty="0">
                        <a:solidFill>
                          <a:sysClr val="windowText" lastClr="000000"/>
                        </a:solidFill>
                      </a:endParaRPr>
                    </a:p>
                  </a:txBody>
                  <a:tcPr/>
                </a:tc>
                <a:tc>
                  <a:txBody>
                    <a:bodyPr/>
                    <a:lstStyle/>
                    <a:p>
                      <a:pPr algn="ctr"/>
                      <a:r>
                        <a:rPr lang="it-IT" dirty="0" smtClean="0">
                          <a:solidFill>
                            <a:sysClr val="windowText" lastClr="000000"/>
                          </a:solidFill>
                        </a:rPr>
                        <a:t>Unit Linked w/o guarantee</a:t>
                      </a:r>
                      <a:endParaRPr lang="it-IT" dirty="0">
                        <a:solidFill>
                          <a:sysClr val="windowText" lastClr="000000"/>
                        </a:solidFill>
                      </a:endParaRPr>
                    </a:p>
                  </a:txBody>
                  <a:tcPr/>
                </a:tc>
                <a:tc>
                  <a:txBody>
                    <a:bodyPr/>
                    <a:lstStyle/>
                    <a:p>
                      <a:pPr algn="ctr"/>
                      <a:r>
                        <a:rPr lang="it-IT" dirty="0" smtClean="0">
                          <a:solidFill>
                            <a:sysClr val="windowText" lastClr="000000"/>
                          </a:solidFill>
                        </a:rPr>
                        <a:t>Unit Linked  3% guarantee</a:t>
                      </a:r>
                      <a:endParaRPr lang="it-IT" dirty="0">
                        <a:solidFill>
                          <a:sysClr val="windowText" lastClr="000000"/>
                        </a:solidFill>
                      </a:endParaRPr>
                    </a:p>
                  </a:txBody>
                  <a:tcPr/>
                </a:tc>
              </a:tr>
              <a:tr h="330200">
                <a:tc>
                  <a:txBody>
                    <a:bodyPr/>
                    <a:lstStyle/>
                    <a:p>
                      <a:pPr algn="ctr"/>
                      <a:r>
                        <a:rPr lang="it-IT" dirty="0" smtClean="0"/>
                        <a:t>0%</a:t>
                      </a:r>
                      <a:endParaRPr lang="it-IT" dirty="0"/>
                    </a:p>
                  </a:txBody>
                  <a:tcPr>
                    <a:solidFill>
                      <a:schemeClr val="bg1">
                        <a:lumMod val="85000"/>
                      </a:schemeClr>
                    </a:solidFill>
                  </a:tcPr>
                </a:tc>
                <a:tc>
                  <a:txBody>
                    <a:bodyPr/>
                    <a:lstStyle/>
                    <a:p>
                      <a:pPr algn="ctr"/>
                      <a:r>
                        <a:rPr lang="it-IT" dirty="0" smtClean="0"/>
                        <a:t>100 x (1</a:t>
                      </a:r>
                      <a:r>
                        <a:rPr lang="it-IT" baseline="0" dirty="0" smtClean="0"/>
                        <a:t> + </a:t>
                      </a:r>
                      <a:r>
                        <a:rPr lang="it-IT" dirty="0" smtClean="0"/>
                        <a:t>0%) = 100</a:t>
                      </a:r>
                      <a:endParaRPr lang="it-IT" dirty="0"/>
                    </a:p>
                  </a:txBody>
                  <a:tcPr>
                    <a:solidFill>
                      <a:schemeClr val="bg1">
                        <a:lumMod val="85000"/>
                      </a:schemeClr>
                    </a:solidFill>
                  </a:tcPr>
                </a:tc>
                <a:tc>
                  <a:txBody>
                    <a:bodyPr/>
                    <a:lstStyle/>
                    <a:p>
                      <a:pPr algn="ctr"/>
                      <a:r>
                        <a:rPr lang="it-IT" dirty="0" smtClean="0">
                          <a:solidFill>
                            <a:srgbClr val="FF0000"/>
                          </a:solidFill>
                        </a:rPr>
                        <a:t>100 x (1</a:t>
                      </a:r>
                      <a:r>
                        <a:rPr lang="it-IT" baseline="0" dirty="0" smtClean="0">
                          <a:solidFill>
                            <a:srgbClr val="FF0000"/>
                          </a:solidFill>
                        </a:rPr>
                        <a:t> + </a:t>
                      </a:r>
                      <a:r>
                        <a:rPr lang="it-IT" dirty="0" smtClean="0">
                          <a:solidFill>
                            <a:srgbClr val="FF0000"/>
                          </a:solidFill>
                        </a:rPr>
                        <a:t>3%) = 103</a:t>
                      </a:r>
                      <a:endParaRPr lang="it-IT" dirty="0">
                        <a:solidFill>
                          <a:srgbClr val="FF0000"/>
                        </a:solidFill>
                      </a:endParaRPr>
                    </a:p>
                  </a:txBody>
                  <a:tcPr>
                    <a:solidFill>
                      <a:schemeClr val="bg1">
                        <a:lumMod val="85000"/>
                      </a:schemeClr>
                    </a:solidFill>
                  </a:tcPr>
                </a:tc>
              </a:tr>
              <a:tr h="330200">
                <a:tc>
                  <a:txBody>
                    <a:bodyPr/>
                    <a:lstStyle/>
                    <a:p>
                      <a:pPr algn="ctr"/>
                      <a:r>
                        <a:rPr lang="it-IT" dirty="0" smtClean="0"/>
                        <a:t>5%</a:t>
                      </a:r>
                      <a:endParaRPr lang="it-IT" dirty="0"/>
                    </a:p>
                  </a:txBody>
                  <a:tcPr>
                    <a:solidFill>
                      <a:schemeClr val="bg1">
                        <a:lumMod val="85000"/>
                      </a:schemeClr>
                    </a:solidFill>
                  </a:tcPr>
                </a:tc>
                <a:tc>
                  <a:txBody>
                    <a:bodyPr/>
                    <a:lstStyle/>
                    <a:p>
                      <a:pPr algn="ctr"/>
                      <a:r>
                        <a:rPr lang="it-IT" dirty="0" smtClean="0"/>
                        <a:t>100 x (1</a:t>
                      </a:r>
                      <a:r>
                        <a:rPr lang="it-IT" baseline="0" dirty="0" smtClean="0"/>
                        <a:t> + </a:t>
                      </a:r>
                      <a:r>
                        <a:rPr lang="it-IT" dirty="0" smtClean="0"/>
                        <a:t>5%) = 105</a:t>
                      </a:r>
                      <a:endParaRPr lang="it-IT" dirty="0"/>
                    </a:p>
                  </a:txBody>
                  <a:tcPr>
                    <a:solidFill>
                      <a:schemeClr val="bg1">
                        <a:lumMod val="85000"/>
                      </a:schemeClr>
                    </a:solidFill>
                  </a:tcPr>
                </a:tc>
                <a:tc>
                  <a:txBody>
                    <a:bodyPr/>
                    <a:lstStyle/>
                    <a:p>
                      <a:pPr algn="ctr"/>
                      <a:r>
                        <a:rPr lang="it-IT" dirty="0" smtClean="0"/>
                        <a:t>100 x (1</a:t>
                      </a:r>
                      <a:r>
                        <a:rPr lang="it-IT" baseline="0" dirty="0" smtClean="0"/>
                        <a:t> + </a:t>
                      </a:r>
                      <a:r>
                        <a:rPr lang="it-IT" dirty="0" smtClean="0"/>
                        <a:t>5%) = 105</a:t>
                      </a:r>
                      <a:endParaRPr lang="it-IT" dirty="0"/>
                    </a:p>
                  </a:txBody>
                  <a:tcPr>
                    <a:solidFill>
                      <a:schemeClr val="bg1">
                        <a:lumMod val="85000"/>
                      </a:schemeClr>
                    </a:solidFill>
                  </a:tcPr>
                </a:tc>
              </a:tr>
              <a:tr h="330200">
                <a:tc>
                  <a:txBody>
                    <a:bodyPr/>
                    <a:lstStyle/>
                    <a:p>
                      <a:pPr algn="ctr"/>
                      <a:r>
                        <a:rPr lang="it-IT" dirty="0" smtClean="0"/>
                        <a:t>10%</a:t>
                      </a:r>
                      <a:endParaRPr lang="it-IT" dirty="0"/>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100 x (1</a:t>
                      </a:r>
                      <a:r>
                        <a:rPr lang="it-IT" baseline="0" dirty="0" smtClean="0"/>
                        <a:t> + </a:t>
                      </a:r>
                      <a:r>
                        <a:rPr lang="it-IT" dirty="0" smtClean="0"/>
                        <a:t>10%) = 110</a:t>
                      </a:r>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100 x (1</a:t>
                      </a:r>
                      <a:r>
                        <a:rPr lang="it-IT" baseline="0" dirty="0" smtClean="0"/>
                        <a:t> + </a:t>
                      </a:r>
                      <a:r>
                        <a:rPr lang="it-IT" dirty="0" smtClean="0"/>
                        <a:t>10%) = 110</a:t>
                      </a:r>
                    </a:p>
                  </a:txBody>
                  <a:tcPr>
                    <a:solidFill>
                      <a:schemeClr val="bg1">
                        <a:lumMod val="85000"/>
                      </a:schemeClr>
                    </a:solidFill>
                  </a:tcPr>
                </a:tc>
              </a:tr>
              <a:tr h="330200">
                <a:tc>
                  <a:txBody>
                    <a:bodyPr/>
                    <a:lstStyle/>
                    <a:p>
                      <a:pPr algn="ctr"/>
                      <a:r>
                        <a:rPr lang="it-IT" dirty="0" smtClean="0"/>
                        <a:t>avg</a:t>
                      </a:r>
                      <a:endParaRPr lang="it-IT" dirty="0"/>
                    </a:p>
                  </a:txBody>
                  <a:tcP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(100+105+110) / 3 = 105</a:t>
                      </a:r>
                    </a:p>
                  </a:txBody>
                  <a:tcP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(103+105+110) / 3 = 106</a:t>
                      </a:r>
                    </a:p>
                  </a:txBody>
                  <a:tcPr>
                    <a:solidFill>
                      <a:schemeClr val="tx2">
                        <a:lumMod val="40000"/>
                        <a:lumOff val="60000"/>
                      </a:schemeClr>
                    </a:solidFill>
                  </a:tcPr>
                </a:tc>
              </a:tr>
            </a:tbl>
          </a:graphicData>
        </a:graphic>
      </p:graphicFrame>
      <p:sp>
        <p:nvSpPr>
          <p:cNvPr id="20" name="Rectangle 19"/>
          <p:cNvSpPr/>
          <p:nvPr/>
        </p:nvSpPr>
        <p:spPr>
          <a:xfrm>
            <a:off x="1978620" y="3336329"/>
            <a:ext cx="3647153" cy="307777"/>
          </a:xfrm>
          <a:prstGeom prst="rect">
            <a:avLst/>
          </a:prstGeom>
        </p:spPr>
        <p:txBody>
          <a:bodyPr wrap="none">
            <a:spAutoFit/>
          </a:bodyPr>
          <a:lstStyle/>
          <a:p>
            <a:pPr eaLnBrk="1" fontAlgn="auto" hangingPunct="1">
              <a:spcBef>
                <a:spcPts val="0"/>
              </a:spcBef>
              <a:spcAft>
                <a:spcPts val="0"/>
              </a:spcAft>
              <a:defRPr/>
            </a:pPr>
            <a:r>
              <a:rPr lang="it-IT" sz="1400" b="0" kern="0" dirty="0" smtClean="0">
                <a:solidFill>
                  <a:srgbClr val="000000"/>
                </a:solidFill>
              </a:rPr>
              <a:t>Average of the valuation in all the scenarios</a:t>
            </a:r>
            <a:endParaRPr lang="it-IT" sz="1400" b="0" u="sng" kern="0" dirty="0">
              <a:solidFill>
                <a:srgbClr val="000000"/>
              </a:solidFill>
            </a:endParaRPr>
          </a:p>
        </p:txBody>
      </p:sp>
      <p:sp>
        <p:nvSpPr>
          <p:cNvPr id="22" name="Rectangle 21"/>
          <p:cNvSpPr/>
          <p:nvPr/>
        </p:nvSpPr>
        <p:spPr>
          <a:xfrm>
            <a:off x="394696" y="5704917"/>
            <a:ext cx="6817892" cy="307777"/>
          </a:xfrm>
          <a:prstGeom prst="rect">
            <a:avLst/>
          </a:prstGeom>
        </p:spPr>
        <p:txBody>
          <a:bodyPr wrap="none">
            <a:spAutoFit/>
          </a:bodyPr>
          <a:lstStyle/>
          <a:p>
            <a:pPr eaLnBrk="1" fontAlgn="auto" hangingPunct="1">
              <a:spcBef>
                <a:spcPts val="0"/>
              </a:spcBef>
              <a:spcAft>
                <a:spcPts val="0"/>
              </a:spcAft>
              <a:buFont typeface="Arial" pitchFamily="34" charset="0"/>
              <a:buChar char="•"/>
              <a:defRPr/>
            </a:pPr>
            <a:r>
              <a:rPr lang="it-IT" sz="1400" b="0" kern="0" dirty="0" smtClean="0">
                <a:solidFill>
                  <a:srgbClr val="000000"/>
                </a:solidFill>
              </a:rPr>
              <a:t> For Unit Linked w/o guarantee: BEL (centrale) = average BEL (in all the scenarios) </a:t>
            </a:r>
            <a:endParaRPr lang="it-IT" sz="1400" b="0" kern="0" dirty="0">
              <a:solidFill>
                <a:srgbClr val="000000"/>
              </a:solidFill>
            </a:endParaRPr>
          </a:p>
        </p:txBody>
      </p:sp>
      <p:sp>
        <p:nvSpPr>
          <p:cNvPr id="23" name="Rectangle 22"/>
          <p:cNvSpPr/>
          <p:nvPr/>
        </p:nvSpPr>
        <p:spPr>
          <a:xfrm>
            <a:off x="380836" y="6023577"/>
            <a:ext cx="6917278" cy="307777"/>
          </a:xfrm>
          <a:prstGeom prst="rect">
            <a:avLst/>
          </a:prstGeom>
        </p:spPr>
        <p:txBody>
          <a:bodyPr wrap="none">
            <a:spAutoFit/>
          </a:bodyPr>
          <a:lstStyle/>
          <a:p>
            <a:pPr eaLnBrk="1" fontAlgn="auto" hangingPunct="1">
              <a:spcBef>
                <a:spcPts val="0"/>
              </a:spcBef>
              <a:spcAft>
                <a:spcPts val="0"/>
              </a:spcAft>
              <a:buFont typeface="Arial" pitchFamily="34" charset="0"/>
              <a:buChar char="•"/>
              <a:defRPr/>
            </a:pPr>
            <a:r>
              <a:rPr lang="it-IT" sz="1400" b="0" kern="0" dirty="0" smtClean="0">
                <a:solidFill>
                  <a:srgbClr val="000000"/>
                </a:solidFill>
              </a:rPr>
              <a:t> For Unit Linked with guarantee: BEL (centrale) &lt; average BEL (in all the scenarios) </a:t>
            </a:r>
            <a:endParaRPr lang="it-IT" sz="1400" b="0" kern="0" dirty="0">
              <a:solidFill>
                <a:srgbClr val="000000"/>
              </a:solidFill>
            </a:endParaRPr>
          </a:p>
        </p:txBody>
      </p:sp>
      <p:sp>
        <p:nvSpPr>
          <p:cNvPr id="24" name="Rectangle 23"/>
          <p:cNvSpPr/>
          <p:nvPr/>
        </p:nvSpPr>
        <p:spPr>
          <a:xfrm>
            <a:off x="509291" y="6292290"/>
            <a:ext cx="3655168" cy="307777"/>
          </a:xfrm>
          <a:prstGeom prst="rect">
            <a:avLst/>
          </a:prstGeom>
        </p:spPr>
        <p:txBody>
          <a:bodyPr wrap="none">
            <a:spAutoFit/>
          </a:bodyPr>
          <a:lstStyle/>
          <a:p>
            <a:pPr eaLnBrk="1" fontAlgn="auto" hangingPunct="1">
              <a:spcBef>
                <a:spcPts val="0"/>
              </a:spcBef>
              <a:spcAft>
                <a:spcPts val="0"/>
              </a:spcAft>
              <a:defRPr/>
            </a:pPr>
            <a:r>
              <a:rPr lang="it-IT" sz="1400" kern="0" dirty="0" smtClean="0">
                <a:solidFill>
                  <a:srgbClr val="000000"/>
                </a:solidFill>
              </a:rPr>
              <a:t>106 – 105 = 1 is the cost of the guarantee</a:t>
            </a:r>
            <a:endParaRPr lang="it-IT" sz="1400" u="sng" kern="0" dirty="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6861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34" name="Rectangle 33"/>
          <p:cNvSpPr/>
          <p:nvPr/>
        </p:nvSpPr>
        <p:spPr bwMode="auto">
          <a:xfrm>
            <a:off x="4635500" y="1304925"/>
            <a:ext cx="4319588" cy="406400"/>
          </a:xfrm>
          <a:prstGeom prst="rect">
            <a:avLst/>
          </a:prstGeom>
          <a:solidFill>
            <a:srgbClr val="EEECE1">
              <a:lumMod val="85000"/>
            </a:srgbClr>
          </a:solidFill>
          <a:ln w="63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35" name="Rectangle 34"/>
          <p:cNvSpPr/>
          <p:nvPr/>
        </p:nvSpPr>
        <p:spPr bwMode="auto">
          <a:xfrm>
            <a:off x="4635500" y="1304925"/>
            <a:ext cx="4319588" cy="4649788"/>
          </a:xfrm>
          <a:prstGeom prst="rect">
            <a:avLst/>
          </a:prstGeom>
          <a:noFill/>
          <a:ln w="190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36" name="Rectangle 35"/>
          <p:cNvSpPr/>
          <p:nvPr/>
        </p:nvSpPr>
        <p:spPr bwMode="auto">
          <a:xfrm>
            <a:off x="250825" y="1295400"/>
            <a:ext cx="4321175" cy="404813"/>
          </a:xfrm>
          <a:prstGeom prst="rect">
            <a:avLst/>
          </a:prstGeom>
          <a:solidFill>
            <a:srgbClr val="EEECE1">
              <a:lumMod val="85000"/>
            </a:srgbClr>
          </a:solidFill>
          <a:ln w="63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graphicFrame>
        <p:nvGraphicFramePr>
          <p:cNvPr id="37" name="Chart 36"/>
          <p:cNvGraphicFramePr>
            <a:graphicFrameLocks noChangeAspect="1"/>
          </p:cNvGraphicFramePr>
          <p:nvPr/>
        </p:nvGraphicFramePr>
        <p:xfrm>
          <a:off x="323528" y="2307357"/>
          <a:ext cx="3995414" cy="2911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Chart 37"/>
          <p:cNvGraphicFramePr>
            <a:graphicFrameLocks noChangeAspect="1"/>
          </p:cNvGraphicFramePr>
          <p:nvPr/>
        </p:nvGraphicFramePr>
        <p:xfrm>
          <a:off x="4644008" y="2306067"/>
          <a:ext cx="3784050" cy="2912400"/>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tangle 38"/>
          <p:cNvSpPr/>
          <p:nvPr/>
        </p:nvSpPr>
        <p:spPr>
          <a:xfrm>
            <a:off x="912813" y="1331913"/>
            <a:ext cx="2805112" cy="307975"/>
          </a:xfrm>
          <a:prstGeom prst="rect">
            <a:avLst/>
          </a:prstGeom>
        </p:spPr>
        <p:txBody>
          <a:bodyPr wrap="none">
            <a:spAutoFit/>
          </a:bodyPr>
          <a:lstStyle/>
          <a:p>
            <a:pPr eaLnBrk="1" fontAlgn="auto" hangingPunct="1">
              <a:spcBef>
                <a:spcPts val="0"/>
              </a:spcBef>
              <a:spcAft>
                <a:spcPts val="0"/>
              </a:spcAft>
              <a:defRPr/>
            </a:pPr>
            <a:r>
              <a:rPr lang="it-IT" sz="1400" b="0" kern="0" dirty="0">
                <a:solidFill>
                  <a:srgbClr val="000000"/>
                </a:solidFill>
              </a:rPr>
              <a:t>CONTRACT W/O GUARANTEE</a:t>
            </a:r>
            <a:r>
              <a:rPr lang="it-IT" sz="1400" b="0" kern="0" dirty="0">
                <a:solidFill>
                  <a:srgbClr val="FF0000"/>
                </a:solidFill>
              </a:rPr>
              <a:t> </a:t>
            </a:r>
            <a:endParaRPr lang="it-IT" sz="1400" b="0" kern="0" dirty="0">
              <a:solidFill>
                <a:srgbClr val="000000"/>
              </a:solidFill>
            </a:endParaRPr>
          </a:p>
        </p:txBody>
      </p:sp>
      <p:sp>
        <p:nvSpPr>
          <p:cNvPr id="40" name="Rectangle 39"/>
          <p:cNvSpPr/>
          <p:nvPr/>
        </p:nvSpPr>
        <p:spPr>
          <a:xfrm>
            <a:off x="4703763" y="1331913"/>
            <a:ext cx="4048125" cy="307975"/>
          </a:xfrm>
          <a:prstGeom prst="rect">
            <a:avLst/>
          </a:prstGeom>
        </p:spPr>
        <p:txBody>
          <a:bodyPr wrap="none">
            <a:spAutoFit/>
          </a:bodyPr>
          <a:lstStyle/>
          <a:p>
            <a:pPr eaLnBrk="1" fontAlgn="auto" hangingPunct="1">
              <a:spcBef>
                <a:spcPts val="0"/>
              </a:spcBef>
              <a:spcAft>
                <a:spcPts val="0"/>
              </a:spcAft>
              <a:defRPr/>
            </a:pPr>
            <a:r>
              <a:rPr lang="it-IT" sz="1400" b="0" kern="0" dirty="0">
                <a:solidFill>
                  <a:srgbClr val="000000"/>
                </a:solidFill>
              </a:rPr>
              <a:t>YEARLY GUARANTEE «OUT OF THE MONEY»</a:t>
            </a:r>
          </a:p>
        </p:txBody>
      </p:sp>
      <p:sp>
        <p:nvSpPr>
          <p:cNvPr id="41" name="Rounded Rectangle 40"/>
          <p:cNvSpPr/>
          <p:nvPr/>
        </p:nvSpPr>
        <p:spPr bwMode="auto">
          <a:xfrm>
            <a:off x="5265738" y="4076700"/>
            <a:ext cx="3122612" cy="822325"/>
          </a:xfrm>
          <a:prstGeom prst="roundRect">
            <a:avLst/>
          </a:prstGeom>
          <a:noFill/>
          <a:ln w="19050">
            <a:solidFill>
              <a:srgbClr val="FF330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42" name="Rectangle 41"/>
          <p:cNvSpPr/>
          <p:nvPr/>
        </p:nvSpPr>
        <p:spPr>
          <a:xfrm>
            <a:off x="592138" y="1906588"/>
            <a:ext cx="2542684" cy="307777"/>
          </a:xfrm>
          <a:prstGeom prst="rect">
            <a:avLst/>
          </a:prstGeom>
          <a:ln>
            <a:solidFill>
              <a:sysClr val="windowText" lastClr="000000"/>
            </a:solidFill>
          </a:ln>
        </p:spPr>
        <p:txBody>
          <a:bodyPr wrap="none">
            <a:spAutoFit/>
          </a:bodyPr>
          <a:lstStyle/>
          <a:p>
            <a:pPr eaLnBrk="1" fontAlgn="auto" hangingPunct="1">
              <a:spcBef>
                <a:spcPts val="0"/>
              </a:spcBef>
              <a:spcAft>
                <a:spcPts val="0"/>
              </a:spcAft>
              <a:defRPr/>
            </a:pPr>
            <a:r>
              <a:rPr lang="it-IT" sz="1400" b="0" kern="0" dirty="0" smtClean="0">
                <a:solidFill>
                  <a:srgbClr val="FF0000"/>
                </a:solidFill>
              </a:rPr>
              <a:t>Central (no </a:t>
            </a:r>
            <a:r>
              <a:rPr lang="en-US" sz="1400" b="0" kern="0" dirty="0" smtClean="0">
                <a:solidFill>
                  <a:srgbClr val="FF0000"/>
                </a:solidFill>
              </a:rPr>
              <a:t>gar</a:t>
            </a:r>
            <a:r>
              <a:rPr lang="en-US" sz="1400" b="0" kern="0" dirty="0">
                <a:solidFill>
                  <a:srgbClr val="FF0000"/>
                </a:solidFill>
              </a:rPr>
              <a:t>)</a:t>
            </a:r>
            <a:r>
              <a:rPr lang="it-IT" sz="1400" b="0" kern="0" dirty="0">
                <a:solidFill>
                  <a:srgbClr val="FF0000"/>
                </a:solidFill>
              </a:rPr>
              <a:t> = AVG</a:t>
            </a:r>
            <a:r>
              <a:rPr lang="it-IT" sz="1400" b="0" kern="0" baseline="-25000" dirty="0">
                <a:solidFill>
                  <a:srgbClr val="FF0000"/>
                </a:solidFill>
              </a:rPr>
              <a:t>1000scen</a:t>
            </a:r>
          </a:p>
        </p:txBody>
      </p:sp>
      <p:sp>
        <p:nvSpPr>
          <p:cNvPr id="43" name="Rectangle 42"/>
          <p:cNvSpPr/>
          <p:nvPr/>
        </p:nvSpPr>
        <p:spPr>
          <a:xfrm>
            <a:off x="5108575" y="1916113"/>
            <a:ext cx="3495675" cy="307975"/>
          </a:xfrm>
          <a:prstGeom prst="rect">
            <a:avLst/>
          </a:prstGeom>
          <a:ln>
            <a:solidFill>
              <a:sysClr val="windowText" lastClr="000000"/>
            </a:solidFill>
          </a:ln>
        </p:spPr>
        <p:txBody>
          <a:bodyPr>
            <a:spAutoFit/>
          </a:bodyPr>
          <a:lstStyle/>
          <a:p>
            <a:pPr eaLnBrk="1" fontAlgn="auto" hangingPunct="1">
              <a:spcBef>
                <a:spcPts val="0"/>
              </a:spcBef>
              <a:spcAft>
                <a:spcPts val="0"/>
              </a:spcAft>
              <a:defRPr/>
            </a:pPr>
            <a:r>
              <a:rPr lang="it-IT" sz="1400" b="0" kern="0" dirty="0" smtClean="0">
                <a:solidFill>
                  <a:srgbClr val="FF0000"/>
                </a:solidFill>
              </a:rPr>
              <a:t>Central &lt; </a:t>
            </a:r>
            <a:r>
              <a:rPr lang="it-IT" sz="1400" b="0" kern="0" dirty="0">
                <a:solidFill>
                  <a:srgbClr val="FF0000"/>
                </a:solidFill>
              </a:rPr>
              <a:t>AVG</a:t>
            </a:r>
            <a:r>
              <a:rPr lang="it-IT" sz="1400" b="0" kern="0" baseline="-25000" dirty="0">
                <a:solidFill>
                  <a:srgbClr val="FF0000"/>
                </a:solidFill>
              </a:rPr>
              <a:t>1000scen</a:t>
            </a:r>
          </a:p>
        </p:txBody>
      </p:sp>
      <p:sp>
        <p:nvSpPr>
          <p:cNvPr id="44" name="Rectangle 43"/>
          <p:cNvSpPr/>
          <p:nvPr/>
        </p:nvSpPr>
        <p:spPr>
          <a:xfrm>
            <a:off x="6134100" y="4310063"/>
            <a:ext cx="1371600" cy="461962"/>
          </a:xfrm>
          <a:prstGeom prst="rect">
            <a:avLst/>
          </a:prstGeom>
        </p:spPr>
        <p:txBody>
          <a:bodyPr wrap="none">
            <a:spAutoFit/>
          </a:bodyPr>
          <a:lstStyle/>
          <a:p>
            <a:pPr eaLnBrk="1" fontAlgn="auto" hangingPunct="1">
              <a:spcBef>
                <a:spcPts val="0"/>
              </a:spcBef>
              <a:spcAft>
                <a:spcPts val="0"/>
              </a:spcAft>
              <a:defRPr/>
            </a:pPr>
            <a:r>
              <a:rPr lang="it-IT" sz="1200" b="0" kern="0" dirty="0" err="1">
                <a:solidFill>
                  <a:srgbClr val="FF0000"/>
                </a:solidFill>
              </a:rPr>
              <a:t>Asymmetries</a:t>
            </a:r>
            <a:r>
              <a:rPr lang="it-IT" sz="1200" b="0" kern="0" dirty="0">
                <a:solidFill>
                  <a:srgbClr val="FF0000"/>
                </a:solidFill>
              </a:rPr>
              <a:t>:</a:t>
            </a:r>
          </a:p>
          <a:p>
            <a:pPr eaLnBrk="1" fontAlgn="auto" hangingPunct="1">
              <a:spcBef>
                <a:spcPts val="0"/>
              </a:spcBef>
              <a:spcAft>
                <a:spcPts val="0"/>
              </a:spcAft>
              <a:defRPr/>
            </a:pPr>
            <a:r>
              <a:rPr lang="it-IT" sz="1200" b="0" kern="0" dirty="0">
                <a:solidFill>
                  <a:srgbClr val="FF0000"/>
                </a:solidFill>
              </a:rPr>
              <a:t>CE &lt; AVG</a:t>
            </a:r>
            <a:r>
              <a:rPr lang="it-IT" sz="1200" b="0" kern="0" baseline="-25000" dirty="0">
                <a:solidFill>
                  <a:srgbClr val="FF0000"/>
                </a:solidFill>
              </a:rPr>
              <a:t>1000scen</a:t>
            </a:r>
            <a:r>
              <a:rPr lang="it-IT" sz="1200" b="0" kern="0" dirty="0">
                <a:solidFill>
                  <a:srgbClr val="FF0000"/>
                </a:solidFill>
              </a:rPr>
              <a:t> </a:t>
            </a:r>
          </a:p>
        </p:txBody>
      </p:sp>
      <p:cxnSp>
        <p:nvCxnSpPr>
          <p:cNvPr id="68624" name="Straight Connector 44"/>
          <p:cNvCxnSpPr>
            <a:cxnSpLocks noChangeShapeType="1"/>
          </p:cNvCxnSpPr>
          <p:nvPr/>
        </p:nvCxnSpPr>
        <p:spPr bwMode="auto">
          <a:xfrm>
            <a:off x="5186363" y="6237288"/>
            <a:ext cx="274637" cy="0"/>
          </a:xfrm>
          <a:prstGeom prst="line">
            <a:avLst/>
          </a:prstGeom>
          <a:noFill/>
          <a:ln w="38100" algn="ctr">
            <a:solidFill>
              <a:srgbClr val="000000"/>
            </a:solidFill>
            <a:round/>
            <a:headEnd/>
            <a:tailEnd/>
          </a:ln>
          <a:extLst>
            <a:ext uri="{909E8E84-426E-40DD-AFC4-6F175D3DCCD1}">
              <a14:hiddenFill xmlns:a14="http://schemas.microsoft.com/office/drawing/2010/main" xmlns="">
                <a:noFill/>
              </a14:hiddenFill>
            </a:ext>
          </a:extLst>
        </p:spPr>
      </p:cxnSp>
      <p:sp>
        <p:nvSpPr>
          <p:cNvPr id="46" name="Rectangle 45"/>
          <p:cNvSpPr/>
          <p:nvPr/>
        </p:nvSpPr>
        <p:spPr>
          <a:xfrm>
            <a:off x="5414963" y="6115050"/>
            <a:ext cx="781050" cy="246063"/>
          </a:xfrm>
          <a:prstGeom prst="rect">
            <a:avLst/>
          </a:prstGeom>
        </p:spPr>
        <p:txBody>
          <a:bodyPr wrap="none">
            <a:spAutoFit/>
          </a:bodyPr>
          <a:lstStyle/>
          <a:p>
            <a:pPr eaLnBrk="1" fontAlgn="auto" hangingPunct="1">
              <a:spcBef>
                <a:spcPts val="0"/>
              </a:spcBef>
              <a:spcAft>
                <a:spcPts val="0"/>
              </a:spcAft>
              <a:defRPr/>
            </a:pPr>
            <a:r>
              <a:rPr lang="it-IT" sz="1000" b="0" kern="0" dirty="0">
                <a:solidFill>
                  <a:srgbClr val="000000"/>
                </a:solidFill>
              </a:rPr>
              <a:t>C.E. curve</a:t>
            </a:r>
          </a:p>
        </p:txBody>
      </p:sp>
      <p:cxnSp>
        <p:nvCxnSpPr>
          <p:cNvPr id="68626" name="Straight Connector 46"/>
          <p:cNvCxnSpPr>
            <a:cxnSpLocks noChangeShapeType="1"/>
          </p:cNvCxnSpPr>
          <p:nvPr/>
        </p:nvCxnSpPr>
        <p:spPr bwMode="auto">
          <a:xfrm>
            <a:off x="5186363" y="6367463"/>
            <a:ext cx="274637" cy="0"/>
          </a:xfrm>
          <a:prstGeom prst="line">
            <a:avLst/>
          </a:prstGeom>
          <a:noFill/>
          <a:ln w="38100" algn="ctr">
            <a:solidFill>
              <a:srgbClr val="595959"/>
            </a:solidFill>
            <a:prstDash val="sysDash"/>
            <a:round/>
            <a:headEnd/>
            <a:tailEnd/>
          </a:ln>
          <a:extLst>
            <a:ext uri="{909E8E84-426E-40DD-AFC4-6F175D3DCCD1}">
              <a14:hiddenFill xmlns:a14="http://schemas.microsoft.com/office/drawing/2010/main" xmlns="">
                <a:noFill/>
              </a14:hiddenFill>
            </a:ext>
          </a:extLst>
        </p:spPr>
      </p:cxnSp>
      <p:sp>
        <p:nvSpPr>
          <p:cNvPr id="48" name="Rectangle 47"/>
          <p:cNvSpPr/>
          <p:nvPr/>
        </p:nvSpPr>
        <p:spPr>
          <a:xfrm>
            <a:off x="5422900" y="6243638"/>
            <a:ext cx="1354138" cy="246062"/>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Stochastic</a:t>
            </a:r>
            <a:r>
              <a:rPr lang="it-IT" sz="1000" b="0" kern="0" dirty="0">
                <a:solidFill>
                  <a:srgbClr val="000000"/>
                </a:solidFill>
              </a:rPr>
              <a:t> </a:t>
            </a:r>
            <a:r>
              <a:rPr lang="it-IT" sz="1000" b="0" kern="0" dirty="0" err="1">
                <a:solidFill>
                  <a:srgbClr val="000000"/>
                </a:solidFill>
              </a:rPr>
              <a:t>scenarios</a:t>
            </a:r>
            <a:endParaRPr lang="it-IT" sz="1000" b="0" kern="0" dirty="0">
              <a:solidFill>
                <a:srgbClr val="000000"/>
              </a:solidFill>
            </a:endParaRPr>
          </a:p>
        </p:txBody>
      </p:sp>
      <p:cxnSp>
        <p:nvCxnSpPr>
          <p:cNvPr id="68628" name="Straight Connector 48"/>
          <p:cNvCxnSpPr>
            <a:cxnSpLocks noChangeShapeType="1"/>
          </p:cNvCxnSpPr>
          <p:nvPr/>
        </p:nvCxnSpPr>
        <p:spPr bwMode="auto">
          <a:xfrm>
            <a:off x="5186363" y="6519863"/>
            <a:ext cx="274637" cy="0"/>
          </a:xfrm>
          <a:prstGeom prst="line">
            <a:avLst/>
          </a:prstGeom>
          <a:noFill/>
          <a:ln w="38100" algn="ctr">
            <a:solidFill>
              <a:srgbClr val="0070C0"/>
            </a:solidFill>
            <a:round/>
            <a:headEnd/>
            <a:tailEnd/>
          </a:ln>
          <a:extLst>
            <a:ext uri="{909E8E84-426E-40DD-AFC4-6F175D3DCCD1}">
              <a14:hiddenFill xmlns:a14="http://schemas.microsoft.com/office/drawing/2010/main" xmlns="">
                <a:noFill/>
              </a14:hiddenFill>
            </a:ext>
          </a:extLst>
        </p:spPr>
      </p:cxnSp>
      <p:sp>
        <p:nvSpPr>
          <p:cNvPr id="50" name="Rectangle 49"/>
          <p:cNvSpPr/>
          <p:nvPr/>
        </p:nvSpPr>
        <p:spPr>
          <a:xfrm>
            <a:off x="5424488" y="6396038"/>
            <a:ext cx="639762" cy="246062"/>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Min</a:t>
            </a:r>
            <a:r>
              <a:rPr lang="it-IT" sz="1000" b="0" kern="0" dirty="0">
                <a:solidFill>
                  <a:srgbClr val="000000"/>
                </a:solidFill>
              </a:rPr>
              <a:t> </a:t>
            </a:r>
            <a:r>
              <a:rPr lang="it-IT" sz="1000" b="0" kern="0" dirty="0" err="1">
                <a:solidFill>
                  <a:srgbClr val="000000"/>
                </a:solidFill>
              </a:rPr>
              <a:t>Gar</a:t>
            </a:r>
            <a:endParaRPr lang="it-IT" sz="1000" b="0" kern="0" dirty="0">
              <a:solidFill>
                <a:srgbClr val="000000"/>
              </a:solidFill>
            </a:endParaRPr>
          </a:p>
        </p:txBody>
      </p:sp>
      <p:sp>
        <p:nvSpPr>
          <p:cNvPr id="51" name="Rectangle 50"/>
          <p:cNvSpPr/>
          <p:nvPr/>
        </p:nvSpPr>
        <p:spPr>
          <a:xfrm>
            <a:off x="5143500" y="5179290"/>
            <a:ext cx="3725863" cy="738188"/>
          </a:xfrm>
          <a:prstGeom prst="rect">
            <a:avLst/>
          </a:prstGeom>
        </p:spPr>
        <p:txBody>
          <a:bodyPr wrap="none">
            <a:spAutoFit/>
          </a:bodyPr>
          <a:lstStyle/>
          <a:p>
            <a:pPr algn="l" eaLnBrk="1" fontAlgn="auto" hangingPunct="1">
              <a:spcBef>
                <a:spcPts val="0"/>
              </a:spcBef>
              <a:spcAft>
                <a:spcPts val="0"/>
              </a:spcAft>
              <a:defRPr/>
            </a:pPr>
            <a:r>
              <a:rPr lang="it-IT" sz="1400" b="0" kern="0" dirty="0">
                <a:solidFill>
                  <a:srgbClr val="000000"/>
                </a:solidFill>
              </a:rPr>
              <a:t>The </a:t>
            </a:r>
            <a:r>
              <a:rPr lang="it-IT" sz="1400" b="0" kern="0" dirty="0" err="1">
                <a:solidFill>
                  <a:srgbClr val="000000"/>
                </a:solidFill>
              </a:rPr>
              <a:t>guarantee</a:t>
            </a:r>
            <a:r>
              <a:rPr lang="it-IT" sz="1400" b="0" kern="0" dirty="0">
                <a:solidFill>
                  <a:srgbClr val="000000"/>
                </a:solidFill>
              </a:rPr>
              <a:t> </a:t>
            </a:r>
            <a:r>
              <a:rPr lang="it-IT" sz="1400" b="0" kern="0" dirty="0" err="1">
                <a:solidFill>
                  <a:srgbClr val="000000"/>
                </a:solidFill>
              </a:rPr>
              <a:t>is</a:t>
            </a:r>
            <a:r>
              <a:rPr lang="it-IT" sz="1400" b="0" kern="0" dirty="0">
                <a:solidFill>
                  <a:srgbClr val="000000"/>
                </a:solidFill>
              </a:rPr>
              <a:t> out of the </a:t>
            </a:r>
            <a:r>
              <a:rPr lang="it-IT" sz="1400" b="0" kern="0" dirty="0" err="1">
                <a:solidFill>
                  <a:srgbClr val="000000"/>
                </a:solidFill>
              </a:rPr>
              <a:t>money</a:t>
            </a:r>
            <a:r>
              <a:rPr lang="it-IT" sz="1400" b="0" kern="0" dirty="0">
                <a:solidFill>
                  <a:srgbClr val="000000"/>
                </a:solidFill>
              </a:rPr>
              <a:t>:</a:t>
            </a:r>
          </a:p>
          <a:p>
            <a:pPr marL="285750" indent="-285750" algn="l" eaLnBrk="1" fontAlgn="auto" hangingPunct="1">
              <a:spcBef>
                <a:spcPts val="0"/>
              </a:spcBef>
              <a:spcAft>
                <a:spcPts val="0"/>
              </a:spcAft>
              <a:buFont typeface="Arial" pitchFamily="34" charset="0"/>
              <a:buChar char="•"/>
              <a:defRPr/>
            </a:pPr>
            <a:r>
              <a:rPr lang="it-IT" sz="1400" b="0" kern="0" dirty="0">
                <a:solidFill>
                  <a:srgbClr val="000000"/>
                </a:solidFill>
              </a:rPr>
              <a:t>CE = CE(no </a:t>
            </a:r>
            <a:r>
              <a:rPr lang="it-IT" sz="1400" b="0" kern="0" dirty="0" err="1">
                <a:solidFill>
                  <a:srgbClr val="000000"/>
                </a:solidFill>
              </a:rPr>
              <a:t>gar</a:t>
            </a:r>
            <a:r>
              <a:rPr lang="it-IT" sz="1400" b="0" kern="0" dirty="0">
                <a:solidFill>
                  <a:srgbClr val="000000"/>
                </a:solidFill>
              </a:rPr>
              <a:t>)</a:t>
            </a:r>
          </a:p>
          <a:p>
            <a:pPr marL="285750" indent="-285750" algn="l" eaLnBrk="1" fontAlgn="auto" hangingPunct="1">
              <a:spcBef>
                <a:spcPts val="0"/>
              </a:spcBef>
              <a:spcAft>
                <a:spcPts val="0"/>
              </a:spcAft>
              <a:buFont typeface="Arial" pitchFamily="34" charset="0"/>
              <a:buChar char="•"/>
              <a:defRPr/>
            </a:pPr>
            <a:r>
              <a:rPr lang="it-IT" sz="1400" b="0" kern="0" dirty="0" err="1">
                <a:solidFill>
                  <a:srgbClr val="000000"/>
                </a:solidFill>
              </a:rPr>
              <a:t>Cost</a:t>
            </a:r>
            <a:r>
              <a:rPr lang="it-IT" sz="1400" b="0" kern="0" dirty="0">
                <a:solidFill>
                  <a:srgbClr val="000000"/>
                </a:solidFill>
              </a:rPr>
              <a:t> of the </a:t>
            </a:r>
            <a:r>
              <a:rPr lang="it-IT" sz="1400" b="0" kern="0" dirty="0" err="1">
                <a:solidFill>
                  <a:srgbClr val="000000"/>
                </a:solidFill>
              </a:rPr>
              <a:t>Guarantee</a:t>
            </a:r>
            <a:r>
              <a:rPr lang="it-IT" sz="1400" b="0" kern="0" dirty="0">
                <a:solidFill>
                  <a:srgbClr val="000000"/>
                </a:solidFill>
              </a:rPr>
              <a:t> = CE - AVG</a:t>
            </a:r>
            <a:r>
              <a:rPr lang="it-IT" sz="1400" b="0" kern="0" baseline="-25000" dirty="0">
                <a:solidFill>
                  <a:srgbClr val="000000"/>
                </a:solidFill>
              </a:rPr>
              <a:t>1000scen</a:t>
            </a:r>
            <a:endParaRPr lang="it-IT" sz="1400" b="0" kern="0" dirty="0">
              <a:solidFill>
                <a:srgbClr val="000000"/>
              </a:solidFill>
            </a:endParaRPr>
          </a:p>
        </p:txBody>
      </p:sp>
      <p:sp>
        <p:nvSpPr>
          <p:cNvPr id="52" name="Rectangle 51"/>
          <p:cNvSpPr/>
          <p:nvPr/>
        </p:nvSpPr>
        <p:spPr bwMode="auto">
          <a:xfrm>
            <a:off x="250825" y="1295400"/>
            <a:ext cx="4321175" cy="4649788"/>
          </a:xfrm>
          <a:prstGeom prst="rect">
            <a:avLst/>
          </a:prstGeom>
          <a:noFill/>
          <a:ln w="190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53" name="Rectangle 52"/>
          <p:cNvSpPr/>
          <p:nvPr/>
        </p:nvSpPr>
        <p:spPr>
          <a:xfrm>
            <a:off x="631825" y="5246688"/>
            <a:ext cx="3951288" cy="523875"/>
          </a:xfrm>
          <a:prstGeom prst="rect">
            <a:avLst/>
          </a:prstGeom>
        </p:spPr>
        <p:txBody>
          <a:bodyPr wrap="none">
            <a:spAutoFit/>
          </a:bodyPr>
          <a:lstStyle/>
          <a:p>
            <a:pPr eaLnBrk="1" fontAlgn="auto" hangingPunct="1">
              <a:spcBef>
                <a:spcPts val="0"/>
              </a:spcBef>
              <a:spcAft>
                <a:spcPts val="0"/>
              </a:spcAft>
              <a:defRPr/>
            </a:pPr>
            <a:r>
              <a:rPr lang="it-IT" sz="1400" b="0" kern="0" dirty="0">
                <a:solidFill>
                  <a:srgbClr val="000000"/>
                </a:solidFill>
              </a:rPr>
              <a:t>For </a:t>
            </a:r>
            <a:r>
              <a:rPr lang="it-IT" sz="1400" b="0" kern="0" dirty="0" err="1">
                <a:solidFill>
                  <a:srgbClr val="000000"/>
                </a:solidFill>
              </a:rPr>
              <a:t>product</a:t>
            </a:r>
            <a:r>
              <a:rPr lang="it-IT" sz="1400" b="0" kern="0" dirty="0">
                <a:solidFill>
                  <a:srgbClr val="000000"/>
                </a:solidFill>
              </a:rPr>
              <a:t> </a:t>
            </a:r>
            <a:r>
              <a:rPr lang="it-IT" sz="1400" b="0" kern="0" dirty="0" err="1">
                <a:solidFill>
                  <a:srgbClr val="000000"/>
                </a:solidFill>
              </a:rPr>
              <a:t>without</a:t>
            </a:r>
            <a:r>
              <a:rPr lang="it-IT" sz="1400" b="0" kern="0" dirty="0">
                <a:solidFill>
                  <a:srgbClr val="000000"/>
                </a:solidFill>
              </a:rPr>
              <a:t> </a:t>
            </a:r>
            <a:r>
              <a:rPr lang="it-IT" sz="1400" b="0" kern="0" dirty="0" err="1">
                <a:solidFill>
                  <a:srgbClr val="000000"/>
                </a:solidFill>
              </a:rPr>
              <a:t>guarantee</a:t>
            </a:r>
            <a:r>
              <a:rPr lang="it-IT" sz="1400" b="0" kern="0" dirty="0">
                <a:solidFill>
                  <a:srgbClr val="000000"/>
                </a:solidFill>
              </a:rPr>
              <a:t> CE = AVG</a:t>
            </a:r>
            <a:r>
              <a:rPr lang="it-IT" sz="1400" b="0" kern="0" baseline="-25000" dirty="0">
                <a:solidFill>
                  <a:srgbClr val="000000"/>
                </a:solidFill>
              </a:rPr>
              <a:t>1000scen</a:t>
            </a:r>
          </a:p>
          <a:p>
            <a:pPr eaLnBrk="1" fontAlgn="auto" hangingPunct="1">
              <a:spcBef>
                <a:spcPts val="0"/>
              </a:spcBef>
              <a:spcAft>
                <a:spcPts val="0"/>
              </a:spcAft>
              <a:defRPr/>
            </a:pPr>
            <a:r>
              <a:rPr lang="it-IT" sz="1400" u="sng" kern="0" dirty="0">
                <a:solidFill>
                  <a:srgbClr val="000000"/>
                </a:solidFill>
              </a:rPr>
              <a:t>No </a:t>
            </a:r>
            <a:r>
              <a:rPr lang="it-IT" sz="1400" u="sng" kern="0" dirty="0" err="1">
                <a:solidFill>
                  <a:srgbClr val="000000"/>
                </a:solidFill>
              </a:rPr>
              <a:t>need</a:t>
            </a:r>
            <a:r>
              <a:rPr lang="it-IT" sz="1400" u="sng" kern="0" dirty="0">
                <a:solidFill>
                  <a:srgbClr val="000000"/>
                </a:solidFill>
              </a:rPr>
              <a:t> for </a:t>
            </a:r>
            <a:r>
              <a:rPr lang="it-IT" sz="1400" u="sng" kern="0" dirty="0" err="1">
                <a:solidFill>
                  <a:srgbClr val="000000"/>
                </a:solidFill>
              </a:rPr>
              <a:t>stochastic</a:t>
            </a:r>
            <a:r>
              <a:rPr lang="it-IT" sz="1400" u="sng" kern="0" dirty="0">
                <a:solidFill>
                  <a:srgbClr val="000000"/>
                </a:solidFill>
              </a:rPr>
              <a:t> </a:t>
            </a:r>
            <a:r>
              <a:rPr lang="it-IT" sz="1400" u="sng" kern="0" dirty="0" err="1">
                <a:solidFill>
                  <a:srgbClr val="000000"/>
                </a:solidFill>
              </a:rPr>
              <a:t>scenarios</a:t>
            </a:r>
            <a:r>
              <a:rPr lang="it-IT" sz="1400" u="sng" kern="0" dirty="0">
                <a:solidFill>
                  <a:srgbClr val="000000"/>
                </a:solidFill>
              </a:rPr>
              <a:t>.</a:t>
            </a:r>
          </a:p>
        </p:txBody>
      </p:sp>
      <p:sp>
        <p:nvSpPr>
          <p:cNvPr id="25"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6963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5" name="Rectangle 74"/>
          <p:cNvSpPr/>
          <p:nvPr/>
        </p:nvSpPr>
        <p:spPr bwMode="auto">
          <a:xfrm>
            <a:off x="4606925" y="1165225"/>
            <a:ext cx="4319588" cy="404813"/>
          </a:xfrm>
          <a:prstGeom prst="rect">
            <a:avLst/>
          </a:prstGeom>
          <a:solidFill>
            <a:srgbClr val="EEECE1">
              <a:lumMod val="85000"/>
            </a:srgbClr>
          </a:solidFill>
          <a:ln w="63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76" name="Rectangle 75"/>
          <p:cNvSpPr/>
          <p:nvPr/>
        </p:nvSpPr>
        <p:spPr bwMode="auto">
          <a:xfrm>
            <a:off x="196850" y="1165225"/>
            <a:ext cx="4321175" cy="404813"/>
          </a:xfrm>
          <a:prstGeom prst="rect">
            <a:avLst/>
          </a:prstGeom>
          <a:solidFill>
            <a:srgbClr val="EEECE1">
              <a:lumMod val="85000"/>
            </a:srgbClr>
          </a:solidFill>
          <a:ln w="63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77" name="Freeform 76"/>
          <p:cNvSpPr/>
          <p:nvPr/>
        </p:nvSpPr>
        <p:spPr bwMode="auto">
          <a:xfrm>
            <a:off x="942975" y="3303588"/>
            <a:ext cx="1052513" cy="519112"/>
          </a:xfrm>
          <a:custGeom>
            <a:avLst/>
            <a:gdLst>
              <a:gd name="connsiteX0" fmla="*/ 2381 w 1052513"/>
              <a:gd name="connsiteY0" fmla="*/ 0 h 519112"/>
              <a:gd name="connsiteX1" fmla="*/ 0 w 1052513"/>
              <a:gd name="connsiteY1" fmla="*/ 519112 h 519112"/>
              <a:gd name="connsiteX2" fmla="*/ 1052513 w 1052513"/>
              <a:gd name="connsiteY2" fmla="*/ 0 h 519112"/>
              <a:gd name="connsiteX3" fmla="*/ 2381 w 1052513"/>
              <a:gd name="connsiteY3" fmla="*/ 0 h 519112"/>
            </a:gdLst>
            <a:ahLst/>
            <a:cxnLst>
              <a:cxn ang="0">
                <a:pos x="connsiteX0" y="connsiteY0"/>
              </a:cxn>
              <a:cxn ang="0">
                <a:pos x="connsiteX1" y="connsiteY1"/>
              </a:cxn>
              <a:cxn ang="0">
                <a:pos x="connsiteX2" y="connsiteY2"/>
              </a:cxn>
              <a:cxn ang="0">
                <a:pos x="connsiteX3" y="connsiteY3"/>
              </a:cxn>
            </a:cxnLst>
            <a:rect l="l" t="t" r="r" b="b"/>
            <a:pathLst>
              <a:path w="1052513" h="519112">
                <a:moveTo>
                  <a:pt x="2381" y="0"/>
                </a:moveTo>
                <a:cubicBezTo>
                  <a:pt x="1587" y="173037"/>
                  <a:pt x="794" y="346075"/>
                  <a:pt x="0" y="519112"/>
                </a:cubicBezTo>
                <a:lnTo>
                  <a:pt x="1052513" y="0"/>
                </a:lnTo>
                <a:lnTo>
                  <a:pt x="2381" y="0"/>
                </a:lnTo>
                <a:close/>
              </a:path>
            </a:pathLst>
          </a:custGeom>
          <a:solidFill>
            <a:srgbClr val="FF3300"/>
          </a:solidFill>
          <a:ln w="6350">
            <a:no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78" name="Rectangle 77"/>
          <p:cNvSpPr/>
          <p:nvPr/>
        </p:nvSpPr>
        <p:spPr>
          <a:xfrm>
            <a:off x="496888" y="1209675"/>
            <a:ext cx="3589337" cy="307975"/>
          </a:xfrm>
          <a:prstGeom prst="rect">
            <a:avLst/>
          </a:prstGeom>
        </p:spPr>
        <p:txBody>
          <a:bodyPr wrap="none">
            <a:spAutoFit/>
          </a:bodyPr>
          <a:lstStyle/>
          <a:p>
            <a:pPr eaLnBrk="1" fontAlgn="auto" hangingPunct="1">
              <a:spcBef>
                <a:spcPts val="0"/>
              </a:spcBef>
              <a:spcAft>
                <a:spcPts val="0"/>
              </a:spcAft>
              <a:defRPr/>
            </a:pPr>
            <a:r>
              <a:rPr lang="it-IT" sz="1400" b="0" kern="0" dirty="0">
                <a:solidFill>
                  <a:srgbClr val="000000"/>
                </a:solidFill>
              </a:rPr>
              <a:t>YEARLY GUARANTEE «IN THE MONEY»</a:t>
            </a:r>
          </a:p>
        </p:txBody>
      </p:sp>
      <p:sp>
        <p:nvSpPr>
          <p:cNvPr id="79" name="Rectangle 78"/>
          <p:cNvSpPr/>
          <p:nvPr/>
        </p:nvSpPr>
        <p:spPr>
          <a:xfrm>
            <a:off x="592138" y="1778000"/>
            <a:ext cx="3494087" cy="307975"/>
          </a:xfrm>
          <a:prstGeom prst="rect">
            <a:avLst/>
          </a:prstGeom>
          <a:ln>
            <a:solidFill>
              <a:sysClr val="windowText" lastClr="000000"/>
            </a:solidFill>
          </a:ln>
        </p:spPr>
        <p:txBody>
          <a:bodyPr>
            <a:spAutoFit/>
          </a:bodyPr>
          <a:lstStyle/>
          <a:p>
            <a:pPr eaLnBrk="1" fontAlgn="auto" hangingPunct="1">
              <a:spcBef>
                <a:spcPts val="0"/>
              </a:spcBef>
              <a:spcAft>
                <a:spcPts val="0"/>
              </a:spcAft>
              <a:defRPr/>
            </a:pPr>
            <a:r>
              <a:rPr lang="it-IT" sz="1400" b="0" kern="0" dirty="0" smtClean="0">
                <a:solidFill>
                  <a:srgbClr val="FF0000"/>
                </a:solidFill>
              </a:rPr>
              <a:t>Central &lt; </a:t>
            </a:r>
            <a:r>
              <a:rPr lang="it-IT" sz="1400" b="0" kern="0" dirty="0">
                <a:solidFill>
                  <a:srgbClr val="FF0000"/>
                </a:solidFill>
              </a:rPr>
              <a:t>AVG</a:t>
            </a:r>
            <a:r>
              <a:rPr lang="it-IT" sz="1400" b="0" kern="0" baseline="-25000" dirty="0">
                <a:solidFill>
                  <a:srgbClr val="FF0000"/>
                </a:solidFill>
              </a:rPr>
              <a:t>1000scen</a:t>
            </a:r>
          </a:p>
        </p:txBody>
      </p:sp>
      <p:sp>
        <p:nvSpPr>
          <p:cNvPr id="80" name="Rectangle 79"/>
          <p:cNvSpPr/>
          <p:nvPr/>
        </p:nvSpPr>
        <p:spPr>
          <a:xfrm>
            <a:off x="4997450" y="1778000"/>
            <a:ext cx="3490913" cy="307975"/>
          </a:xfrm>
          <a:prstGeom prst="rect">
            <a:avLst/>
          </a:prstGeom>
          <a:ln>
            <a:solidFill>
              <a:sysClr val="windowText" lastClr="000000"/>
            </a:solidFill>
          </a:ln>
        </p:spPr>
        <p:txBody>
          <a:bodyPr>
            <a:spAutoFit/>
          </a:bodyPr>
          <a:lstStyle/>
          <a:p>
            <a:pPr eaLnBrk="1" fontAlgn="auto" hangingPunct="1">
              <a:spcBef>
                <a:spcPts val="0"/>
              </a:spcBef>
              <a:spcAft>
                <a:spcPts val="0"/>
              </a:spcAft>
              <a:defRPr/>
            </a:pPr>
            <a:r>
              <a:rPr lang="it-IT" sz="1400" b="0" kern="0" dirty="0" smtClean="0">
                <a:solidFill>
                  <a:srgbClr val="FF0000"/>
                </a:solidFill>
              </a:rPr>
              <a:t>Central &lt; </a:t>
            </a:r>
            <a:r>
              <a:rPr lang="it-IT" sz="1400" b="0" kern="0" dirty="0">
                <a:solidFill>
                  <a:srgbClr val="FF0000"/>
                </a:solidFill>
              </a:rPr>
              <a:t>AVG</a:t>
            </a:r>
            <a:r>
              <a:rPr lang="it-IT" sz="1400" b="0" kern="0" baseline="-25000" dirty="0">
                <a:solidFill>
                  <a:srgbClr val="FF0000"/>
                </a:solidFill>
              </a:rPr>
              <a:t>1000scen</a:t>
            </a:r>
          </a:p>
        </p:txBody>
      </p:sp>
      <p:cxnSp>
        <p:nvCxnSpPr>
          <p:cNvPr id="69643" name="Straight Connector 80"/>
          <p:cNvCxnSpPr>
            <a:cxnSpLocks noChangeShapeType="1"/>
          </p:cNvCxnSpPr>
          <p:nvPr/>
        </p:nvCxnSpPr>
        <p:spPr bwMode="auto">
          <a:xfrm>
            <a:off x="250825" y="6235700"/>
            <a:ext cx="274638" cy="0"/>
          </a:xfrm>
          <a:prstGeom prst="line">
            <a:avLst/>
          </a:prstGeom>
          <a:noFill/>
          <a:ln w="38100" algn="ctr">
            <a:solidFill>
              <a:srgbClr val="000000"/>
            </a:solidFill>
            <a:round/>
            <a:headEnd/>
            <a:tailEnd/>
          </a:ln>
          <a:extLst>
            <a:ext uri="{909E8E84-426E-40DD-AFC4-6F175D3DCCD1}">
              <a14:hiddenFill xmlns:a14="http://schemas.microsoft.com/office/drawing/2010/main" xmlns="">
                <a:noFill/>
              </a14:hiddenFill>
            </a:ext>
          </a:extLst>
        </p:spPr>
      </p:cxnSp>
      <p:sp>
        <p:nvSpPr>
          <p:cNvPr id="82" name="Rectangle 81"/>
          <p:cNvSpPr/>
          <p:nvPr/>
        </p:nvSpPr>
        <p:spPr>
          <a:xfrm>
            <a:off x="479425" y="6111875"/>
            <a:ext cx="781050" cy="246063"/>
          </a:xfrm>
          <a:prstGeom prst="rect">
            <a:avLst/>
          </a:prstGeom>
        </p:spPr>
        <p:txBody>
          <a:bodyPr wrap="none">
            <a:spAutoFit/>
          </a:bodyPr>
          <a:lstStyle/>
          <a:p>
            <a:pPr eaLnBrk="1" fontAlgn="auto" hangingPunct="1">
              <a:spcBef>
                <a:spcPts val="0"/>
              </a:spcBef>
              <a:spcAft>
                <a:spcPts val="0"/>
              </a:spcAft>
              <a:defRPr/>
            </a:pPr>
            <a:r>
              <a:rPr lang="it-IT" sz="1000" b="0" kern="0" dirty="0">
                <a:solidFill>
                  <a:srgbClr val="000000"/>
                </a:solidFill>
              </a:rPr>
              <a:t>C.E. curve</a:t>
            </a:r>
          </a:p>
        </p:txBody>
      </p:sp>
      <p:cxnSp>
        <p:nvCxnSpPr>
          <p:cNvPr id="69645" name="Straight Connector 82"/>
          <p:cNvCxnSpPr>
            <a:cxnSpLocks noChangeShapeType="1"/>
          </p:cNvCxnSpPr>
          <p:nvPr/>
        </p:nvCxnSpPr>
        <p:spPr bwMode="auto">
          <a:xfrm>
            <a:off x="250825" y="6364288"/>
            <a:ext cx="274638" cy="0"/>
          </a:xfrm>
          <a:prstGeom prst="line">
            <a:avLst/>
          </a:prstGeom>
          <a:noFill/>
          <a:ln w="38100" algn="ctr">
            <a:solidFill>
              <a:srgbClr val="595959"/>
            </a:solidFill>
            <a:prstDash val="sysDash"/>
            <a:round/>
            <a:headEnd/>
            <a:tailEnd/>
          </a:ln>
          <a:extLst>
            <a:ext uri="{909E8E84-426E-40DD-AFC4-6F175D3DCCD1}">
              <a14:hiddenFill xmlns:a14="http://schemas.microsoft.com/office/drawing/2010/main" xmlns="">
                <a:noFill/>
              </a14:hiddenFill>
            </a:ext>
          </a:extLst>
        </p:spPr>
      </p:cxnSp>
      <p:sp>
        <p:nvSpPr>
          <p:cNvPr id="84" name="Rectangle 83"/>
          <p:cNvSpPr/>
          <p:nvPr/>
        </p:nvSpPr>
        <p:spPr>
          <a:xfrm>
            <a:off x="487363" y="6242050"/>
            <a:ext cx="1355725" cy="246063"/>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Stochastic</a:t>
            </a:r>
            <a:r>
              <a:rPr lang="it-IT" sz="1000" b="0" kern="0" dirty="0">
                <a:solidFill>
                  <a:srgbClr val="000000"/>
                </a:solidFill>
              </a:rPr>
              <a:t> </a:t>
            </a:r>
            <a:r>
              <a:rPr lang="it-IT" sz="1000" b="0" kern="0" dirty="0" err="1">
                <a:solidFill>
                  <a:srgbClr val="000000"/>
                </a:solidFill>
              </a:rPr>
              <a:t>scenarios</a:t>
            </a:r>
            <a:endParaRPr lang="it-IT" sz="1000" b="0" kern="0" dirty="0">
              <a:solidFill>
                <a:srgbClr val="000000"/>
              </a:solidFill>
            </a:endParaRPr>
          </a:p>
        </p:txBody>
      </p:sp>
      <p:cxnSp>
        <p:nvCxnSpPr>
          <p:cNvPr id="69647" name="Straight Connector 84"/>
          <p:cNvCxnSpPr>
            <a:cxnSpLocks noChangeShapeType="1"/>
          </p:cNvCxnSpPr>
          <p:nvPr/>
        </p:nvCxnSpPr>
        <p:spPr bwMode="auto">
          <a:xfrm>
            <a:off x="250825" y="6516688"/>
            <a:ext cx="274638" cy="0"/>
          </a:xfrm>
          <a:prstGeom prst="line">
            <a:avLst/>
          </a:prstGeom>
          <a:noFill/>
          <a:ln w="38100" algn="ctr">
            <a:solidFill>
              <a:srgbClr val="0070C0"/>
            </a:solidFill>
            <a:round/>
            <a:headEnd/>
            <a:tailEnd/>
          </a:ln>
          <a:extLst>
            <a:ext uri="{909E8E84-426E-40DD-AFC4-6F175D3DCCD1}">
              <a14:hiddenFill xmlns:a14="http://schemas.microsoft.com/office/drawing/2010/main" xmlns="">
                <a:noFill/>
              </a14:hiddenFill>
            </a:ext>
          </a:extLst>
        </p:spPr>
      </p:cxnSp>
      <p:sp>
        <p:nvSpPr>
          <p:cNvPr id="86" name="Rectangle 85"/>
          <p:cNvSpPr/>
          <p:nvPr/>
        </p:nvSpPr>
        <p:spPr>
          <a:xfrm>
            <a:off x="488950" y="6394450"/>
            <a:ext cx="639763" cy="246063"/>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Min</a:t>
            </a:r>
            <a:r>
              <a:rPr lang="it-IT" sz="1000" b="0" kern="0" dirty="0">
                <a:solidFill>
                  <a:srgbClr val="000000"/>
                </a:solidFill>
              </a:rPr>
              <a:t> </a:t>
            </a:r>
            <a:r>
              <a:rPr lang="it-IT" sz="1000" b="0" kern="0" dirty="0" err="1">
                <a:solidFill>
                  <a:srgbClr val="000000"/>
                </a:solidFill>
              </a:rPr>
              <a:t>Gar</a:t>
            </a:r>
            <a:endParaRPr lang="it-IT" sz="1000" b="0" kern="0" dirty="0">
              <a:solidFill>
                <a:srgbClr val="000000"/>
              </a:solidFill>
            </a:endParaRPr>
          </a:p>
        </p:txBody>
      </p:sp>
      <p:sp>
        <p:nvSpPr>
          <p:cNvPr id="87" name="Rectangle 86"/>
          <p:cNvSpPr/>
          <p:nvPr/>
        </p:nvSpPr>
        <p:spPr>
          <a:xfrm>
            <a:off x="4991100" y="5057775"/>
            <a:ext cx="3725863" cy="738188"/>
          </a:xfrm>
          <a:prstGeom prst="rect">
            <a:avLst/>
          </a:prstGeom>
        </p:spPr>
        <p:txBody>
          <a:bodyPr wrap="none">
            <a:spAutoFit/>
          </a:bodyPr>
          <a:lstStyle/>
          <a:p>
            <a:pPr algn="l" eaLnBrk="1" fontAlgn="auto" hangingPunct="1">
              <a:spcBef>
                <a:spcPts val="0"/>
              </a:spcBef>
              <a:spcAft>
                <a:spcPts val="0"/>
              </a:spcAft>
              <a:defRPr/>
            </a:pPr>
            <a:r>
              <a:rPr lang="it-IT" sz="1400" b="0" kern="0" dirty="0">
                <a:solidFill>
                  <a:srgbClr val="000000"/>
                </a:solidFill>
              </a:rPr>
              <a:t>The </a:t>
            </a:r>
            <a:r>
              <a:rPr lang="it-IT" sz="1400" b="0" kern="0" dirty="0" err="1">
                <a:solidFill>
                  <a:srgbClr val="000000"/>
                </a:solidFill>
              </a:rPr>
              <a:t>guarantee</a:t>
            </a:r>
            <a:r>
              <a:rPr lang="it-IT" sz="1400" b="0" kern="0" dirty="0">
                <a:solidFill>
                  <a:srgbClr val="000000"/>
                </a:solidFill>
              </a:rPr>
              <a:t> </a:t>
            </a:r>
            <a:r>
              <a:rPr lang="it-IT" sz="1400" b="0" kern="0" dirty="0" err="1">
                <a:solidFill>
                  <a:srgbClr val="000000"/>
                </a:solidFill>
              </a:rPr>
              <a:t>is</a:t>
            </a:r>
            <a:r>
              <a:rPr lang="it-IT" sz="1400" b="0" kern="0" dirty="0">
                <a:solidFill>
                  <a:srgbClr val="000000"/>
                </a:solidFill>
              </a:rPr>
              <a:t> out of the </a:t>
            </a:r>
            <a:r>
              <a:rPr lang="it-IT" sz="1400" b="0" kern="0" dirty="0" err="1">
                <a:solidFill>
                  <a:srgbClr val="000000"/>
                </a:solidFill>
              </a:rPr>
              <a:t>money</a:t>
            </a:r>
            <a:r>
              <a:rPr lang="it-IT" sz="1400" b="0" kern="0" dirty="0">
                <a:solidFill>
                  <a:srgbClr val="000000"/>
                </a:solidFill>
              </a:rPr>
              <a:t>:</a:t>
            </a:r>
          </a:p>
          <a:p>
            <a:pPr marL="285750" indent="-285750" algn="l" eaLnBrk="1" fontAlgn="auto" hangingPunct="1">
              <a:spcBef>
                <a:spcPts val="0"/>
              </a:spcBef>
              <a:spcAft>
                <a:spcPts val="0"/>
              </a:spcAft>
              <a:buFont typeface="Arial" pitchFamily="34" charset="0"/>
              <a:buChar char="•"/>
              <a:defRPr/>
            </a:pPr>
            <a:r>
              <a:rPr lang="it-IT" sz="1400" b="0" kern="0" dirty="0">
                <a:solidFill>
                  <a:srgbClr val="000000"/>
                </a:solidFill>
              </a:rPr>
              <a:t>CE = CE(no </a:t>
            </a:r>
            <a:r>
              <a:rPr lang="it-IT" sz="1400" b="0" kern="0" dirty="0" err="1">
                <a:solidFill>
                  <a:srgbClr val="000000"/>
                </a:solidFill>
              </a:rPr>
              <a:t>gar</a:t>
            </a:r>
            <a:r>
              <a:rPr lang="it-IT" sz="1400" b="0" kern="0" dirty="0">
                <a:solidFill>
                  <a:srgbClr val="000000"/>
                </a:solidFill>
              </a:rPr>
              <a:t>)</a:t>
            </a:r>
          </a:p>
          <a:p>
            <a:pPr marL="285750" indent="-285750" algn="l" eaLnBrk="1" fontAlgn="auto" hangingPunct="1">
              <a:spcBef>
                <a:spcPts val="0"/>
              </a:spcBef>
              <a:spcAft>
                <a:spcPts val="0"/>
              </a:spcAft>
              <a:buFont typeface="Arial" pitchFamily="34" charset="0"/>
              <a:buChar char="•"/>
              <a:defRPr/>
            </a:pPr>
            <a:r>
              <a:rPr lang="it-IT" sz="1400" b="0" kern="0" dirty="0" err="1">
                <a:solidFill>
                  <a:srgbClr val="000000"/>
                </a:solidFill>
              </a:rPr>
              <a:t>Cost</a:t>
            </a:r>
            <a:r>
              <a:rPr lang="it-IT" sz="1400" b="0" kern="0" dirty="0">
                <a:solidFill>
                  <a:srgbClr val="000000"/>
                </a:solidFill>
              </a:rPr>
              <a:t> of the </a:t>
            </a:r>
            <a:r>
              <a:rPr lang="it-IT" sz="1400" b="0" kern="0" dirty="0" err="1">
                <a:solidFill>
                  <a:srgbClr val="000000"/>
                </a:solidFill>
              </a:rPr>
              <a:t>Guarantee</a:t>
            </a:r>
            <a:r>
              <a:rPr lang="it-IT" sz="1400" b="0" kern="0" dirty="0">
                <a:solidFill>
                  <a:srgbClr val="000000"/>
                </a:solidFill>
              </a:rPr>
              <a:t> = CE - AVG</a:t>
            </a:r>
            <a:r>
              <a:rPr lang="it-IT" sz="1400" b="0" kern="0" baseline="-25000" dirty="0">
                <a:solidFill>
                  <a:srgbClr val="000000"/>
                </a:solidFill>
              </a:rPr>
              <a:t>1000scen</a:t>
            </a:r>
            <a:endParaRPr lang="it-IT" sz="1400" b="0" kern="0" dirty="0">
              <a:solidFill>
                <a:srgbClr val="000000"/>
              </a:solidFill>
            </a:endParaRPr>
          </a:p>
        </p:txBody>
      </p:sp>
      <p:graphicFrame>
        <p:nvGraphicFramePr>
          <p:cNvPr id="88" name="Chart 87"/>
          <p:cNvGraphicFramePr>
            <a:graphicFrameLocks/>
          </p:cNvGraphicFramePr>
          <p:nvPr/>
        </p:nvGraphicFramePr>
        <p:xfrm>
          <a:off x="345762" y="2123323"/>
          <a:ext cx="3783600" cy="2880000"/>
        </p:xfrm>
        <a:graphic>
          <a:graphicData uri="http://schemas.openxmlformats.org/drawingml/2006/chart">
            <c:chart xmlns:c="http://schemas.openxmlformats.org/drawingml/2006/chart" xmlns:r="http://schemas.openxmlformats.org/officeDocument/2006/relationships" r:id="rId2"/>
          </a:graphicData>
        </a:graphic>
      </p:graphicFrame>
      <p:sp>
        <p:nvSpPr>
          <p:cNvPr id="89" name="Rectangle 88"/>
          <p:cNvSpPr/>
          <p:nvPr/>
        </p:nvSpPr>
        <p:spPr>
          <a:xfrm>
            <a:off x="808038" y="4954588"/>
            <a:ext cx="3325812" cy="1169987"/>
          </a:xfrm>
          <a:prstGeom prst="rect">
            <a:avLst/>
          </a:prstGeom>
        </p:spPr>
        <p:txBody>
          <a:bodyPr wrap="none">
            <a:spAutoFit/>
          </a:bodyPr>
          <a:lstStyle/>
          <a:p>
            <a:pPr algn="l" eaLnBrk="1" fontAlgn="auto" hangingPunct="1">
              <a:spcBef>
                <a:spcPts val="0"/>
              </a:spcBef>
              <a:spcAft>
                <a:spcPts val="0"/>
              </a:spcAft>
              <a:defRPr/>
            </a:pPr>
            <a:r>
              <a:rPr lang="it-IT" sz="1400" b="0" kern="0" dirty="0">
                <a:solidFill>
                  <a:srgbClr val="000000"/>
                </a:solidFill>
              </a:rPr>
              <a:t>The </a:t>
            </a:r>
            <a:r>
              <a:rPr lang="it-IT" sz="1400" b="0" kern="0" dirty="0" err="1">
                <a:solidFill>
                  <a:srgbClr val="000000"/>
                </a:solidFill>
              </a:rPr>
              <a:t>guarantee</a:t>
            </a:r>
            <a:r>
              <a:rPr lang="it-IT" sz="1400" b="0" kern="0" dirty="0">
                <a:solidFill>
                  <a:srgbClr val="000000"/>
                </a:solidFill>
              </a:rPr>
              <a:t> </a:t>
            </a:r>
            <a:r>
              <a:rPr lang="it-IT" sz="1400" b="0" kern="0" dirty="0" err="1">
                <a:solidFill>
                  <a:srgbClr val="000000"/>
                </a:solidFill>
              </a:rPr>
              <a:t>is</a:t>
            </a:r>
            <a:r>
              <a:rPr lang="it-IT" sz="1400" b="0" kern="0" dirty="0">
                <a:solidFill>
                  <a:srgbClr val="000000"/>
                </a:solidFill>
              </a:rPr>
              <a:t> «</a:t>
            </a:r>
            <a:r>
              <a:rPr lang="en-US" sz="1400" b="0" kern="0" dirty="0">
                <a:solidFill>
                  <a:srgbClr val="000000"/>
                </a:solidFill>
              </a:rPr>
              <a:t>in </a:t>
            </a:r>
            <a:r>
              <a:rPr lang="it-IT" sz="1400" b="0" kern="0" dirty="0">
                <a:solidFill>
                  <a:srgbClr val="000000"/>
                </a:solidFill>
              </a:rPr>
              <a:t>the </a:t>
            </a:r>
            <a:r>
              <a:rPr lang="it-IT" sz="1400" b="0" kern="0" dirty="0" err="1">
                <a:solidFill>
                  <a:srgbClr val="000000"/>
                </a:solidFill>
              </a:rPr>
              <a:t>money</a:t>
            </a:r>
            <a:r>
              <a:rPr lang="it-IT" sz="1400" b="0" kern="0" dirty="0">
                <a:solidFill>
                  <a:srgbClr val="000000"/>
                </a:solidFill>
              </a:rPr>
              <a:t>»:</a:t>
            </a:r>
          </a:p>
          <a:p>
            <a:pPr marL="285750" indent="-285750" algn="l" eaLnBrk="1" fontAlgn="auto" hangingPunct="1">
              <a:spcBef>
                <a:spcPts val="0"/>
              </a:spcBef>
              <a:spcAft>
                <a:spcPts val="0"/>
              </a:spcAft>
              <a:buFont typeface="Arial" pitchFamily="34" charset="0"/>
              <a:buChar char="•"/>
              <a:defRPr/>
            </a:pPr>
            <a:r>
              <a:rPr lang="it-IT" sz="1400" b="0" kern="0" dirty="0">
                <a:solidFill>
                  <a:srgbClr val="000000"/>
                </a:solidFill>
              </a:rPr>
              <a:t>CE &lt; CE(no </a:t>
            </a:r>
            <a:r>
              <a:rPr lang="it-IT" sz="1400" b="0" kern="0" dirty="0" err="1">
                <a:solidFill>
                  <a:srgbClr val="000000"/>
                </a:solidFill>
              </a:rPr>
              <a:t>gar</a:t>
            </a:r>
            <a:r>
              <a:rPr lang="it-IT" sz="1400" b="0" kern="0" dirty="0">
                <a:solidFill>
                  <a:srgbClr val="000000"/>
                </a:solidFill>
              </a:rPr>
              <a:t>)</a:t>
            </a:r>
          </a:p>
          <a:p>
            <a:pPr marL="285750" indent="-285750" algn="l" eaLnBrk="1" fontAlgn="auto" hangingPunct="1">
              <a:spcBef>
                <a:spcPts val="0"/>
              </a:spcBef>
              <a:spcAft>
                <a:spcPts val="0"/>
              </a:spcAft>
              <a:buFont typeface="Arial" pitchFamily="34" charset="0"/>
              <a:buChar char="•"/>
              <a:defRPr/>
            </a:pPr>
            <a:r>
              <a:rPr lang="it-IT" sz="1400" b="0" kern="0" dirty="0" err="1">
                <a:solidFill>
                  <a:srgbClr val="000000"/>
                </a:solidFill>
              </a:rPr>
              <a:t>Cost</a:t>
            </a:r>
            <a:r>
              <a:rPr lang="it-IT" sz="1400" b="0" kern="0" dirty="0">
                <a:solidFill>
                  <a:srgbClr val="000000"/>
                </a:solidFill>
              </a:rPr>
              <a:t> of the </a:t>
            </a:r>
            <a:r>
              <a:rPr lang="it-IT" sz="1400" b="0" kern="0" dirty="0" err="1">
                <a:solidFill>
                  <a:srgbClr val="000000"/>
                </a:solidFill>
              </a:rPr>
              <a:t>Guarantee</a:t>
            </a:r>
            <a:r>
              <a:rPr lang="it-IT" sz="1400" b="0" kern="0" dirty="0">
                <a:solidFill>
                  <a:srgbClr val="000000"/>
                </a:solidFill>
              </a:rPr>
              <a:t> :</a:t>
            </a:r>
          </a:p>
          <a:p>
            <a:pPr algn="l" eaLnBrk="1" fontAlgn="auto" hangingPunct="1">
              <a:spcBef>
                <a:spcPts val="0"/>
              </a:spcBef>
              <a:spcAft>
                <a:spcPts val="0"/>
              </a:spcAft>
              <a:defRPr/>
            </a:pPr>
            <a:r>
              <a:rPr lang="it-IT" sz="1400" b="0" kern="0" dirty="0">
                <a:solidFill>
                  <a:srgbClr val="000000"/>
                </a:solidFill>
              </a:rPr>
              <a:t>      </a:t>
            </a:r>
            <a:r>
              <a:rPr lang="it-IT" sz="1400" b="0" kern="0" dirty="0" err="1">
                <a:solidFill>
                  <a:srgbClr val="000000"/>
                </a:solidFill>
              </a:rPr>
              <a:t>Intrinsic</a:t>
            </a:r>
            <a:r>
              <a:rPr lang="it-IT" sz="1400" b="0" kern="0" dirty="0">
                <a:solidFill>
                  <a:srgbClr val="000000"/>
                </a:solidFill>
              </a:rPr>
              <a:t> Value = CE – CE(no </a:t>
            </a:r>
            <a:r>
              <a:rPr lang="it-IT" sz="1400" b="0" kern="0" dirty="0" err="1">
                <a:solidFill>
                  <a:srgbClr val="000000"/>
                </a:solidFill>
              </a:rPr>
              <a:t>gar</a:t>
            </a:r>
            <a:r>
              <a:rPr lang="it-IT" sz="1400" b="0" kern="0" dirty="0">
                <a:solidFill>
                  <a:srgbClr val="000000"/>
                </a:solidFill>
              </a:rPr>
              <a:t>) + </a:t>
            </a:r>
          </a:p>
          <a:p>
            <a:pPr algn="l" eaLnBrk="1" fontAlgn="auto" hangingPunct="1">
              <a:spcBef>
                <a:spcPts val="0"/>
              </a:spcBef>
              <a:spcAft>
                <a:spcPts val="0"/>
              </a:spcAft>
              <a:defRPr/>
            </a:pPr>
            <a:r>
              <a:rPr lang="it-IT" sz="1400" b="0" kern="0" dirty="0">
                <a:solidFill>
                  <a:srgbClr val="000000"/>
                </a:solidFill>
              </a:rPr>
              <a:t>      Time Value = AVG</a:t>
            </a:r>
            <a:r>
              <a:rPr lang="it-IT" sz="1400" b="0" kern="0" baseline="-25000" dirty="0">
                <a:solidFill>
                  <a:srgbClr val="000000"/>
                </a:solidFill>
              </a:rPr>
              <a:t>1000scen</a:t>
            </a:r>
            <a:r>
              <a:rPr lang="it-IT" sz="1400" b="0" kern="0" dirty="0">
                <a:solidFill>
                  <a:srgbClr val="000000"/>
                </a:solidFill>
              </a:rPr>
              <a:t> – CE</a:t>
            </a:r>
          </a:p>
        </p:txBody>
      </p:sp>
      <p:sp>
        <p:nvSpPr>
          <p:cNvPr id="90" name="Rectangle 89"/>
          <p:cNvSpPr/>
          <p:nvPr/>
        </p:nvSpPr>
        <p:spPr>
          <a:xfrm>
            <a:off x="5461000" y="1209675"/>
            <a:ext cx="2516188" cy="307975"/>
          </a:xfrm>
          <a:prstGeom prst="rect">
            <a:avLst/>
          </a:prstGeom>
        </p:spPr>
        <p:txBody>
          <a:bodyPr wrap="none">
            <a:spAutoFit/>
          </a:bodyPr>
          <a:lstStyle/>
          <a:p>
            <a:pPr eaLnBrk="1" fontAlgn="auto" hangingPunct="1">
              <a:spcBef>
                <a:spcPts val="0"/>
              </a:spcBef>
              <a:spcAft>
                <a:spcPts val="0"/>
              </a:spcAft>
              <a:defRPr/>
            </a:pPr>
            <a:r>
              <a:rPr lang="it-IT" sz="1400" b="0" kern="0" dirty="0">
                <a:solidFill>
                  <a:srgbClr val="000000"/>
                </a:solidFill>
              </a:rPr>
              <a:t>AT MATURITY GUARANTEE</a:t>
            </a:r>
          </a:p>
        </p:txBody>
      </p:sp>
      <p:graphicFrame>
        <p:nvGraphicFramePr>
          <p:cNvPr id="91" name="Chart 90"/>
          <p:cNvGraphicFramePr>
            <a:graphicFrameLocks/>
          </p:cNvGraphicFramePr>
          <p:nvPr/>
        </p:nvGraphicFramePr>
        <p:xfrm>
          <a:off x="4650217" y="2123323"/>
          <a:ext cx="3783600"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92" name="Rectangle 91"/>
          <p:cNvSpPr/>
          <p:nvPr/>
        </p:nvSpPr>
        <p:spPr>
          <a:xfrm>
            <a:off x="6653213" y="3976688"/>
            <a:ext cx="1325562" cy="646112"/>
          </a:xfrm>
          <a:prstGeom prst="rect">
            <a:avLst/>
          </a:prstGeom>
          <a:solidFill>
            <a:sysClr val="window" lastClr="FFFFFF"/>
          </a:solidFill>
          <a:ln>
            <a:solidFill>
              <a:srgbClr val="FF3300"/>
            </a:solidFill>
          </a:ln>
        </p:spPr>
        <p:txBody>
          <a:bodyPr>
            <a:spAutoFit/>
          </a:bodyPr>
          <a:lstStyle/>
          <a:p>
            <a:pPr eaLnBrk="1" fontAlgn="auto" hangingPunct="1">
              <a:spcBef>
                <a:spcPts val="0"/>
              </a:spcBef>
              <a:spcAft>
                <a:spcPts val="0"/>
              </a:spcAft>
              <a:defRPr/>
            </a:pPr>
            <a:r>
              <a:rPr lang="it-IT" sz="1200" b="0" kern="0" dirty="0" err="1">
                <a:solidFill>
                  <a:srgbClr val="FF0000"/>
                </a:solidFill>
              </a:rPr>
              <a:t>Asymmetries</a:t>
            </a:r>
            <a:r>
              <a:rPr lang="it-IT" sz="1200" b="0" kern="0" dirty="0">
                <a:solidFill>
                  <a:srgbClr val="FF0000"/>
                </a:solidFill>
              </a:rPr>
              <a:t>:</a:t>
            </a:r>
          </a:p>
          <a:p>
            <a:pPr eaLnBrk="1" fontAlgn="auto" hangingPunct="1">
              <a:spcBef>
                <a:spcPts val="0"/>
              </a:spcBef>
              <a:spcAft>
                <a:spcPts val="0"/>
              </a:spcAft>
              <a:defRPr/>
            </a:pPr>
            <a:r>
              <a:rPr lang="it-IT" sz="1200" b="0" kern="0" dirty="0">
                <a:solidFill>
                  <a:srgbClr val="FF0000"/>
                </a:solidFill>
              </a:rPr>
              <a:t>CE &lt; AVG</a:t>
            </a:r>
            <a:r>
              <a:rPr lang="it-IT" sz="1200" b="0" kern="0" baseline="-25000" dirty="0">
                <a:solidFill>
                  <a:srgbClr val="FF0000"/>
                </a:solidFill>
              </a:rPr>
              <a:t>1000scen</a:t>
            </a:r>
            <a:r>
              <a:rPr lang="it-IT" sz="1200" b="0" kern="0" dirty="0">
                <a:solidFill>
                  <a:srgbClr val="FF0000"/>
                </a:solidFill>
              </a:rPr>
              <a:t> </a:t>
            </a:r>
          </a:p>
        </p:txBody>
      </p:sp>
      <p:sp>
        <p:nvSpPr>
          <p:cNvPr id="93" name="Rounded Rectangle 92"/>
          <p:cNvSpPr/>
          <p:nvPr/>
        </p:nvSpPr>
        <p:spPr bwMode="auto">
          <a:xfrm>
            <a:off x="7893050" y="3730625"/>
            <a:ext cx="288925" cy="955675"/>
          </a:xfrm>
          <a:prstGeom prst="roundRect">
            <a:avLst/>
          </a:prstGeom>
          <a:noFill/>
          <a:ln w="19050">
            <a:solidFill>
              <a:srgbClr val="FF330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94" name="Rounded Rectangle 93"/>
          <p:cNvSpPr/>
          <p:nvPr/>
        </p:nvSpPr>
        <p:spPr bwMode="auto">
          <a:xfrm>
            <a:off x="966788" y="3341688"/>
            <a:ext cx="3121025" cy="1344612"/>
          </a:xfrm>
          <a:prstGeom prst="roundRect">
            <a:avLst/>
          </a:prstGeom>
          <a:noFill/>
          <a:ln w="19050">
            <a:solidFill>
              <a:srgbClr val="FF330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95" name="Rectangle 94"/>
          <p:cNvSpPr/>
          <p:nvPr/>
        </p:nvSpPr>
        <p:spPr>
          <a:xfrm>
            <a:off x="1544638" y="4116388"/>
            <a:ext cx="1371600" cy="461962"/>
          </a:xfrm>
          <a:prstGeom prst="rect">
            <a:avLst/>
          </a:prstGeom>
          <a:solidFill>
            <a:sysClr val="window" lastClr="FFFFFF"/>
          </a:solidFill>
          <a:ln>
            <a:solidFill>
              <a:srgbClr val="FF3300"/>
            </a:solidFill>
          </a:ln>
        </p:spPr>
        <p:txBody>
          <a:bodyPr wrap="none">
            <a:spAutoFit/>
          </a:bodyPr>
          <a:lstStyle/>
          <a:p>
            <a:pPr eaLnBrk="1" fontAlgn="auto" hangingPunct="1">
              <a:spcBef>
                <a:spcPts val="0"/>
              </a:spcBef>
              <a:spcAft>
                <a:spcPts val="0"/>
              </a:spcAft>
              <a:defRPr/>
            </a:pPr>
            <a:r>
              <a:rPr lang="it-IT" sz="1200" b="0" kern="0" dirty="0" err="1">
                <a:solidFill>
                  <a:srgbClr val="FF0000"/>
                </a:solidFill>
              </a:rPr>
              <a:t>Asymmetries</a:t>
            </a:r>
            <a:r>
              <a:rPr lang="it-IT" sz="1200" b="0" kern="0" dirty="0">
                <a:solidFill>
                  <a:srgbClr val="FF0000"/>
                </a:solidFill>
              </a:rPr>
              <a:t>:</a:t>
            </a:r>
          </a:p>
          <a:p>
            <a:pPr eaLnBrk="1" fontAlgn="auto" hangingPunct="1">
              <a:spcBef>
                <a:spcPts val="0"/>
              </a:spcBef>
              <a:spcAft>
                <a:spcPts val="0"/>
              </a:spcAft>
              <a:defRPr/>
            </a:pPr>
            <a:r>
              <a:rPr lang="it-IT" sz="1200" b="0" kern="0" dirty="0">
                <a:solidFill>
                  <a:srgbClr val="FF0000"/>
                </a:solidFill>
              </a:rPr>
              <a:t>CE &lt; AVG</a:t>
            </a:r>
            <a:r>
              <a:rPr lang="it-IT" sz="1200" b="0" kern="0" baseline="-25000" dirty="0">
                <a:solidFill>
                  <a:srgbClr val="FF0000"/>
                </a:solidFill>
              </a:rPr>
              <a:t>1000scen</a:t>
            </a:r>
            <a:r>
              <a:rPr lang="it-IT" sz="1200" b="0" kern="0" dirty="0">
                <a:solidFill>
                  <a:srgbClr val="FF0000"/>
                </a:solidFill>
              </a:rPr>
              <a:t> </a:t>
            </a:r>
          </a:p>
        </p:txBody>
      </p:sp>
      <p:sp>
        <p:nvSpPr>
          <p:cNvPr id="96" name="Rectangle 95"/>
          <p:cNvSpPr/>
          <p:nvPr/>
        </p:nvSpPr>
        <p:spPr>
          <a:xfrm>
            <a:off x="1565275" y="3398838"/>
            <a:ext cx="1323975" cy="461962"/>
          </a:xfrm>
          <a:prstGeom prst="rect">
            <a:avLst/>
          </a:prstGeom>
          <a:solidFill>
            <a:sysClr val="window" lastClr="FFFFFF"/>
          </a:solidFill>
          <a:ln>
            <a:solidFill>
              <a:srgbClr val="FF3300"/>
            </a:solidFill>
          </a:ln>
        </p:spPr>
        <p:txBody>
          <a:bodyPr wrap="none">
            <a:spAutoFit/>
          </a:bodyPr>
          <a:lstStyle/>
          <a:p>
            <a:pPr eaLnBrk="1" fontAlgn="auto" hangingPunct="1">
              <a:spcBef>
                <a:spcPts val="0"/>
              </a:spcBef>
              <a:spcAft>
                <a:spcPts val="0"/>
              </a:spcAft>
              <a:defRPr/>
            </a:pPr>
            <a:r>
              <a:rPr lang="it-IT" sz="1200" b="0" kern="0" dirty="0">
                <a:solidFill>
                  <a:srgbClr val="FF0000"/>
                </a:solidFill>
              </a:rPr>
              <a:t>«in the </a:t>
            </a:r>
            <a:r>
              <a:rPr lang="it-IT" sz="1200" b="0" kern="0" dirty="0" err="1">
                <a:solidFill>
                  <a:srgbClr val="FF0000"/>
                </a:solidFill>
              </a:rPr>
              <a:t>money</a:t>
            </a:r>
            <a:r>
              <a:rPr lang="it-IT" sz="1200" b="0" kern="0" dirty="0">
                <a:solidFill>
                  <a:srgbClr val="FF0000"/>
                </a:solidFill>
              </a:rPr>
              <a:t>»</a:t>
            </a:r>
          </a:p>
          <a:p>
            <a:pPr eaLnBrk="1" fontAlgn="auto" hangingPunct="1">
              <a:spcBef>
                <a:spcPts val="0"/>
              </a:spcBef>
              <a:spcAft>
                <a:spcPts val="0"/>
              </a:spcAft>
              <a:defRPr/>
            </a:pPr>
            <a:r>
              <a:rPr lang="it-IT" sz="1200" b="0" kern="0" dirty="0">
                <a:solidFill>
                  <a:srgbClr val="FF0000"/>
                </a:solidFill>
              </a:rPr>
              <a:t>CE &gt; CE(no </a:t>
            </a:r>
            <a:r>
              <a:rPr lang="it-IT" sz="1200" b="0" kern="0" dirty="0" err="1">
                <a:solidFill>
                  <a:srgbClr val="FF0000"/>
                </a:solidFill>
              </a:rPr>
              <a:t>gar</a:t>
            </a:r>
            <a:r>
              <a:rPr lang="it-IT" sz="1200" b="0" kern="0" dirty="0">
                <a:solidFill>
                  <a:srgbClr val="FF0000"/>
                </a:solidFill>
              </a:rPr>
              <a:t>)</a:t>
            </a:r>
          </a:p>
        </p:txBody>
      </p:sp>
      <p:sp>
        <p:nvSpPr>
          <p:cNvPr id="97" name="Rectangle 96"/>
          <p:cNvSpPr/>
          <p:nvPr/>
        </p:nvSpPr>
        <p:spPr bwMode="auto">
          <a:xfrm>
            <a:off x="196850" y="1165225"/>
            <a:ext cx="4321175" cy="4959350"/>
          </a:xfrm>
          <a:prstGeom prst="rect">
            <a:avLst/>
          </a:prstGeom>
          <a:noFill/>
          <a:ln w="190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sp>
        <p:nvSpPr>
          <p:cNvPr id="98" name="Rectangle 97"/>
          <p:cNvSpPr/>
          <p:nvPr/>
        </p:nvSpPr>
        <p:spPr bwMode="auto">
          <a:xfrm>
            <a:off x="4606925" y="1165225"/>
            <a:ext cx="4319588" cy="4959350"/>
          </a:xfrm>
          <a:prstGeom prst="rect">
            <a:avLst/>
          </a:prstGeom>
          <a:noFill/>
          <a:ln w="19050">
            <a:solidFill>
              <a:srgbClr val="800080"/>
            </a:solidFill>
            <a:miter lim="800000"/>
            <a:headEnd/>
            <a:tailEnd/>
          </a:ln>
        </p:spPr>
        <p:txBody>
          <a:bodyPr wrap="none" lIns="45720" rIns="45720" anchor="ctr" anchorCtr="1"/>
          <a:lstStyle/>
          <a:p>
            <a:pPr fontAlgn="auto">
              <a:spcBef>
                <a:spcPct val="30000"/>
              </a:spcBef>
              <a:spcAft>
                <a:spcPts val="0"/>
              </a:spcAft>
              <a:buClr>
                <a:srgbClr val="000000"/>
              </a:buClr>
              <a:defRPr/>
            </a:pPr>
            <a:endParaRPr lang="it-IT" sz="2600" kern="0" dirty="0">
              <a:solidFill>
                <a:srgbClr val="000000"/>
              </a:solidFill>
              <a:effectLst>
                <a:outerShdw blurRad="38100" dist="38100" dir="2700000" algn="tl">
                  <a:srgbClr val="000000">
                    <a:alpha val="43137"/>
                  </a:srgbClr>
                </a:outerShdw>
              </a:effectLst>
            </a:endParaRPr>
          </a:p>
        </p:txBody>
      </p:sp>
      <p:cxnSp>
        <p:nvCxnSpPr>
          <p:cNvPr id="69661" name="Straight Connector 98"/>
          <p:cNvCxnSpPr>
            <a:cxnSpLocks noChangeShapeType="1"/>
          </p:cNvCxnSpPr>
          <p:nvPr/>
        </p:nvCxnSpPr>
        <p:spPr bwMode="auto">
          <a:xfrm>
            <a:off x="4745038" y="6232525"/>
            <a:ext cx="274637" cy="0"/>
          </a:xfrm>
          <a:prstGeom prst="line">
            <a:avLst/>
          </a:prstGeom>
          <a:noFill/>
          <a:ln w="38100" algn="ctr">
            <a:solidFill>
              <a:srgbClr val="000000"/>
            </a:solidFill>
            <a:round/>
            <a:headEnd/>
            <a:tailEnd/>
          </a:ln>
          <a:extLst>
            <a:ext uri="{909E8E84-426E-40DD-AFC4-6F175D3DCCD1}">
              <a14:hiddenFill xmlns:a14="http://schemas.microsoft.com/office/drawing/2010/main" xmlns="">
                <a:noFill/>
              </a14:hiddenFill>
            </a:ext>
          </a:extLst>
        </p:spPr>
      </p:cxnSp>
      <p:sp>
        <p:nvSpPr>
          <p:cNvPr id="100" name="Rectangle 99"/>
          <p:cNvSpPr/>
          <p:nvPr/>
        </p:nvSpPr>
        <p:spPr>
          <a:xfrm>
            <a:off x="4973638" y="6108700"/>
            <a:ext cx="1703387" cy="246063"/>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Reserves</a:t>
            </a:r>
            <a:r>
              <a:rPr lang="it-IT" sz="1000" b="0" kern="0" dirty="0">
                <a:solidFill>
                  <a:srgbClr val="000000"/>
                </a:solidFill>
              </a:rPr>
              <a:t> in the C.E. curve</a:t>
            </a:r>
          </a:p>
        </p:txBody>
      </p:sp>
      <p:cxnSp>
        <p:nvCxnSpPr>
          <p:cNvPr id="69663" name="Straight Connector 100"/>
          <p:cNvCxnSpPr>
            <a:cxnSpLocks noChangeShapeType="1"/>
          </p:cNvCxnSpPr>
          <p:nvPr/>
        </p:nvCxnSpPr>
        <p:spPr bwMode="auto">
          <a:xfrm>
            <a:off x="4745038" y="6362700"/>
            <a:ext cx="274637" cy="0"/>
          </a:xfrm>
          <a:prstGeom prst="line">
            <a:avLst/>
          </a:prstGeom>
          <a:noFill/>
          <a:ln w="38100" algn="ctr">
            <a:solidFill>
              <a:srgbClr val="595959"/>
            </a:solidFill>
            <a:prstDash val="sysDash"/>
            <a:round/>
            <a:headEnd/>
            <a:tailEnd/>
          </a:ln>
          <a:extLst>
            <a:ext uri="{909E8E84-426E-40DD-AFC4-6F175D3DCCD1}">
              <a14:hiddenFill xmlns:a14="http://schemas.microsoft.com/office/drawing/2010/main" xmlns="">
                <a:noFill/>
              </a14:hiddenFill>
            </a:ext>
          </a:extLst>
        </p:spPr>
      </p:cxnSp>
      <p:sp>
        <p:nvSpPr>
          <p:cNvPr id="102" name="Rectangle 101"/>
          <p:cNvSpPr/>
          <p:nvPr/>
        </p:nvSpPr>
        <p:spPr>
          <a:xfrm>
            <a:off x="4981575" y="6238875"/>
            <a:ext cx="2276475" cy="246063"/>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Reserves</a:t>
            </a:r>
            <a:r>
              <a:rPr lang="it-IT" sz="1000" b="0" kern="0" dirty="0">
                <a:solidFill>
                  <a:srgbClr val="000000"/>
                </a:solidFill>
              </a:rPr>
              <a:t> in the </a:t>
            </a:r>
            <a:r>
              <a:rPr lang="it-IT" sz="1000" b="0" kern="0" dirty="0" err="1">
                <a:solidFill>
                  <a:srgbClr val="000000"/>
                </a:solidFill>
              </a:rPr>
              <a:t>stochastic</a:t>
            </a:r>
            <a:r>
              <a:rPr lang="it-IT" sz="1000" b="0" kern="0" dirty="0">
                <a:solidFill>
                  <a:srgbClr val="000000"/>
                </a:solidFill>
              </a:rPr>
              <a:t> </a:t>
            </a:r>
            <a:r>
              <a:rPr lang="it-IT" sz="1000" b="0" kern="0" dirty="0" err="1">
                <a:solidFill>
                  <a:srgbClr val="000000"/>
                </a:solidFill>
              </a:rPr>
              <a:t>scenarios</a:t>
            </a:r>
            <a:endParaRPr lang="it-IT" sz="1000" b="0" kern="0" dirty="0">
              <a:solidFill>
                <a:srgbClr val="000000"/>
              </a:solidFill>
            </a:endParaRPr>
          </a:p>
        </p:txBody>
      </p:sp>
      <p:cxnSp>
        <p:nvCxnSpPr>
          <p:cNvPr id="69665" name="Straight Connector 102"/>
          <p:cNvCxnSpPr>
            <a:cxnSpLocks noChangeShapeType="1"/>
          </p:cNvCxnSpPr>
          <p:nvPr/>
        </p:nvCxnSpPr>
        <p:spPr bwMode="auto">
          <a:xfrm>
            <a:off x="4745038" y="6515100"/>
            <a:ext cx="274637" cy="0"/>
          </a:xfrm>
          <a:prstGeom prst="line">
            <a:avLst/>
          </a:prstGeom>
          <a:noFill/>
          <a:ln w="38100" algn="ctr">
            <a:solidFill>
              <a:srgbClr val="0070C0"/>
            </a:solidFill>
            <a:round/>
            <a:headEnd/>
            <a:tailEnd/>
          </a:ln>
          <a:extLst>
            <a:ext uri="{909E8E84-426E-40DD-AFC4-6F175D3DCCD1}">
              <a14:hiddenFill xmlns:a14="http://schemas.microsoft.com/office/drawing/2010/main" xmlns="">
                <a:noFill/>
              </a14:hiddenFill>
            </a:ext>
          </a:extLst>
        </p:spPr>
      </p:cxnSp>
      <p:sp>
        <p:nvSpPr>
          <p:cNvPr id="104" name="Rectangle 103"/>
          <p:cNvSpPr/>
          <p:nvPr/>
        </p:nvSpPr>
        <p:spPr>
          <a:xfrm>
            <a:off x="4983163" y="6391275"/>
            <a:ext cx="2241550" cy="246063"/>
          </a:xfrm>
          <a:prstGeom prst="rect">
            <a:avLst/>
          </a:prstGeom>
        </p:spPr>
        <p:txBody>
          <a:bodyPr wrap="none">
            <a:spAutoFit/>
          </a:bodyPr>
          <a:lstStyle/>
          <a:p>
            <a:pPr eaLnBrk="1" fontAlgn="auto" hangingPunct="1">
              <a:spcBef>
                <a:spcPts val="0"/>
              </a:spcBef>
              <a:spcAft>
                <a:spcPts val="0"/>
              </a:spcAft>
              <a:defRPr/>
            </a:pPr>
            <a:r>
              <a:rPr lang="it-IT" sz="1000" b="0" kern="0" dirty="0" err="1">
                <a:solidFill>
                  <a:srgbClr val="000000"/>
                </a:solidFill>
              </a:rPr>
              <a:t>Reserves</a:t>
            </a:r>
            <a:r>
              <a:rPr lang="it-IT" sz="1000" b="0" kern="0" dirty="0">
                <a:solidFill>
                  <a:srgbClr val="000000"/>
                </a:solidFill>
              </a:rPr>
              <a:t> </a:t>
            </a:r>
            <a:r>
              <a:rPr lang="it-IT" sz="1000" b="0" kern="0" dirty="0" err="1">
                <a:solidFill>
                  <a:srgbClr val="000000"/>
                </a:solidFill>
              </a:rPr>
              <a:t>at</a:t>
            </a:r>
            <a:r>
              <a:rPr lang="it-IT" sz="1000" b="0" kern="0" dirty="0">
                <a:solidFill>
                  <a:srgbClr val="000000"/>
                </a:solidFill>
              </a:rPr>
              <a:t> the minimum </a:t>
            </a:r>
            <a:r>
              <a:rPr lang="it-IT" sz="1000" b="0" kern="0" dirty="0" err="1">
                <a:solidFill>
                  <a:srgbClr val="000000"/>
                </a:solidFill>
              </a:rPr>
              <a:t>guarantee</a:t>
            </a:r>
            <a:endParaRPr lang="it-IT" sz="1000" b="0" kern="0" dirty="0">
              <a:solidFill>
                <a:srgbClr val="000000"/>
              </a:solidFill>
            </a:endParaRPr>
          </a:p>
        </p:txBody>
      </p:sp>
      <p:sp>
        <p:nvSpPr>
          <p:cNvPr id="35"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38125" y="603250"/>
            <a:ext cx="7916863" cy="414338"/>
          </a:xfrm>
        </p:spPr>
        <p:txBody>
          <a:bodyPr/>
          <a:lstStyle/>
          <a:p>
            <a:pPr defTabSz="912813"/>
            <a:r>
              <a:rPr lang="en-GB" sz="2000" smtClean="0"/>
              <a:t>BEL: Methodological Aspects</a:t>
            </a:r>
          </a:p>
        </p:txBody>
      </p:sp>
      <p:sp>
        <p:nvSpPr>
          <p:cNvPr id="7066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0661" name="Rectangle 3"/>
          <p:cNvSpPr>
            <a:spLocks noChangeArrowheads="1"/>
          </p:cNvSpPr>
          <p:nvPr/>
        </p:nvSpPr>
        <p:spPr bwMode="auto">
          <a:xfrm>
            <a:off x="0" y="1828800"/>
            <a:ext cx="87249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marL="719138" lvl="1" indent="-268288" algn="just" defTabSz="912813" eaLnBrk="1" hangingPunct="1">
              <a:lnSpc>
                <a:spcPct val="60000"/>
              </a:lnSpc>
              <a:spcBef>
                <a:spcPct val="20000"/>
              </a:spcBef>
              <a:buClr>
                <a:schemeClr val="tx1"/>
              </a:buClr>
              <a:buFont typeface="Wingdings" pitchFamily="2" charset="2"/>
              <a:buNone/>
            </a:pPr>
            <a:endParaRPr lang="en-GB" sz="1500" dirty="0"/>
          </a:p>
          <a:p>
            <a:pPr marL="719138" lvl="1" indent="-268288" algn="just" defTabSz="912813" eaLnBrk="1" hangingPunct="1">
              <a:spcBef>
                <a:spcPct val="20000"/>
              </a:spcBef>
              <a:buClr>
                <a:schemeClr val="accent1"/>
              </a:buClr>
              <a:buFont typeface="Wingdings" pitchFamily="2" charset="2"/>
              <a:buNone/>
            </a:pPr>
            <a:r>
              <a:rPr lang="en-GB" sz="1500" dirty="0"/>
              <a:t>1. Deterministic approach: </a:t>
            </a:r>
            <a:r>
              <a:rPr lang="en-GB" sz="1500" b="0" dirty="0"/>
              <a:t>for business where cash flows do not depend on, or move linearly with market movements (i.e. business not characterised by asymmetries in shareholder’s results), the calculation can be performed using the certainty equivalent approach.</a:t>
            </a:r>
          </a:p>
          <a:p>
            <a:pPr marL="1176338" lvl="2" indent="-268288" algn="just" defTabSz="912813" eaLnBrk="1" hangingPunct="1">
              <a:spcBef>
                <a:spcPct val="20000"/>
              </a:spcBef>
              <a:buClr>
                <a:schemeClr val="tx1"/>
              </a:buClr>
              <a:buFont typeface="Wingdings" pitchFamily="2" charset="2"/>
              <a:buChar char="§"/>
            </a:pPr>
            <a:r>
              <a:rPr lang="en-GB" sz="1500" b="0" dirty="0"/>
              <a:t>Definition of a central scenario to project assets and liabilities and to discount the cash flows</a:t>
            </a:r>
            <a:endParaRPr lang="it-IT" sz="1500" b="0" dirty="0"/>
          </a:p>
        </p:txBody>
      </p:sp>
      <p:sp>
        <p:nvSpPr>
          <p:cNvPr id="70662" name="Rectangle 3"/>
          <p:cNvSpPr>
            <a:spLocks noChangeArrowheads="1"/>
          </p:cNvSpPr>
          <p:nvPr/>
        </p:nvSpPr>
        <p:spPr bwMode="auto">
          <a:xfrm>
            <a:off x="12700" y="3692525"/>
            <a:ext cx="8724900" cy="196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marL="719138" lvl="1" indent="-268288" algn="just" defTabSz="912813" eaLnBrk="1" hangingPunct="1">
              <a:spcBef>
                <a:spcPct val="20000"/>
              </a:spcBef>
              <a:buClr>
                <a:schemeClr val="accent1"/>
              </a:buClr>
              <a:buFont typeface="Arial" charset="0"/>
              <a:buNone/>
            </a:pPr>
            <a:r>
              <a:rPr lang="en-GB" sz="1500"/>
              <a:t>2. Analytic Approach: </a:t>
            </a:r>
            <a:r>
              <a:rPr lang="en-GB" sz="1500" b="0"/>
              <a:t>In case of business where the cash flows generated by the financial options can be easily separated from the underlying liability (e.g. some unit-linked products), </a:t>
            </a:r>
            <a:r>
              <a:rPr lang="en-GB" sz="1500"/>
              <a:t>closed form solutions</a:t>
            </a:r>
            <a:r>
              <a:rPr lang="en-GB" sz="1500" b="0"/>
              <a:t> may be appropriate.</a:t>
            </a:r>
          </a:p>
          <a:p>
            <a:pPr marL="1176338" lvl="2" indent="-268288" algn="just" defTabSz="912813" eaLnBrk="1" hangingPunct="1">
              <a:spcBef>
                <a:spcPct val="20000"/>
              </a:spcBef>
              <a:buClr>
                <a:schemeClr val="tx1"/>
              </a:buClr>
              <a:buFont typeface="Wingdings" pitchFamily="2" charset="2"/>
              <a:buChar char="§"/>
            </a:pPr>
            <a:r>
              <a:rPr lang="en-GB" sz="1500" b="0"/>
              <a:t>Deterministic valuation of the product ignoring the financial options</a:t>
            </a:r>
          </a:p>
          <a:p>
            <a:pPr marL="1176338" lvl="2" indent="-268288" algn="just" defTabSz="912813" eaLnBrk="1" hangingPunct="1">
              <a:spcBef>
                <a:spcPct val="20000"/>
              </a:spcBef>
              <a:buClr>
                <a:schemeClr val="tx1"/>
              </a:buClr>
              <a:buFont typeface="Wingdings" pitchFamily="2" charset="2"/>
              <a:buChar char="§"/>
            </a:pPr>
            <a:r>
              <a:rPr lang="en-GB" sz="1500" b="0"/>
              <a:t>Closed form solutions to determine the value of the financial options (e.g. Black-Scholes formula)</a:t>
            </a:r>
          </a:p>
          <a:p>
            <a:pPr marL="1176338" lvl="2" indent="-268288" algn="just" defTabSz="912813" eaLnBrk="1" hangingPunct="1">
              <a:spcBef>
                <a:spcPct val="20000"/>
              </a:spcBef>
              <a:buClr>
                <a:schemeClr val="tx1"/>
              </a:buClr>
              <a:buFont typeface="Wingdings" pitchFamily="2" charset="2"/>
              <a:buChar char="§"/>
            </a:pPr>
            <a:r>
              <a:rPr lang="en-GB" sz="1500" b="0"/>
              <a:t>It does not allow for any policyholder or management actions.</a:t>
            </a:r>
            <a:endParaRPr lang="it-IT" sz="1500" b="0"/>
          </a:p>
        </p:txBody>
      </p:sp>
      <p:sp>
        <p:nvSpPr>
          <p:cNvPr id="70663" name="Rectangle 3"/>
          <p:cNvSpPr>
            <a:spLocks noChangeArrowheads="1"/>
          </p:cNvSpPr>
          <p:nvPr/>
        </p:nvSpPr>
        <p:spPr bwMode="auto">
          <a:xfrm>
            <a:off x="233363" y="1143000"/>
            <a:ext cx="82184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a:solidFill>
                  <a:srgbClr val="000000"/>
                </a:solidFill>
              </a:rPr>
              <a:t>BEL Calculation: different approaches for different liabilities</a:t>
            </a:r>
          </a:p>
        </p:txBody>
      </p:sp>
      <p:sp>
        <p:nvSpPr>
          <p:cNvPr id="70664" name="Rectangle 3"/>
          <p:cNvSpPr>
            <a:spLocks noChangeArrowheads="1"/>
          </p:cNvSpPr>
          <p:nvPr/>
        </p:nvSpPr>
        <p:spPr bwMode="auto">
          <a:xfrm>
            <a:off x="255588" y="1568450"/>
            <a:ext cx="8218487"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dirty="0">
                <a:solidFill>
                  <a:srgbClr val="FF0000"/>
                </a:solidFill>
              </a:rPr>
              <a:t>Contracts w/o profit sharing and guarantees</a:t>
            </a:r>
          </a:p>
        </p:txBody>
      </p:sp>
      <p:sp>
        <p:nvSpPr>
          <p:cNvPr id="70665" name="Rectangle 3"/>
          <p:cNvSpPr>
            <a:spLocks noChangeArrowheads="1"/>
          </p:cNvSpPr>
          <p:nvPr/>
        </p:nvSpPr>
        <p:spPr bwMode="auto">
          <a:xfrm>
            <a:off x="263525" y="3276600"/>
            <a:ext cx="821848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dirty="0">
                <a:solidFill>
                  <a:srgbClr val="FF0000"/>
                </a:solidFill>
              </a:rPr>
              <a:t>Contracts with “simple” financial options</a:t>
            </a:r>
          </a:p>
        </p:txBody>
      </p:sp>
      <p:sp>
        <p:nvSpPr>
          <p:cNvPr id="1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defTabSz="912813"/>
            <a:r>
              <a:rPr lang="en-GB" sz="2000" smtClean="0"/>
              <a:t>BEL: Methodological Aspects</a:t>
            </a:r>
          </a:p>
        </p:txBody>
      </p:sp>
      <p:sp>
        <p:nvSpPr>
          <p:cNvPr id="7168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7168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7650" y="2552700"/>
            <a:ext cx="8135938" cy="254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1686" name="Rectangle 3"/>
          <p:cNvSpPr>
            <a:spLocks noChangeArrowheads="1"/>
          </p:cNvSpPr>
          <p:nvPr/>
        </p:nvSpPr>
        <p:spPr bwMode="auto">
          <a:xfrm>
            <a:off x="0" y="1427163"/>
            <a:ext cx="8351838"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marL="303213" indent="-303213" algn="just" defTabSz="912813" eaLnBrk="1" hangingPunct="1">
              <a:spcBef>
                <a:spcPct val="20000"/>
              </a:spcBef>
              <a:buClr>
                <a:schemeClr val="accent1"/>
              </a:buClr>
              <a:buFont typeface="Wingdings" pitchFamily="2" charset="2"/>
              <a:buNone/>
            </a:pPr>
            <a:endParaRPr lang="en-GB" sz="1500" dirty="0"/>
          </a:p>
          <a:p>
            <a:pPr marL="303213" indent="-303213" algn="just" defTabSz="912813" eaLnBrk="1" hangingPunct="1">
              <a:spcBef>
                <a:spcPct val="20000"/>
              </a:spcBef>
              <a:buClr>
                <a:schemeClr val="accent1"/>
              </a:buClr>
              <a:buFont typeface="Wingdings" pitchFamily="2" charset="2"/>
              <a:buNone/>
            </a:pPr>
            <a:r>
              <a:rPr lang="en-GB" sz="1500" dirty="0"/>
              <a:t>	3.Stochastic simulation approach : </a:t>
            </a:r>
            <a:r>
              <a:rPr lang="en-GB" sz="1500" b="0" dirty="0"/>
              <a:t>for business where cash-flows contain options and financial guarantees, characterised by asymmetric relationship between assets and liabilities, e.g. traditional participating business</a:t>
            </a:r>
            <a:endParaRPr lang="en-GB" sz="1500" dirty="0"/>
          </a:p>
        </p:txBody>
      </p:sp>
      <p:sp>
        <p:nvSpPr>
          <p:cNvPr id="71687" name="Rectangle 3"/>
          <p:cNvSpPr>
            <a:spLocks noChangeArrowheads="1"/>
          </p:cNvSpPr>
          <p:nvPr/>
        </p:nvSpPr>
        <p:spPr bwMode="auto">
          <a:xfrm>
            <a:off x="-114300" y="5141913"/>
            <a:ext cx="8801100"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marL="719138" lvl="1" indent="-268288" algn="just" defTabSz="912813" eaLnBrk="1" hangingPunct="1">
              <a:spcBef>
                <a:spcPct val="20000"/>
              </a:spcBef>
              <a:buClr>
                <a:schemeClr val="tx1"/>
              </a:buClr>
              <a:buFont typeface="Wingdings" pitchFamily="2" charset="2"/>
              <a:buChar char="q"/>
            </a:pPr>
            <a:r>
              <a:rPr lang="en-GB" sz="1500" b="0"/>
              <a:t>Availability of </a:t>
            </a:r>
            <a:r>
              <a:rPr lang="en-GB" sz="1500"/>
              <a:t>Actuarial Tool</a:t>
            </a:r>
            <a:r>
              <a:rPr lang="en-GB" sz="1500" b="0"/>
              <a:t> to project future cash flows of assets and liabilities (ALM view), which is able to run a full set of economic scenarios, tacking into consideration </a:t>
            </a:r>
            <a:r>
              <a:rPr lang="en-GB" sz="1500" b="0" i="1"/>
              <a:t>management rules</a:t>
            </a:r>
            <a:r>
              <a:rPr lang="en-GB" sz="1500" b="0"/>
              <a:t> and </a:t>
            </a:r>
            <a:r>
              <a:rPr lang="en-GB" sz="1500" b="0" i="1"/>
              <a:t>policyholder behaviour</a:t>
            </a:r>
          </a:p>
          <a:p>
            <a:pPr marL="719138" lvl="1" indent="-268288" algn="just" defTabSz="912813" eaLnBrk="1" hangingPunct="1">
              <a:spcBef>
                <a:spcPct val="20000"/>
              </a:spcBef>
              <a:buClr>
                <a:schemeClr val="tx1"/>
              </a:buClr>
              <a:buFont typeface="Wingdings" pitchFamily="2" charset="2"/>
              <a:buChar char="q"/>
            </a:pPr>
            <a:r>
              <a:rPr lang="en-GB" sz="1500" b="0"/>
              <a:t>Availability of </a:t>
            </a:r>
            <a:r>
              <a:rPr lang="en-GB" sz="1500"/>
              <a:t>Application Tool</a:t>
            </a:r>
            <a:r>
              <a:rPr lang="en-GB" sz="1500" b="0"/>
              <a:t> to generate stochastic scenarios for projections of asset prices and returns </a:t>
            </a:r>
          </a:p>
        </p:txBody>
      </p:sp>
      <p:sp>
        <p:nvSpPr>
          <p:cNvPr id="71688" name="Rectangle 3"/>
          <p:cNvSpPr>
            <a:spLocks noChangeArrowheads="1"/>
          </p:cNvSpPr>
          <p:nvPr/>
        </p:nvSpPr>
        <p:spPr bwMode="auto">
          <a:xfrm>
            <a:off x="198438" y="1198563"/>
            <a:ext cx="8218487"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dirty="0">
                <a:solidFill>
                  <a:srgbClr val="FF0000"/>
                </a:solidFill>
              </a:rPr>
              <a:t>Contracts with guarantee and profit sharing</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09563" y="561975"/>
            <a:ext cx="8569325" cy="431800"/>
          </a:xfrm>
        </p:spPr>
        <p:txBody>
          <a:bodyPr anchor="b"/>
          <a:lstStyle/>
          <a:p>
            <a:pPr defTabSz="912813"/>
            <a:r>
              <a:rPr lang="en-GB" sz="2000" smtClean="0"/>
              <a:t>Market Consistent Valuation</a:t>
            </a:r>
          </a:p>
        </p:txBody>
      </p:sp>
      <p:sp>
        <p:nvSpPr>
          <p:cNvPr id="7578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 name="Rectangle 3"/>
          <p:cNvSpPr txBox="1">
            <a:spLocks noChangeArrowheads="1"/>
          </p:cNvSpPr>
          <p:nvPr/>
        </p:nvSpPr>
        <p:spPr bwMode="auto">
          <a:xfrm>
            <a:off x="468313" y="1196975"/>
            <a:ext cx="8207375" cy="1230313"/>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a:solidFill>
                  <a:sysClr val="windowText" lastClr="000000"/>
                </a:solidFill>
              </a:rPr>
              <a:t>A valuation algorithm is a method for converting projected cash flows into a present value. A valuation is </a:t>
            </a:r>
            <a:r>
              <a:rPr lang="en-US" b="0" i="1" kern="0" dirty="0">
                <a:solidFill>
                  <a:sysClr val="windowText" lastClr="000000"/>
                </a:solidFill>
              </a:rPr>
              <a:t>market consistent</a:t>
            </a:r>
            <a:r>
              <a:rPr lang="en-US" b="0" kern="0" dirty="0">
                <a:solidFill>
                  <a:sysClr val="windowText" lastClr="000000"/>
                </a:solidFill>
              </a:rPr>
              <a:t> if it replicates the market prices of the assets.</a:t>
            </a:r>
          </a:p>
          <a:p>
            <a:pPr algn="just" fontAlgn="auto">
              <a:spcBef>
                <a:spcPts val="0"/>
              </a:spcBef>
              <a:spcAft>
                <a:spcPts val="0"/>
              </a:spcAft>
              <a:defRPr/>
            </a:pPr>
            <a:endParaRPr lang="en-US" b="0" kern="0" dirty="0">
              <a:solidFill>
                <a:sysClr val="windowText" lastClr="000000"/>
              </a:solidFill>
            </a:endParaRPr>
          </a:p>
          <a:p>
            <a:pPr algn="just" fontAlgn="auto">
              <a:spcBef>
                <a:spcPts val="0"/>
              </a:spcBef>
              <a:spcAft>
                <a:spcPts val="0"/>
              </a:spcAft>
              <a:defRPr/>
            </a:pPr>
            <a:r>
              <a:rPr lang="en-US" b="0" kern="0" dirty="0">
                <a:solidFill>
                  <a:sysClr val="windowText" lastClr="000000"/>
                </a:solidFill>
              </a:rPr>
              <a:t>The natural method of valuing such assets (or liabilities) would be to calculate the expected value of present value of future cash flows</a:t>
            </a:r>
          </a:p>
        </p:txBody>
      </p:sp>
      <p:sp>
        <p:nvSpPr>
          <p:cNvPr id="16" name="Freeform 19"/>
          <p:cNvSpPr>
            <a:spLocks/>
          </p:cNvSpPr>
          <p:nvPr/>
        </p:nvSpPr>
        <p:spPr bwMode="auto">
          <a:xfrm>
            <a:off x="2051050" y="3203575"/>
            <a:ext cx="1244600" cy="333375"/>
          </a:xfrm>
          <a:custGeom>
            <a:avLst/>
            <a:gdLst>
              <a:gd name="T0" fmla="*/ 6126 w 1244365"/>
              <a:gd name="T1" fmla="*/ 74141 h 334206"/>
              <a:gd name="T2" fmla="*/ 187475 w 1244365"/>
              <a:gd name="T3" fmla="*/ 324366 h 334206"/>
              <a:gd name="T4" fmla="*/ 1246950 w 1244365"/>
              <a:gd name="T5" fmla="*/ 0 h 334206"/>
              <a:gd name="T6" fmla="*/ 1246950 w 1244365"/>
              <a:gd name="T7" fmla="*/ 0 h 3342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4365" h="334206">
                <a:moveTo>
                  <a:pt x="6115" y="76200"/>
                </a:moveTo>
                <a:cubicBezTo>
                  <a:pt x="-6585" y="211137"/>
                  <a:pt x="-19285" y="346075"/>
                  <a:pt x="187090" y="333375"/>
                </a:cubicBezTo>
                <a:cubicBezTo>
                  <a:pt x="393465" y="320675"/>
                  <a:pt x="1244365" y="0"/>
                  <a:pt x="1244365" y="0"/>
                </a:cubicBezTo>
              </a:path>
            </a:pathLst>
          </a:custGeom>
          <a:noFill/>
          <a:ln w="25400" cap="flat" cmpd="sng" algn="ctr">
            <a:solidFill>
              <a:sysClr val="windowText" lastClr="000000"/>
            </a:solidFill>
            <a:prstDash val="solid"/>
            <a:round/>
            <a:headEnd type="none" w="med" len="med"/>
            <a:tailEnd type="stealth" w="med" len="med"/>
          </a:ln>
          <a:effectLst/>
          <a:extLst/>
        </p:spPr>
        <p:txBody>
          <a:bodyPr wrap="none" lIns="0" tIns="0" rIns="0" bIns="0">
            <a:spAutoFit/>
          </a:bodyPr>
          <a:lstStyle/>
          <a:p>
            <a:pPr eaLnBrk="1" fontAlgn="auto" hangingPunct="1">
              <a:spcBef>
                <a:spcPts val="0"/>
              </a:spcBef>
              <a:spcAft>
                <a:spcPts val="0"/>
              </a:spcAft>
              <a:defRPr/>
            </a:pPr>
            <a:endParaRPr lang="en-GB" sz="1800" b="0" kern="0">
              <a:solidFill>
                <a:sysClr val="windowText" lastClr="000000"/>
              </a:solidFill>
            </a:endParaRPr>
          </a:p>
        </p:txBody>
      </p:sp>
      <p:sp>
        <p:nvSpPr>
          <p:cNvPr id="17" name="Freeform 18"/>
          <p:cNvSpPr>
            <a:spLocks/>
          </p:cNvSpPr>
          <p:nvPr/>
        </p:nvSpPr>
        <p:spPr bwMode="auto">
          <a:xfrm>
            <a:off x="1719263" y="2717800"/>
            <a:ext cx="1509712" cy="311150"/>
          </a:xfrm>
          <a:custGeom>
            <a:avLst/>
            <a:gdLst>
              <a:gd name="T0" fmla="*/ 119098 w 1509957"/>
              <a:gd name="T1" fmla="*/ 306047 h 311665"/>
              <a:gd name="T2" fmla="*/ 138115 w 1509957"/>
              <a:gd name="T3" fmla="*/ 16093 h 311665"/>
              <a:gd name="T4" fmla="*/ 1507262 w 1509957"/>
              <a:gd name="T5" fmla="*/ 62861 h 311665"/>
              <a:gd name="T6" fmla="*/ 0 60000 65536"/>
              <a:gd name="T7" fmla="*/ 0 60000 65536"/>
              <a:gd name="T8" fmla="*/ 0 60000 65536"/>
            </a:gdLst>
            <a:ahLst/>
            <a:cxnLst>
              <a:cxn ang="T6">
                <a:pos x="T0" y="T1"/>
              </a:cxn>
              <a:cxn ang="T7">
                <a:pos x="T2" y="T3"/>
              </a:cxn>
              <a:cxn ang="T8">
                <a:pos x="T4" y="T5"/>
              </a:cxn>
            </a:cxnLst>
            <a:rect l="0" t="0" r="r" b="b"/>
            <a:pathLst>
              <a:path w="1509957" h="311665">
                <a:moveTo>
                  <a:pt x="119307" y="311665"/>
                </a:moveTo>
                <a:cubicBezTo>
                  <a:pt x="12944" y="184665"/>
                  <a:pt x="-93418" y="57665"/>
                  <a:pt x="138357" y="16390"/>
                </a:cubicBezTo>
                <a:cubicBezTo>
                  <a:pt x="370132" y="-24885"/>
                  <a:pt x="940044" y="19565"/>
                  <a:pt x="1509957" y="64015"/>
                </a:cubicBezTo>
              </a:path>
            </a:pathLst>
          </a:custGeom>
          <a:noFill/>
          <a:ln w="25400" cap="flat" cmpd="sng" algn="ctr">
            <a:solidFill>
              <a:sysClr val="windowText" lastClr="000000"/>
            </a:solidFill>
            <a:prstDash val="solid"/>
            <a:round/>
            <a:headEnd type="none" w="med" len="med"/>
            <a:tailEnd type="stealth" w="med" len="med"/>
          </a:ln>
          <a:effectLst/>
          <a:extLst/>
        </p:spPr>
        <p:txBody>
          <a:bodyPr wrap="none" lIns="0" tIns="0" rIns="0" bIns="0">
            <a:spAutoFit/>
          </a:bodyPr>
          <a:lstStyle/>
          <a:p>
            <a:pPr eaLnBrk="1" fontAlgn="auto" hangingPunct="1">
              <a:spcBef>
                <a:spcPts val="0"/>
              </a:spcBef>
              <a:spcAft>
                <a:spcPts val="0"/>
              </a:spcAft>
              <a:defRPr/>
            </a:pPr>
            <a:endParaRPr lang="en-GB" sz="1800" b="0" kern="0">
              <a:solidFill>
                <a:sysClr val="windowText" lastClr="000000"/>
              </a:solidFill>
            </a:endParaRPr>
          </a:p>
        </p:txBody>
      </p:sp>
      <p:sp>
        <p:nvSpPr>
          <p:cNvPr id="18" name="Rectangle 3"/>
          <p:cNvSpPr txBox="1">
            <a:spLocks noChangeArrowheads="1"/>
          </p:cNvSpPr>
          <p:nvPr/>
        </p:nvSpPr>
        <p:spPr bwMode="auto">
          <a:xfrm>
            <a:off x="3341688" y="2651125"/>
            <a:ext cx="2454275" cy="246063"/>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fontAlgn="auto">
              <a:spcBef>
                <a:spcPts val="0"/>
              </a:spcBef>
              <a:spcAft>
                <a:spcPts val="0"/>
              </a:spcAft>
              <a:defRPr/>
            </a:pPr>
            <a:r>
              <a:rPr lang="en-US" b="0" kern="0" dirty="0">
                <a:solidFill>
                  <a:sysClr val="windowText" lastClr="000000"/>
                </a:solidFill>
              </a:rPr>
              <a:t>future cash flows at time t</a:t>
            </a:r>
          </a:p>
        </p:txBody>
      </p:sp>
      <p:sp>
        <p:nvSpPr>
          <p:cNvPr id="19" name="Rectangle 3"/>
          <p:cNvSpPr txBox="1">
            <a:spLocks noChangeArrowheads="1"/>
          </p:cNvSpPr>
          <p:nvPr/>
        </p:nvSpPr>
        <p:spPr bwMode="auto">
          <a:xfrm>
            <a:off x="3341688" y="3098800"/>
            <a:ext cx="1374775" cy="246063"/>
          </a:xfrm>
          <a:prstGeom prst="rect">
            <a:avLst/>
          </a:prstGeom>
          <a:solidFill>
            <a:srgbClr val="FFFF99"/>
          </a:solidFill>
          <a:ln>
            <a:noFill/>
          </a:ln>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fontAlgn="auto">
              <a:spcBef>
                <a:spcPts val="0"/>
              </a:spcBef>
              <a:spcAft>
                <a:spcPts val="0"/>
              </a:spcAft>
              <a:defRPr/>
            </a:pPr>
            <a:r>
              <a:rPr lang="en-US" b="0" kern="0" dirty="0">
                <a:solidFill>
                  <a:sysClr val="windowText" lastClr="000000"/>
                </a:solidFill>
              </a:rPr>
              <a:t>discount factor</a:t>
            </a:r>
          </a:p>
        </p:txBody>
      </p:sp>
      <p:sp>
        <p:nvSpPr>
          <p:cNvPr id="20" name="TextBox 19"/>
          <p:cNvSpPr txBox="1">
            <a:spLocks noRot="1" noChangeAspect="1" noMove="1" noResize="1" noEditPoints="1" noAdjustHandles="1" noChangeArrowheads="1" noChangeShapeType="1" noTextEdit="1"/>
          </p:cNvSpPr>
          <p:nvPr/>
        </p:nvSpPr>
        <p:spPr>
          <a:xfrm>
            <a:off x="464493" y="2783681"/>
            <a:ext cx="1936229" cy="748154"/>
          </a:xfrm>
          <a:prstGeom prst="rect">
            <a:avLst/>
          </a:prstGeom>
          <a:blipFill rotWithShape="1">
            <a:blip r:embed="rId2"/>
            <a:stretch>
              <a:fillRect/>
            </a:stretch>
          </a:blipFill>
        </p:spPr>
        <p:txBody>
          <a:bodyPr/>
          <a:lstStyle/>
          <a:p>
            <a:pPr eaLnBrk="1" fontAlgn="auto" hangingPunct="1">
              <a:spcBef>
                <a:spcPts val="0"/>
              </a:spcBef>
              <a:spcAft>
                <a:spcPts val="0"/>
              </a:spcAft>
              <a:defRPr/>
            </a:pPr>
            <a:r>
              <a:rPr lang="en-US" sz="1800" b="0" kern="0">
                <a:noFill/>
              </a:rPr>
              <a:t> </a:t>
            </a:r>
          </a:p>
        </p:txBody>
      </p:sp>
      <p:sp>
        <p:nvSpPr>
          <p:cNvPr id="23" name="Rectangle 3"/>
          <p:cNvSpPr txBox="1">
            <a:spLocks noChangeArrowheads="1"/>
          </p:cNvSpPr>
          <p:nvPr/>
        </p:nvSpPr>
        <p:spPr bwMode="auto">
          <a:xfrm>
            <a:off x="468313" y="3789363"/>
            <a:ext cx="4032250" cy="246062"/>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fontAlgn="auto">
              <a:spcBef>
                <a:spcPts val="0"/>
              </a:spcBef>
              <a:spcAft>
                <a:spcPts val="0"/>
              </a:spcAft>
              <a:defRPr/>
            </a:pPr>
            <a:r>
              <a:rPr lang="en-US" b="0" kern="0" dirty="0">
                <a:solidFill>
                  <a:sysClr val="windowText" lastClr="000000"/>
                </a:solidFill>
              </a:rPr>
              <a:t>The calculation of expected value requires a</a:t>
            </a:r>
          </a:p>
        </p:txBody>
      </p:sp>
      <p:sp>
        <p:nvSpPr>
          <p:cNvPr id="24" name="Rectangle 3"/>
          <p:cNvSpPr txBox="1">
            <a:spLocks noChangeArrowheads="1"/>
          </p:cNvSpPr>
          <p:nvPr/>
        </p:nvSpPr>
        <p:spPr bwMode="auto">
          <a:xfrm>
            <a:off x="4500563" y="3789363"/>
            <a:ext cx="2052637" cy="246062"/>
          </a:xfrm>
          <a:prstGeom prst="rect">
            <a:avLst/>
          </a:prstGeom>
          <a:solidFill>
            <a:srgbClr val="FFFF99"/>
          </a:solidFill>
          <a:ln>
            <a:noFill/>
          </a:ln>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fontAlgn="auto">
              <a:spcBef>
                <a:spcPts val="0"/>
              </a:spcBef>
              <a:spcAft>
                <a:spcPts val="0"/>
              </a:spcAft>
              <a:defRPr/>
            </a:pPr>
            <a:r>
              <a:rPr lang="en-US" b="0" kern="0" dirty="0">
                <a:solidFill>
                  <a:sysClr val="windowText" lastClr="000000"/>
                </a:solidFill>
              </a:rPr>
              <a:t>probability distribution</a:t>
            </a:r>
          </a:p>
        </p:txBody>
      </p:sp>
      <p:sp>
        <p:nvSpPr>
          <p:cNvPr id="25" name="TextBox 24"/>
          <p:cNvSpPr txBox="1">
            <a:spLocks noRot="1" noChangeAspect="1" noMove="1" noResize="1" noEditPoints="1" noAdjustHandles="1" noChangeArrowheads="1" noChangeShapeType="1" noTextEdit="1"/>
          </p:cNvSpPr>
          <p:nvPr/>
        </p:nvSpPr>
        <p:spPr>
          <a:xfrm>
            <a:off x="6707857" y="3713844"/>
            <a:ext cx="1943447" cy="338554"/>
          </a:xfrm>
          <a:prstGeom prst="rect">
            <a:avLst/>
          </a:prstGeom>
          <a:blipFill rotWithShape="1">
            <a:blip r:embed="rId3"/>
            <a:stretch>
              <a:fillRect b="-10714"/>
            </a:stretch>
          </a:blipFill>
        </p:spPr>
        <p:txBody>
          <a:bodyPr/>
          <a:lstStyle/>
          <a:p>
            <a:pPr>
              <a:defRPr/>
            </a:pPr>
            <a:r>
              <a:rPr lang="en-US">
                <a:noFill/>
              </a:rPr>
              <a:t> </a:t>
            </a:r>
          </a:p>
        </p:txBody>
      </p:sp>
      <p:sp>
        <p:nvSpPr>
          <p:cNvPr id="27" name="Rectangle 3"/>
          <p:cNvSpPr txBox="1">
            <a:spLocks noChangeArrowheads="1"/>
          </p:cNvSpPr>
          <p:nvPr/>
        </p:nvSpPr>
        <p:spPr bwMode="auto">
          <a:xfrm>
            <a:off x="468313" y="4292600"/>
            <a:ext cx="8207375" cy="1970088"/>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There are two ways of valuing cash flows which must produce equivalent values under the modern financial economic theory:</a:t>
            </a:r>
          </a:p>
          <a:p>
            <a:pPr lvl="1" indent="0" algn="just" fontAlgn="auto">
              <a:spcBef>
                <a:spcPts val="0"/>
              </a:spcBef>
              <a:spcAft>
                <a:spcPts val="0"/>
              </a:spcAft>
              <a:defRPr/>
            </a:pPr>
            <a:endParaRPr lang="en-US" b="0" kern="0" dirty="0" smtClean="0">
              <a:solidFill>
                <a:sysClr val="windowText" lastClr="000000"/>
              </a:solidFill>
            </a:endParaRPr>
          </a:p>
          <a:p>
            <a:pPr marL="1028700" lvl="1" algn="just" fontAlgn="auto">
              <a:spcBef>
                <a:spcPts val="0"/>
              </a:spcBef>
              <a:spcAft>
                <a:spcPts val="0"/>
              </a:spcAft>
              <a:buFont typeface="Wingdings" pitchFamily="2" charset="2"/>
              <a:buChar char="Ø"/>
              <a:defRPr/>
            </a:pPr>
            <a:r>
              <a:rPr lang="en-US" b="0" kern="0" dirty="0" smtClean="0">
                <a:solidFill>
                  <a:sysClr val="windowText" lastClr="000000"/>
                </a:solidFill>
              </a:rPr>
              <a:t>discount cash flows at the reference risk rate using risk-neutral probabilities</a:t>
            </a:r>
          </a:p>
          <a:p>
            <a:pPr lvl="1" indent="0" algn="just" fontAlgn="auto">
              <a:spcBef>
                <a:spcPts val="0"/>
              </a:spcBef>
              <a:spcAft>
                <a:spcPts val="0"/>
              </a:spcAft>
              <a:defRPr/>
            </a:pPr>
            <a:r>
              <a:rPr lang="en-US" b="0" kern="0" dirty="0" smtClean="0">
                <a:solidFill>
                  <a:sysClr val="windowText" lastClr="000000"/>
                </a:solidFill>
              </a:rPr>
              <a:t>  </a:t>
            </a:r>
          </a:p>
          <a:p>
            <a:pPr marL="1028700" lvl="1" algn="just" fontAlgn="auto">
              <a:spcBef>
                <a:spcPts val="0"/>
              </a:spcBef>
              <a:spcAft>
                <a:spcPts val="0"/>
              </a:spcAft>
              <a:buFont typeface="Wingdings" pitchFamily="2" charset="2"/>
              <a:buChar char="Ø"/>
              <a:defRPr/>
            </a:pPr>
            <a:r>
              <a:rPr lang="en-US" b="0" kern="0" dirty="0" smtClean="0">
                <a:solidFill>
                  <a:sysClr val="windowText" lastClr="000000"/>
                </a:solidFill>
              </a:rPr>
              <a:t>consider real world probabilities discounting cash flows with the use of risk-adjusted rate (deflator)</a:t>
            </a:r>
          </a:p>
          <a:p>
            <a:pPr marL="1028700" lvl="1" algn="just" fontAlgn="auto">
              <a:spcBef>
                <a:spcPts val="0"/>
              </a:spcBef>
              <a:spcAft>
                <a:spcPts val="0"/>
              </a:spcAft>
              <a:buFont typeface="Wingdings" pitchFamily="2" charset="2"/>
              <a:buChar char="Ø"/>
              <a:defRPr/>
            </a:pPr>
            <a:endParaRPr lang="en-US" b="0" kern="0" dirty="0" smtClean="0">
              <a:solidFill>
                <a:sysClr val="windowText" lastClr="000000"/>
              </a:solidFill>
            </a:endParaRPr>
          </a:p>
        </p:txBody>
      </p:sp>
      <p:sp>
        <p:nvSpPr>
          <p:cNvPr id="15"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9563" y="561975"/>
            <a:ext cx="8569325" cy="431800"/>
          </a:xfrm>
        </p:spPr>
        <p:txBody>
          <a:bodyPr anchor="b"/>
          <a:lstStyle/>
          <a:p>
            <a:pPr defTabSz="912813"/>
            <a:r>
              <a:rPr lang="en-GB" sz="2000" smtClean="0"/>
              <a:t>Market Consistent Valuation</a:t>
            </a:r>
          </a:p>
        </p:txBody>
      </p:sp>
      <p:sp>
        <p:nvSpPr>
          <p:cNvPr id="7680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8" name="Rectangle 3"/>
          <p:cNvSpPr txBox="1">
            <a:spLocks noChangeArrowheads="1"/>
          </p:cNvSpPr>
          <p:nvPr/>
        </p:nvSpPr>
        <p:spPr bwMode="auto">
          <a:xfrm>
            <a:off x="612775" y="1196975"/>
            <a:ext cx="8207375" cy="1970088"/>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Arbitrage-free pricing is the foundation for the basis of financial theory and pricing</a:t>
            </a:r>
          </a:p>
          <a:p>
            <a:pPr algn="just" fontAlgn="auto">
              <a:spcBef>
                <a:spcPts val="0"/>
              </a:spcBef>
              <a:spcAft>
                <a:spcPts val="0"/>
              </a:spcAft>
              <a:defRPr/>
            </a:pPr>
            <a:endParaRPr lang="en-US" b="0" kern="0" dirty="0" smtClean="0">
              <a:solidFill>
                <a:sysClr val="windowText" lastClr="000000"/>
              </a:solidFill>
            </a:endParaRPr>
          </a:p>
          <a:p>
            <a:pPr algn="just" fontAlgn="auto">
              <a:spcBef>
                <a:spcPts val="0"/>
              </a:spcBef>
              <a:spcAft>
                <a:spcPts val="0"/>
              </a:spcAft>
              <a:defRPr/>
            </a:pPr>
            <a:r>
              <a:rPr lang="en-US" b="0" kern="0" dirty="0" smtClean="0">
                <a:solidFill>
                  <a:sysClr val="windowText" lastClr="000000"/>
                </a:solidFill>
              </a:rPr>
              <a:t>If two assets yield the same set of future cash flows, they must have the same price in the market otherwise a risk-free profit (arbitrage opportunity) could be made by taking appropriate positions in the underlying assets</a:t>
            </a:r>
          </a:p>
          <a:p>
            <a:pPr algn="just" fontAlgn="auto">
              <a:spcBef>
                <a:spcPts val="0"/>
              </a:spcBef>
              <a:spcAft>
                <a:spcPts val="0"/>
              </a:spcAft>
              <a:defRPr/>
            </a:pPr>
            <a:endParaRPr lang="en-US" b="0" kern="0" dirty="0" smtClean="0">
              <a:solidFill>
                <a:sysClr val="windowText" lastClr="000000"/>
              </a:solidFill>
            </a:endParaRPr>
          </a:p>
          <a:p>
            <a:pPr algn="just" fontAlgn="auto">
              <a:spcBef>
                <a:spcPts val="0"/>
              </a:spcBef>
              <a:spcAft>
                <a:spcPts val="0"/>
              </a:spcAft>
              <a:defRPr/>
            </a:pPr>
            <a:r>
              <a:rPr lang="en-US" b="0" kern="0" dirty="0" smtClean="0">
                <a:solidFill>
                  <a:sysClr val="windowText" lastClr="000000"/>
                </a:solidFill>
              </a:rPr>
              <a:t>	</a:t>
            </a:r>
            <a:r>
              <a:rPr lang="en-US" kern="0" dirty="0" smtClean="0">
                <a:solidFill>
                  <a:sysClr val="windowText" lastClr="000000"/>
                </a:solidFill>
              </a:rPr>
              <a:t>What is the forward price agreed today of an equity in 1 year having:</a:t>
            </a:r>
          </a:p>
          <a:p>
            <a:pPr marL="285750" indent="-285750" algn="just" fontAlgn="auto">
              <a:spcBef>
                <a:spcPts val="0"/>
              </a:spcBef>
              <a:spcAft>
                <a:spcPts val="0"/>
              </a:spcAft>
              <a:buFont typeface="Wingdings" pitchFamily="2" charset="2"/>
              <a:buChar char="Ø"/>
              <a:defRPr/>
            </a:pPr>
            <a:endParaRPr lang="it-IT" b="0" kern="0" dirty="0" smtClean="0">
              <a:solidFill>
                <a:sysClr val="windowText" lastClr="000000"/>
              </a:solidFill>
            </a:endParaRPr>
          </a:p>
        </p:txBody>
      </p:sp>
      <p:sp>
        <p:nvSpPr>
          <p:cNvPr id="29" name="Rectangle 3"/>
          <p:cNvSpPr txBox="1">
            <a:spLocks noChangeArrowheads="1"/>
          </p:cNvSpPr>
          <p:nvPr/>
        </p:nvSpPr>
        <p:spPr bwMode="auto">
          <a:xfrm>
            <a:off x="468313" y="3121025"/>
            <a:ext cx="2808287" cy="738188"/>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a:solidFill>
                  <a:sysClr val="windowText" lastClr="000000"/>
                </a:solidFill>
              </a:rPr>
              <a:t>S = Equity price = 100</a:t>
            </a:r>
          </a:p>
          <a:p>
            <a:pPr algn="just" fontAlgn="auto">
              <a:spcBef>
                <a:spcPts val="0"/>
              </a:spcBef>
              <a:spcAft>
                <a:spcPts val="0"/>
              </a:spcAft>
              <a:defRPr/>
            </a:pPr>
            <a:r>
              <a:rPr lang="en-US" b="0" kern="0" dirty="0">
                <a:solidFill>
                  <a:sysClr val="windowText" lastClr="000000"/>
                </a:solidFill>
              </a:rPr>
              <a:t>g = Expected equity yield = 7%</a:t>
            </a:r>
          </a:p>
          <a:p>
            <a:pPr algn="just" fontAlgn="auto">
              <a:spcBef>
                <a:spcPts val="0"/>
              </a:spcBef>
              <a:spcAft>
                <a:spcPts val="0"/>
              </a:spcAft>
              <a:defRPr/>
            </a:pPr>
            <a:r>
              <a:rPr lang="en-US" b="0" kern="0" dirty="0">
                <a:solidFill>
                  <a:sysClr val="windowText" lastClr="000000"/>
                </a:solidFill>
              </a:rPr>
              <a:t>r = Risk-free growth rate = 3%</a:t>
            </a:r>
          </a:p>
        </p:txBody>
      </p:sp>
      <p:sp>
        <p:nvSpPr>
          <p:cNvPr id="30" name="Rectangle 3"/>
          <p:cNvSpPr txBox="1">
            <a:spLocks noChangeArrowheads="1"/>
          </p:cNvSpPr>
          <p:nvPr/>
        </p:nvSpPr>
        <p:spPr bwMode="auto">
          <a:xfrm>
            <a:off x="4859338" y="3167063"/>
            <a:ext cx="3960812" cy="984250"/>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marL="400050" indent="-400050" algn="just" fontAlgn="auto">
              <a:spcBef>
                <a:spcPts val="0"/>
              </a:spcBef>
              <a:spcAft>
                <a:spcPts val="0"/>
              </a:spcAft>
              <a:buFont typeface="+mj-lt"/>
              <a:buAutoNum type="romanLcPeriod"/>
              <a:defRPr/>
            </a:pPr>
            <a:r>
              <a:rPr lang="it-IT" b="0" kern="0" dirty="0" smtClean="0">
                <a:solidFill>
                  <a:sysClr val="windowText" lastClr="000000"/>
                </a:solidFill>
              </a:rPr>
              <a:t>S*(1+g)/(1+r) = 100*1.07/1.03 = 103.88</a:t>
            </a:r>
          </a:p>
          <a:p>
            <a:pPr marL="400050" indent="-400050" algn="just" fontAlgn="auto">
              <a:spcBef>
                <a:spcPts val="0"/>
              </a:spcBef>
              <a:spcAft>
                <a:spcPts val="0"/>
              </a:spcAft>
              <a:buFont typeface="+mj-lt"/>
              <a:buAutoNum type="romanLcPeriod"/>
              <a:defRPr/>
            </a:pPr>
            <a:endParaRPr lang="it-IT" b="0" kern="0" dirty="0" smtClean="0">
              <a:solidFill>
                <a:sysClr val="windowText" lastClr="000000"/>
              </a:solidFill>
            </a:endParaRPr>
          </a:p>
          <a:p>
            <a:pPr marL="400050" indent="-400050" algn="just" fontAlgn="auto">
              <a:spcBef>
                <a:spcPts val="0"/>
              </a:spcBef>
              <a:spcAft>
                <a:spcPts val="0"/>
              </a:spcAft>
              <a:buFont typeface="+mj-lt"/>
              <a:buAutoNum type="romanLcPeriod"/>
              <a:defRPr/>
            </a:pPr>
            <a:r>
              <a:rPr lang="it-IT" b="0" kern="0" dirty="0" smtClean="0">
                <a:solidFill>
                  <a:sysClr val="windowText" lastClr="000000"/>
                </a:solidFill>
              </a:rPr>
              <a:t> S*(1+r) = 100*1.03= 103</a:t>
            </a:r>
          </a:p>
          <a:p>
            <a:pPr marL="342900" indent="-342900" algn="just" fontAlgn="auto">
              <a:spcBef>
                <a:spcPts val="0"/>
              </a:spcBef>
              <a:spcAft>
                <a:spcPts val="0"/>
              </a:spcAft>
              <a:buFont typeface="+mj-lt"/>
              <a:buAutoNum type="romanLcPeriod"/>
              <a:defRPr/>
            </a:pPr>
            <a:endParaRPr lang="it-IT" b="0" kern="0" dirty="0" smtClean="0">
              <a:solidFill>
                <a:sysClr val="windowText" lastClr="000000"/>
              </a:solidFill>
            </a:endParaRPr>
          </a:p>
        </p:txBody>
      </p:sp>
      <p:sp>
        <p:nvSpPr>
          <p:cNvPr id="31" name="Rounded Rectangle 1"/>
          <p:cNvSpPr>
            <a:spLocks noChangeArrowheads="1"/>
          </p:cNvSpPr>
          <p:nvPr/>
        </p:nvSpPr>
        <p:spPr bwMode="auto">
          <a:xfrm>
            <a:off x="4797425" y="3546475"/>
            <a:ext cx="3097213" cy="444500"/>
          </a:xfrm>
          <a:prstGeom prst="roundRect">
            <a:avLst>
              <a:gd name="adj" fmla="val 16667"/>
            </a:avLst>
          </a:prstGeom>
          <a:noFill/>
          <a:ln w="25400">
            <a:solidFill>
              <a:srgbClr val="0070C0"/>
            </a:solidFill>
            <a:round/>
            <a:headEnd/>
            <a:tailEnd/>
          </a:ln>
          <a:extLst/>
        </p:spPr>
        <p:txBody>
          <a:bodyPr wrap="none" lIns="0" tIns="0" rIns="0" bIns="0">
            <a:spAutoFit/>
          </a:bodyPr>
          <a:lstStyle/>
          <a:p>
            <a:pPr defTabSz="957263" eaLnBrk="1" fontAlgn="auto" hangingPunct="1">
              <a:spcBef>
                <a:spcPts val="0"/>
              </a:spcBef>
              <a:spcAft>
                <a:spcPts val="0"/>
              </a:spcAft>
              <a:defRPr/>
            </a:pPr>
            <a:endParaRPr lang="en-US" sz="1800" b="0" kern="0">
              <a:solidFill>
                <a:sysClr val="windowText" lastClr="000000"/>
              </a:solidFill>
            </a:endParaRPr>
          </a:p>
        </p:txBody>
      </p:sp>
      <p:pic>
        <p:nvPicPr>
          <p:cNvPr id="76809"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gray">
          <a:xfrm>
            <a:off x="1987550" y="4233863"/>
            <a:ext cx="4421188" cy="205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Rectangle 35"/>
          <p:cNvSpPr/>
          <p:nvPr/>
        </p:nvSpPr>
        <p:spPr>
          <a:xfrm>
            <a:off x="4375152" y="6288587"/>
            <a:ext cx="1116310"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defRPr/>
            </a:pPr>
            <a:r>
              <a:rPr lang="en-US" sz="1200" kern="0" spc="50" dirty="0">
                <a:ln w="11430">
                  <a:solidFill>
                    <a:srgbClr val="8064A2"/>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Arbitrage opportunity</a:t>
            </a:r>
          </a:p>
        </p:txBody>
      </p:sp>
      <p:sp>
        <p:nvSpPr>
          <p:cNvPr id="37" name="Rectangle 36"/>
          <p:cNvSpPr/>
          <p:nvPr/>
        </p:nvSpPr>
        <p:spPr>
          <a:xfrm>
            <a:off x="5510511" y="6288587"/>
            <a:ext cx="966589"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Bef>
                <a:spcPts val="0"/>
              </a:spcBef>
              <a:spcAft>
                <a:spcPts val="0"/>
              </a:spcAft>
              <a:defRPr/>
            </a:pPr>
            <a:r>
              <a:rPr lang="en-US" sz="1200" kern="0" spc="50" dirty="0">
                <a:ln w="11430">
                  <a:solidFill>
                    <a:srgbClr val="0070C0"/>
                  </a:solidFill>
                </a:ln>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Arbitrage free</a:t>
            </a:r>
          </a:p>
        </p:txBody>
      </p:sp>
      <p:sp>
        <p:nvSpPr>
          <p:cNvPr id="1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09563" y="561975"/>
            <a:ext cx="8569325" cy="431800"/>
          </a:xfrm>
        </p:spPr>
        <p:txBody>
          <a:bodyPr anchor="b"/>
          <a:lstStyle/>
          <a:p>
            <a:pPr defTabSz="912813"/>
            <a:r>
              <a:rPr lang="en-GB" sz="2000" smtClean="0"/>
              <a:t>Market Consistent Valuation – Risk Neutral</a:t>
            </a:r>
          </a:p>
        </p:txBody>
      </p:sp>
      <p:sp>
        <p:nvSpPr>
          <p:cNvPr id="7782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6" name="Rectangle 3"/>
          <p:cNvSpPr txBox="1">
            <a:spLocks noChangeArrowheads="1"/>
          </p:cNvSpPr>
          <p:nvPr/>
        </p:nvSpPr>
        <p:spPr bwMode="auto">
          <a:xfrm>
            <a:off x="541338" y="1196975"/>
            <a:ext cx="8207375" cy="3446463"/>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One of the major consequences of the Black and Scholes result is that the value of an option does not depend on the risk preferences of the investor</a:t>
            </a:r>
          </a:p>
          <a:p>
            <a:pPr algn="just" fontAlgn="auto">
              <a:spcBef>
                <a:spcPts val="0"/>
              </a:spcBef>
              <a:spcAft>
                <a:spcPts val="0"/>
              </a:spcAft>
              <a:defRPr/>
            </a:pPr>
            <a:endParaRPr lang="en-US" b="0" kern="0" dirty="0" smtClean="0">
              <a:solidFill>
                <a:sysClr val="windowText" lastClr="000000"/>
              </a:solidFill>
            </a:endParaRPr>
          </a:p>
          <a:p>
            <a:pPr algn="just" fontAlgn="auto">
              <a:spcBef>
                <a:spcPts val="0"/>
              </a:spcBef>
              <a:spcAft>
                <a:spcPts val="0"/>
              </a:spcAft>
              <a:defRPr/>
            </a:pPr>
            <a:r>
              <a:rPr lang="en-US" b="0" kern="0" dirty="0" smtClean="0">
                <a:solidFill>
                  <a:sysClr val="windowText" lastClr="000000"/>
                </a:solidFill>
              </a:rPr>
              <a:t>From the other side, as the risk preferences of investors do not affect the value of the option, any equity risk premium is irrelevant</a:t>
            </a:r>
          </a:p>
          <a:p>
            <a:pPr algn="just" fontAlgn="auto">
              <a:spcBef>
                <a:spcPts val="0"/>
              </a:spcBef>
              <a:spcAft>
                <a:spcPts val="0"/>
              </a:spcAft>
              <a:defRPr/>
            </a:pPr>
            <a:endParaRPr lang="en-US" b="0" kern="0" dirty="0" smtClean="0">
              <a:solidFill>
                <a:sysClr val="windowText" lastClr="000000"/>
              </a:solidFill>
            </a:endParaRPr>
          </a:p>
          <a:p>
            <a:pPr algn="just" fontAlgn="auto">
              <a:spcBef>
                <a:spcPts val="0"/>
              </a:spcBef>
              <a:spcAft>
                <a:spcPts val="0"/>
              </a:spcAft>
              <a:defRPr/>
            </a:pPr>
            <a:r>
              <a:rPr lang="en-US" b="0" kern="0" dirty="0" smtClean="0">
                <a:solidFill>
                  <a:sysClr val="windowText" lastClr="000000"/>
                </a:solidFill>
              </a:rPr>
              <a:t>In the risk neutral valuation</a:t>
            </a:r>
          </a:p>
          <a:p>
            <a:pPr algn="just" fontAlgn="auto">
              <a:spcBef>
                <a:spcPts val="0"/>
              </a:spcBef>
              <a:spcAft>
                <a:spcPts val="0"/>
              </a:spcAft>
              <a:defRPr/>
            </a:pPr>
            <a:endParaRPr lang="en-US" b="0" kern="0" dirty="0" smtClean="0">
              <a:solidFill>
                <a:sysClr val="windowText" lastClr="000000"/>
              </a:solidFill>
            </a:endParaRPr>
          </a:p>
          <a:p>
            <a:pPr marL="285750" indent="-285750" algn="just" fontAlgn="auto">
              <a:spcBef>
                <a:spcPts val="0"/>
              </a:spcBef>
              <a:spcAft>
                <a:spcPts val="0"/>
              </a:spcAft>
              <a:buFont typeface="Wingdings" pitchFamily="2" charset="2"/>
              <a:buChar char="Ø"/>
              <a:defRPr/>
            </a:pPr>
            <a:r>
              <a:rPr lang="en-US" b="0" kern="0" dirty="0" smtClean="0">
                <a:solidFill>
                  <a:sysClr val="windowText" lastClr="000000"/>
                </a:solidFill>
              </a:rPr>
              <a:t>the expected excess return over the risk reference rate is zero for all the assets</a:t>
            </a:r>
          </a:p>
          <a:p>
            <a:pPr marL="285750" indent="-285750" algn="just" fontAlgn="auto">
              <a:spcBef>
                <a:spcPts val="0"/>
              </a:spcBef>
              <a:spcAft>
                <a:spcPts val="0"/>
              </a:spcAft>
              <a:buFont typeface="Wingdings" pitchFamily="2" charset="2"/>
              <a:buChar char="Ø"/>
              <a:defRPr/>
            </a:pPr>
            <a:endParaRPr lang="en-US" b="0" kern="0" dirty="0" smtClean="0">
              <a:solidFill>
                <a:sysClr val="windowText" lastClr="000000"/>
              </a:solidFill>
            </a:endParaRPr>
          </a:p>
          <a:p>
            <a:pPr marL="285750" indent="-285750" algn="just" fontAlgn="auto">
              <a:spcBef>
                <a:spcPts val="0"/>
              </a:spcBef>
              <a:spcAft>
                <a:spcPts val="0"/>
              </a:spcAft>
              <a:buFont typeface="Wingdings" pitchFamily="2" charset="2"/>
              <a:buChar char="Ø"/>
              <a:defRPr/>
            </a:pPr>
            <a:r>
              <a:rPr lang="en-US" b="0" kern="0" dirty="0" smtClean="0">
                <a:solidFill>
                  <a:sysClr val="windowText" lastClr="000000"/>
                </a:solidFill>
              </a:rPr>
              <a:t>interest rate used to discount future cash flows is the reference risk rate</a:t>
            </a:r>
          </a:p>
          <a:p>
            <a:pPr algn="just" fontAlgn="auto">
              <a:spcBef>
                <a:spcPts val="0"/>
              </a:spcBef>
              <a:spcAft>
                <a:spcPts val="0"/>
              </a:spcAft>
              <a:defRPr/>
            </a:pPr>
            <a:endParaRPr lang="en-US" b="0" kern="0" dirty="0" smtClean="0">
              <a:solidFill>
                <a:sysClr val="windowText" lastClr="000000"/>
              </a:solidFill>
            </a:endParaRPr>
          </a:p>
          <a:p>
            <a:pPr marL="285750" indent="-285750" algn="just" fontAlgn="auto">
              <a:spcBef>
                <a:spcPts val="0"/>
              </a:spcBef>
              <a:spcAft>
                <a:spcPts val="0"/>
              </a:spcAft>
              <a:buFont typeface="Wingdings" pitchFamily="2" charset="2"/>
              <a:buChar char="Ø"/>
              <a:defRPr/>
            </a:pPr>
            <a:r>
              <a:rPr lang="en-US" b="0" kern="0" dirty="0" smtClean="0">
                <a:solidFill>
                  <a:sysClr val="windowText" lastClr="000000"/>
                </a:solidFill>
              </a:rPr>
              <a:t>As consequence, the probability are calibrated to the market </a:t>
            </a:r>
          </a:p>
          <a:p>
            <a:pPr marL="285750" indent="-285750" algn="just" fontAlgn="auto">
              <a:spcBef>
                <a:spcPts val="0"/>
              </a:spcBef>
              <a:spcAft>
                <a:spcPts val="0"/>
              </a:spcAft>
              <a:buFont typeface="Wingdings" pitchFamily="2" charset="2"/>
              <a:buChar char="Ø"/>
              <a:defRPr/>
            </a:pPr>
            <a:endParaRPr lang="it-IT" b="0" kern="0" dirty="0" smtClean="0">
              <a:solidFill>
                <a:sysClr val="windowText" lastClr="000000"/>
              </a:solidFill>
            </a:endParaRPr>
          </a:p>
        </p:txBody>
      </p:sp>
      <p:sp>
        <p:nvSpPr>
          <p:cNvPr id="17" name="TextBox 16"/>
          <p:cNvSpPr txBox="1">
            <a:spLocks noRot="1" noChangeAspect="1" noMove="1" noResize="1" noEditPoints="1" noAdjustHandles="1" noChangeArrowheads="1" noChangeShapeType="1" noTextEdit="1"/>
          </p:cNvSpPr>
          <p:nvPr/>
        </p:nvSpPr>
        <p:spPr>
          <a:xfrm>
            <a:off x="5612879" y="5162266"/>
            <a:ext cx="2971005" cy="570990"/>
          </a:xfrm>
          <a:prstGeom prst="rect">
            <a:avLst/>
          </a:prstGeom>
          <a:blipFill rotWithShape="1">
            <a:blip r:embed="rId2"/>
            <a:stretch>
              <a:fillRect/>
            </a:stretch>
          </a:blipFill>
        </p:spPr>
        <p:txBody>
          <a:bodyPr/>
          <a:lstStyle/>
          <a:p>
            <a:pPr eaLnBrk="1" fontAlgn="auto" hangingPunct="1">
              <a:spcBef>
                <a:spcPts val="0"/>
              </a:spcBef>
              <a:spcAft>
                <a:spcPts val="0"/>
              </a:spcAft>
              <a:defRPr/>
            </a:pPr>
            <a:r>
              <a:rPr lang="en-US" sz="1800" b="0" kern="0">
                <a:noFill/>
              </a:rPr>
              <a:t> </a:t>
            </a:r>
          </a:p>
        </p:txBody>
      </p:sp>
      <p:cxnSp>
        <p:nvCxnSpPr>
          <p:cNvPr id="77831" name="Straight Arrow Connector 15"/>
          <p:cNvCxnSpPr>
            <a:cxnSpLocks noChangeShapeType="1"/>
          </p:cNvCxnSpPr>
          <p:nvPr/>
        </p:nvCxnSpPr>
        <p:spPr bwMode="auto">
          <a:xfrm>
            <a:off x="6300788" y="4365625"/>
            <a:ext cx="647700" cy="690563"/>
          </a:xfrm>
          <a:prstGeom prst="straightConnector1">
            <a:avLst/>
          </a:prstGeom>
          <a:noFill/>
          <a:ln w="25400" algn="ctr">
            <a:solidFill>
              <a:srgbClr val="000000"/>
            </a:solidFill>
            <a:round/>
            <a:headEnd/>
            <a:tailEnd type="stealth" w="med" len="med"/>
          </a:ln>
          <a:extLst>
            <a:ext uri="{909E8E84-426E-40DD-AFC4-6F175D3DCCD1}">
              <a14:hiddenFill xmlns:a14="http://schemas.microsoft.com/office/drawing/2010/main" xmlns="">
                <a:noFill/>
              </a14:hiddenFill>
            </a:ext>
          </a:extLst>
        </p:spPr>
      </p:cxnSp>
      <p:pic>
        <p:nvPicPr>
          <p:cNvPr id="77832"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gray">
          <a:xfrm>
            <a:off x="382588" y="4662488"/>
            <a:ext cx="5154612"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09563" y="561975"/>
            <a:ext cx="8569325" cy="431800"/>
          </a:xfrm>
        </p:spPr>
        <p:txBody>
          <a:bodyPr anchor="b"/>
          <a:lstStyle/>
          <a:p>
            <a:pPr defTabSz="912813"/>
            <a:r>
              <a:rPr lang="en-GB" sz="2000" smtClean="0"/>
              <a:t>Market Consistent Valuation – Real World</a:t>
            </a:r>
          </a:p>
        </p:txBody>
      </p:sp>
      <p:sp>
        <p:nvSpPr>
          <p:cNvPr id="7885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5" name="Rectangle 3"/>
          <p:cNvSpPr txBox="1">
            <a:spLocks noChangeArrowheads="1"/>
          </p:cNvSpPr>
          <p:nvPr/>
        </p:nvSpPr>
        <p:spPr bwMode="auto">
          <a:xfrm>
            <a:off x="468313" y="1196975"/>
            <a:ext cx="8207375" cy="2954338"/>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In the real world investors are not risk neutral and risk premiums are a fact of life in investment decisions which themselves affect the performance of assets.</a:t>
            </a:r>
          </a:p>
          <a:p>
            <a:pPr algn="just" fontAlgn="auto">
              <a:spcBef>
                <a:spcPts val="0"/>
              </a:spcBef>
              <a:spcAft>
                <a:spcPts val="0"/>
              </a:spcAft>
              <a:defRPr/>
            </a:pPr>
            <a:endParaRPr lang="en-US" b="0" kern="0" dirty="0" smtClean="0">
              <a:solidFill>
                <a:sysClr val="windowText" lastClr="000000"/>
              </a:solidFill>
            </a:endParaRPr>
          </a:p>
          <a:p>
            <a:pPr algn="just" fontAlgn="auto">
              <a:spcBef>
                <a:spcPts val="0"/>
              </a:spcBef>
              <a:spcAft>
                <a:spcPts val="0"/>
              </a:spcAft>
              <a:defRPr/>
            </a:pPr>
            <a:r>
              <a:rPr lang="en-US" b="0" kern="0" dirty="0" smtClean="0">
                <a:solidFill>
                  <a:sysClr val="windowText" lastClr="000000"/>
                </a:solidFill>
              </a:rPr>
              <a:t>Moving from a risk-neutral to real world</a:t>
            </a:r>
          </a:p>
          <a:p>
            <a:pPr algn="just" fontAlgn="auto">
              <a:spcBef>
                <a:spcPts val="0"/>
              </a:spcBef>
              <a:spcAft>
                <a:spcPts val="0"/>
              </a:spcAft>
              <a:defRPr/>
            </a:pPr>
            <a:endParaRPr lang="en-US" b="0" kern="0" dirty="0" smtClean="0">
              <a:solidFill>
                <a:sysClr val="windowText" lastClr="000000"/>
              </a:solidFill>
            </a:endParaRPr>
          </a:p>
          <a:p>
            <a:pPr marL="285750" indent="-285750" algn="just" fontAlgn="auto">
              <a:spcBef>
                <a:spcPts val="0"/>
              </a:spcBef>
              <a:spcAft>
                <a:spcPts val="0"/>
              </a:spcAft>
              <a:buFont typeface="Wingdings" pitchFamily="2" charset="2"/>
              <a:buChar char="Ø"/>
              <a:defRPr/>
            </a:pPr>
            <a:r>
              <a:rPr lang="en-US" b="0" kern="0" dirty="0" smtClean="0">
                <a:solidFill>
                  <a:sysClr val="windowText" lastClr="000000"/>
                </a:solidFill>
              </a:rPr>
              <a:t>The return of the assets changes, reflecting the risk premiums of investors for assets with different risk characteristics and this happen in tandem with the use of the real probability distribution of return</a:t>
            </a:r>
          </a:p>
          <a:p>
            <a:pPr marL="285750" indent="-285750" algn="just" fontAlgn="auto">
              <a:spcBef>
                <a:spcPts val="0"/>
              </a:spcBef>
              <a:spcAft>
                <a:spcPts val="0"/>
              </a:spcAft>
              <a:buFont typeface="Wingdings" pitchFamily="2" charset="2"/>
              <a:buChar char="Ø"/>
              <a:defRPr/>
            </a:pPr>
            <a:endParaRPr lang="en-US" b="0" kern="0" dirty="0" smtClean="0">
              <a:solidFill>
                <a:sysClr val="windowText" lastClr="000000"/>
              </a:solidFill>
            </a:endParaRPr>
          </a:p>
          <a:p>
            <a:pPr marL="285750" indent="-285750" algn="just" fontAlgn="auto">
              <a:spcBef>
                <a:spcPts val="0"/>
              </a:spcBef>
              <a:spcAft>
                <a:spcPts val="0"/>
              </a:spcAft>
              <a:buFont typeface="Wingdings" pitchFamily="2" charset="2"/>
              <a:buChar char="Ø"/>
              <a:defRPr/>
            </a:pPr>
            <a:r>
              <a:rPr lang="en-US" b="0" kern="0" dirty="0" smtClean="0">
                <a:solidFill>
                  <a:sysClr val="windowText" lastClr="000000"/>
                </a:solidFill>
              </a:rPr>
              <a:t>To produce a market consistent valuation, the reference rate can no longer be used and a risk-adjusted rate for each scenario (deflator) has to be derived </a:t>
            </a:r>
          </a:p>
          <a:p>
            <a:pPr marL="285750" indent="-285750" algn="just" fontAlgn="auto">
              <a:spcBef>
                <a:spcPts val="0"/>
              </a:spcBef>
              <a:spcAft>
                <a:spcPts val="0"/>
              </a:spcAft>
              <a:buFont typeface="Wingdings" pitchFamily="2" charset="2"/>
              <a:buChar char="Ø"/>
              <a:defRPr/>
            </a:pPr>
            <a:endParaRPr lang="it-IT" b="0" kern="0" dirty="0" smtClean="0">
              <a:solidFill>
                <a:sysClr val="windowText" lastClr="000000"/>
              </a:solidFill>
            </a:endParaRPr>
          </a:p>
        </p:txBody>
      </p:sp>
      <p:sp>
        <p:nvSpPr>
          <p:cNvPr id="20" name="TextBox 19"/>
          <p:cNvSpPr txBox="1">
            <a:spLocks noRot="1" noChangeAspect="1" noMove="1" noResize="1" noEditPoints="1" noAdjustHandles="1" noChangeArrowheads="1" noChangeShapeType="1" noTextEdit="1"/>
          </p:cNvSpPr>
          <p:nvPr/>
        </p:nvSpPr>
        <p:spPr>
          <a:xfrm>
            <a:off x="5691786" y="4877026"/>
            <a:ext cx="3392532" cy="338554"/>
          </a:xfrm>
          <a:prstGeom prst="rect">
            <a:avLst/>
          </a:prstGeom>
          <a:blipFill rotWithShape="1">
            <a:blip r:embed="rId2"/>
            <a:stretch>
              <a:fillRect b="-3571"/>
            </a:stretch>
          </a:blipFill>
        </p:spPr>
        <p:txBody>
          <a:bodyPr/>
          <a:lstStyle/>
          <a:p>
            <a:pPr eaLnBrk="1" fontAlgn="auto" hangingPunct="1">
              <a:spcBef>
                <a:spcPts val="0"/>
              </a:spcBef>
              <a:spcAft>
                <a:spcPts val="0"/>
              </a:spcAft>
              <a:defRPr/>
            </a:pPr>
            <a:r>
              <a:rPr lang="en-US" sz="1800" b="0" kern="0">
                <a:noFill/>
              </a:rPr>
              <a:t> </a:t>
            </a:r>
          </a:p>
        </p:txBody>
      </p:sp>
      <p:sp>
        <p:nvSpPr>
          <p:cNvPr id="21" name="TextBox 20"/>
          <p:cNvSpPr txBox="1">
            <a:spLocks noRot="1" noChangeAspect="1" noMove="1" noResize="1" noEditPoints="1" noAdjustHandles="1" noChangeArrowheads="1" noChangeShapeType="1" noTextEdit="1"/>
          </p:cNvSpPr>
          <p:nvPr/>
        </p:nvSpPr>
        <p:spPr>
          <a:xfrm>
            <a:off x="5691786" y="5219675"/>
            <a:ext cx="3193759" cy="338554"/>
          </a:xfrm>
          <a:prstGeom prst="rect">
            <a:avLst/>
          </a:prstGeom>
          <a:blipFill rotWithShape="1">
            <a:blip r:embed="rId3"/>
            <a:stretch>
              <a:fillRect b="-3571"/>
            </a:stretch>
          </a:blipFill>
        </p:spPr>
        <p:txBody>
          <a:bodyPr/>
          <a:lstStyle/>
          <a:p>
            <a:pPr eaLnBrk="1" fontAlgn="auto" hangingPunct="1">
              <a:spcBef>
                <a:spcPts val="0"/>
              </a:spcBef>
              <a:spcAft>
                <a:spcPts val="0"/>
              </a:spcAft>
              <a:defRPr/>
            </a:pPr>
            <a:r>
              <a:rPr lang="en-US" sz="1800" b="0" kern="0">
                <a:noFill/>
              </a:rPr>
              <a:t> </a:t>
            </a:r>
          </a:p>
        </p:txBody>
      </p:sp>
      <p:sp>
        <p:nvSpPr>
          <p:cNvPr id="22" name="Left Brace 5"/>
          <p:cNvSpPr>
            <a:spLocks/>
          </p:cNvSpPr>
          <p:nvPr/>
        </p:nvSpPr>
        <p:spPr bwMode="auto">
          <a:xfrm>
            <a:off x="5499100" y="4837113"/>
            <a:ext cx="373063" cy="795337"/>
          </a:xfrm>
          <a:prstGeom prst="leftBrace">
            <a:avLst>
              <a:gd name="adj1" fmla="val 8350"/>
              <a:gd name="adj2" fmla="val 50000"/>
            </a:avLst>
          </a:prstGeom>
          <a:noFill/>
          <a:ln w="25400" algn="ctr">
            <a:solidFill>
              <a:sysClr val="windowText" lastClr="000000"/>
            </a:solidFill>
            <a:round/>
            <a:headEnd/>
            <a:tailEnd/>
          </a:ln>
          <a:effectLst/>
          <a:extLst/>
        </p:spPr>
        <p:txBody>
          <a:bodyPr lIns="0" tIns="0" rIns="0" bIns="0">
            <a:spAutoFit/>
          </a:bodyPr>
          <a:lstStyle/>
          <a:p>
            <a:pPr defTabSz="957263" eaLnBrk="1" fontAlgn="auto" hangingPunct="1">
              <a:spcBef>
                <a:spcPts val="0"/>
              </a:spcBef>
              <a:spcAft>
                <a:spcPts val="0"/>
              </a:spcAft>
              <a:defRPr/>
            </a:pPr>
            <a:endParaRPr lang="en-US" sz="1800" b="0" kern="0">
              <a:solidFill>
                <a:sysClr val="windowText" lastClr="000000"/>
              </a:solidFill>
            </a:endParaRPr>
          </a:p>
        </p:txBody>
      </p:sp>
      <p:cxnSp>
        <p:nvCxnSpPr>
          <p:cNvPr id="78857" name="Straight Arrow Connector 7"/>
          <p:cNvCxnSpPr>
            <a:cxnSpLocks noChangeShapeType="1"/>
          </p:cNvCxnSpPr>
          <p:nvPr/>
        </p:nvCxnSpPr>
        <p:spPr bwMode="auto">
          <a:xfrm>
            <a:off x="4572000" y="3933825"/>
            <a:ext cx="2592388" cy="903288"/>
          </a:xfrm>
          <a:prstGeom prst="straightConnector1">
            <a:avLst/>
          </a:prstGeom>
          <a:noFill/>
          <a:ln w="25400" algn="ctr">
            <a:solidFill>
              <a:srgbClr val="000000"/>
            </a:solidFill>
            <a:round/>
            <a:headEnd/>
            <a:tailEnd type="stealth" w="med" len="med"/>
          </a:ln>
          <a:extLst>
            <a:ext uri="{909E8E84-426E-40DD-AFC4-6F175D3DCCD1}">
              <a14:hiddenFill xmlns:a14="http://schemas.microsoft.com/office/drawing/2010/main" xmlns="">
                <a:noFill/>
              </a14:hiddenFill>
            </a:ext>
          </a:extLst>
        </p:spPr>
      </p:cxnSp>
      <p:pic>
        <p:nvPicPr>
          <p:cNvPr id="78858"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gray">
          <a:xfrm>
            <a:off x="285750" y="4473575"/>
            <a:ext cx="5006975"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09563" y="561975"/>
            <a:ext cx="8569325" cy="431800"/>
          </a:xfrm>
        </p:spPr>
        <p:txBody>
          <a:bodyPr anchor="b"/>
          <a:lstStyle/>
          <a:p>
            <a:pPr defTabSz="912813"/>
            <a:r>
              <a:rPr lang="en-GB" sz="2000" smtClean="0"/>
              <a:t>Market Consistent Valuation</a:t>
            </a:r>
          </a:p>
        </p:txBody>
      </p:sp>
      <p:sp>
        <p:nvSpPr>
          <p:cNvPr id="7987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6" name="Rectangle 3"/>
          <p:cNvSpPr txBox="1">
            <a:spLocks noChangeArrowheads="1"/>
          </p:cNvSpPr>
          <p:nvPr/>
        </p:nvSpPr>
        <p:spPr bwMode="auto">
          <a:xfrm>
            <a:off x="541338" y="1196975"/>
            <a:ext cx="8207375" cy="492443"/>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In the Risk Neutral Environment, setting the risk free rates has always 2 effects on the calculation of the Best Estimate of the Liabilities:</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pic>
        <p:nvPicPr>
          <p:cNvPr id="484356" name="Picture 4"/>
          <p:cNvPicPr>
            <a:picLocks noChangeAspect="1" noChangeArrowheads="1"/>
          </p:cNvPicPr>
          <p:nvPr/>
        </p:nvPicPr>
        <p:blipFill>
          <a:blip r:embed="rId2"/>
          <a:srcRect/>
          <a:stretch>
            <a:fillRect/>
          </a:stretch>
        </p:blipFill>
        <p:spPr bwMode="auto">
          <a:xfrm>
            <a:off x="681336" y="2244445"/>
            <a:ext cx="4511675" cy="1981200"/>
          </a:xfrm>
          <a:prstGeom prst="rect">
            <a:avLst/>
          </a:prstGeom>
          <a:noFill/>
          <a:ln w="9525">
            <a:noFill/>
            <a:miter lim="800000"/>
            <a:headEnd/>
            <a:tailEnd/>
          </a:ln>
          <a:effectLst/>
        </p:spPr>
      </p:pic>
      <p:sp>
        <p:nvSpPr>
          <p:cNvPr id="24" name="Rectangle 3"/>
          <p:cNvSpPr txBox="1">
            <a:spLocks noChangeArrowheads="1"/>
          </p:cNvSpPr>
          <p:nvPr/>
        </p:nvSpPr>
        <p:spPr bwMode="auto">
          <a:xfrm>
            <a:off x="513623" y="1862010"/>
            <a:ext cx="8207375" cy="246221"/>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kern="0" dirty="0" smtClean="0">
                <a:solidFill>
                  <a:sysClr val="windowText" lastClr="000000"/>
                </a:solidFill>
              </a:rPr>
              <a:t>A: It defines the “discount factors”</a:t>
            </a:r>
          </a:p>
        </p:txBody>
      </p:sp>
      <p:sp>
        <p:nvSpPr>
          <p:cNvPr id="25" name="Rectangle 3"/>
          <p:cNvSpPr txBox="1">
            <a:spLocks noChangeArrowheads="1"/>
          </p:cNvSpPr>
          <p:nvPr/>
        </p:nvSpPr>
        <p:spPr bwMode="auto">
          <a:xfrm>
            <a:off x="5861483" y="4355809"/>
            <a:ext cx="2700624" cy="738664"/>
          </a:xfrm>
          <a:prstGeom prst="rect">
            <a:avLst/>
          </a:prstGeom>
          <a:noFill/>
          <a:ln>
            <a:solidFill>
              <a:srgbClr val="FF0000"/>
            </a:solidFill>
          </a:ln>
          <a:effectLst/>
          <a:extLst/>
        </p:spPr>
        <p:txBody>
          <a:bodyPr wrap="square"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fontAlgn="auto">
              <a:spcBef>
                <a:spcPts val="0"/>
              </a:spcBef>
              <a:spcAft>
                <a:spcPts val="0"/>
              </a:spcAft>
              <a:defRPr/>
            </a:pPr>
            <a:r>
              <a:rPr lang="en-US" b="0" kern="0" dirty="0" smtClean="0">
                <a:solidFill>
                  <a:sysClr val="windowText" lastClr="000000"/>
                </a:solidFill>
              </a:rPr>
              <a:t>Increasing the risk free rates, increase the discount factors, </a:t>
            </a:r>
            <a:r>
              <a:rPr lang="en-US" b="0" kern="0" dirty="0" err="1" smtClean="0">
                <a:solidFill>
                  <a:sysClr val="windowText" lastClr="000000"/>
                </a:solidFill>
              </a:rPr>
              <a:t>decrasing</a:t>
            </a:r>
            <a:r>
              <a:rPr lang="en-US" b="0" kern="0" dirty="0" smtClean="0">
                <a:solidFill>
                  <a:sysClr val="windowText" lastClr="000000"/>
                </a:solidFill>
              </a:rPr>
              <a:t> the BEL</a:t>
            </a:r>
          </a:p>
        </p:txBody>
      </p:sp>
      <p:pic>
        <p:nvPicPr>
          <p:cNvPr id="484357" name="Picture 5"/>
          <p:cNvPicPr>
            <a:picLocks noChangeAspect="1" noChangeArrowheads="1"/>
          </p:cNvPicPr>
          <p:nvPr/>
        </p:nvPicPr>
        <p:blipFill>
          <a:blip r:embed="rId3"/>
          <a:srcRect/>
          <a:stretch>
            <a:fillRect/>
          </a:stretch>
        </p:blipFill>
        <p:spPr bwMode="auto">
          <a:xfrm>
            <a:off x="743962" y="4331716"/>
            <a:ext cx="5051425" cy="198913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calculations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a:t>
            </a:r>
            <a:r>
              <a:rPr lang="en-GB" sz="1800" dirty="0">
                <a:solidFill>
                  <a:srgbClr val="000000"/>
                </a:solidFill>
              </a:rPr>
              <a:t>calculations </a:t>
            </a:r>
            <a:r>
              <a:rPr lang="en-GB" sz="1800" dirty="0" smtClean="0">
                <a:solidFill>
                  <a:srgbClr val="000000"/>
                </a:solidFill>
              </a:rPr>
              <a:t>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
        <p:nvSpPr>
          <p:cNvPr id="2" name="Rectangle 1"/>
          <p:cNvSpPr/>
          <p:nvPr/>
        </p:nvSpPr>
        <p:spPr bwMode="auto">
          <a:xfrm>
            <a:off x="400050" y="1905000"/>
            <a:ext cx="8105775" cy="390525"/>
          </a:xfrm>
          <a:prstGeom prst="rect">
            <a:avLst/>
          </a:prstGeom>
          <a:solidFill>
            <a:srgbClr val="DDDDDD">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9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xmlns="" val="168898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09563" y="561975"/>
            <a:ext cx="8569325" cy="431800"/>
          </a:xfrm>
        </p:spPr>
        <p:txBody>
          <a:bodyPr anchor="b"/>
          <a:lstStyle/>
          <a:p>
            <a:pPr defTabSz="912813"/>
            <a:r>
              <a:rPr lang="en-GB" sz="2000" smtClean="0"/>
              <a:t>Market Consistent Valuation</a:t>
            </a:r>
          </a:p>
        </p:txBody>
      </p:sp>
      <p:sp>
        <p:nvSpPr>
          <p:cNvPr id="7987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6" name="Rectangle 3"/>
          <p:cNvSpPr txBox="1">
            <a:spLocks noChangeArrowheads="1"/>
          </p:cNvSpPr>
          <p:nvPr/>
        </p:nvSpPr>
        <p:spPr bwMode="auto">
          <a:xfrm>
            <a:off x="541338" y="1196975"/>
            <a:ext cx="8207375" cy="492443"/>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In the Risk Neutral Environment, setting the risk free rates has always 2 effects on the calculation of the Best Estimate of the Liabilities:</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
        <p:nvSpPr>
          <p:cNvPr id="24" name="Rectangle 3"/>
          <p:cNvSpPr txBox="1">
            <a:spLocks noChangeArrowheads="1"/>
          </p:cNvSpPr>
          <p:nvPr/>
        </p:nvSpPr>
        <p:spPr bwMode="auto">
          <a:xfrm>
            <a:off x="513623" y="1862010"/>
            <a:ext cx="8207375" cy="246221"/>
          </a:xfrm>
          <a:prstGeom prst="rect">
            <a:avLst/>
          </a:prstGeom>
          <a:noFill/>
          <a:ln>
            <a:noFill/>
          </a:ln>
          <a:effectLs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kern="0" dirty="0" smtClean="0">
                <a:solidFill>
                  <a:sysClr val="windowText" lastClr="000000"/>
                </a:solidFill>
              </a:rPr>
              <a:t>B: It defines the average expected return on the assets</a:t>
            </a:r>
          </a:p>
        </p:txBody>
      </p:sp>
      <p:sp>
        <p:nvSpPr>
          <p:cNvPr id="13" name="Rectangle 3"/>
          <p:cNvSpPr txBox="1">
            <a:spLocks noChangeArrowheads="1"/>
          </p:cNvSpPr>
          <p:nvPr/>
        </p:nvSpPr>
        <p:spPr bwMode="auto">
          <a:xfrm>
            <a:off x="5833772" y="4438939"/>
            <a:ext cx="2865727" cy="738664"/>
          </a:xfrm>
          <a:prstGeom prst="rect">
            <a:avLst/>
          </a:prstGeom>
          <a:noFill/>
          <a:ln>
            <a:solidFill>
              <a:srgbClr val="FF0000"/>
            </a:solidFill>
          </a:ln>
          <a:effectLst/>
          <a:extLst/>
        </p:spPr>
        <p:txBody>
          <a:bodyPr wrap="square"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Increasing the risk free rates, increases the projected returns, increasing the BEL</a:t>
            </a:r>
          </a:p>
        </p:txBody>
      </p:sp>
      <p:pic>
        <p:nvPicPr>
          <p:cNvPr id="485381" name="Picture 5"/>
          <p:cNvPicPr>
            <a:picLocks noChangeAspect="1" noChangeArrowheads="1"/>
          </p:cNvPicPr>
          <p:nvPr/>
        </p:nvPicPr>
        <p:blipFill>
          <a:blip r:embed="rId2"/>
          <a:srcRect/>
          <a:stretch>
            <a:fillRect/>
          </a:stretch>
        </p:blipFill>
        <p:spPr bwMode="auto">
          <a:xfrm>
            <a:off x="771628" y="2244430"/>
            <a:ext cx="5051425" cy="1981200"/>
          </a:xfrm>
          <a:prstGeom prst="rect">
            <a:avLst/>
          </a:prstGeom>
          <a:noFill/>
          <a:ln w="9525">
            <a:noFill/>
            <a:miter lim="800000"/>
            <a:headEnd/>
            <a:tailEnd/>
          </a:ln>
          <a:effectLst/>
        </p:spPr>
      </p:pic>
      <p:pic>
        <p:nvPicPr>
          <p:cNvPr id="485382" name="Picture 6"/>
          <p:cNvPicPr>
            <a:picLocks noChangeAspect="1" noChangeArrowheads="1"/>
          </p:cNvPicPr>
          <p:nvPr/>
        </p:nvPicPr>
        <p:blipFill>
          <a:blip r:embed="rId3"/>
          <a:srcRect/>
          <a:stretch>
            <a:fillRect/>
          </a:stretch>
        </p:blipFill>
        <p:spPr bwMode="auto">
          <a:xfrm>
            <a:off x="757815" y="4442552"/>
            <a:ext cx="5051425" cy="1989137"/>
          </a:xfrm>
          <a:prstGeom prst="rect">
            <a:avLst/>
          </a:prstGeom>
          <a:noFill/>
          <a:ln w="9525">
            <a:noFill/>
            <a:miter lim="800000"/>
            <a:headEnd/>
            <a:tailEnd/>
          </a:ln>
          <a:effectLst/>
        </p:spPr>
      </p:pic>
      <p:sp>
        <p:nvSpPr>
          <p:cNvPr id="10" name="Rectangle 3"/>
          <p:cNvSpPr txBox="1">
            <a:spLocks noChangeArrowheads="1"/>
          </p:cNvSpPr>
          <p:nvPr/>
        </p:nvSpPr>
        <p:spPr bwMode="auto">
          <a:xfrm>
            <a:off x="5833772" y="5366039"/>
            <a:ext cx="2878427" cy="738664"/>
          </a:xfrm>
          <a:prstGeom prst="rect">
            <a:avLst/>
          </a:prstGeom>
          <a:noFill/>
          <a:ln>
            <a:solidFill>
              <a:srgbClr val="FF0000"/>
            </a:solidFill>
          </a:ln>
          <a:effectLst/>
          <a:extLst/>
        </p:spPr>
        <p:txBody>
          <a:bodyPr wrap="square"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algn="just" fontAlgn="auto">
              <a:spcBef>
                <a:spcPts val="0"/>
              </a:spcBef>
              <a:spcAft>
                <a:spcPts val="0"/>
              </a:spcAft>
              <a:defRPr/>
            </a:pPr>
            <a:r>
              <a:rPr lang="en-US" b="0" kern="0" dirty="0" smtClean="0">
                <a:solidFill>
                  <a:sysClr val="windowText" lastClr="000000"/>
                </a:solidFill>
              </a:rPr>
              <a:t>Increasing the risk free rates, </a:t>
            </a:r>
            <a:r>
              <a:rPr lang="en-US" b="0" kern="0" dirty="0" smtClean="0">
                <a:solidFill>
                  <a:sysClr val="windowText" lastClr="000000"/>
                </a:solidFill>
              </a:rPr>
              <a:t>decreases </a:t>
            </a:r>
            <a:r>
              <a:rPr lang="en-US" b="0" kern="0" dirty="0" smtClean="0">
                <a:solidFill>
                  <a:sysClr val="windowText" lastClr="000000"/>
                </a:solidFill>
              </a:rPr>
              <a:t>the </a:t>
            </a:r>
            <a:r>
              <a:rPr lang="en-US" b="0" kern="0" dirty="0" smtClean="0">
                <a:solidFill>
                  <a:sysClr val="windowText" lastClr="000000"/>
                </a:solidFill>
              </a:rPr>
              <a:t>cost of the guarantee, decreasing </a:t>
            </a:r>
            <a:r>
              <a:rPr lang="en-US" b="0" kern="0" dirty="0" smtClean="0">
                <a:solidFill>
                  <a:sysClr val="windowText" lastClr="000000"/>
                </a:solidFill>
              </a:rPr>
              <a:t>the BEL</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9563" y="561975"/>
            <a:ext cx="8569325" cy="431800"/>
          </a:xfrm>
        </p:spPr>
        <p:txBody>
          <a:bodyPr anchor="b"/>
          <a:lstStyle/>
          <a:p>
            <a:pPr defTabSz="912813"/>
            <a:r>
              <a:rPr lang="en-GB" sz="2000" smtClean="0"/>
              <a:t>Why Economic Scenario Generators?</a:t>
            </a:r>
          </a:p>
        </p:txBody>
      </p:sp>
      <p:sp>
        <p:nvSpPr>
          <p:cNvPr id="8090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1" name="TextBox 9"/>
          <p:cNvSpPr txBox="1">
            <a:spLocks noChangeArrowheads="1"/>
          </p:cNvSpPr>
          <p:nvPr/>
        </p:nvSpPr>
        <p:spPr bwMode="auto">
          <a:xfrm>
            <a:off x="512763" y="1130300"/>
            <a:ext cx="8451850" cy="2554288"/>
          </a:xfrm>
          <a:prstGeom prst="rect">
            <a:avLst/>
          </a:prstGeom>
          <a:noFill/>
          <a:ln>
            <a:noFill/>
          </a:ln>
          <a:extLst/>
        </p:spPr>
        <p:txBody>
          <a:bodyPr>
            <a:spAutoFit/>
          </a:bodyPr>
          <a:lstStyle>
            <a:lvl1pPr>
              <a:defRPr sz="900" b="1">
                <a:solidFill>
                  <a:schemeClr val="tx1"/>
                </a:solidFill>
                <a:latin typeface="Arial" pitchFamily="34" charset="0"/>
              </a:defRPr>
            </a:lvl1pPr>
            <a:lvl2pPr marL="742950" indent="-285750">
              <a:defRPr sz="900" b="1">
                <a:solidFill>
                  <a:schemeClr val="tx1"/>
                </a:solidFill>
                <a:latin typeface="Arial" pitchFamily="34" charset="0"/>
              </a:defRPr>
            </a:lvl2pPr>
            <a:lvl3pPr marL="1143000" indent="-228600">
              <a:defRPr sz="900" b="1">
                <a:solidFill>
                  <a:schemeClr val="tx1"/>
                </a:solidFill>
                <a:latin typeface="Arial" pitchFamily="34" charset="0"/>
              </a:defRPr>
            </a:lvl3pPr>
            <a:lvl4pPr marL="1600200" indent="-228600">
              <a:defRPr sz="900" b="1">
                <a:solidFill>
                  <a:schemeClr val="tx1"/>
                </a:solidFill>
                <a:latin typeface="Arial" pitchFamily="34" charset="0"/>
              </a:defRPr>
            </a:lvl4pPr>
            <a:lvl5pPr marL="2057400" indent="-228600">
              <a:defRPr sz="900" b="1">
                <a:solidFill>
                  <a:schemeClr val="tx1"/>
                </a:solidFill>
                <a:latin typeface="Arial" pitchFamily="34" charset="0"/>
              </a:defRPr>
            </a:lvl5pPr>
            <a:lvl6pPr marL="2514600" indent="-228600" algn="ctr" eaLnBrk="0" fontAlgn="base" hangingPunct="0">
              <a:spcBef>
                <a:spcPct val="0"/>
              </a:spcBef>
              <a:spcAft>
                <a:spcPct val="0"/>
              </a:spcAft>
              <a:defRPr sz="900" b="1">
                <a:solidFill>
                  <a:schemeClr val="tx1"/>
                </a:solidFill>
                <a:latin typeface="Arial" pitchFamily="34" charset="0"/>
              </a:defRPr>
            </a:lvl6pPr>
            <a:lvl7pPr marL="2971800" indent="-228600" algn="ctr" eaLnBrk="0" fontAlgn="base" hangingPunct="0">
              <a:spcBef>
                <a:spcPct val="0"/>
              </a:spcBef>
              <a:spcAft>
                <a:spcPct val="0"/>
              </a:spcAft>
              <a:defRPr sz="900" b="1">
                <a:solidFill>
                  <a:schemeClr val="tx1"/>
                </a:solidFill>
                <a:latin typeface="Arial" pitchFamily="34" charset="0"/>
              </a:defRPr>
            </a:lvl7pPr>
            <a:lvl8pPr marL="3429000" indent="-228600" algn="ctr" eaLnBrk="0" fontAlgn="base" hangingPunct="0">
              <a:spcBef>
                <a:spcPct val="0"/>
              </a:spcBef>
              <a:spcAft>
                <a:spcPct val="0"/>
              </a:spcAft>
              <a:defRPr sz="900" b="1">
                <a:solidFill>
                  <a:schemeClr val="tx1"/>
                </a:solidFill>
                <a:latin typeface="Arial" pitchFamily="34" charset="0"/>
              </a:defRPr>
            </a:lvl8pPr>
            <a:lvl9pPr marL="3886200" indent="-228600" algn="ctr" eaLnBrk="0" fontAlgn="base" hangingPunct="0">
              <a:spcBef>
                <a:spcPct val="0"/>
              </a:spcBef>
              <a:spcAft>
                <a:spcPct val="0"/>
              </a:spcAft>
              <a:defRPr sz="900" b="1">
                <a:solidFill>
                  <a:schemeClr val="tx1"/>
                </a:solidFill>
                <a:latin typeface="Arial" pitchFamily="34" charset="0"/>
              </a:defRPr>
            </a:lvl9pPr>
          </a:lstStyle>
          <a:p>
            <a:pPr algn="just" eaLnBrk="1" fontAlgn="auto" hangingPunct="1">
              <a:spcBef>
                <a:spcPts val="0"/>
              </a:spcBef>
              <a:spcAft>
                <a:spcPts val="0"/>
              </a:spcAft>
              <a:defRPr/>
            </a:pPr>
            <a:r>
              <a:rPr lang="en-US" sz="1600" b="0" kern="0" dirty="0">
                <a:solidFill>
                  <a:srgbClr val="000000"/>
                </a:solidFill>
              </a:rPr>
              <a:t>The financial products sold by insurance companies often contain guarantees and options of numerous varieties,</a:t>
            </a:r>
            <a:r>
              <a:rPr lang="it-IT" sz="1600" b="0" kern="0" dirty="0">
                <a:solidFill>
                  <a:srgbClr val="000000"/>
                </a:solidFill>
              </a:rPr>
              <a:t> (i.e. </a:t>
            </a:r>
            <a:r>
              <a:rPr lang="it-IT" sz="1600" b="0" kern="0" dirty="0" err="1">
                <a:solidFill>
                  <a:srgbClr val="000000"/>
                </a:solidFill>
              </a:rPr>
              <a:t>maturity</a:t>
            </a:r>
            <a:r>
              <a:rPr lang="it-IT" sz="1600" b="0" kern="0" dirty="0">
                <a:solidFill>
                  <a:srgbClr val="000000"/>
                </a:solidFill>
              </a:rPr>
              <a:t> </a:t>
            </a:r>
            <a:r>
              <a:rPr lang="it-IT" sz="1600" b="0" kern="0" dirty="0" err="1">
                <a:solidFill>
                  <a:srgbClr val="000000"/>
                </a:solidFill>
              </a:rPr>
              <a:t>guarantee</a:t>
            </a:r>
            <a:r>
              <a:rPr lang="it-IT" sz="1600" b="0" kern="0" dirty="0">
                <a:solidFill>
                  <a:srgbClr val="000000"/>
                </a:solidFill>
              </a:rPr>
              <a:t>, multi-</a:t>
            </a:r>
            <a:r>
              <a:rPr lang="it-IT" sz="1600" b="0" kern="0" dirty="0" err="1">
                <a:solidFill>
                  <a:srgbClr val="000000"/>
                </a:solidFill>
              </a:rPr>
              <a:t>period</a:t>
            </a:r>
            <a:r>
              <a:rPr lang="it-IT" sz="1600" b="0" kern="0" dirty="0">
                <a:solidFill>
                  <a:srgbClr val="000000"/>
                </a:solidFill>
              </a:rPr>
              <a:t> </a:t>
            </a:r>
            <a:r>
              <a:rPr lang="it-IT" sz="1600" b="0" kern="0" dirty="0" err="1">
                <a:solidFill>
                  <a:srgbClr val="000000"/>
                </a:solidFill>
              </a:rPr>
              <a:t>guarantees</a:t>
            </a:r>
            <a:r>
              <a:rPr lang="it-IT" sz="1600" b="0" kern="0" dirty="0">
                <a:solidFill>
                  <a:srgbClr val="000000"/>
                </a:solidFill>
              </a:rPr>
              <a:t>)</a:t>
            </a:r>
            <a:endParaRPr lang="en-US" sz="1600" b="0" kern="0" dirty="0">
              <a:solidFill>
                <a:srgbClr val="000000"/>
              </a:solidFill>
            </a:endParaRPr>
          </a:p>
          <a:p>
            <a:pPr algn="just" eaLnBrk="1" fontAlgn="auto" hangingPunct="1">
              <a:spcBef>
                <a:spcPts val="0"/>
              </a:spcBef>
              <a:spcAft>
                <a:spcPts val="0"/>
              </a:spcAft>
              <a:defRPr/>
            </a:pPr>
            <a:endParaRPr lang="en-US" sz="1600" b="0" kern="0" dirty="0">
              <a:solidFill>
                <a:srgbClr val="000000"/>
              </a:solidFill>
            </a:endParaRPr>
          </a:p>
          <a:p>
            <a:pPr algn="just" eaLnBrk="1" fontAlgn="auto" hangingPunct="1">
              <a:spcBef>
                <a:spcPts val="0"/>
              </a:spcBef>
              <a:spcAft>
                <a:spcPts val="0"/>
              </a:spcAft>
              <a:defRPr/>
            </a:pPr>
            <a:r>
              <a:rPr lang="it-IT" sz="1600" b="0" kern="0" dirty="0">
                <a:solidFill>
                  <a:srgbClr val="000000"/>
                </a:solidFill>
              </a:rPr>
              <a:t>At the time of </a:t>
            </a:r>
            <a:r>
              <a:rPr lang="en-US" sz="1600" b="0" kern="0" dirty="0">
                <a:solidFill>
                  <a:srgbClr val="000000"/>
                </a:solidFill>
              </a:rPr>
              <a:t>policy initiation, the options embedded in insurance contracts were so far out-of-the-money, that the companies disregarded their value as it was considered negligible compared with the costs associated with the valuation.</a:t>
            </a:r>
          </a:p>
          <a:p>
            <a:pPr algn="just" eaLnBrk="1" fontAlgn="auto" hangingPunct="1">
              <a:spcBef>
                <a:spcPts val="0"/>
              </a:spcBef>
              <a:spcAft>
                <a:spcPts val="0"/>
              </a:spcAft>
              <a:defRPr/>
            </a:pPr>
            <a:endParaRPr lang="en-US" sz="1600" b="0" kern="0" dirty="0">
              <a:solidFill>
                <a:srgbClr val="000000"/>
              </a:solidFill>
            </a:endParaRPr>
          </a:p>
          <a:p>
            <a:pPr algn="just" eaLnBrk="1" fontAlgn="auto" hangingPunct="1">
              <a:spcBef>
                <a:spcPts val="0"/>
              </a:spcBef>
              <a:spcAft>
                <a:spcPts val="0"/>
              </a:spcAft>
              <a:defRPr/>
            </a:pPr>
            <a:r>
              <a:rPr lang="en-US" sz="1600" b="0" kern="0" dirty="0">
                <a:solidFill>
                  <a:srgbClr val="000000"/>
                </a:solidFill>
              </a:rPr>
              <a:t>In light of current economic events and new legislations, insurance companies have </a:t>
            </a:r>
            <a:r>
              <a:rPr lang="en-US" sz="1600" b="0" kern="0" dirty="0" err="1">
                <a:solidFill>
                  <a:srgbClr val="000000"/>
                </a:solidFill>
              </a:rPr>
              <a:t>realised</a:t>
            </a:r>
            <a:r>
              <a:rPr lang="en-US" sz="1600" b="0" kern="0" dirty="0">
                <a:solidFill>
                  <a:srgbClr val="000000"/>
                </a:solidFill>
              </a:rPr>
              <a:t> the importance of properly managing their options and guarantees and it is one of the most challenging problems faced by insurance companies today.</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3575" y="3684588"/>
            <a:ext cx="5395913"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a:t>
            </a:r>
          </a:p>
        </p:txBody>
      </p:sp>
      <p:sp>
        <p:nvSpPr>
          <p:cNvPr id="8192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8192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3413" y="3086100"/>
            <a:ext cx="5226050"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nvGraphicFramePr>
        <p:xfrm>
          <a:off x="539552" y="1145953"/>
          <a:ext cx="3960440" cy="191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1698888" y="2918629"/>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nvGraphicFramePr>
        <p:xfrm>
          <a:off x="4685124" y="1155380"/>
          <a:ext cx="3960440" cy="193478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Oval 12"/>
          <p:cNvSpPr/>
          <p:nvPr/>
        </p:nvSpPr>
        <p:spPr>
          <a:xfrm>
            <a:off x="3068638" y="3579813"/>
            <a:ext cx="1001712" cy="360362"/>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lang="it-IT" sz="1200" b="0" kern="0" dirty="0" err="1">
                <a:solidFill>
                  <a:sysClr val="windowText" lastClr="000000"/>
                </a:solidFill>
                <a:latin typeface="Calibri"/>
              </a:rPr>
              <a:t>Interest</a:t>
            </a:r>
            <a:endParaRPr lang="it-IT" sz="1200" b="0" kern="0" dirty="0">
              <a:solidFill>
                <a:sysClr val="windowText" lastClr="000000"/>
              </a:solidFill>
              <a:latin typeface="Calibri"/>
            </a:endParaRPr>
          </a:p>
          <a:p>
            <a:pPr eaLnBrk="1" fontAlgn="auto" hangingPunct="1">
              <a:spcBef>
                <a:spcPts val="0"/>
              </a:spcBef>
              <a:spcAft>
                <a:spcPts val="0"/>
              </a:spcAft>
              <a:defRPr/>
            </a:pPr>
            <a:r>
              <a:rPr lang="it-IT" sz="1200" b="0" kern="0" dirty="0">
                <a:solidFill>
                  <a:sysClr val="windowText" lastClr="000000"/>
                </a:solidFill>
                <a:latin typeface="Calibri"/>
              </a:rPr>
              <a:t>Rate</a:t>
            </a:r>
          </a:p>
        </p:txBody>
      </p:sp>
      <p:sp>
        <p:nvSpPr>
          <p:cNvPr id="14" name="Oval 13"/>
          <p:cNvSpPr/>
          <p:nvPr/>
        </p:nvSpPr>
        <p:spPr>
          <a:xfrm>
            <a:off x="4098925" y="3382963"/>
            <a:ext cx="1000125" cy="358775"/>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lang="it-IT" sz="1200" b="0" kern="0" dirty="0" err="1">
                <a:solidFill>
                  <a:sysClr val="windowText" lastClr="000000"/>
                </a:solidFill>
                <a:latin typeface="Calibri"/>
              </a:rPr>
              <a:t>Equity</a:t>
            </a:r>
            <a:endParaRPr lang="it-IT" sz="1200" b="0" kern="0" dirty="0">
              <a:solidFill>
                <a:sysClr val="windowText" lastClr="000000"/>
              </a:solidFill>
              <a:latin typeface="Calibri"/>
            </a:endParaRPr>
          </a:p>
        </p:txBody>
      </p:sp>
      <p:sp>
        <p:nvSpPr>
          <p:cNvPr id="15" name="Oval 14"/>
          <p:cNvSpPr/>
          <p:nvPr/>
        </p:nvSpPr>
        <p:spPr>
          <a:xfrm>
            <a:off x="3516313" y="4011613"/>
            <a:ext cx="1000125" cy="360362"/>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lang="it-IT" sz="1200" b="0" kern="0" dirty="0">
                <a:solidFill>
                  <a:sysClr val="windowText" lastClr="000000"/>
                </a:solidFill>
                <a:latin typeface="Calibri"/>
              </a:rPr>
              <a:t>Real Estate</a:t>
            </a:r>
          </a:p>
        </p:txBody>
      </p:sp>
      <p:sp>
        <p:nvSpPr>
          <p:cNvPr id="16" name="Oval 15"/>
          <p:cNvSpPr/>
          <p:nvPr/>
        </p:nvSpPr>
        <p:spPr>
          <a:xfrm>
            <a:off x="5097463" y="3587750"/>
            <a:ext cx="1001712" cy="358775"/>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lang="it-IT" sz="1200" b="0" kern="0" dirty="0">
                <a:solidFill>
                  <a:sysClr val="windowText" lastClr="000000"/>
                </a:solidFill>
                <a:latin typeface="Calibri"/>
              </a:rPr>
              <a:t>Real </a:t>
            </a:r>
          </a:p>
          <a:p>
            <a:pPr eaLnBrk="1" fontAlgn="auto" hangingPunct="1">
              <a:spcBef>
                <a:spcPts val="0"/>
              </a:spcBef>
              <a:spcAft>
                <a:spcPts val="0"/>
              </a:spcAft>
              <a:defRPr/>
            </a:pPr>
            <a:r>
              <a:rPr lang="it-IT" sz="1200" b="0" kern="0" dirty="0" err="1">
                <a:solidFill>
                  <a:sysClr val="windowText" lastClr="000000"/>
                </a:solidFill>
                <a:latin typeface="Calibri"/>
              </a:rPr>
              <a:t>Yield</a:t>
            </a:r>
            <a:endParaRPr lang="it-IT" sz="1200" b="0" kern="0" dirty="0">
              <a:solidFill>
                <a:sysClr val="windowText" lastClr="000000"/>
              </a:solidFill>
              <a:latin typeface="Calibri"/>
            </a:endParaRPr>
          </a:p>
        </p:txBody>
      </p:sp>
      <p:sp>
        <p:nvSpPr>
          <p:cNvPr id="17" name="Oval 16"/>
          <p:cNvSpPr/>
          <p:nvPr/>
        </p:nvSpPr>
        <p:spPr>
          <a:xfrm>
            <a:off x="4589463" y="4021138"/>
            <a:ext cx="1000125" cy="360362"/>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lang="it-IT" sz="1200" b="0" kern="0" dirty="0">
                <a:solidFill>
                  <a:sysClr val="windowText" lastClr="000000"/>
                </a:solidFill>
                <a:latin typeface="Calibri"/>
              </a:rPr>
              <a:t>Credit</a:t>
            </a:r>
          </a:p>
        </p:txBody>
      </p:sp>
      <p:pic>
        <p:nvPicPr>
          <p:cNvPr id="81934" name="Picture 2"/>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2849563" y="4933950"/>
            <a:ext cx="34813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Interest rate models</a:t>
            </a:r>
          </a:p>
        </p:txBody>
      </p:sp>
      <p:sp>
        <p:nvSpPr>
          <p:cNvPr id="8294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9" name="TextBox 28"/>
          <p:cNvSpPr txBox="1"/>
          <p:nvPr/>
        </p:nvSpPr>
        <p:spPr>
          <a:xfrm>
            <a:off x="512763" y="2047875"/>
            <a:ext cx="6751637" cy="4308475"/>
          </a:xfrm>
          <a:prstGeom prst="rect">
            <a:avLst/>
          </a:prstGeom>
          <a:noFill/>
        </p:spPr>
        <p:txBody>
          <a:bodyPr>
            <a:spAutoFit/>
          </a:bodyPr>
          <a:lstStyle/>
          <a:p>
            <a:pPr marL="285750" indent="-285750" algn="l" defTabSz="901700" eaLnBrk="1" fontAlgn="auto" hangingPunct="1">
              <a:spcBef>
                <a:spcPts val="0"/>
              </a:spcBef>
              <a:spcAft>
                <a:spcPts val="0"/>
              </a:spcAft>
              <a:tabLst>
                <a:tab pos="0" algn="l"/>
              </a:tabLst>
              <a:defRPr/>
            </a:pPr>
            <a:r>
              <a:rPr lang="en-US" sz="1600" kern="0" dirty="0">
                <a:solidFill>
                  <a:sysClr val="windowText" lastClr="000000"/>
                </a:solidFill>
              </a:rPr>
              <a:t>Short rate</a:t>
            </a:r>
            <a:r>
              <a:rPr lang="en-US" sz="1600" b="0" kern="0" dirty="0">
                <a:solidFill>
                  <a:sysClr val="windowText" lastClr="000000"/>
                </a:solidFill>
              </a:rPr>
              <a:t>: based on instantaneous short rate</a:t>
            </a:r>
          </a:p>
          <a:p>
            <a:pPr marL="285750" lvl="1" indent="-285750" algn="l" eaLnBrk="1" fontAlgn="auto" hangingPunct="1">
              <a:spcBef>
                <a:spcPts val="0"/>
              </a:spcBef>
              <a:spcAft>
                <a:spcPts val="0"/>
              </a:spcAft>
              <a:buFont typeface="Wingdings" pitchFamily="2" charset="2"/>
              <a:buChar char="q"/>
              <a:defRPr/>
            </a:pPr>
            <a:r>
              <a:rPr lang="en-US" sz="1600" kern="0" dirty="0">
                <a:solidFill>
                  <a:sysClr val="windowText" lastClr="000000"/>
                </a:solidFill>
              </a:rPr>
              <a:t>Equilibrium</a:t>
            </a:r>
            <a:r>
              <a:rPr lang="en-US" sz="1600" b="0" kern="0" dirty="0">
                <a:solidFill>
                  <a:sysClr val="windowText" lastClr="000000"/>
                </a:solidFill>
              </a:rPr>
              <a:t> or endogenous term structure</a:t>
            </a:r>
          </a:p>
          <a:p>
            <a:pPr marL="285750" lvl="2" indent="-285750" algn="l" eaLnBrk="1" fontAlgn="auto" hangingPunct="1">
              <a:spcBef>
                <a:spcPts val="0"/>
              </a:spcBef>
              <a:spcAft>
                <a:spcPts val="0"/>
              </a:spcAft>
              <a:defRPr/>
            </a:pPr>
            <a:r>
              <a:rPr lang="en-US" sz="1600" b="0" kern="0" dirty="0">
                <a:solidFill>
                  <a:sysClr val="windowText" lastClr="000000"/>
                </a:solidFill>
              </a:rPr>
              <a:t>	term structure of interest rate in an output</a:t>
            </a:r>
          </a:p>
          <a:p>
            <a:pPr marL="285750" lvl="1" indent="-285750" algn="l" eaLnBrk="1" fontAlgn="auto" hangingPunct="1">
              <a:spcBef>
                <a:spcPts val="0"/>
              </a:spcBef>
              <a:spcAft>
                <a:spcPts val="0"/>
              </a:spcAft>
              <a:defRPr/>
            </a:pPr>
            <a:r>
              <a:rPr lang="en-US" sz="1600" b="0" kern="0" dirty="0">
                <a:solidFill>
                  <a:sysClr val="windowText" lastClr="000000"/>
                </a:solidFill>
              </a:rPr>
              <a:t>	</a:t>
            </a:r>
            <a:r>
              <a:rPr lang="en-US" sz="1600" b="0" i="1" kern="0" dirty="0" err="1">
                <a:solidFill>
                  <a:sysClr val="windowText" lastClr="000000"/>
                </a:solidFill>
                <a:latin typeface="Calibri" pitchFamily="34" charset="0"/>
                <a:cs typeface="Calibri" pitchFamily="34" charset="0"/>
              </a:rPr>
              <a:t>Vasicek</a:t>
            </a:r>
            <a:r>
              <a:rPr lang="en-US" sz="1600" b="0" kern="0" dirty="0">
                <a:solidFill>
                  <a:sysClr val="windowText" lastClr="000000"/>
                </a:solidFill>
                <a:latin typeface="Calibri" pitchFamily="34" charset="0"/>
                <a:cs typeface="Calibri" pitchFamily="34" charset="0"/>
              </a:rPr>
              <a:t> (1977), </a:t>
            </a:r>
            <a:r>
              <a:rPr lang="en-US" sz="1600" b="0" i="1" kern="0" dirty="0">
                <a:solidFill>
                  <a:sysClr val="windowText" lastClr="000000"/>
                </a:solidFill>
                <a:latin typeface="Calibri" pitchFamily="34" charset="0"/>
                <a:cs typeface="Calibri" pitchFamily="34" charset="0"/>
              </a:rPr>
              <a:t>Dothan</a:t>
            </a:r>
            <a:r>
              <a:rPr lang="en-US" sz="1600" b="0" kern="0" dirty="0">
                <a:solidFill>
                  <a:sysClr val="windowText" lastClr="000000"/>
                </a:solidFill>
                <a:latin typeface="Calibri" pitchFamily="34" charset="0"/>
                <a:cs typeface="Calibri" pitchFamily="34" charset="0"/>
              </a:rPr>
              <a:t> (1978), </a:t>
            </a:r>
            <a:r>
              <a:rPr lang="en-US" sz="1600" b="0" i="1" kern="0" dirty="0">
                <a:solidFill>
                  <a:sysClr val="windowText" lastClr="000000"/>
                </a:solidFill>
                <a:latin typeface="Calibri" pitchFamily="34" charset="0"/>
                <a:cs typeface="Calibri" pitchFamily="34" charset="0"/>
              </a:rPr>
              <a:t>Cox-Ingersoll-Ross</a:t>
            </a:r>
            <a:r>
              <a:rPr lang="en-US" sz="1600" b="0" kern="0" dirty="0">
                <a:solidFill>
                  <a:sysClr val="windowText" lastClr="000000"/>
                </a:solidFill>
                <a:latin typeface="Calibri" pitchFamily="34" charset="0"/>
                <a:cs typeface="Calibri" pitchFamily="34" charset="0"/>
              </a:rPr>
              <a:t> (1985)</a:t>
            </a:r>
          </a:p>
          <a:p>
            <a:pPr marL="285750" lvl="1" indent="-285750" algn="l" eaLnBrk="1" fontAlgn="auto" hangingPunct="1">
              <a:spcBef>
                <a:spcPts val="0"/>
              </a:spcBef>
              <a:spcAft>
                <a:spcPts val="0"/>
              </a:spcAft>
              <a:defRPr/>
            </a:pPr>
            <a:endParaRPr lang="en-US" sz="1600" b="0" kern="0" dirty="0">
              <a:solidFill>
                <a:sysClr val="windowText" lastClr="000000"/>
              </a:solidFill>
            </a:endParaRPr>
          </a:p>
          <a:p>
            <a:pPr marL="285750" lvl="1" indent="-285750" algn="l" eaLnBrk="1" fontAlgn="auto" hangingPunct="1">
              <a:spcBef>
                <a:spcPts val="0"/>
              </a:spcBef>
              <a:spcAft>
                <a:spcPts val="0"/>
              </a:spcAft>
              <a:buFont typeface="Wingdings" pitchFamily="2" charset="2"/>
              <a:buChar char="q"/>
              <a:defRPr/>
            </a:pPr>
            <a:r>
              <a:rPr lang="en-US" sz="1600" kern="0" dirty="0">
                <a:solidFill>
                  <a:sysClr val="windowText" lastClr="000000"/>
                </a:solidFill>
              </a:rPr>
              <a:t>No-arbitrage</a:t>
            </a:r>
          </a:p>
          <a:p>
            <a:pPr marL="285750" lvl="2" indent="-285750" algn="l" eaLnBrk="1" fontAlgn="auto" hangingPunct="1">
              <a:spcBef>
                <a:spcPts val="0"/>
              </a:spcBef>
              <a:spcAft>
                <a:spcPts val="0"/>
              </a:spcAft>
              <a:defRPr/>
            </a:pPr>
            <a:r>
              <a:rPr lang="en-US" sz="1600" b="0" kern="0" dirty="0">
                <a:solidFill>
                  <a:sysClr val="windowText" lastClr="000000"/>
                </a:solidFill>
              </a:rPr>
              <a:t>	match the term structure of interest rate</a:t>
            </a:r>
          </a:p>
          <a:p>
            <a:pPr marL="285750" lvl="2" indent="-285750" algn="l" eaLnBrk="1" fontAlgn="auto" hangingPunct="1">
              <a:spcBef>
                <a:spcPts val="0"/>
              </a:spcBef>
              <a:spcAft>
                <a:spcPts val="0"/>
              </a:spcAft>
              <a:defRPr/>
            </a:pPr>
            <a:r>
              <a:rPr lang="en-US" sz="1600" b="0" i="1" kern="0" dirty="0">
                <a:solidFill>
                  <a:sysClr val="windowText" lastClr="000000"/>
                </a:solidFill>
                <a:latin typeface="Calibri" pitchFamily="34" charset="0"/>
                <a:cs typeface="Calibri" pitchFamily="34" charset="0"/>
              </a:rPr>
              <a:t>       Hull-White</a:t>
            </a:r>
            <a:r>
              <a:rPr lang="en-US" sz="1600" b="0" kern="0" dirty="0">
                <a:solidFill>
                  <a:sysClr val="windowText" lastClr="000000"/>
                </a:solidFill>
                <a:latin typeface="Calibri" pitchFamily="34" charset="0"/>
                <a:cs typeface="Calibri" pitchFamily="34" charset="0"/>
              </a:rPr>
              <a:t> (1990)</a:t>
            </a:r>
          </a:p>
          <a:p>
            <a:pPr marL="285750" lvl="2" indent="-285750" algn="l" eaLnBrk="1" fontAlgn="auto" hangingPunct="1">
              <a:spcBef>
                <a:spcPts val="0"/>
              </a:spcBef>
              <a:spcAft>
                <a:spcPts val="0"/>
              </a:spcAft>
              <a:defRPr/>
            </a:pPr>
            <a:endParaRPr lang="en-US" sz="1600" b="0" kern="0" dirty="0">
              <a:solidFill>
                <a:sysClr val="windowText" lastClr="000000"/>
              </a:solidFill>
            </a:endParaRPr>
          </a:p>
          <a:p>
            <a:pPr marL="285750" lvl="2" indent="-285750" algn="l" eaLnBrk="1" fontAlgn="auto" hangingPunct="1">
              <a:spcBef>
                <a:spcPts val="0"/>
              </a:spcBef>
              <a:spcAft>
                <a:spcPts val="0"/>
              </a:spcAft>
              <a:defRPr/>
            </a:pPr>
            <a:r>
              <a:rPr lang="en-US" sz="1600" b="0" i="1" kern="0" dirty="0">
                <a:solidFill>
                  <a:sysClr val="windowText" lastClr="000000"/>
                </a:solidFill>
              </a:rPr>
              <a:t>	</a:t>
            </a:r>
            <a:r>
              <a:rPr lang="en-US" sz="1600" b="0" i="1" kern="0" dirty="0">
                <a:solidFill>
                  <a:sysClr val="windowText" lastClr="000000"/>
                </a:solidFill>
                <a:latin typeface="Calibri" pitchFamily="34" charset="0"/>
                <a:cs typeface="Calibri" pitchFamily="34" charset="0"/>
              </a:rPr>
              <a:t>Black-</a:t>
            </a:r>
            <a:r>
              <a:rPr lang="en-US" sz="1600" b="0" i="1" kern="0" dirty="0" err="1">
                <a:solidFill>
                  <a:sysClr val="windowText" lastClr="000000"/>
                </a:solidFill>
                <a:latin typeface="Calibri" pitchFamily="34" charset="0"/>
                <a:cs typeface="Calibri" pitchFamily="34" charset="0"/>
              </a:rPr>
              <a:t>Karasinski</a:t>
            </a:r>
            <a:r>
              <a:rPr lang="en-US" sz="1600" b="0" kern="0" dirty="0">
                <a:solidFill>
                  <a:sysClr val="windowText" lastClr="000000"/>
                </a:solidFill>
                <a:latin typeface="Calibri" pitchFamily="34" charset="0"/>
                <a:cs typeface="Calibri" pitchFamily="34" charset="0"/>
              </a:rPr>
              <a:t> (1991) </a:t>
            </a:r>
          </a:p>
          <a:p>
            <a:pPr marL="285750" lvl="2" indent="-285750" algn="l" eaLnBrk="1" fontAlgn="auto" hangingPunct="1">
              <a:spcBef>
                <a:spcPts val="0"/>
              </a:spcBef>
              <a:spcAft>
                <a:spcPts val="0"/>
              </a:spcAft>
              <a:defRPr/>
            </a:pPr>
            <a:r>
              <a:rPr lang="en-US" sz="1600" b="0" kern="0" dirty="0">
                <a:solidFill>
                  <a:sysClr val="windowText" lastClr="000000"/>
                </a:solidFill>
              </a:rPr>
              <a:t>	</a:t>
            </a:r>
            <a:endParaRPr lang="en-US" sz="1600" kern="0" dirty="0">
              <a:solidFill>
                <a:sysClr val="windowText" lastClr="000000"/>
              </a:solidFill>
            </a:endParaRPr>
          </a:p>
          <a:p>
            <a:pPr marL="285750" indent="-285750" algn="l" eaLnBrk="1" fontAlgn="auto" hangingPunct="1">
              <a:spcBef>
                <a:spcPts val="0"/>
              </a:spcBef>
              <a:spcAft>
                <a:spcPts val="0"/>
              </a:spcAft>
              <a:buFont typeface="Wingdings" pitchFamily="2" charset="2"/>
              <a:buChar char="q"/>
              <a:defRPr/>
            </a:pPr>
            <a:r>
              <a:rPr lang="en-US" sz="1600" kern="0" dirty="0">
                <a:solidFill>
                  <a:sysClr val="windowText" lastClr="000000"/>
                </a:solidFill>
              </a:rPr>
              <a:t>Forward rate</a:t>
            </a:r>
            <a:r>
              <a:rPr lang="en-US" sz="1600" b="0" kern="0" dirty="0">
                <a:solidFill>
                  <a:sysClr val="windowText" lastClr="000000"/>
                </a:solidFill>
              </a:rPr>
              <a:t>: based on instantaneous forward rate</a:t>
            </a:r>
          </a:p>
          <a:p>
            <a:pPr marL="285750" indent="-285750" algn="l" eaLnBrk="1" fontAlgn="auto" hangingPunct="1">
              <a:spcBef>
                <a:spcPts val="0"/>
              </a:spcBef>
              <a:spcAft>
                <a:spcPts val="0"/>
              </a:spcAft>
              <a:defRPr/>
            </a:pPr>
            <a:r>
              <a:rPr lang="en-US" sz="1600" b="0" kern="0" dirty="0">
                <a:solidFill>
                  <a:sysClr val="windowText" lastClr="000000"/>
                </a:solidFill>
              </a:rPr>
              <a:t>	instantaneous forward Heath-</a:t>
            </a:r>
            <a:r>
              <a:rPr lang="en-US" sz="1600" b="0" kern="0" dirty="0" err="1">
                <a:solidFill>
                  <a:sysClr val="windowText" lastClr="000000"/>
                </a:solidFill>
              </a:rPr>
              <a:t>Jarrow</a:t>
            </a:r>
            <a:r>
              <a:rPr lang="en-US" sz="1600" b="0" kern="0" dirty="0">
                <a:solidFill>
                  <a:sysClr val="windowText" lastClr="000000"/>
                </a:solidFill>
              </a:rPr>
              <a:t>-Morton (1992)</a:t>
            </a:r>
          </a:p>
          <a:p>
            <a:pPr marL="285750" indent="-285750" algn="l" eaLnBrk="1" fontAlgn="auto" hangingPunct="1">
              <a:spcBef>
                <a:spcPts val="0"/>
              </a:spcBef>
              <a:spcAft>
                <a:spcPts val="0"/>
              </a:spcAft>
              <a:defRPr/>
            </a:pPr>
            <a:endParaRPr lang="en-US" sz="1600" b="0" kern="0" dirty="0">
              <a:solidFill>
                <a:sysClr val="windowText" lastClr="000000"/>
              </a:solidFill>
            </a:endParaRPr>
          </a:p>
          <a:p>
            <a:pPr marL="285750" indent="-285750" algn="l" eaLnBrk="1" fontAlgn="auto" hangingPunct="1">
              <a:spcBef>
                <a:spcPts val="0"/>
              </a:spcBef>
              <a:spcAft>
                <a:spcPts val="0"/>
              </a:spcAft>
              <a:buFont typeface="Wingdings" pitchFamily="2" charset="2"/>
              <a:buChar char="q"/>
              <a:defRPr/>
            </a:pPr>
            <a:r>
              <a:rPr lang="en-US" sz="1600" kern="0" dirty="0">
                <a:solidFill>
                  <a:sysClr val="windowText" lastClr="000000"/>
                </a:solidFill>
              </a:rPr>
              <a:t>LIBOR and swap market</a:t>
            </a:r>
            <a:r>
              <a:rPr lang="en-US" sz="1600" b="0" kern="0" dirty="0">
                <a:solidFill>
                  <a:sysClr val="windowText" lastClr="000000"/>
                </a:solidFill>
              </a:rPr>
              <a:t>: describe the evolution of rates directly observable in the market</a:t>
            </a:r>
          </a:p>
          <a:p>
            <a:pPr algn="just" eaLnBrk="1" fontAlgn="auto" hangingPunct="1">
              <a:spcBef>
                <a:spcPts val="0"/>
              </a:spcBef>
              <a:spcAft>
                <a:spcPts val="0"/>
              </a:spcAft>
              <a:defRPr/>
            </a:pPr>
            <a:endParaRPr lang="en-US" sz="1800" b="0" kern="0" dirty="0">
              <a:solidFill>
                <a:sysClr val="windowText" lastClr="000000"/>
              </a:solidFill>
            </a:endParaRPr>
          </a:p>
        </p:txBody>
      </p:sp>
      <p:sp>
        <p:nvSpPr>
          <p:cNvPr id="30" name="Right Brace 29"/>
          <p:cNvSpPr/>
          <p:nvPr/>
        </p:nvSpPr>
        <p:spPr>
          <a:xfrm>
            <a:off x="6697663" y="2239963"/>
            <a:ext cx="323850" cy="2495550"/>
          </a:xfrm>
          <a:prstGeom prst="rightBrace">
            <a:avLst/>
          </a:prstGeom>
          <a:noFill/>
          <a:ln w="38100" cap="flat" cmpd="sng" algn="ctr">
            <a:solidFill>
              <a:srgbClr val="4F81BD">
                <a:shade val="95000"/>
                <a:satMod val="105000"/>
              </a:srgbClr>
            </a:solidFill>
            <a:prstDash val="solid"/>
          </a:ln>
          <a:effectLst/>
        </p:spPr>
        <p:txBody>
          <a:bodyPr anchor="ctr"/>
          <a:lstStyle/>
          <a:p>
            <a:pPr eaLnBrk="1" fontAlgn="auto" hangingPunct="1">
              <a:spcBef>
                <a:spcPts val="0"/>
              </a:spcBef>
              <a:spcAft>
                <a:spcPts val="0"/>
              </a:spcAft>
              <a:defRPr/>
            </a:pPr>
            <a:endParaRPr lang="it-IT" sz="1800" b="0" kern="0">
              <a:solidFill>
                <a:sysClr val="windowText" lastClr="000000"/>
              </a:solidFill>
              <a:latin typeface="Calibri"/>
            </a:endParaRPr>
          </a:p>
        </p:txBody>
      </p:sp>
      <p:sp>
        <p:nvSpPr>
          <p:cNvPr id="31" name="TextBox 30"/>
          <p:cNvSpPr txBox="1"/>
          <p:nvPr/>
        </p:nvSpPr>
        <p:spPr>
          <a:xfrm>
            <a:off x="7169150" y="2338388"/>
            <a:ext cx="1463675" cy="646112"/>
          </a:xfrm>
          <a:prstGeom prst="rect">
            <a:avLst/>
          </a:prstGeom>
          <a:solidFill>
            <a:sysClr val="window" lastClr="FFFFFF"/>
          </a:solidFill>
          <a:ln w="25400" cap="flat" cmpd="sng" algn="ctr">
            <a:solidFill>
              <a:srgbClr val="C0504D"/>
            </a:solidFill>
            <a:prstDash val="solid"/>
          </a:ln>
          <a:effectLst/>
        </p:spPr>
        <p:txBody>
          <a:bodyPr>
            <a:spAutoFit/>
          </a:bodyPr>
          <a:lstStyle/>
          <a:p>
            <a:pPr eaLnBrk="1" fontAlgn="auto" hangingPunct="1">
              <a:spcBef>
                <a:spcPts val="0"/>
              </a:spcBef>
              <a:spcAft>
                <a:spcPts val="0"/>
              </a:spcAft>
              <a:defRPr/>
            </a:pPr>
            <a:r>
              <a:rPr lang="en-US" sz="1200" b="0" kern="0" dirty="0">
                <a:solidFill>
                  <a:sysClr val="windowText" lastClr="000000"/>
                </a:solidFill>
                <a:latin typeface="Calibri"/>
              </a:rPr>
              <a:t>Instantaneous rate not observable in the market</a:t>
            </a:r>
          </a:p>
        </p:txBody>
      </p:sp>
      <p:sp>
        <p:nvSpPr>
          <p:cNvPr id="32" name="TextBox 31"/>
          <p:cNvSpPr txBox="1"/>
          <p:nvPr/>
        </p:nvSpPr>
        <p:spPr>
          <a:xfrm>
            <a:off x="7169150" y="3687763"/>
            <a:ext cx="1463675" cy="646112"/>
          </a:xfrm>
          <a:prstGeom prst="rect">
            <a:avLst/>
          </a:prstGeom>
          <a:solidFill>
            <a:sysClr val="window" lastClr="FFFFFF"/>
          </a:solidFill>
          <a:ln w="25400" cap="flat" cmpd="sng" algn="ctr">
            <a:solidFill>
              <a:srgbClr val="9BBB59"/>
            </a:solidFill>
            <a:prstDash val="solid"/>
          </a:ln>
          <a:effectLst/>
        </p:spPr>
        <p:txBody>
          <a:bodyPr>
            <a:spAutoFit/>
          </a:bodyPr>
          <a:lstStyle/>
          <a:p>
            <a:pPr eaLnBrk="1" fontAlgn="auto" hangingPunct="1">
              <a:spcBef>
                <a:spcPts val="0"/>
              </a:spcBef>
              <a:spcAft>
                <a:spcPts val="0"/>
              </a:spcAft>
              <a:defRPr/>
            </a:pPr>
            <a:r>
              <a:rPr lang="en-US" sz="1200" b="0" kern="0" dirty="0">
                <a:solidFill>
                  <a:sysClr val="windowText" lastClr="000000"/>
                </a:solidFill>
                <a:latin typeface="Calibri"/>
              </a:rPr>
              <a:t>Arbitrage free, are perfect for market consistent valuation</a:t>
            </a:r>
          </a:p>
        </p:txBody>
      </p:sp>
      <p:sp>
        <p:nvSpPr>
          <p:cNvPr id="33" name="TextBox 32"/>
          <p:cNvSpPr txBox="1"/>
          <p:nvPr/>
        </p:nvSpPr>
        <p:spPr>
          <a:xfrm>
            <a:off x="7169150" y="4445000"/>
            <a:ext cx="1463675" cy="276225"/>
          </a:xfrm>
          <a:prstGeom prst="rect">
            <a:avLst/>
          </a:prstGeom>
          <a:solidFill>
            <a:sysClr val="window" lastClr="FFFFFF"/>
          </a:solidFill>
          <a:ln w="25400" cap="flat" cmpd="sng" algn="ctr">
            <a:solidFill>
              <a:srgbClr val="9BBB59"/>
            </a:solidFill>
            <a:prstDash val="solid"/>
          </a:ln>
          <a:effectLst/>
        </p:spPr>
        <p:txBody>
          <a:bodyPr>
            <a:spAutoFit/>
          </a:bodyPr>
          <a:lstStyle/>
          <a:p>
            <a:pPr eaLnBrk="1" fontAlgn="auto" hangingPunct="1">
              <a:spcBef>
                <a:spcPts val="0"/>
              </a:spcBef>
              <a:spcAft>
                <a:spcPts val="0"/>
              </a:spcAft>
              <a:defRPr/>
            </a:pPr>
            <a:r>
              <a:rPr lang="en-US" sz="1200" b="0" kern="0" dirty="0">
                <a:solidFill>
                  <a:sysClr val="windowText" lastClr="000000"/>
                </a:solidFill>
                <a:latin typeface="Calibri"/>
              </a:rPr>
              <a:t>Easy to calibrate</a:t>
            </a:r>
          </a:p>
        </p:txBody>
      </p:sp>
      <p:sp>
        <p:nvSpPr>
          <p:cNvPr id="34" name="TextBox 33"/>
          <p:cNvSpPr txBox="1"/>
          <p:nvPr/>
        </p:nvSpPr>
        <p:spPr>
          <a:xfrm>
            <a:off x="301625" y="1123950"/>
            <a:ext cx="8059738" cy="830263"/>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The interest rate model is a central part of the ESG, as the price of most of the financial instruments are related to interest rates.</a:t>
            </a:r>
          </a:p>
          <a:p>
            <a:pPr algn="just" eaLnBrk="1" fontAlgn="auto" hangingPunct="1">
              <a:spcBef>
                <a:spcPts val="0"/>
              </a:spcBef>
              <a:spcAft>
                <a:spcPts val="0"/>
              </a:spcAft>
              <a:defRPr/>
            </a:pPr>
            <a:r>
              <a:rPr lang="en-US" sz="1600" b="0" kern="0" dirty="0">
                <a:solidFill>
                  <a:sysClr val="windowText" lastClr="000000"/>
                </a:solidFill>
              </a:rPr>
              <a:t>A large number of models have been developed in the few decades:</a:t>
            </a:r>
          </a:p>
        </p:txBody>
      </p:sp>
      <p:sp>
        <p:nvSpPr>
          <p:cNvPr id="35" name="TextBox 34"/>
          <p:cNvSpPr txBox="1"/>
          <p:nvPr/>
        </p:nvSpPr>
        <p:spPr>
          <a:xfrm>
            <a:off x="7169150" y="3103563"/>
            <a:ext cx="1463675" cy="461962"/>
          </a:xfrm>
          <a:prstGeom prst="rect">
            <a:avLst/>
          </a:prstGeom>
          <a:solidFill>
            <a:sysClr val="window" lastClr="FFFFFF"/>
          </a:solidFill>
          <a:ln w="25400" cap="flat" cmpd="sng" algn="ctr">
            <a:solidFill>
              <a:srgbClr val="C0504D"/>
            </a:solidFill>
            <a:prstDash val="solid"/>
          </a:ln>
          <a:effectLst/>
        </p:spPr>
        <p:txBody>
          <a:bodyPr>
            <a:spAutoFit/>
          </a:bodyPr>
          <a:lstStyle/>
          <a:p>
            <a:pPr eaLnBrk="1" fontAlgn="auto" hangingPunct="1">
              <a:spcBef>
                <a:spcPts val="0"/>
              </a:spcBef>
              <a:spcAft>
                <a:spcPts val="0"/>
              </a:spcAft>
              <a:defRPr/>
            </a:pPr>
            <a:r>
              <a:rPr lang="en-US" sz="1200" b="0" kern="0" dirty="0">
                <a:solidFill>
                  <a:sysClr val="windowText" lastClr="000000"/>
                </a:solidFill>
                <a:latin typeface="Calibri"/>
              </a:rPr>
              <a:t>Good pricing only for </a:t>
            </a:r>
            <a:r>
              <a:rPr lang="en-US" sz="1200" b="0" kern="0" dirty="0" err="1">
                <a:solidFill>
                  <a:sysClr val="windowText" lastClr="000000"/>
                </a:solidFill>
                <a:latin typeface="Calibri"/>
              </a:rPr>
              <a:t>atm</a:t>
            </a:r>
            <a:r>
              <a:rPr lang="en-US" sz="1200" b="0" kern="0" dirty="0">
                <a:solidFill>
                  <a:sysClr val="windowText" lastClr="000000"/>
                </a:solidFill>
                <a:latin typeface="Calibri"/>
              </a:rPr>
              <a:t> asset</a:t>
            </a:r>
          </a:p>
        </p:txBody>
      </p:sp>
      <p:sp>
        <p:nvSpPr>
          <p:cNvPr id="36" name="TextBox 35"/>
          <p:cNvSpPr txBox="1"/>
          <p:nvPr/>
        </p:nvSpPr>
        <p:spPr>
          <a:xfrm>
            <a:off x="7161213" y="5472113"/>
            <a:ext cx="1463675" cy="461962"/>
          </a:xfrm>
          <a:prstGeom prst="rect">
            <a:avLst/>
          </a:prstGeom>
          <a:solidFill>
            <a:sysClr val="window" lastClr="FFFFFF"/>
          </a:solidFill>
          <a:ln w="25400" cap="flat" cmpd="sng" algn="ctr">
            <a:solidFill>
              <a:srgbClr val="9BBB59"/>
            </a:solidFill>
            <a:prstDash val="solid"/>
          </a:ln>
          <a:effectLst/>
        </p:spPr>
        <p:txBody>
          <a:bodyPr>
            <a:spAutoFit/>
          </a:bodyPr>
          <a:lstStyle/>
          <a:p>
            <a:pPr eaLnBrk="1" fontAlgn="auto" hangingPunct="1">
              <a:spcBef>
                <a:spcPts val="0"/>
              </a:spcBef>
              <a:spcAft>
                <a:spcPts val="0"/>
              </a:spcAft>
              <a:defRPr/>
            </a:pPr>
            <a:r>
              <a:rPr lang="en-US" sz="1200" b="0" kern="0" dirty="0">
                <a:solidFill>
                  <a:sysClr val="windowText" lastClr="000000"/>
                </a:solidFill>
                <a:latin typeface="Calibri"/>
              </a:rPr>
              <a:t>Good </a:t>
            </a:r>
            <a:r>
              <a:rPr lang="en-US" sz="1200" b="0" kern="0" dirty="0" smtClean="0">
                <a:solidFill>
                  <a:sysClr val="windowText" lastClr="000000"/>
                </a:solidFill>
                <a:latin typeface="Calibri"/>
              </a:rPr>
              <a:t>pricing </a:t>
            </a:r>
            <a:r>
              <a:rPr lang="en-US" sz="1200" b="0" kern="0" dirty="0">
                <a:solidFill>
                  <a:sysClr val="windowText" lastClr="000000"/>
                </a:solidFill>
                <a:latin typeface="Calibri"/>
              </a:rPr>
              <a:t>for all assets</a:t>
            </a:r>
          </a:p>
        </p:txBody>
      </p:sp>
      <p:sp>
        <p:nvSpPr>
          <p:cNvPr id="37" name="TextBox 36"/>
          <p:cNvSpPr txBox="1"/>
          <p:nvPr/>
        </p:nvSpPr>
        <p:spPr>
          <a:xfrm>
            <a:off x="7161213" y="4967288"/>
            <a:ext cx="1463675" cy="276225"/>
          </a:xfrm>
          <a:prstGeom prst="rect">
            <a:avLst/>
          </a:prstGeom>
          <a:solidFill>
            <a:sysClr val="window" lastClr="FFFFFF"/>
          </a:solidFill>
          <a:ln w="25400" cap="flat" cmpd="sng" algn="ctr">
            <a:solidFill>
              <a:srgbClr val="C0504D"/>
            </a:solidFill>
            <a:prstDash val="solid"/>
          </a:ln>
          <a:effectLst/>
        </p:spPr>
        <p:txBody>
          <a:bodyPr>
            <a:spAutoFit/>
          </a:bodyPr>
          <a:lstStyle/>
          <a:p>
            <a:pPr eaLnBrk="1" fontAlgn="auto" hangingPunct="1">
              <a:spcBef>
                <a:spcPts val="0"/>
              </a:spcBef>
              <a:spcAft>
                <a:spcPts val="0"/>
              </a:spcAft>
              <a:defRPr/>
            </a:pPr>
            <a:r>
              <a:rPr lang="en-US" sz="1200" b="0" kern="0" dirty="0">
                <a:solidFill>
                  <a:sysClr val="windowText" lastClr="000000"/>
                </a:solidFill>
                <a:latin typeface="Calibri"/>
              </a:rPr>
              <a:t>Hard to calibrate</a:t>
            </a:r>
          </a:p>
        </p:txBody>
      </p:sp>
      <p:pic>
        <p:nvPicPr>
          <p:cNvPr id="82958" name="Picture 16"/>
          <p:cNvPicPr>
            <a:picLocks noChangeAspect="1" noChangeArrowheads="1"/>
          </p:cNvPicPr>
          <p:nvPr/>
        </p:nvPicPr>
        <p:blipFill>
          <a:blip r:embed="rId2">
            <a:extLst>
              <a:ext uri="{28A0092B-C50C-407E-A947-70E740481C1C}">
                <a14:useLocalDpi xmlns:a14="http://schemas.microsoft.com/office/drawing/2010/main" xmlns="" val="0"/>
              </a:ext>
            </a:extLst>
          </a:blip>
          <a:srcRect b="63760"/>
          <a:stretch>
            <a:fillRect/>
          </a:stretch>
        </p:blipFill>
        <p:spPr bwMode="auto">
          <a:xfrm>
            <a:off x="2978150" y="3813175"/>
            <a:ext cx="3627438"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9" name="Picture 16"/>
          <p:cNvPicPr>
            <a:picLocks noChangeAspect="1" noChangeArrowheads="1"/>
          </p:cNvPicPr>
          <p:nvPr/>
        </p:nvPicPr>
        <p:blipFill>
          <a:blip r:embed="rId2">
            <a:extLst>
              <a:ext uri="{28A0092B-C50C-407E-A947-70E740481C1C}">
                <a14:useLocalDpi xmlns:a14="http://schemas.microsoft.com/office/drawing/2010/main" xmlns="" val="0"/>
              </a:ext>
            </a:extLst>
          </a:blip>
          <a:srcRect t="55229"/>
          <a:stretch>
            <a:fillRect/>
          </a:stretch>
        </p:blipFill>
        <p:spPr bwMode="auto">
          <a:xfrm>
            <a:off x="2978150" y="4203700"/>
            <a:ext cx="3627438"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Interest rate models</a:t>
            </a:r>
          </a:p>
        </p:txBody>
      </p:sp>
      <p:sp>
        <p:nvSpPr>
          <p:cNvPr id="8397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6" name="TextBox 15"/>
          <p:cNvSpPr txBox="1"/>
          <p:nvPr/>
        </p:nvSpPr>
        <p:spPr>
          <a:xfrm>
            <a:off x="515938" y="1154113"/>
            <a:ext cx="8059737" cy="831850"/>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Considering interest rate models where the </a:t>
            </a:r>
            <a:r>
              <a:rPr lang="en-US" sz="1600" kern="0" dirty="0">
                <a:solidFill>
                  <a:srgbClr val="FF0000"/>
                </a:solidFill>
              </a:rPr>
              <a:t>market</a:t>
            </a:r>
            <a:r>
              <a:rPr lang="en-US" sz="1600" b="0" kern="0" dirty="0">
                <a:solidFill>
                  <a:sysClr val="windowText" lastClr="000000"/>
                </a:solidFill>
              </a:rPr>
              <a:t> yield curve is a direct input, it is possible to derive an excellent-fitting </a:t>
            </a:r>
            <a:r>
              <a:rPr lang="en-US" sz="1600" kern="0" dirty="0">
                <a:solidFill>
                  <a:srgbClr val="0070C0"/>
                </a:solidFill>
              </a:rPr>
              <a:t>model</a:t>
            </a:r>
            <a:r>
              <a:rPr lang="en-US" sz="1600" b="0" kern="0" dirty="0">
                <a:solidFill>
                  <a:sysClr val="windowText" lastClr="000000"/>
                </a:solidFill>
              </a:rPr>
              <a:t> yield curve (the </a:t>
            </a:r>
            <a:r>
              <a:rPr lang="en-US" sz="1600" kern="0" dirty="0">
                <a:solidFill>
                  <a:sysClr val="windowText" lastClr="000000"/>
                </a:solidFill>
              </a:rPr>
              <a:t>delta</a:t>
            </a:r>
            <a:r>
              <a:rPr lang="en-US" sz="1600" b="0" kern="0" dirty="0">
                <a:solidFill>
                  <a:sysClr val="windowText" lastClr="000000"/>
                </a:solidFill>
              </a:rPr>
              <a:t> are really unimportant).</a:t>
            </a:r>
          </a:p>
        </p:txBody>
      </p:sp>
      <p:grpSp>
        <p:nvGrpSpPr>
          <p:cNvPr id="83974" name="Group 20"/>
          <p:cNvGrpSpPr>
            <a:grpSpLocks/>
          </p:cNvGrpSpPr>
          <p:nvPr/>
        </p:nvGrpSpPr>
        <p:grpSpPr bwMode="auto">
          <a:xfrm>
            <a:off x="1512888" y="2165350"/>
            <a:ext cx="6065837" cy="3654425"/>
            <a:chOff x="1908175" y="1988726"/>
            <a:chExt cx="5327650" cy="3060700"/>
          </a:xfrm>
        </p:grpSpPr>
        <p:pic>
          <p:nvPicPr>
            <p:cNvPr id="8397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8175" y="1988726"/>
              <a:ext cx="53276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726" t="83192" r="4994" b="10838"/>
            <a:stretch>
              <a:fillRect/>
            </a:stretch>
          </p:blipFill>
          <p:spPr bwMode="auto">
            <a:xfrm>
              <a:off x="2498623" y="4534515"/>
              <a:ext cx="4435577" cy="182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Interest rate models</a:t>
            </a:r>
          </a:p>
        </p:txBody>
      </p:sp>
      <p:sp>
        <p:nvSpPr>
          <p:cNvPr id="8499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8499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49600" y="2116138"/>
            <a:ext cx="2811463"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3688" y="3263900"/>
            <a:ext cx="2809875"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37263" y="3263900"/>
            <a:ext cx="2809875"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515938" y="1100138"/>
            <a:ext cx="8059737" cy="831850"/>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The calibration of the </a:t>
            </a:r>
            <a:r>
              <a:rPr lang="en-US" sz="1600" kern="0" dirty="0">
                <a:solidFill>
                  <a:sysClr val="windowText" lastClr="000000"/>
                </a:solidFill>
              </a:rPr>
              <a:t>volatility</a:t>
            </a:r>
            <a:r>
              <a:rPr lang="en-US" sz="1600" b="0" kern="0" dirty="0">
                <a:solidFill>
                  <a:sysClr val="windowText" lastClr="000000"/>
                </a:solidFill>
              </a:rPr>
              <a:t> of the term structure is based on swaption prices, since these instruments gives the holder the right, but not the obligation, to enter an interest rate swap at a given future date, the maturity date of the swaption</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Credit model Calibration</a:t>
            </a:r>
          </a:p>
        </p:txBody>
      </p:sp>
      <p:sp>
        <p:nvSpPr>
          <p:cNvPr id="8602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3" name="TextBox 12"/>
          <p:cNvSpPr txBox="1"/>
          <p:nvPr/>
        </p:nvSpPr>
        <p:spPr>
          <a:xfrm>
            <a:off x="277813" y="1160463"/>
            <a:ext cx="8059737" cy="1816100"/>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The most used Credit model is the </a:t>
            </a:r>
            <a:r>
              <a:rPr lang="en-US" sz="1600" b="0" kern="0" dirty="0" err="1">
                <a:solidFill>
                  <a:sysClr val="windowText" lastClr="000000"/>
                </a:solidFill>
              </a:rPr>
              <a:t>Jarrow</a:t>
            </a:r>
            <a:r>
              <a:rPr lang="en-US" sz="1600" b="0" kern="0" dirty="0">
                <a:solidFill>
                  <a:sysClr val="windowText" lastClr="000000"/>
                </a:solidFill>
              </a:rPr>
              <a:t>, </a:t>
            </a:r>
            <a:r>
              <a:rPr lang="en-US" sz="1600" b="0" kern="0" dirty="0" err="1">
                <a:solidFill>
                  <a:sysClr val="windowText" lastClr="000000"/>
                </a:solidFill>
              </a:rPr>
              <a:t>Lando</a:t>
            </a:r>
            <a:r>
              <a:rPr lang="en-US" sz="1600" b="0" kern="0" dirty="0">
                <a:solidFill>
                  <a:sysClr val="windowText" lastClr="000000"/>
                </a:solidFill>
              </a:rPr>
              <a:t> and Turnbull (1997) that is able to</a:t>
            </a:r>
          </a:p>
          <a:p>
            <a:pPr marL="742950" lvl="1" indent="-285750" algn="just" eaLnBrk="1" fontAlgn="auto" hangingPunct="1">
              <a:spcBef>
                <a:spcPts val="0"/>
              </a:spcBef>
              <a:spcAft>
                <a:spcPts val="0"/>
              </a:spcAft>
              <a:buFont typeface="Wingdings" pitchFamily="2" charset="2"/>
              <a:buChar char="q"/>
              <a:defRPr/>
            </a:pPr>
            <a:endParaRPr lang="en-US" sz="1600" kern="0" dirty="0">
              <a:solidFill>
                <a:sysClr val="windowText" lastClr="000000"/>
              </a:solidFill>
            </a:endParaRPr>
          </a:p>
          <a:p>
            <a:pPr marL="742950" lvl="1" indent="-285750" algn="just" eaLnBrk="1" fontAlgn="auto" hangingPunct="1">
              <a:spcBef>
                <a:spcPts val="0"/>
              </a:spcBef>
              <a:spcAft>
                <a:spcPts val="0"/>
              </a:spcAft>
              <a:buFont typeface="Wingdings" pitchFamily="2" charset="2"/>
              <a:buChar char="q"/>
              <a:defRPr/>
            </a:pPr>
            <a:r>
              <a:rPr lang="en-US" sz="1600" b="0" kern="0" dirty="0">
                <a:solidFill>
                  <a:sysClr val="windowText" lastClr="000000"/>
                </a:solidFill>
              </a:rPr>
              <a:t>fit </a:t>
            </a:r>
            <a:r>
              <a:rPr lang="en-US" sz="1600" kern="0" dirty="0">
                <a:solidFill>
                  <a:sysClr val="windowText" lastClr="000000"/>
                </a:solidFill>
              </a:rPr>
              <a:t>market credit spread</a:t>
            </a:r>
            <a:r>
              <a:rPr lang="en-US" sz="1600" b="0" kern="0" dirty="0">
                <a:solidFill>
                  <a:sysClr val="windowText" lastClr="000000"/>
                </a:solidFill>
              </a:rPr>
              <a:t> for each rating class matching a single spread of a given rating and maturity</a:t>
            </a:r>
          </a:p>
          <a:p>
            <a:pPr marL="742950" lvl="1" indent="-285750" algn="just" eaLnBrk="1" fontAlgn="auto" hangingPunct="1">
              <a:spcBef>
                <a:spcPts val="0"/>
              </a:spcBef>
              <a:spcAft>
                <a:spcPts val="0"/>
              </a:spcAft>
              <a:buFont typeface="Wingdings" pitchFamily="2" charset="2"/>
              <a:buChar char="q"/>
              <a:defRPr/>
            </a:pPr>
            <a:r>
              <a:rPr lang="en-US" sz="1600" b="0" kern="0" dirty="0">
                <a:solidFill>
                  <a:sysClr val="windowText" lastClr="000000"/>
                </a:solidFill>
              </a:rPr>
              <a:t>provide a risk-neutral probability through </a:t>
            </a:r>
            <a:r>
              <a:rPr lang="en-US" sz="1600" kern="0" dirty="0">
                <a:solidFill>
                  <a:sysClr val="windowText" lastClr="000000"/>
                </a:solidFill>
              </a:rPr>
              <a:t>annual transition matrix</a:t>
            </a:r>
            <a:r>
              <a:rPr lang="en-US" sz="1600" b="0" kern="0" dirty="0">
                <a:solidFill>
                  <a:sysClr val="windowText" lastClr="000000"/>
                </a:solidFill>
              </a:rPr>
              <a:t> moving bonds to a different rating class (including default)</a:t>
            </a:r>
          </a:p>
          <a:p>
            <a:pPr algn="just" eaLnBrk="1" fontAlgn="auto" hangingPunct="1">
              <a:spcBef>
                <a:spcPts val="0"/>
              </a:spcBef>
              <a:spcAft>
                <a:spcPts val="0"/>
              </a:spcAft>
              <a:defRPr/>
            </a:pPr>
            <a:r>
              <a:rPr lang="en-US" sz="1600" b="0" kern="0" dirty="0">
                <a:solidFill>
                  <a:sysClr val="windowText" lastClr="000000"/>
                </a:solidFill>
              </a:rPr>
              <a:t> </a:t>
            </a:r>
          </a:p>
        </p:txBody>
      </p:sp>
      <p:pic>
        <p:nvPicPr>
          <p:cNvPr id="860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138" y="3106738"/>
            <a:ext cx="4537075" cy="262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49800" y="3540125"/>
            <a:ext cx="4211638"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Equity model Calibration</a:t>
            </a:r>
          </a:p>
        </p:txBody>
      </p:sp>
      <p:sp>
        <p:nvSpPr>
          <p:cNvPr id="870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 name="TextBox 7"/>
          <p:cNvSpPr txBox="1"/>
          <p:nvPr/>
        </p:nvSpPr>
        <p:spPr>
          <a:xfrm>
            <a:off x="373063" y="1058863"/>
            <a:ext cx="8059737" cy="1077912"/>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Equity models are calibrated to equity implied volatilities, that are generally traded with terms up to two years; long terms are available over-the-counter (OTC) from investment bank. The choice depends on the users’ appetite for sophistication and liability profile</a:t>
            </a:r>
          </a:p>
        </p:txBody>
      </p:sp>
      <p:grpSp>
        <p:nvGrpSpPr>
          <p:cNvPr id="87046" name="Group 5"/>
          <p:cNvGrpSpPr>
            <a:grpSpLocks/>
          </p:cNvGrpSpPr>
          <p:nvPr/>
        </p:nvGrpSpPr>
        <p:grpSpPr bwMode="auto">
          <a:xfrm>
            <a:off x="392113" y="2206625"/>
            <a:ext cx="3551237" cy="411163"/>
            <a:chOff x="0" y="0"/>
            <a:chExt cx="3960440" cy="231338"/>
          </a:xfrm>
        </p:grpSpPr>
        <p:sp>
          <p:nvSpPr>
            <p:cNvPr id="10" name="Rounded Rectangle 9"/>
            <p:cNvSpPr/>
            <p:nvPr/>
          </p:nvSpPr>
          <p:spPr>
            <a:xfrm>
              <a:off x="0" y="0"/>
              <a:ext cx="3960440" cy="231338"/>
            </a:xfrm>
            <a:prstGeom prst="roundRect">
              <a:avLst/>
            </a:prstGeom>
            <a:gradFill rotWithShape="1">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p>
        <p:sp>
          <p:nvSpPr>
            <p:cNvPr id="87060" name="Rounded Rectangle 4"/>
            <p:cNvSpPr>
              <a:spLocks noChangeArrowheads="1"/>
            </p:cNvSpPr>
            <p:nvPr/>
          </p:nvSpPr>
          <p:spPr bwMode="auto">
            <a:xfrm>
              <a:off x="11293" y="11293"/>
              <a:ext cx="3937854" cy="208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0960" tIns="60960" rIns="60960" bIns="60960" anchor="ctr"/>
            <a:lstStyle/>
            <a:p>
              <a:pPr defTabSz="711200" eaLnBrk="1" hangingPunct="1">
                <a:lnSpc>
                  <a:spcPct val="90000"/>
                </a:lnSpc>
                <a:spcAft>
                  <a:spcPts val="300"/>
                </a:spcAft>
              </a:pPr>
              <a:r>
                <a:rPr lang="en-US" sz="1600">
                  <a:solidFill>
                    <a:srgbClr val="1F497D"/>
                  </a:solidFill>
                  <a:latin typeface="Calibri" pitchFamily="34" charset="0"/>
                </a:rPr>
                <a:t>Constant volatility</a:t>
              </a:r>
            </a:p>
            <a:p>
              <a:pPr defTabSz="711200" eaLnBrk="1" hangingPunct="1">
                <a:lnSpc>
                  <a:spcPct val="90000"/>
                </a:lnSpc>
                <a:spcAft>
                  <a:spcPts val="300"/>
                </a:spcAft>
              </a:pPr>
              <a:r>
                <a:rPr lang="en-US" sz="1600">
                  <a:solidFill>
                    <a:srgbClr val="1F497D"/>
                  </a:solidFill>
                  <a:latin typeface="Calibri" pitchFamily="34" charset="0"/>
                </a:rPr>
                <a:t>(CV)</a:t>
              </a:r>
              <a:endParaRPr lang="it-IT" sz="1600" b="0">
                <a:solidFill>
                  <a:srgbClr val="1F497D"/>
                </a:solidFill>
                <a:latin typeface="Calibri" pitchFamily="34" charset="0"/>
              </a:endParaRPr>
            </a:p>
          </p:txBody>
        </p:sp>
      </p:grpSp>
      <p:sp>
        <p:nvSpPr>
          <p:cNvPr id="12" name="TextBox 11"/>
          <p:cNvSpPr txBox="1"/>
          <p:nvPr/>
        </p:nvSpPr>
        <p:spPr>
          <a:xfrm>
            <a:off x="423367" y="2599829"/>
            <a:ext cx="3511227" cy="1077218"/>
          </a:xfrm>
          <a:prstGeom prst="rect">
            <a:avLst/>
          </a:prstGeom>
          <a:noFill/>
        </p:spPr>
        <p:txBody>
          <a:bodyPr>
            <a:spAutoFit/>
          </a:bodyPr>
          <a:lstStyle/>
          <a:p>
            <a:pPr marL="0" lvl="5" algn="just">
              <a:defRPr/>
            </a:pPr>
            <a:r>
              <a:rPr lang="en-US" sz="1600" b="0" kern="0" dirty="0">
                <a:solidFill>
                  <a:sysClr val="windowText" lastClr="000000"/>
                </a:solidFill>
              </a:rPr>
              <a:t>is the Black-Scholes log-normal model implied volatilities of options will be quite invariant with respect to option term and strike.</a:t>
            </a:r>
            <a:endParaRPr lang="en-US" sz="1600" kern="0" dirty="0">
              <a:solidFill>
                <a:sysClr val="windowText" lastClr="000000"/>
              </a:solidFill>
            </a:endParaRPr>
          </a:p>
        </p:txBody>
      </p:sp>
      <p:grpSp>
        <p:nvGrpSpPr>
          <p:cNvPr id="87048" name="Group 9"/>
          <p:cNvGrpSpPr>
            <a:grpSpLocks/>
          </p:cNvGrpSpPr>
          <p:nvPr/>
        </p:nvGrpSpPr>
        <p:grpSpPr bwMode="auto">
          <a:xfrm>
            <a:off x="382588" y="3784600"/>
            <a:ext cx="3551237" cy="411163"/>
            <a:chOff x="0" y="0"/>
            <a:chExt cx="3960440" cy="231338"/>
          </a:xfrm>
        </p:grpSpPr>
        <p:sp>
          <p:nvSpPr>
            <p:cNvPr id="17" name="Rounded Rectangle 16"/>
            <p:cNvSpPr/>
            <p:nvPr/>
          </p:nvSpPr>
          <p:spPr>
            <a:xfrm>
              <a:off x="0" y="0"/>
              <a:ext cx="3960440" cy="231338"/>
            </a:xfrm>
            <a:prstGeom prst="roundRect">
              <a:avLst/>
            </a:prstGeom>
            <a:gradFill rotWithShape="1">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p>
        <p:sp>
          <p:nvSpPr>
            <p:cNvPr id="18" name="Rounded Rectangle 4"/>
            <p:cNvSpPr/>
            <p:nvPr/>
          </p:nvSpPr>
          <p:spPr>
            <a:xfrm>
              <a:off x="10623" y="11612"/>
              <a:ext cx="3939195" cy="208114"/>
            </a:xfrm>
            <a:prstGeom prst="rect">
              <a:avLst/>
            </a:prstGeom>
            <a:noFill/>
            <a:ln>
              <a:noFill/>
            </a:ln>
            <a:effectLst/>
          </p:spPr>
          <p:txBody>
            <a:bodyPr lIns="60960" tIns="60960" rIns="60960" bIns="60960" spcCol="1270" anchor="ctr"/>
            <a:lstStyle/>
            <a:p>
              <a:pPr defTabSz="711200" eaLnBrk="1" fontAlgn="auto" hangingPunct="1">
                <a:lnSpc>
                  <a:spcPct val="90000"/>
                </a:lnSpc>
                <a:spcAft>
                  <a:spcPts val="300"/>
                </a:spcAft>
                <a:defRPr/>
              </a:pPr>
              <a:r>
                <a:rPr lang="en-US" sz="1600" kern="0" dirty="0">
                  <a:solidFill>
                    <a:srgbClr val="1F497D">
                      <a:hueOff val="0"/>
                      <a:satOff val="0"/>
                      <a:lumOff val="0"/>
                      <a:alphaOff val="0"/>
                    </a:srgbClr>
                  </a:solidFill>
                  <a:latin typeface="Calibri"/>
                </a:rPr>
                <a:t>Time varying deterministic volatility</a:t>
              </a:r>
            </a:p>
            <a:p>
              <a:pPr defTabSz="711200" eaLnBrk="1" fontAlgn="auto" hangingPunct="1">
                <a:lnSpc>
                  <a:spcPct val="90000"/>
                </a:lnSpc>
                <a:spcAft>
                  <a:spcPts val="300"/>
                </a:spcAft>
                <a:defRPr/>
              </a:pPr>
              <a:r>
                <a:rPr lang="en-US" sz="1600" kern="0" dirty="0">
                  <a:solidFill>
                    <a:srgbClr val="1F497D">
                      <a:hueOff val="0"/>
                      <a:satOff val="0"/>
                      <a:lumOff val="0"/>
                      <a:alphaOff val="0"/>
                    </a:srgbClr>
                  </a:solidFill>
                  <a:latin typeface="Calibri"/>
                </a:rPr>
                <a:t>(TVDV)</a:t>
              </a:r>
              <a:endParaRPr lang="it-IT" sz="1600" kern="0" dirty="0">
                <a:solidFill>
                  <a:srgbClr val="1F497D">
                    <a:hueOff val="0"/>
                    <a:satOff val="0"/>
                    <a:lumOff val="0"/>
                    <a:alphaOff val="0"/>
                  </a:srgbClr>
                </a:solidFill>
                <a:latin typeface="Calibri"/>
              </a:endParaRPr>
            </a:p>
          </p:txBody>
        </p:sp>
      </p:grpSp>
      <p:sp>
        <p:nvSpPr>
          <p:cNvPr id="19" name="TextBox 18"/>
          <p:cNvSpPr txBox="1"/>
          <p:nvPr/>
        </p:nvSpPr>
        <p:spPr>
          <a:xfrm>
            <a:off x="423863" y="4178300"/>
            <a:ext cx="3509962" cy="1076325"/>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volatility vary by time according monotonic deterministic function</a:t>
            </a:r>
          </a:p>
          <a:p>
            <a:pPr algn="just" eaLnBrk="1" fontAlgn="auto" hangingPunct="1">
              <a:spcBef>
                <a:spcPts val="0"/>
              </a:spcBef>
              <a:spcAft>
                <a:spcPts val="0"/>
              </a:spcAft>
              <a:defRPr/>
            </a:pPr>
            <a:r>
              <a:rPr lang="en-US" sz="1600" b="0" kern="0" dirty="0">
                <a:solidFill>
                  <a:sysClr val="windowText" lastClr="000000"/>
                </a:solidFill>
              </a:rPr>
              <a:t>It captures the term structure of implied volatilities but are still invariant by strike</a:t>
            </a:r>
          </a:p>
        </p:txBody>
      </p:sp>
      <p:grpSp>
        <p:nvGrpSpPr>
          <p:cNvPr id="87050" name="Group 13"/>
          <p:cNvGrpSpPr>
            <a:grpSpLocks/>
          </p:cNvGrpSpPr>
          <p:nvPr/>
        </p:nvGrpSpPr>
        <p:grpSpPr bwMode="auto">
          <a:xfrm>
            <a:off x="382588" y="5545138"/>
            <a:ext cx="3551237" cy="411162"/>
            <a:chOff x="0" y="0"/>
            <a:chExt cx="3960440" cy="231338"/>
          </a:xfrm>
        </p:grpSpPr>
        <p:sp>
          <p:nvSpPr>
            <p:cNvPr id="21" name="Rounded Rectangle 20"/>
            <p:cNvSpPr/>
            <p:nvPr/>
          </p:nvSpPr>
          <p:spPr>
            <a:xfrm>
              <a:off x="0" y="0"/>
              <a:ext cx="3960440" cy="231338"/>
            </a:xfrm>
            <a:prstGeom prst="roundRect">
              <a:avLst/>
            </a:prstGeom>
            <a:gradFill rotWithShape="1">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p>
        <p:sp>
          <p:nvSpPr>
            <p:cNvPr id="22" name="Rounded Rectangle 4"/>
            <p:cNvSpPr/>
            <p:nvPr/>
          </p:nvSpPr>
          <p:spPr>
            <a:xfrm>
              <a:off x="10623" y="11611"/>
              <a:ext cx="3939195" cy="208115"/>
            </a:xfrm>
            <a:prstGeom prst="rect">
              <a:avLst/>
            </a:prstGeom>
            <a:noFill/>
            <a:ln>
              <a:noFill/>
            </a:ln>
            <a:effectLst/>
          </p:spPr>
          <p:txBody>
            <a:bodyPr lIns="60960" tIns="60960" rIns="60960" bIns="60960" spcCol="1270" anchor="ctr"/>
            <a:lstStyle/>
            <a:p>
              <a:pPr defTabSz="711200" eaLnBrk="1" fontAlgn="auto" hangingPunct="1">
                <a:lnSpc>
                  <a:spcPct val="90000"/>
                </a:lnSpc>
                <a:spcAft>
                  <a:spcPts val="300"/>
                </a:spcAft>
                <a:defRPr/>
              </a:pPr>
              <a:r>
                <a:rPr lang="en-US" sz="1600" kern="0" dirty="0">
                  <a:solidFill>
                    <a:srgbClr val="1F497D">
                      <a:hueOff val="0"/>
                      <a:satOff val="0"/>
                      <a:lumOff val="0"/>
                      <a:alphaOff val="0"/>
                    </a:srgbClr>
                  </a:solidFill>
                  <a:latin typeface="Calibri"/>
                </a:rPr>
                <a:t>Stochastic volatility jump diffusion (SVJD)</a:t>
              </a:r>
              <a:endParaRPr lang="it-IT" sz="1600" kern="0" dirty="0">
                <a:solidFill>
                  <a:srgbClr val="1F497D">
                    <a:hueOff val="0"/>
                    <a:satOff val="0"/>
                    <a:lumOff val="0"/>
                    <a:alphaOff val="0"/>
                  </a:srgbClr>
                </a:solidFill>
                <a:latin typeface="Calibri"/>
              </a:endParaRPr>
            </a:p>
          </p:txBody>
        </p:sp>
      </p:grpSp>
      <p:sp>
        <p:nvSpPr>
          <p:cNvPr id="23" name="TextBox 22"/>
          <p:cNvSpPr txBox="1"/>
          <p:nvPr/>
        </p:nvSpPr>
        <p:spPr>
          <a:xfrm>
            <a:off x="382588" y="5938838"/>
            <a:ext cx="3511550" cy="584200"/>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captures the term structure and the volatility skew</a:t>
            </a:r>
          </a:p>
        </p:txBody>
      </p:sp>
      <p:pic>
        <p:nvPicPr>
          <p:cNvPr id="87052"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75113" y="4403725"/>
            <a:ext cx="23241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53"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64275" y="4403725"/>
            <a:ext cx="2322513"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54"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6250" y="2076450"/>
            <a:ext cx="387985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Reduce Sampling Error</a:t>
            </a:r>
          </a:p>
        </p:txBody>
      </p:sp>
      <p:sp>
        <p:nvSpPr>
          <p:cNvPr id="8806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7" name="TextBox 26"/>
          <p:cNvSpPr txBox="1"/>
          <p:nvPr/>
        </p:nvSpPr>
        <p:spPr>
          <a:xfrm>
            <a:off x="515938" y="1154113"/>
            <a:ext cx="8059737" cy="4032250"/>
          </a:xfrm>
          <a:prstGeom prst="rect">
            <a:avLst/>
          </a:prstGeom>
          <a:noFill/>
        </p:spPr>
        <p:txBody>
          <a:bodyPr>
            <a:spAutoFit/>
          </a:bodyPr>
          <a:lstStyle/>
          <a:p>
            <a:pPr algn="just" eaLnBrk="1" fontAlgn="auto" hangingPunct="1">
              <a:spcBef>
                <a:spcPts val="0"/>
              </a:spcBef>
              <a:spcAft>
                <a:spcPts val="0"/>
              </a:spcAft>
              <a:defRPr/>
            </a:pPr>
            <a:r>
              <a:rPr lang="en-GB" sz="1600" b="0" kern="0" dirty="0">
                <a:solidFill>
                  <a:sysClr val="windowText" lastClr="000000"/>
                </a:solidFill>
              </a:rPr>
              <a:t>The Monte Carlo technique is subject to statistical error (“sampling error”); to reduce the magnitude of sampling error it is possible to</a:t>
            </a:r>
          </a:p>
          <a:p>
            <a:pPr algn="just" eaLnBrk="1" fontAlgn="auto" hangingPunct="1">
              <a:spcBef>
                <a:spcPts val="0"/>
              </a:spcBef>
              <a:spcAft>
                <a:spcPts val="0"/>
              </a:spcAft>
              <a:defRPr/>
            </a:pPr>
            <a:endParaRPr lang="en-GB" sz="1600" b="0" kern="0" dirty="0">
              <a:solidFill>
                <a:sysClr val="windowText" lastClr="000000"/>
              </a:solidFill>
            </a:endParaRPr>
          </a:p>
          <a:p>
            <a:pPr marL="285750" indent="-285750" algn="just" eaLnBrk="1" fontAlgn="auto" hangingPunct="1">
              <a:spcBef>
                <a:spcPts val="0"/>
              </a:spcBef>
              <a:spcAft>
                <a:spcPts val="0"/>
              </a:spcAft>
              <a:buFont typeface="Wingdings" pitchFamily="2" charset="2"/>
              <a:buChar char="q"/>
              <a:defRPr/>
            </a:pPr>
            <a:r>
              <a:rPr lang="en-GB" sz="1600" kern="0" dirty="0">
                <a:solidFill>
                  <a:sysClr val="windowText" lastClr="000000"/>
                </a:solidFill>
              </a:rPr>
              <a:t>Run more simulation</a:t>
            </a:r>
            <a:r>
              <a:rPr lang="en-GB" sz="1600" b="0" kern="0" dirty="0">
                <a:solidFill>
                  <a:sysClr val="windowText" lastClr="000000"/>
                </a:solidFill>
              </a:rPr>
              <a:t>: the size of sampling error scales with the square root of the number of simulations. This mean that we would need to run 4 times the number of scenarios to halve the sampling error.</a:t>
            </a:r>
          </a:p>
          <a:p>
            <a:pPr marL="285750" indent="-285750" algn="just" eaLnBrk="1" fontAlgn="auto" hangingPunct="1">
              <a:spcBef>
                <a:spcPts val="0"/>
              </a:spcBef>
              <a:spcAft>
                <a:spcPts val="0"/>
              </a:spcAft>
              <a:buFont typeface="Wingdings" pitchFamily="2" charset="2"/>
              <a:buChar char="q"/>
              <a:defRPr/>
            </a:pPr>
            <a:r>
              <a:rPr lang="en-GB" sz="1600" kern="0" dirty="0">
                <a:solidFill>
                  <a:sysClr val="windowText" lastClr="000000"/>
                </a:solidFill>
              </a:rPr>
              <a:t>Variance reduction techniques</a:t>
            </a:r>
            <a:r>
              <a:rPr lang="en-GB" sz="1600" b="0" kern="0" dirty="0">
                <a:solidFill>
                  <a:sysClr val="windowText" lastClr="000000"/>
                </a:solidFill>
              </a:rPr>
              <a:t>:</a:t>
            </a:r>
            <a:r>
              <a:rPr lang="en-GB" sz="1600" kern="0" dirty="0">
                <a:solidFill>
                  <a:sysClr val="windowText" lastClr="000000"/>
                </a:solidFill>
              </a:rPr>
              <a:t> </a:t>
            </a:r>
            <a:r>
              <a:rPr lang="en-GB" sz="1600" b="0" kern="0" dirty="0">
                <a:solidFill>
                  <a:sysClr val="windowText" lastClr="000000"/>
                </a:solidFill>
              </a:rPr>
              <a:t>“adjust” the simulations, or the cash flows produced by them, or the weights assigned to them in a way that ensures the resulting valuations are still “valid” but the sampling error is reduced.</a:t>
            </a:r>
          </a:p>
          <a:p>
            <a:pPr algn="just" eaLnBrk="1" fontAlgn="auto" hangingPunct="1">
              <a:spcBef>
                <a:spcPts val="0"/>
              </a:spcBef>
              <a:spcAft>
                <a:spcPts val="0"/>
              </a:spcAft>
              <a:defRPr/>
            </a:pPr>
            <a:endParaRPr lang="en-GB" sz="1600" b="0" kern="0" dirty="0">
              <a:solidFill>
                <a:sysClr val="windowText" lastClr="000000"/>
              </a:solidFill>
            </a:endParaRPr>
          </a:p>
          <a:p>
            <a:pPr algn="just" eaLnBrk="1" fontAlgn="auto" hangingPunct="1">
              <a:spcBef>
                <a:spcPts val="0"/>
              </a:spcBef>
              <a:spcAft>
                <a:spcPts val="0"/>
              </a:spcAft>
              <a:defRPr/>
            </a:pPr>
            <a:r>
              <a:rPr lang="en-GB" sz="1600" b="0" kern="0" dirty="0">
                <a:solidFill>
                  <a:sysClr val="windowText" lastClr="000000"/>
                </a:solidFill>
              </a:rPr>
              <a:t>Martingale test is performed verifying that the discounted prices of the asset is the same as today’s price</a:t>
            </a:r>
          </a:p>
          <a:p>
            <a:pPr eaLnBrk="1" fontAlgn="auto" hangingPunct="1">
              <a:spcBef>
                <a:spcPts val="0"/>
              </a:spcBef>
              <a:spcAft>
                <a:spcPts val="0"/>
              </a:spcAft>
              <a:defRPr/>
            </a:pPr>
            <a:endParaRPr lang="en-US" sz="1600" b="0" kern="0" dirty="0">
              <a:solidFill>
                <a:sysClr val="windowText" lastClr="000000"/>
              </a:solidFill>
            </a:endParaRPr>
          </a:p>
          <a:p>
            <a:pPr eaLnBrk="1" fontAlgn="auto" hangingPunct="1">
              <a:spcBef>
                <a:spcPts val="0"/>
              </a:spcBef>
              <a:spcAft>
                <a:spcPts val="0"/>
              </a:spcAft>
              <a:defRPr/>
            </a:pPr>
            <a:endParaRPr lang="en-US" sz="1600" b="0" kern="0" dirty="0">
              <a:solidFill>
                <a:sysClr val="windowText" lastClr="000000"/>
              </a:solidFill>
            </a:endParaRPr>
          </a:p>
          <a:p>
            <a:pPr eaLnBrk="1" fontAlgn="auto" hangingPunct="1">
              <a:spcBef>
                <a:spcPts val="0"/>
              </a:spcBef>
              <a:spcAft>
                <a:spcPts val="0"/>
              </a:spcAft>
              <a:defRPr/>
            </a:pPr>
            <a:endParaRPr lang="en-US" sz="1600" b="0" kern="0" dirty="0">
              <a:solidFill>
                <a:sysClr val="windowText" lastClr="000000"/>
              </a:solidFill>
            </a:endParaRPr>
          </a:p>
          <a:p>
            <a:pPr eaLnBrk="1" fontAlgn="auto" hangingPunct="1">
              <a:spcBef>
                <a:spcPts val="0"/>
              </a:spcBef>
              <a:spcAft>
                <a:spcPts val="0"/>
              </a:spcAft>
              <a:defRPr/>
            </a:pPr>
            <a:endParaRPr lang="en-US" sz="1600" b="0" kern="0" dirty="0">
              <a:solidFill>
                <a:sysClr val="windowText" lastClr="000000"/>
              </a:solidFill>
            </a:endParaRPr>
          </a:p>
        </p:txBody>
      </p:sp>
      <p:pic>
        <p:nvPicPr>
          <p:cNvPr id="88070"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350" y="4230688"/>
            <a:ext cx="6210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9563" y="561975"/>
            <a:ext cx="8569325" cy="431800"/>
          </a:xfrm>
        </p:spPr>
        <p:txBody>
          <a:bodyPr anchor="b"/>
          <a:lstStyle/>
          <a:p>
            <a:pPr defTabSz="912813"/>
            <a:r>
              <a:rPr lang="en-GB" sz="2000" smtClean="0"/>
              <a:t>Economic Scenario Generators – How Many simulations?</a:t>
            </a:r>
          </a:p>
        </p:txBody>
      </p:sp>
      <p:sp>
        <p:nvSpPr>
          <p:cNvPr id="8909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8909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1513" y="2060575"/>
            <a:ext cx="3729037"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1513" y="4321175"/>
            <a:ext cx="3729037" cy="214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0575" y="2060575"/>
            <a:ext cx="3729038" cy="214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6"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00575" y="4321175"/>
            <a:ext cx="3729038" cy="214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515938" y="1166813"/>
            <a:ext cx="8059737" cy="831850"/>
          </a:xfrm>
          <a:prstGeom prst="rect">
            <a:avLst/>
          </a:prstGeom>
          <a:noFill/>
        </p:spPr>
        <p:txBody>
          <a:bodyPr>
            <a:spAutoFit/>
          </a:bodyPr>
          <a:lstStyle/>
          <a:p>
            <a:pPr algn="just" eaLnBrk="1" fontAlgn="auto" hangingPunct="1">
              <a:spcBef>
                <a:spcPts val="0"/>
              </a:spcBef>
              <a:spcAft>
                <a:spcPts val="0"/>
              </a:spcAft>
              <a:defRPr/>
            </a:pPr>
            <a:r>
              <a:rPr lang="en-US" sz="1600" b="0" kern="0" dirty="0">
                <a:solidFill>
                  <a:sysClr val="windowText" lastClr="000000"/>
                </a:solidFill>
              </a:rPr>
              <a:t>Martingale test is so used to determine how many simulations are to be considered in the calibration of Economic Scenario.</a:t>
            </a:r>
          </a:p>
          <a:p>
            <a:pPr eaLnBrk="1" fontAlgn="auto" hangingPunct="1">
              <a:spcBef>
                <a:spcPts val="0"/>
              </a:spcBef>
              <a:spcAft>
                <a:spcPts val="0"/>
              </a:spcAft>
              <a:defRPr/>
            </a:pPr>
            <a:endParaRPr lang="en-US" sz="1600" b="0" kern="0" dirty="0">
              <a:solidFill>
                <a:sysClr val="windowText" lastClr="000000"/>
              </a:solidFill>
            </a:endParaRPr>
          </a:p>
        </p:txBody>
      </p:sp>
      <p:sp>
        <p:nvSpPr>
          <p:cNvPr id="1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455613" y="1168400"/>
            <a:ext cx="8218487"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b="0">
                <a:solidFill>
                  <a:srgbClr val="000000"/>
                </a:solidFill>
              </a:rPr>
              <a:t>We are defining rules to ensure the financial stability of an insurance and reinsurance company</a:t>
            </a:r>
          </a:p>
        </p:txBody>
      </p:sp>
      <p:sp>
        <p:nvSpPr>
          <p:cNvPr id="54275" name="Rectangle 5"/>
          <p:cNvSpPr>
            <a:spLocks noChangeArrowheads="1"/>
          </p:cNvSpPr>
          <p:nvPr/>
        </p:nvSpPr>
        <p:spPr bwMode="auto">
          <a:xfrm>
            <a:off x="455613" y="1946275"/>
            <a:ext cx="7451725" cy="3271838"/>
          </a:xfrm>
          <a:prstGeom prst="rect">
            <a:avLst/>
          </a:prstGeom>
          <a:noFill/>
          <a:ln w="9525" algn="ctr">
            <a:solidFill>
              <a:srgbClr val="7A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519113" lvl="1" indent="-341313" algn="just" defTabSz="912813">
              <a:spcBef>
                <a:spcPct val="30000"/>
              </a:spcBef>
              <a:buFont typeface="Arial" charset="0"/>
              <a:buAutoNum type="arabicPeriod"/>
            </a:pPr>
            <a:r>
              <a:rPr lang="en-GB" sz="1600" b="0" dirty="0">
                <a:solidFill>
                  <a:srgbClr val="000000"/>
                </a:solidFill>
              </a:rPr>
              <a:t>adequacy of </a:t>
            </a:r>
            <a:r>
              <a:rPr lang="en-GB" sz="1600" dirty="0">
                <a:solidFill>
                  <a:srgbClr val="000000"/>
                </a:solidFill>
              </a:rPr>
              <a:t>technical provisions</a:t>
            </a:r>
            <a:r>
              <a:rPr lang="en-GB" sz="1600" b="0" dirty="0">
                <a:solidFill>
                  <a:srgbClr val="000000"/>
                </a:solidFill>
              </a:rPr>
              <a:t> to meet insurance obligations towards the policyholders;</a:t>
            </a:r>
          </a:p>
          <a:p>
            <a:pPr marL="519113" lvl="1" indent="-341313" algn="just" defTabSz="912813">
              <a:spcBef>
                <a:spcPct val="30000"/>
              </a:spcBef>
              <a:buFont typeface="Arial" charset="0"/>
              <a:buAutoNum type="arabicPeriod"/>
            </a:pPr>
            <a:r>
              <a:rPr lang="en-GB" sz="1600" b="0" dirty="0">
                <a:solidFill>
                  <a:srgbClr val="000000"/>
                </a:solidFill>
              </a:rPr>
              <a:t>availability of </a:t>
            </a:r>
            <a:r>
              <a:rPr lang="en-GB" sz="1600" dirty="0">
                <a:solidFill>
                  <a:srgbClr val="000000"/>
                </a:solidFill>
              </a:rPr>
              <a:t>eligible and sufficient assets </a:t>
            </a:r>
            <a:r>
              <a:rPr lang="en-GB" sz="1600" b="0" dirty="0">
                <a:solidFill>
                  <a:srgbClr val="000000"/>
                </a:solidFill>
              </a:rPr>
              <a:t>to cover the technical provisions;</a:t>
            </a:r>
          </a:p>
          <a:p>
            <a:pPr marL="519113" lvl="1" indent="-341313" algn="just" defTabSz="912813">
              <a:spcBef>
                <a:spcPct val="30000"/>
              </a:spcBef>
              <a:buFont typeface="Arial" charset="0"/>
              <a:buAutoNum type="arabicPeriod"/>
            </a:pPr>
            <a:r>
              <a:rPr lang="en-GB" sz="1600" b="0" dirty="0">
                <a:solidFill>
                  <a:srgbClr val="000000"/>
                </a:solidFill>
              </a:rPr>
              <a:t>respect of a minimum capital adequacy </a:t>
            </a:r>
            <a:r>
              <a:rPr lang="en-GB" sz="1600" b="0" dirty="0" smtClean="0">
                <a:solidFill>
                  <a:srgbClr val="000000"/>
                </a:solidFill>
              </a:rPr>
              <a:t>requirement (SCR)</a:t>
            </a:r>
            <a:endParaRPr lang="en-GB" sz="1600" b="0" dirty="0">
              <a:solidFill>
                <a:srgbClr val="000000"/>
              </a:solidFill>
            </a:endParaRPr>
          </a:p>
        </p:txBody>
      </p:sp>
      <p:sp>
        <p:nvSpPr>
          <p:cNvPr id="54276" name="Rectangle 11"/>
          <p:cNvSpPr>
            <a:spLocks noChangeArrowheads="1"/>
          </p:cNvSpPr>
          <p:nvPr>
            <p:custDataLst>
              <p:tags r:id="rId1"/>
            </p:custDataLst>
          </p:nvPr>
        </p:nvSpPr>
        <p:spPr bwMode="auto">
          <a:xfrm>
            <a:off x="457200" y="739775"/>
            <a:ext cx="7431088" cy="12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0000" tIns="46800" rIns="90000" bIns="46800" anchor="ctr"/>
          <a:lstStyle/>
          <a:p>
            <a:pPr algn="l" defTabSz="912813"/>
            <a:r>
              <a:rPr lang="it-IT" sz="2000">
                <a:solidFill>
                  <a:srgbClr val="FFFFFF"/>
                </a:solidFill>
              </a:rPr>
              <a:t>Where are we?</a:t>
            </a:r>
          </a:p>
        </p:txBody>
      </p:sp>
      <p:sp>
        <p:nvSpPr>
          <p:cNvPr id="54277" name="Rectangle 35"/>
          <p:cNvSpPr>
            <a:spLocks noChangeArrowheads="1"/>
          </p:cNvSpPr>
          <p:nvPr/>
        </p:nvSpPr>
        <p:spPr bwMode="auto">
          <a:xfrm>
            <a:off x="638175" y="3089275"/>
            <a:ext cx="6831013" cy="1531938"/>
          </a:xfrm>
          <a:prstGeom prst="rect">
            <a:avLst/>
          </a:prstGeom>
          <a:solidFill>
            <a:schemeClr val="accent1">
              <a:alpha val="0"/>
            </a:schemeClr>
          </a:solidFill>
          <a:ln w="31750" algn="ctr">
            <a:solidFill>
              <a:srgbClr val="0000FF"/>
            </a:solidFill>
            <a:miter lim="800000"/>
            <a:headEnd/>
            <a:tailEnd/>
          </a:ln>
        </p:spPr>
        <p:txBody>
          <a:bodyPr wrap="none" anchor="ctr"/>
          <a:lstStyle/>
          <a:p>
            <a:pPr defTabSz="912813"/>
            <a:endParaRPr lang="it-IT"/>
          </a:p>
        </p:txBody>
      </p:sp>
      <p:sp>
        <p:nvSpPr>
          <p:cNvPr id="5427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t>An Introduction to Solvency 2</a:t>
            </a:r>
            <a:endParaRPr lang="en-GB" sz="1400" dirty="0"/>
          </a:p>
        </p:txBody>
      </p:sp>
      <p:sp>
        <p:nvSpPr>
          <p:cNvPr id="54279"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54280" name="TextBox 12"/>
          <p:cNvSpPr txBox="1">
            <a:spLocks noChangeArrowheads="1"/>
          </p:cNvSpPr>
          <p:nvPr/>
        </p:nvSpPr>
        <p:spPr bwMode="auto">
          <a:xfrm>
            <a:off x="1055688" y="3500438"/>
            <a:ext cx="5551487"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1313" indent="-3413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buFont typeface="Arial" charset="0"/>
              <a:buAutoNum type="arabicPeriod"/>
            </a:pPr>
            <a:r>
              <a:rPr lang="it-IT" sz="1600" dirty="0" err="1">
                <a:solidFill>
                  <a:srgbClr val="333399"/>
                </a:solidFill>
              </a:rPr>
              <a:t>Calculation</a:t>
            </a:r>
            <a:r>
              <a:rPr lang="it-IT" sz="1600" dirty="0">
                <a:solidFill>
                  <a:srgbClr val="333399"/>
                </a:solidFill>
              </a:rPr>
              <a:t> of the SH capital </a:t>
            </a:r>
            <a:r>
              <a:rPr lang="it-IT" sz="1600" dirty="0" err="1">
                <a:solidFill>
                  <a:srgbClr val="333399"/>
                </a:solidFill>
              </a:rPr>
              <a:t>invested</a:t>
            </a:r>
            <a:r>
              <a:rPr lang="it-IT" sz="1600" dirty="0">
                <a:solidFill>
                  <a:srgbClr val="333399"/>
                </a:solidFill>
              </a:rPr>
              <a:t> in the company (</a:t>
            </a:r>
            <a:r>
              <a:rPr lang="it-IT" sz="1600" dirty="0" err="1">
                <a:solidFill>
                  <a:srgbClr val="333399"/>
                </a:solidFill>
              </a:rPr>
              <a:t>available</a:t>
            </a:r>
            <a:r>
              <a:rPr lang="it-IT" sz="1600" dirty="0">
                <a:solidFill>
                  <a:srgbClr val="333399"/>
                </a:solidFill>
              </a:rPr>
              <a:t> capital)</a:t>
            </a:r>
          </a:p>
          <a:p>
            <a:pPr algn="l">
              <a:buFont typeface="Arial" charset="0"/>
              <a:buAutoNum type="arabicPeriod"/>
            </a:pPr>
            <a:r>
              <a:rPr lang="it-IT" sz="1600" dirty="0" err="1">
                <a:solidFill>
                  <a:srgbClr val="333399"/>
                </a:solidFill>
              </a:rPr>
              <a:t>Calculation</a:t>
            </a:r>
            <a:r>
              <a:rPr lang="it-IT" sz="1600" dirty="0">
                <a:solidFill>
                  <a:srgbClr val="333399"/>
                </a:solidFill>
              </a:rPr>
              <a:t> of the capital </a:t>
            </a:r>
            <a:r>
              <a:rPr lang="it-IT" sz="1600" dirty="0" err="1">
                <a:solidFill>
                  <a:srgbClr val="333399"/>
                </a:solidFill>
              </a:rPr>
              <a:t>requirement</a:t>
            </a:r>
            <a:endParaRPr lang="it-IT" sz="1600" dirty="0">
              <a:solidFill>
                <a:srgbClr val="333399"/>
              </a:solidFill>
            </a:endParaRPr>
          </a:p>
          <a:p>
            <a:pPr algn="l">
              <a:buFont typeface="Arial" charset="0"/>
              <a:buAutoNum type="arabicPeriod"/>
            </a:pPr>
            <a:r>
              <a:rPr lang="it-IT" sz="1600" dirty="0" err="1">
                <a:solidFill>
                  <a:srgbClr val="333399"/>
                </a:solidFill>
              </a:rPr>
              <a:t>Verify</a:t>
            </a:r>
            <a:r>
              <a:rPr lang="it-IT" sz="1600" dirty="0">
                <a:solidFill>
                  <a:srgbClr val="333399"/>
                </a:solidFill>
              </a:rPr>
              <a:t> </a:t>
            </a:r>
            <a:r>
              <a:rPr lang="it-IT" sz="1600" dirty="0" err="1">
                <a:solidFill>
                  <a:srgbClr val="333399"/>
                </a:solidFill>
              </a:rPr>
              <a:t>that</a:t>
            </a:r>
            <a:r>
              <a:rPr lang="it-IT" sz="1600" dirty="0">
                <a:solidFill>
                  <a:srgbClr val="333399"/>
                </a:solidFill>
              </a:rPr>
              <a:t> </a:t>
            </a:r>
            <a:r>
              <a:rPr lang="it-IT" sz="1600" dirty="0" err="1">
                <a:solidFill>
                  <a:srgbClr val="333399"/>
                </a:solidFill>
              </a:rPr>
              <a:t>Available</a:t>
            </a:r>
            <a:r>
              <a:rPr lang="it-IT" sz="1600" dirty="0">
                <a:solidFill>
                  <a:srgbClr val="333399"/>
                </a:solidFill>
              </a:rPr>
              <a:t> Capital &gt; Capital </a:t>
            </a:r>
            <a:r>
              <a:rPr lang="it-IT" sz="1600" dirty="0" err="1">
                <a:solidFill>
                  <a:srgbClr val="333399"/>
                </a:solidFill>
              </a:rPr>
              <a:t>Requirement</a:t>
            </a:r>
            <a:endParaRPr lang="it-IT" sz="1600" dirty="0">
              <a:solidFill>
                <a:srgbClr val="333399"/>
              </a:solidFill>
            </a:endParaRPr>
          </a:p>
          <a:p>
            <a:pPr>
              <a:buFont typeface="Arial" charset="0"/>
              <a:buAutoNum type="arabicPeriod"/>
            </a:pPr>
            <a:endParaRPr lang="it-IT" sz="1600" dirty="0">
              <a:solidFill>
                <a:srgbClr val="33339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8"/>
          <p:cNvPicPr>
            <a:picLocks noChangeAspect="1" noChangeArrowheads="1"/>
          </p:cNvPicPr>
          <p:nvPr/>
        </p:nvPicPr>
        <p:blipFill>
          <a:blip r:embed="rId2">
            <a:extLst>
              <a:ext uri="{28A0092B-C50C-407E-A947-70E740481C1C}">
                <a14:useLocalDpi xmlns:a14="http://schemas.microsoft.com/office/drawing/2010/main" xmlns="" val="0"/>
              </a:ext>
            </a:extLst>
          </a:blip>
          <a:srcRect t="9879" b="15251"/>
          <a:stretch>
            <a:fillRect/>
          </a:stretch>
        </p:blipFill>
        <p:spPr bwMode="auto">
          <a:xfrm>
            <a:off x="7029450" y="1439863"/>
            <a:ext cx="1762125"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90115" name="Rectangle 2"/>
          <p:cNvSpPr>
            <a:spLocks noGrp="1" noChangeArrowheads="1"/>
          </p:cNvSpPr>
          <p:nvPr>
            <p:ph type="title"/>
          </p:nvPr>
        </p:nvSpPr>
        <p:spPr>
          <a:xfrm>
            <a:off x="309563" y="561975"/>
            <a:ext cx="8569325" cy="431800"/>
          </a:xfrm>
        </p:spPr>
        <p:txBody>
          <a:bodyPr anchor="b"/>
          <a:lstStyle/>
          <a:p>
            <a:pPr defTabSz="912813"/>
            <a:r>
              <a:rPr lang="en-GB" sz="2000" smtClean="0"/>
              <a:t>Valuation Framework “the story so far”</a:t>
            </a:r>
          </a:p>
        </p:txBody>
      </p:sp>
      <p:sp>
        <p:nvSpPr>
          <p:cNvPr id="9011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90118" name="Rectangle 3"/>
          <p:cNvSpPr>
            <a:spLocks noChangeArrowheads="1"/>
          </p:cNvSpPr>
          <p:nvPr/>
        </p:nvSpPr>
        <p:spPr bwMode="auto">
          <a:xfrm>
            <a:off x="233363" y="1063625"/>
            <a:ext cx="82184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a:solidFill>
                  <a:srgbClr val="000000"/>
                </a:solidFill>
              </a:rPr>
              <a:t>The “Market Consistency”</a:t>
            </a:r>
          </a:p>
        </p:txBody>
      </p:sp>
      <p:sp>
        <p:nvSpPr>
          <p:cNvPr id="90119" name="Rectangle 3"/>
          <p:cNvSpPr txBox="1">
            <a:spLocks noChangeArrowheads="1"/>
          </p:cNvSpPr>
          <p:nvPr/>
        </p:nvSpPr>
        <p:spPr bwMode="auto">
          <a:xfrm>
            <a:off x="385763" y="2093913"/>
            <a:ext cx="7386637"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57263">
              <a:defRPr sz="900" b="1">
                <a:solidFill>
                  <a:schemeClr val="tx1"/>
                </a:solidFill>
                <a:latin typeface="Arial" charset="0"/>
              </a:defRPr>
            </a:lvl1pPr>
            <a:lvl2pPr marL="742950" indent="-285750" defTabSz="957263">
              <a:defRPr sz="900" b="1">
                <a:solidFill>
                  <a:schemeClr val="tx1"/>
                </a:solidFill>
                <a:latin typeface="Arial" charset="0"/>
              </a:defRPr>
            </a:lvl2pPr>
            <a:lvl3pPr marL="1143000" indent="-228600" defTabSz="957263">
              <a:defRPr sz="900" b="1">
                <a:solidFill>
                  <a:schemeClr val="tx1"/>
                </a:solidFill>
                <a:latin typeface="Arial" charset="0"/>
              </a:defRPr>
            </a:lvl3pPr>
            <a:lvl4pPr marL="1600200" indent="-228600" defTabSz="957263">
              <a:defRPr sz="900" b="1">
                <a:solidFill>
                  <a:schemeClr val="tx1"/>
                </a:solidFill>
                <a:latin typeface="Arial" charset="0"/>
              </a:defRPr>
            </a:lvl4pPr>
            <a:lvl5pPr marL="2057400" indent="-228600" defTabSz="957263">
              <a:defRPr sz="900" b="1">
                <a:solidFill>
                  <a:schemeClr val="tx1"/>
                </a:solidFill>
                <a:latin typeface="Arial" charset="0"/>
              </a:defRPr>
            </a:lvl5pPr>
            <a:lvl6pPr marL="2514600" indent="-228600" algn="ctr" defTabSz="957263" eaLnBrk="0" fontAlgn="base" hangingPunct="0">
              <a:spcBef>
                <a:spcPct val="0"/>
              </a:spcBef>
              <a:spcAft>
                <a:spcPct val="0"/>
              </a:spcAft>
              <a:defRPr sz="900" b="1">
                <a:solidFill>
                  <a:schemeClr val="tx1"/>
                </a:solidFill>
                <a:latin typeface="Arial" charset="0"/>
              </a:defRPr>
            </a:lvl6pPr>
            <a:lvl7pPr marL="2971800" indent="-228600" algn="ctr" defTabSz="957263" eaLnBrk="0" fontAlgn="base" hangingPunct="0">
              <a:spcBef>
                <a:spcPct val="0"/>
              </a:spcBef>
              <a:spcAft>
                <a:spcPct val="0"/>
              </a:spcAft>
              <a:defRPr sz="900" b="1">
                <a:solidFill>
                  <a:schemeClr val="tx1"/>
                </a:solidFill>
                <a:latin typeface="Arial" charset="0"/>
              </a:defRPr>
            </a:lvl7pPr>
            <a:lvl8pPr marL="3429000" indent="-228600" algn="ctr" defTabSz="957263" eaLnBrk="0" fontAlgn="base" hangingPunct="0">
              <a:spcBef>
                <a:spcPct val="0"/>
              </a:spcBef>
              <a:spcAft>
                <a:spcPct val="0"/>
              </a:spcAft>
              <a:defRPr sz="900" b="1">
                <a:solidFill>
                  <a:schemeClr val="tx1"/>
                </a:solidFill>
                <a:latin typeface="Arial" charset="0"/>
              </a:defRPr>
            </a:lvl8pPr>
            <a:lvl9pPr marL="3886200" indent="-228600" algn="ctr" defTabSz="957263" eaLnBrk="0" fontAlgn="base" hangingPunct="0">
              <a:spcBef>
                <a:spcPct val="0"/>
              </a:spcBef>
              <a:spcAft>
                <a:spcPct val="0"/>
              </a:spcAft>
              <a:defRPr sz="900" b="1">
                <a:solidFill>
                  <a:schemeClr val="tx1"/>
                </a:solidFill>
                <a:latin typeface="Arial" charset="0"/>
              </a:defRPr>
            </a:lvl9pPr>
          </a:lstStyle>
          <a:p>
            <a:pPr algn="l"/>
            <a:r>
              <a:rPr lang="en-US" sz="1700" b="0" i="1">
                <a:cs typeface="Arial" charset="0"/>
              </a:rPr>
              <a:t>The calculation of technical provisions should be consistent with the valuation of assets and other liabilities, market consistent and in line with international developments in accounting and supervision.</a:t>
            </a:r>
          </a:p>
        </p:txBody>
      </p:sp>
      <p:sp>
        <p:nvSpPr>
          <p:cNvPr id="90120" name="Rectangle 3"/>
          <p:cNvSpPr>
            <a:spLocks noChangeArrowheads="1"/>
          </p:cNvSpPr>
          <p:nvPr/>
        </p:nvSpPr>
        <p:spPr bwMode="auto">
          <a:xfrm>
            <a:off x="206375" y="1646238"/>
            <a:ext cx="8218488"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b="0">
                <a:solidFill>
                  <a:srgbClr val="000000"/>
                </a:solidFill>
              </a:rPr>
              <a:t>The Solvency 2 directive prescribes that:</a:t>
            </a:r>
          </a:p>
        </p:txBody>
      </p:sp>
      <p:sp>
        <p:nvSpPr>
          <p:cNvPr id="33" name="Rectangle 32"/>
          <p:cNvSpPr/>
          <p:nvPr/>
        </p:nvSpPr>
        <p:spPr bwMode="auto">
          <a:xfrm>
            <a:off x="296863" y="2016125"/>
            <a:ext cx="7253287" cy="893763"/>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pic>
        <p:nvPicPr>
          <p:cNvPr id="90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16113" y="3051175"/>
            <a:ext cx="3587750"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3" name="Rectangle 35"/>
          <p:cNvSpPr>
            <a:spLocks noChangeArrowheads="1"/>
          </p:cNvSpPr>
          <p:nvPr/>
        </p:nvSpPr>
        <p:spPr bwMode="auto">
          <a:xfrm>
            <a:off x="355600" y="5205413"/>
            <a:ext cx="5421313"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eaLnBrk="1" hangingPunct="1">
              <a:lnSpc>
                <a:spcPct val="150000"/>
              </a:lnSpc>
            </a:pPr>
            <a:r>
              <a:rPr lang="en-GB" sz="1700" b="0">
                <a:solidFill>
                  <a:srgbClr val="000000"/>
                </a:solidFill>
              </a:rPr>
              <a:t>The CFO Forum in 2008 defines </a:t>
            </a:r>
            <a:r>
              <a:rPr lang="en-GB" sz="1700">
                <a:solidFill>
                  <a:srgbClr val="000000"/>
                </a:solidFill>
              </a:rPr>
              <a:t>market consistent</a:t>
            </a:r>
            <a:r>
              <a:rPr lang="en-GB" sz="1700" b="0">
                <a:solidFill>
                  <a:srgbClr val="000000"/>
                </a:solidFill>
              </a:rPr>
              <a:t> principles for the Embedded Vale Calculation</a:t>
            </a:r>
          </a:p>
        </p:txBody>
      </p:sp>
      <p:pic>
        <p:nvPicPr>
          <p:cNvPr id="9012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21450" y="5132388"/>
            <a:ext cx="900113" cy="128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Rectangle 37"/>
          <p:cNvSpPr/>
          <p:nvPr/>
        </p:nvSpPr>
        <p:spPr bwMode="auto">
          <a:xfrm>
            <a:off x="323850" y="5035550"/>
            <a:ext cx="7254875" cy="1544638"/>
          </a:xfrm>
          <a:prstGeom prst="rect">
            <a:avLst/>
          </a:prstGeom>
          <a:noFill/>
          <a:ln>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14"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9563" y="561975"/>
            <a:ext cx="8569325" cy="431800"/>
          </a:xfrm>
        </p:spPr>
        <p:txBody>
          <a:bodyPr anchor="b"/>
          <a:lstStyle/>
          <a:p>
            <a:pPr defTabSz="912813"/>
            <a:r>
              <a:rPr lang="en-GB" sz="2000" smtClean="0"/>
              <a:t>CFO Forum and MCEV Principles</a:t>
            </a:r>
          </a:p>
        </p:txBody>
      </p:sp>
      <p:sp>
        <p:nvSpPr>
          <p:cNvPr id="9114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7" name="Text Box 2"/>
          <p:cNvSpPr txBox="1">
            <a:spLocks noChangeArrowheads="1"/>
          </p:cNvSpPr>
          <p:nvPr/>
        </p:nvSpPr>
        <p:spPr bwMode="auto">
          <a:xfrm>
            <a:off x="233363" y="1303338"/>
            <a:ext cx="5238750" cy="4708525"/>
          </a:xfrm>
          <a:prstGeom prst="rect">
            <a:avLst/>
          </a:prstGeom>
          <a:noFill/>
          <a:ln>
            <a:noFill/>
          </a:ln>
          <a:effectLst/>
          <a:extLst/>
        </p:spPr>
        <p:txBody>
          <a:bodyPr lIns="0" tIns="0" rIns="0" bIns="0">
            <a:spAutoFit/>
          </a:bodyPr>
          <a:lstStyle>
            <a:lvl1pPr marL="363538" indent="-363538" defTabSz="1019175" eaLnBrk="0" hangingPunct="0">
              <a:defRPr kumimoji="1">
                <a:solidFill>
                  <a:schemeClr val="bg2"/>
                </a:solidFill>
                <a:latin typeface="Tahoma" pitchFamily="34" charset="0"/>
              </a:defRPr>
            </a:lvl1pPr>
            <a:lvl2pPr marL="742950" indent="-285750" defTabSz="1019175" eaLnBrk="0" hangingPunct="0">
              <a:defRPr kumimoji="1">
                <a:solidFill>
                  <a:schemeClr val="bg2"/>
                </a:solidFill>
                <a:latin typeface="Tahoma" pitchFamily="34" charset="0"/>
              </a:defRPr>
            </a:lvl2pPr>
            <a:lvl3pPr marL="1143000" indent="-228600" defTabSz="1019175" eaLnBrk="0" hangingPunct="0">
              <a:defRPr kumimoji="1">
                <a:solidFill>
                  <a:schemeClr val="bg2"/>
                </a:solidFill>
                <a:latin typeface="Tahoma" pitchFamily="34" charset="0"/>
              </a:defRPr>
            </a:lvl3pPr>
            <a:lvl4pPr marL="1600200" indent="-228600" defTabSz="1019175" eaLnBrk="0" hangingPunct="0">
              <a:defRPr kumimoji="1">
                <a:solidFill>
                  <a:schemeClr val="bg2"/>
                </a:solidFill>
                <a:latin typeface="Tahoma" pitchFamily="34" charset="0"/>
              </a:defRPr>
            </a:lvl4pPr>
            <a:lvl5pPr marL="2057400" indent="-228600" defTabSz="1019175" eaLnBrk="0" hangingPunct="0">
              <a:defRPr kumimoji="1">
                <a:solidFill>
                  <a:schemeClr val="bg2"/>
                </a:solidFill>
                <a:latin typeface="Tahoma" pitchFamily="34" charset="0"/>
              </a:defRPr>
            </a:lvl5pPr>
            <a:lvl6pPr marL="2514600" indent="-228600" defTabSz="1019175" eaLnBrk="0" fontAlgn="base" hangingPunct="0">
              <a:spcBef>
                <a:spcPct val="0"/>
              </a:spcBef>
              <a:spcAft>
                <a:spcPct val="0"/>
              </a:spcAft>
              <a:defRPr kumimoji="1">
                <a:solidFill>
                  <a:schemeClr val="bg2"/>
                </a:solidFill>
                <a:latin typeface="Tahoma" pitchFamily="34" charset="0"/>
              </a:defRPr>
            </a:lvl6pPr>
            <a:lvl7pPr marL="2971800" indent="-228600" defTabSz="1019175" eaLnBrk="0" fontAlgn="base" hangingPunct="0">
              <a:spcBef>
                <a:spcPct val="0"/>
              </a:spcBef>
              <a:spcAft>
                <a:spcPct val="0"/>
              </a:spcAft>
              <a:defRPr kumimoji="1">
                <a:solidFill>
                  <a:schemeClr val="bg2"/>
                </a:solidFill>
                <a:latin typeface="Tahoma" pitchFamily="34" charset="0"/>
              </a:defRPr>
            </a:lvl7pPr>
            <a:lvl8pPr marL="3429000" indent="-228600" defTabSz="1019175" eaLnBrk="0" fontAlgn="base" hangingPunct="0">
              <a:spcBef>
                <a:spcPct val="0"/>
              </a:spcBef>
              <a:spcAft>
                <a:spcPct val="0"/>
              </a:spcAft>
              <a:defRPr kumimoji="1">
                <a:solidFill>
                  <a:schemeClr val="bg2"/>
                </a:solidFill>
                <a:latin typeface="Tahoma" pitchFamily="34" charset="0"/>
              </a:defRPr>
            </a:lvl8pPr>
            <a:lvl9pPr marL="3886200" indent="-228600" defTabSz="1019175" eaLnBrk="0" fontAlgn="base" hangingPunct="0">
              <a:spcBef>
                <a:spcPct val="0"/>
              </a:spcBef>
              <a:spcAft>
                <a:spcPct val="0"/>
              </a:spcAft>
              <a:defRPr kumimoji="1">
                <a:solidFill>
                  <a:schemeClr val="bg2"/>
                </a:solidFill>
                <a:latin typeface="Tahoma" pitchFamily="34" charset="0"/>
              </a:defRPr>
            </a:lvl9pPr>
          </a:lstStyle>
          <a:p>
            <a:pPr marL="360363" indent="-360363" algn="l" eaLnBrk="1" fontAlgn="auto" hangingPunct="1">
              <a:spcBef>
                <a:spcPts val="0"/>
              </a:spcBef>
              <a:spcAft>
                <a:spcPts val="0"/>
              </a:spcAft>
              <a:buFont typeface="Wingdings" pitchFamily="2" charset="2"/>
              <a:buChar char="Ø"/>
              <a:defRPr/>
            </a:pPr>
            <a:r>
              <a:rPr kumimoji="0" lang="en-GB" sz="1800" b="0" kern="0" dirty="0">
                <a:solidFill>
                  <a:sysClr val="windowText" lastClr="000000"/>
                </a:solidFill>
                <a:latin typeface="Arial" pitchFamily="34" charset="0"/>
              </a:rPr>
              <a:t>In May 2004, the CFO Forum published the </a:t>
            </a:r>
            <a:r>
              <a:rPr kumimoji="0" lang="en-GB" sz="1800" kern="0" dirty="0">
                <a:solidFill>
                  <a:sysClr val="windowText" lastClr="000000"/>
                </a:solidFill>
                <a:latin typeface="Arial" pitchFamily="34" charset="0"/>
              </a:rPr>
              <a:t>European Embedded Value Principles</a:t>
            </a:r>
            <a:r>
              <a:rPr kumimoji="0" lang="en-GB" sz="1800" b="0" kern="0" dirty="0">
                <a:solidFill>
                  <a:sysClr val="windowText" lastClr="000000"/>
                </a:solidFill>
                <a:latin typeface="Arial" pitchFamily="34" charset="0"/>
              </a:rPr>
              <a:t> and member companies agreed to </a:t>
            </a:r>
            <a:r>
              <a:rPr kumimoji="0" lang="en-US" sz="1800" b="0" kern="0" dirty="0">
                <a:solidFill>
                  <a:sysClr val="windowText" lastClr="000000"/>
                </a:solidFill>
                <a:latin typeface="Arial" pitchFamily="34" charset="0"/>
              </a:rPr>
              <a:t>adopt EEVP </a:t>
            </a:r>
            <a:r>
              <a:rPr kumimoji="0" lang="en-GB" sz="1800" kern="0" dirty="0">
                <a:solidFill>
                  <a:sysClr val="windowText" lastClr="000000"/>
                </a:solidFill>
                <a:latin typeface="Arial" pitchFamily="34" charset="0"/>
              </a:rPr>
              <a:t>from 2006</a:t>
            </a:r>
            <a:r>
              <a:rPr kumimoji="0" lang="en-GB" sz="1800" b="0" kern="0" dirty="0">
                <a:solidFill>
                  <a:sysClr val="windowText" lastClr="000000"/>
                </a:solidFill>
                <a:latin typeface="Arial" pitchFamily="34" charset="0"/>
              </a:rPr>
              <a:t> (with reference to 2005 financial year)</a:t>
            </a:r>
          </a:p>
          <a:p>
            <a:pPr marL="360363" indent="-360363" algn="l" eaLnBrk="1" fontAlgn="auto" hangingPunct="1">
              <a:spcBef>
                <a:spcPts val="0"/>
              </a:spcBef>
              <a:spcAft>
                <a:spcPts val="0"/>
              </a:spcAft>
              <a:buFont typeface="Wingdings" pitchFamily="2" charset="2"/>
              <a:buChar char="Ø"/>
              <a:defRPr/>
            </a:pPr>
            <a:endParaRPr kumimoji="0" lang="en-GB" sz="1800" b="0" kern="0" dirty="0">
              <a:solidFill>
                <a:sysClr val="windowText" lastClr="000000"/>
              </a:solidFill>
              <a:latin typeface="Arial" pitchFamily="34" charset="0"/>
            </a:endParaRPr>
          </a:p>
          <a:p>
            <a:pPr marL="360363" indent="-360363" algn="l" eaLnBrk="1" fontAlgn="auto" hangingPunct="1">
              <a:spcBef>
                <a:spcPts val="0"/>
              </a:spcBef>
              <a:spcAft>
                <a:spcPts val="0"/>
              </a:spcAft>
              <a:buFont typeface="Wingdings" pitchFamily="2" charset="2"/>
              <a:buChar char="Ø"/>
              <a:defRPr/>
            </a:pPr>
            <a:r>
              <a:rPr kumimoji="0" lang="en-GB" sz="1800" b="0" kern="0" dirty="0">
                <a:solidFill>
                  <a:sysClr val="windowText" lastClr="000000"/>
                </a:solidFill>
                <a:latin typeface="Arial" pitchFamily="34" charset="0"/>
              </a:rPr>
              <a:t>EEV Principles consisted of 12 </a:t>
            </a:r>
            <a:r>
              <a:rPr kumimoji="0" lang="en-GB" sz="1800" kern="0" dirty="0">
                <a:solidFill>
                  <a:sysClr val="windowText" lastClr="000000"/>
                </a:solidFill>
                <a:latin typeface="Arial" pitchFamily="34" charset="0"/>
              </a:rPr>
              <a:t>Principles</a:t>
            </a:r>
            <a:r>
              <a:rPr kumimoji="0" lang="en-GB" sz="1800" b="0" kern="0" dirty="0">
                <a:solidFill>
                  <a:sysClr val="windowText" lastClr="000000"/>
                </a:solidFill>
                <a:latin typeface="Arial" pitchFamily="34" charset="0"/>
              </a:rPr>
              <a:t> </a:t>
            </a:r>
            <a:r>
              <a:rPr kumimoji="0" lang="en-GB" sz="1800" kern="0" dirty="0">
                <a:solidFill>
                  <a:sysClr val="windowText" lastClr="000000"/>
                </a:solidFill>
                <a:latin typeface="Arial" pitchFamily="34" charset="0"/>
              </a:rPr>
              <a:t>and</a:t>
            </a:r>
            <a:r>
              <a:rPr kumimoji="0" lang="en-GB" sz="1800" b="0" kern="0" dirty="0">
                <a:solidFill>
                  <a:sysClr val="windowText" lastClr="000000"/>
                </a:solidFill>
                <a:latin typeface="Arial" pitchFamily="34" charset="0"/>
              </a:rPr>
              <a:t> 65 related areas of </a:t>
            </a:r>
            <a:r>
              <a:rPr kumimoji="0" lang="en-GB" sz="1800" kern="0" dirty="0">
                <a:solidFill>
                  <a:sysClr val="windowText" lastClr="000000"/>
                </a:solidFill>
                <a:latin typeface="Arial" pitchFamily="34" charset="0"/>
              </a:rPr>
              <a:t>Guidance</a:t>
            </a:r>
          </a:p>
          <a:p>
            <a:pPr marL="360363" indent="-360363" algn="l" eaLnBrk="1" fontAlgn="auto" hangingPunct="1">
              <a:spcBef>
                <a:spcPts val="0"/>
              </a:spcBef>
              <a:spcAft>
                <a:spcPts val="0"/>
              </a:spcAft>
              <a:buFont typeface="Wingdings" pitchFamily="2" charset="2"/>
              <a:buChar char="Ø"/>
              <a:defRPr/>
            </a:pPr>
            <a:endParaRPr kumimoji="0" lang="en-GB" sz="1800" b="0" kern="0" dirty="0">
              <a:solidFill>
                <a:sysClr val="windowText" lastClr="000000"/>
              </a:solidFill>
              <a:latin typeface="Arial" pitchFamily="34" charset="0"/>
            </a:endParaRPr>
          </a:p>
          <a:p>
            <a:pPr marL="360363" indent="-360363" algn="l" eaLnBrk="1" fontAlgn="auto" hangingPunct="1">
              <a:spcBef>
                <a:spcPts val="0"/>
              </a:spcBef>
              <a:spcAft>
                <a:spcPts val="0"/>
              </a:spcAft>
              <a:buFont typeface="Wingdings" pitchFamily="2" charset="2"/>
              <a:buChar char="Ø"/>
              <a:defRPr/>
            </a:pPr>
            <a:r>
              <a:rPr kumimoji="0" lang="en-GB" sz="1800" b="0" kern="0" dirty="0">
                <a:solidFill>
                  <a:sysClr val="windowText" lastClr="000000"/>
                </a:solidFill>
                <a:latin typeface="Arial" pitchFamily="34" charset="0"/>
              </a:rPr>
              <a:t>Other 127 comments, collected in the </a:t>
            </a:r>
            <a:r>
              <a:rPr kumimoji="0" lang="en-GB" sz="1800" kern="0" dirty="0">
                <a:solidFill>
                  <a:sysClr val="windowText" lastClr="000000"/>
                </a:solidFill>
                <a:latin typeface="Arial" pitchFamily="34" charset="0"/>
              </a:rPr>
              <a:t>“Basis for Conclusions”,</a:t>
            </a:r>
            <a:r>
              <a:rPr kumimoji="0" lang="en-GB" sz="1800" b="0" kern="0" dirty="0">
                <a:solidFill>
                  <a:sysClr val="windowText" lastClr="000000"/>
                </a:solidFill>
                <a:latin typeface="Arial" pitchFamily="34" charset="0"/>
              </a:rPr>
              <a:t> summarised the considerations in producing the Principles and Guidance</a:t>
            </a:r>
          </a:p>
          <a:p>
            <a:pPr marL="360363" indent="-360363" algn="l" eaLnBrk="1" fontAlgn="auto" hangingPunct="1">
              <a:spcBef>
                <a:spcPts val="0"/>
              </a:spcBef>
              <a:spcAft>
                <a:spcPts val="0"/>
              </a:spcAft>
              <a:buFont typeface="Wingdings" pitchFamily="2" charset="2"/>
              <a:buChar char="Ø"/>
              <a:defRPr/>
            </a:pPr>
            <a:endParaRPr kumimoji="0" lang="en-GB" sz="1800" b="0" kern="0" dirty="0">
              <a:solidFill>
                <a:sysClr val="windowText" lastClr="000000"/>
              </a:solidFill>
              <a:latin typeface="Arial" pitchFamily="34" charset="0"/>
            </a:endParaRPr>
          </a:p>
          <a:p>
            <a:pPr marL="360363" indent="-360363" algn="l" eaLnBrk="1" fontAlgn="auto" hangingPunct="1">
              <a:spcBef>
                <a:spcPts val="0"/>
              </a:spcBef>
              <a:spcAft>
                <a:spcPts val="0"/>
              </a:spcAft>
              <a:buFont typeface="Wingdings" pitchFamily="2" charset="2"/>
              <a:buChar char="Ø"/>
              <a:defRPr/>
            </a:pPr>
            <a:r>
              <a:rPr kumimoji="0" lang="en-GB" sz="1800" b="0" kern="0" dirty="0">
                <a:solidFill>
                  <a:sysClr val="windowText" lastClr="000000"/>
                </a:solidFill>
                <a:latin typeface="Arial" pitchFamily="34" charset="0"/>
              </a:rPr>
              <a:t>In October 2005, </a:t>
            </a:r>
            <a:r>
              <a:rPr kumimoji="0" lang="en-GB" sz="1800" kern="0" dirty="0">
                <a:solidFill>
                  <a:sysClr val="windowText" lastClr="000000"/>
                </a:solidFill>
                <a:latin typeface="Arial" pitchFamily="34" charset="0"/>
              </a:rPr>
              <a:t>additional guidance on EEV disclosures</a:t>
            </a:r>
            <a:r>
              <a:rPr kumimoji="0" lang="en-GB" sz="1800" b="0" kern="0" dirty="0">
                <a:solidFill>
                  <a:sysClr val="windowText" lastClr="000000"/>
                </a:solidFill>
                <a:latin typeface="Arial" pitchFamily="34" charset="0"/>
              </a:rPr>
              <a:t> was published to improve consistency of disclosures and sensitivities</a:t>
            </a:r>
          </a:p>
        </p:txBody>
      </p:sp>
      <p:pic>
        <p:nvPicPr>
          <p:cNvPr id="91142"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83225" y="1322388"/>
            <a:ext cx="331787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09563" y="561975"/>
            <a:ext cx="8569325" cy="431800"/>
          </a:xfrm>
        </p:spPr>
        <p:txBody>
          <a:bodyPr anchor="b"/>
          <a:lstStyle/>
          <a:p>
            <a:pPr defTabSz="912813"/>
            <a:r>
              <a:rPr lang="en-GB" sz="2000" smtClean="0"/>
              <a:t>CFO Forum and MCEV Principles</a:t>
            </a:r>
          </a:p>
        </p:txBody>
      </p:sp>
      <p:sp>
        <p:nvSpPr>
          <p:cNvPr id="9216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92165" name="Text Box 3"/>
          <p:cNvSpPr txBox="1">
            <a:spLocks noChangeArrowheads="1"/>
          </p:cNvSpPr>
          <p:nvPr/>
        </p:nvSpPr>
        <p:spPr bwMode="auto">
          <a:xfrm>
            <a:off x="1250950" y="1741488"/>
            <a:ext cx="67198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63538" indent="-363538" defTabSz="1019175">
              <a:defRPr sz="900" b="1">
                <a:solidFill>
                  <a:schemeClr val="tx1"/>
                </a:solidFill>
                <a:latin typeface="Arial" charset="0"/>
              </a:defRPr>
            </a:lvl1pPr>
            <a:lvl2pPr marL="742950" indent="-285750" defTabSz="1019175">
              <a:defRPr sz="900" b="1">
                <a:solidFill>
                  <a:schemeClr val="tx1"/>
                </a:solidFill>
                <a:latin typeface="Arial" charset="0"/>
              </a:defRPr>
            </a:lvl2pPr>
            <a:lvl3pPr marL="1143000" indent="-228600" defTabSz="1019175">
              <a:defRPr sz="900" b="1">
                <a:solidFill>
                  <a:schemeClr val="tx1"/>
                </a:solidFill>
                <a:latin typeface="Arial" charset="0"/>
              </a:defRPr>
            </a:lvl3pPr>
            <a:lvl4pPr marL="1600200" indent="-228600" defTabSz="1019175">
              <a:defRPr sz="900" b="1">
                <a:solidFill>
                  <a:schemeClr val="tx1"/>
                </a:solidFill>
                <a:latin typeface="Arial" charset="0"/>
              </a:defRPr>
            </a:lvl4pPr>
            <a:lvl5pPr marL="2057400" indent="-228600" defTabSz="1019175">
              <a:defRPr sz="900" b="1">
                <a:solidFill>
                  <a:schemeClr val="tx1"/>
                </a:solidFill>
                <a:latin typeface="Arial" charset="0"/>
              </a:defRPr>
            </a:lvl5pPr>
            <a:lvl6pPr marL="2514600" indent="-228600" algn="ctr" defTabSz="1019175" eaLnBrk="0" fontAlgn="base" hangingPunct="0">
              <a:spcBef>
                <a:spcPct val="0"/>
              </a:spcBef>
              <a:spcAft>
                <a:spcPct val="0"/>
              </a:spcAft>
              <a:defRPr sz="900" b="1">
                <a:solidFill>
                  <a:schemeClr val="tx1"/>
                </a:solidFill>
                <a:latin typeface="Arial" charset="0"/>
              </a:defRPr>
            </a:lvl6pPr>
            <a:lvl7pPr marL="2971800" indent="-228600" algn="ctr" defTabSz="1019175" eaLnBrk="0" fontAlgn="base" hangingPunct="0">
              <a:spcBef>
                <a:spcPct val="0"/>
              </a:spcBef>
              <a:spcAft>
                <a:spcPct val="0"/>
              </a:spcAft>
              <a:defRPr sz="900" b="1">
                <a:solidFill>
                  <a:schemeClr val="tx1"/>
                </a:solidFill>
                <a:latin typeface="Arial" charset="0"/>
              </a:defRPr>
            </a:lvl7pPr>
            <a:lvl8pPr marL="3429000" indent="-228600" algn="ctr" defTabSz="1019175" eaLnBrk="0" fontAlgn="base" hangingPunct="0">
              <a:spcBef>
                <a:spcPct val="0"/>
              </a:spcBef>
              <a:spcAft>
                <a:spcPct val="0"/>
              </a:spcAft>
              <a:defRPr sz="900" b="1">
                <a:solidFill>
                  <a:schemeClr val="tx1"/>
                </a:solidFill>
                <a:latin typeface="Arial" charset="0"/>
              </a:defRPr>
            </a:lvl8pPr>
            <a:lvl9pPr marL="3886200" indent="-228600" algn="ctr" defTabSz="1019175" eaLnBrk="0" fontAlgn="base" hangingPunct="0">
              <a:spcBef>
                <a:spcPct val="0"/>
              </a:spcBef>
              <a:spcAft>
                <a:spcPct val="0"/>
              </a:spcAft>
              <a:defRPr sz="900" b="1">
                <a:solidFill>
                  <a:schemeClr val="tx1"/>
                </a:solidFill>
                <a:latin typeface="Arial" charset="0"/>
              </a:defRPr>
            </a:lvl9pPr>
          </a:lstStyle>
          <a:p>
            <a:pPr algn="just" eaLnBrk="1" hangingPunct="1">
              <a:lnSpc>
                <a:spcPct val="130000"/>
              </a:lnSpc>
              <a:spcBef>
                <a:spcPct val="30000"/>
              </a:spcBef>
              <a:spcAft>
                <a:spcPct val="25000"/>
              </a:spcAft>
              <a:buFont typeface="Wingdings" pitchFamily="2" charset="2"/>
              <a:buChar char="Ø"/>
            </a:pPr>
            <a:endParaRPr lang="it-IT">
              <a:solidFill>
                <a:srgbClr val="7B0000"/>
              </a:solidFill>
            </a:endParaRPr>
          </a:p>
        </p:txBody>
      </p:sp>
      <p:sp>
        <p:nvSpPr>
          <p:cNvPr id="34" name="Text Box 4"/>
          <p:cNvSpPr txBox="1">
            <a:spLocks noChangeArrowheads="1"/>
          </p:cNvSpPr>
          <p:nvPr/>
        </p:nvSpPr>
        <p:spPr bwMode="auto">
          <a:xfrm>
            <a:off x="468313" y="1125538"/>
            <a:ext cx="8061325" cy="571500"/>
          </a:xfrm>
          <a:prstGeom prst="rect">
            <a:avLst/>
          </a:prstGeom>
          <a:solidFill>
            <a:srgbClr val="DDDDDD"/>
          </a:solidFill>
          <a:ln w="6350" algn="ctr">
            <a:solidFill>
              <a:srgbClr val="800000"/>
            </a:solidFill>
            <a:miter lim="800000"/>
            <a:headEnd/>
            <a:tailEnd/>
          </a:ln>
          <a:effectLst/>
          <a:extLst/>
        </p:spPr>
        <p:txBody>
          <a:bodyPr anchor="ctr"/>
          <a:lstStyle>
            <a:lvl1pPr eaLnBrk="0" hangingPunct="0">
              <a:tabLst>
                <a:tab pos="5387975" algn="r"/>
                <a:tab pos="6724650" algn="r"/>
                <a:tab pos="8189913" algn="r"/>
              </a:tabLst>
              <a:defRPr kumimoji="1">
                <a:solidFill>
                  <a:schemeClr val="bg2"/>
                </a:solidFill>
                <a:latin typeface="Tahoma" pitchFamily="34" charset="0"/>
              </a:defRPr>
            </a:lvl1pPr>
            <a:lvl2pPr marL="742950" indent="-285750" eaLnBrk="0" hangingPunct="0">
              <a:tabLst>
                <a:tab pos="5387975" algn="r"/>
                <a:tab pos="6724650" algn="r"/>
                <a:tab pos="8189913" algn="r"/>
              </a:tabLst>
              <a:defRPr kumimoji="1">
                <a:solidFill>
                  <a:schemeClr val="bg2"/>
                </a:solidFill>
                <a:latin typeface="Tahoma" pitchFamily="34" charset="0"/>
              </a:defRPr>
            </a:lvl2pPr>
            <a:lvl3pPr marL="1143000" indent="-228600" eaLnBrk="0" hangingPunct="0">
              <a:tabLst>
                <a:tab pos="5387975" algn="r"/>
                <a:tab pos="6724650" algn="r"/>
                <a:tab pos="8189913" algn="r"/>
              </a:tabLst>
              <a:defRPr kumimoji="1">
                <a:solidFill>
                  <a:schemeClr val="bg2"/>
                </a:solidFill>
                <a:latin typeface="Tahoma" pitchFamily="34" charset="0"/>
              </a:defRPr>
            </a:lvl3pPr>
            <a:lvl4pPr marL="1600200" indent="-228600" eaLnBrk="0" hangingPunct="0">
              <a:tabLst>
                <a:tab pos="5387975" algn="r"/>
                <a:tab pos="6724650" algn="r"/>
                <a:tab pos="8189913" algn="r"/>
              </a:tabLst>
              <a:defRPr kumimoji="1">
                <a:solidFill>
                  <a:schemeClr val="bg2"/>
                </a:solidFill>
                <a:latin typeface="Tahoma" pitchFamily="34" charset="0"/>
              </a:defRPr>
            </a:lvl4pPr>
            <a:lvl5pPr marL="2057400" indent="-228600" eaLnBrk="0" hangingPunct="0">
              <a:tabLst>
                <a:tab pos="5387975" algn="r"/>
                <a:tab pos="6724650" algn="r"/>
                <a:tab pos="8189913" algn="r"/>
              </a:tabLst>
              <a:defRPr kumimoji="1">
                <a:solidFill>
                  <a:schemeClr val="bg2"/>
                </a:solidFill>
                <a:latin typeface="Tahoma" pitchFamily="34" charset="0"/>
              </a:defRPr>
            </a:lvl5pPr>
            <a:lvl6pPr marL="25146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6pPr>
            <a:lvl7pPr marL="29718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7pPr>
            <a:lvl8pPr marL="34290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8pPr>
            <a:lvl9pPr marL="38862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9pPr>
          </a:lstStyle>
          <a:p>
            <a:pPr eaLnBrk="1" fontAlgn="auto" hangingPunct="1">
              <a:lnSpc>
                <a:spcPct val="125000"/>
              </a:lnSpc>
              <a:spcBef>
                <a:spcPct val="25000"/>
              </a:spcBef>
              <a:spcAft>
                <a:spcPct val="20000"/>
              </a:spcAft>
              <a:buFont typeface="Wingdings" pitchFamily="2" charset="2"/>
              <a:buNone/>
              <a:defRPr/>
            </a:pPr>
            <a:r>
              <a:rPr kumimoji="0" lang="en-GB" altLang="ja-JP" sz="1800" kern="0">
                <a:solidFill>
                  <a:srgbClr val="4F81BD"/>
                </a:solidFill>
                <a:latin typeface="Arial" pitchFamily="34" charset="0"/>
                <a:ea typeface="ＭＳ Ｐゴシック" pitchFamily="34" charset="-128"/>
              </a:rPr>
              <a:t>European Embedded Value Principles</a:t>
            </a:r>
          </a:p>
        </p:txBody>
      </p:sp>
      <p:graphicFrame>
        <p:nvGraphicFramePr>
          <p:cNvPr id="35" name="Group 5"/>
          <p:cNvGraphicFramePr>
            <a:graphicFrameLocks noGrp="1"/>
          </p:cNvGraphicFramePr>
          <p:nvPr/>
        </p:nvGraphicFramePr>
        <p:xfrm>
          <a:off x="468313" y="1773238"/>
          <a:ext cx="3876675" cy="3624264"/>
        </p:xfrm>
        <a:graphic>
          <a:graphicData uri="http://schemas.openxmlformats.org/drawingml/2006/table">
            <a:tbl>
              <a:tblPr/>
              <a:tblGrid>
                <a:gridCol w="1400175"/>
                <a:gridCol w="2476500"/>
              </a:tblGrid>
              <a:tr h="622233">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1</a:t>
                      </a: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Introduction</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a:noFill/>
                    </a:lnB>
                    <a:lnTlToBr>
                      <a:noFill/>
                    </a:lnTlToBr>
                    <a:lnBlToTr>
                      <a:noFill/>
                    </a:lnBlToTr>
                    <a:noFill/>
                  </a:tcPr>
                </a:tc>
              </a:tr>
              <a:tr h="584139">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2</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Coverage</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563503">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3</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EV Definitions</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585726">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4</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Free Surplus</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628583">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5</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25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Required capital</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640080">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6</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Future shareholder cash flow from the in-force covered business</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aphicFrame>
        <p:nvGraphicFramePr>
          <p:cNvPr id="36" name="Group 22"/>
          <p:cNvGraphicFramePr>
            <a:graphicFrameLocks noGrp="1"/>
          </p:cNvGraphicFramePr>
          <p:nvPr/>
        </p:nvGraphicFramePr>
        <p:xfrm>
          <a:off x="4643438" y="1773238"/>
          <a:ext cx="3771900" cy="3633788"/>
        </p:xfrm>
        <a:graphic>
          <a:graphicData uri="http://schemas.openxmlformats.org/drawingml/2006/table">
            <a:tbl>
              <a:tblPr/>
              <a:tblGrid>
                <a:gridCol w="1312862"/>
                <a:gridCol w="2459038"/>
              </a:tblGrid>
              <a:tr h="666750">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7</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25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Financial options and guarantees</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a:noFill/>
                    </a:lnB>
                    <a:lnTlToBr>
                      <a:noFill/>
                    </a:lnTlToBr>
                    <a:lnBlToTr>
                      <a:noFill/>
                    </a:lnBlToTr>
                    <a:noFill/>
                  </a:tcPr>
                </a:tc>
              </a:tr>
              <a:tr h="577850">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8</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25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New Business and renewals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533400">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9</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Assessment of appropriate projection assumptions</a:t>
                      </a: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560388">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10</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25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Economic assumptions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654050">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11</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a:noFill/>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Participating business</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r>
              <a:tr h="641350">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sym typeface="Wingdings" pitchFamily="2" charset="2"/>
                        </a:rPr>
                        <a:t> </a:t>
                      </a:r>
                      <a:r>
                        <a:rPr kumimoji="0" lang="en-US" sz="1400" b="1" i="0" u="none" strike="noStrike" cap="none" normalizeH="0" baseline="0" dirty="0" smtClean="0">
                          <a:ln>
                            <a:noFill/>
                          </a:ln>
                          <a:solidFill>
                            <a:schemeClr val="tx1"/>
                          </a:solidFill>
                          <a:effectLst/>
                          <a:latin typeface="Arial" pitchFamily="34" charset="0"/>
                        </a:rPr>
                        <a:t>Principle 12</a:t>
                      </a:r>
                      <a:endParaRPr kumimoji="0" lang="it-IT" sz="1400" b="1" i="0" u="none" strike="noStrike" cap="none" normalizeH="0" baseline="0" dirty="0" smtClean="0">
                        <a:ln>
                          <a:noFill/>
                        </a:ln>
                        <a:solidFill>
                          <a:schemeClr val="tx1"/>
                        </a:solidFill>
                        <a:effectLst/>
                        <a:latin typeface="Arial" pitchFamily="34" charset="0"/>
                      </a:endParaRPr>
                    </a:p>
                  </a:txBody>
                  <a:tcPr marL="90000" marR="90000" marT="0" marB="0" horzOverflow="overflow">
                    <a:lnL w="12700" cap="flat" cmpd="sng" algn="ctr">
                      <a:solidFill>
                        <a:sysClr val="windowText" lastClr="000000"/>
                      </a:solidFill>
                      <a:prstDash val="solid"/>
                      <a:round/>
                      <a:headEnd type="none" w="med" len="med"/>
                      <a:tailEnd type="none" w="med" len="med"/>
                    </a:lnL>
                    <a:lnR>
                      <a:noFill/>
                    </a:lnR>
                    <a:lnT>
                      <a:noFill/>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it-IT"/>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25000"/>
                        </a:lnSpc>
                        <a:spcBef>
                          <a:spcPct val="5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Disclosure</a:t>
                      </a:r>
                      <a:endParaRPr kumimoji="0" lang="it-IT"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Arial" pitchFamily="34" charset="0"/>
                      </a:endParaRPr>
                    </a:p>
                  </a:txBody>
                  <a:tcPr marL="90000" marR="90000" marT="0" marB="0" horzOverflow="overflow">
                    <a:lnL>
                      <a:noFill/>
                    </a:lnL>
                    <a:lnR w="12700" cap="flat" cmpd="sng" algn="ctr">
                      <a:solidFill>
                        <a:sysClr val="windowText" lastClr="000000"/>
                      </a:solidFill>
                      <a:prstDash val="solid"/>
                      <a:round/>
                      <a:headEnd type="none" w="med" len="med"/>
                      <a:tailEnd type="none" w="med" len="med"/>
                    </a:lnR>
                    <a:lnT>
                      <a:noFill/>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sp>
        <p:nvSpPr>
          <p:cNvPr id="37" name="Oval 39"/>
          <p:cNvSpPr>
            <a:spLocks noChangeArrowheads="1"/>
          </p:cNvSpPr>
          <p:nvPr/>
        </p:nvSpPr>
        <p:spPr bwMode="auto">
          <a:xfrm>
            <a:off x="4572000" y="1484313"/>
            <a:ext cx="3671888" cy="865187"/>
          </a:xfrm>
          <a:prstGeom prst="ellipse">
            <a:avLst/>
          </a:prstGeom>
          <a:noFill/>
          <a:ln w="9525" algn="ctr">
            <a:solidFill>
              <a:sysClr val="windowText" lastClr="000000"/>
            </a:solidFill>
            <a:round/>
            <a:headEnd/>
            <a:tailEnd/>
          </a:ln>
          <a:effectLst/>
          <a:extLst/>
        </p:spPr>
        <p:txBody>
          <a:bodyPr anchor="ctr">
            <a:spAutoFit/>
          </a:bodyPr>
          <a:lstStyle/>
          <a:p>
            <a:pPr eaLnBrk="1" fontAlgn="auto" hangingPunct="1">
              <a:spcBef>
                <a:spcPts val="0"/>
              </a:spcBef>
              <a:spcAft>
                <a:spcPts val="0"/>
              </a:spcAft>
              <a:defRPr/>
            </a:pPr>
            <a:endParaRPr lang="en-US" sz="1800" b="0" kern="0">
              <a:solidFill>
                <a:sysClr val="windowText" lastClr="000000"/>
              </a:solidFill>
            </a:endParaRPr>
          </a:p>
        </p:txBody>
      </p:sp>
      <p:sp>
        <p:nvSpPr>
          <p:cNvPr id="38" name="Text Box 40"/>
          <p:cNvSpPr txBox="1">
            <a:spLocks noChangeArrowheads="1"/>
          </p:cNvSpPr>
          <p:nvPr/>
        </p:nvSpPr>
        <p:spPr bwMode="auto">
          <a:xfrm>
            <a:off x="468313" y="5589588"/>
            <a:ext cx="7843837" cy="584200"/>
          </a:xfrm>
          <a:prstGeom prst="rect">
            <a:avLst/>
          </a:prstGeom>
          <a:noFill/>
          <a:ln>
            <a:noFill/>
          </a:ln>
          <a:effectLst/>
          <a:extLst/>
        </p:spPr>
        <p:txBody>
          <a:bodyPr>
            <a:spAutoFit/>
          </a:bodyPr>
          <a:lstStyle>
            <a:lvl1pPr marL="342900" indent="-342900" eaLnBrk="0" hangingPunct="0">
              <a:defRPr kumimoji="1">
                <a:solidFill>
                  <a:schemeClr val="bg2"/>
                </a:solidFill>
                <a:latin typeface="Tahoma" pitchFamily="34" charset="0"/>
              </a:defRPr>
            </a:lvl1pPr>
            <a:lvl2pPr marL="742950" indent="-285750" eaLnBrk="0" hangingPunct="0">
              <a:defRPr kumimoji="1">
                <a:solidFill>
                  <a:schemeClr val="bg2"/>
                </a:solidFill>
                <a:latin typeface="Tahoma" pitchFamily="34" charset="0"/>
              </a:defRPr>
            </a:lvl2pPr>
            <a:lvl3pPr marL="1143000" indent="-228600" eaLnBrk="0" hangingPunct="0">
              <a:defRPr kumimoji="1">
                <a:solidFill>
                  <a:schemeClr val="bg2"/>
                </a:solidFill>
                <a:latin typeface="Tahoma" pitchFamily="34" charset="0"/>
              </a:defRPr>
            </a:lvl3pPr>
            <a:lvl4pPr marL="1600200" indent="-228600" eaLnBrk="0" hangingPunct="0">
              <a:defRPr kumimoji="1">
                <a:solidFill>
                  <a:schemeClr val="bg2"/>
                </a:solidFill>
                <a:latin typeface="Tahoma" pitchFamily="34" charset="0"/>
              </a:defRPr>
            </a:lvl4pPr>
            <a:lvl5pPr marL="2057400" indent="-228600" eaLnBrk="0" hangingPunct="0">
              <a:defRPr kumimoji="1">
                <a:solidFill>
                  <a:schemeClr val="bg2"/>
                </a:solidFill>
                <a:latin typeface="Tahoma" pitchFamily="34" charset="0"/>
              </a:defRPr>
            </a:lvl5pPr>
            <a:lvl6pPr marL="2514600" indent="-228600" eaLnBrk="0" fontAlgn="base" hangingPunct="0">
              <a:spcBef>
                <a:spcPct val="0"/>
              </a:spcBef>
              <a:spcAft>
                <a:spcPct val="0"/>
              </a:spcAft>
              <a:defRPr kumimoji="1">
                <a:solidFill>
                  <a:schemeClr val="bg2"/>
                </a:solidFill>
                <a:latin typeface="Tahoma" pitchFamily="34" charset="0"/>
              </a:defRPr>
            </a:lvl6pPr>
            <a:lvl7pPr marL="2971800" indent="-228600" eaLnBrk="0" fontAlgn="base" hangingPunct="0">
              <a:spcBef>
                <a:spcPct val="0"/>
              </a:spcBef>
              <a:spcAft>
                <a:spcPct val="0"/>
              </a:spcAft>
              <a:defRPr kumimoji="1">
                <a:solidFill>
                  <a:schemeClr val="bg2"/>
                </a:solidFill>
                <a:latin typeface="Tahoma" pitchFamily="34" charset="0"/>
              </a:defRPr>
            </a:lvl7pPr>
            <a:lvl8pPr marL="3429000" indent="-228600" eaLnBrk="0" fontAlgn="base" hangingPunct="0">
              <a:spcBef>
                <a:spcPct val="0"/>
              </a:spcBef>
              <a:spcAft>
                <a:spcPct val="0"/>
              </a:spcAft>
              <a:defRPr kumimoji="1">
                <a:solidFill>
                  <a:schemeClr val="bg2"/>
                </a:solidFill>
                <a:latin typeface="Tahoma" pitchFamily="34" charset="0"/>
              </a:defRPr>
            </a:lvl8pPr>
            <a:lvl9pPr marL="3886200" indent="-228600" eaLnBrk="0" fontAlgn="base" hangingPunct="0">
              <a:spcBef>
                <a:spcPct val="0"/>
              </a:spcBef>
              <a:spcAft>
                <a:spcPct val="0"/>
              </a:spcAft>
              <a:defRPr kumimoji="1">
                <a:solidFill>
                  <a:schemeClr val="bg2"/>
                </a:solidFill>
                <a:latin typeface="Tahoma" pitchFamily="34" charset="0"/>
              </a:defRPr>
            </a:lvl9pPr>
          </a:lstStyle>
          <a:p>
            <a:pPr eaLnBrk="1" fontAlgn="auto" hangingPunct="1">
              <a:spcBef>
                <a:spcPct val="50000"/>
              </a:spcBef>
              <a:spcAft>
                <a:spcPts val="0"/>
              </a:spcAft>
              <a:defRPr/>
            </a:pPr>
            <a:r>
              <a:rPr kumimoji="0" lang="en-JM" sz="1600" kern="0" dirty="0">
                <a:solidFill>
                  <a:sysClr val="windowText" lastClr="000000"/>
                </a:solidFill>
                <a:latin typeface="Arial" pitchFamily="34" charset="0"/>
              </a:rPr>
              <a:t>Required use of appropriate approaches (</a:t>
            </a:r>
            <a:r>
              <a:rPr kumimoji="0" lang="en-JM" sz="1600" i="1" kern="0" dirty="0">
                <a:solidFill>
                  <a:sysClr val="windowText" lastClr="000000"/>
                </a:solidFill>
                <a:latin typeface="Arial" pitchFamily="34" charset="0"/>
              </a:rPr>
              <a:t>e.g. stochastic simulations</a:t>
            </a:r>
            <a:r>
              <a:rPr kumimoji="0" lang="en-JM" sz="1600" kern="0" dirty="0">
                <a:solidFill>
                  <a:sysClr val="windowText" lastClr="000000"/>
                </a:solidFill>
                <a:latin typeface="Arial" pitchFamily="34" charset="0"/>
              </a:rPr>
              <a:t>) to determine the impact of financial guarantees</a:t>
            </a:r>
          </a:p>
        </p:txBody>
      </p:sp>
      <p:sp>
        <p:nvSpPr>
          <p:cNvPr id="39" name="Oval 41"/>
          <p:cNvSpPr>
            <a:spLocks noChangeArrowheads="1"/>
          </p:cNvSpPr>
          <p:nvPr/>
        </p:nvSpPr>
        <p:spPr bwMode="auto">
          <a:xfrm>
            <a:off x="250825" y="5445125"/>
            <a:ext cx="8424863" cy="720725"/>
          </a:xfrm>
          <a:prstGeom prst="ellipse">
            <a:avLst/>
          </a:prstGeom>
          <a:noFill/>
          <a:ln w="9525" algn="ctr">
            <a:solidFill>
              <a:sysClr val="windowText" lastClr="000000"/>
            </a:solidFill>
            <a:round/>
            <a:headEnd/>
            <a:tailEnd/>
          </a:ln>
          <a:effectLst/>
          <a:extLst/>
        </p:spPr>
        <p:txBody>
          <a:bodyPr anchor="ctr">
            <a:spAutoFit/>
          </a:bodyPr>
          <a:lstStyle/>
          <a:p>
            <a:pPr eaLnBrk="1" fontAlgn="auto" hangingPunct="1">
              <a:spcBef>
                <a:spcPts val="0"/>
              </a:spcBef>
              <a:spcAft>
                <a:spcPts val="0"/>
              </a:spcAft>
              <a:defRPr/>
            </a:pPr>
            <a:endParaRPr lang="en-US" sz="1800" b="0" kern="0">
              <a:solidFill>
                <a:sysClr val="windowText" lastClr="000000"/>
              </a:solidFill>
            </a:endParaRPr>
          </a:p>
        </p:txBody>
      </p:sp>
      <p:sp>
        <p:nvSpPr>
          <p:cNvPr id="40" name="Line 42"/>
          <p:cNvSpPr>
            <a:spLocks noChangeShapeType="1"/>
          </p:cNvSpPr>
          <p:nvPr/>
        </p:nvSpPr>
        <p:spPr bwMode="auto">
          <a:xfrm flipH="1">
            <a:off x="4500563" y="1917700"/>
            <a:ext cx="71437" cy="3455988"/>
          </a:xfrm>
          <a:prstGeom prst="line">
            <a:avLst/>
          </a:prstGeom>
          <a:noFill/>
          <a:ln w="9525">
            <a:solidFill>
              <a:sysClr val="windowText" lastClr="000000"/>
            </a:solidFill>
            <a:round/>
            <a:headEnd/>
            <a:tailEnd type="triangle" w="lg" len="lg"/>
          </a:ln>
          <a:effectLst/>
          <a:extLst/>
        </p:spPr>
        <p:txBody>
          <a:bodyPr>
            <a:spAutoFit/>
          </a:bodyPr>
          <a:lstStyle/>
          <a:p>
            <a:pPr eaLnBrk="1" fontAlgn="auto" hangingPunct="1">
              <a:spcBef>
                <a:spcPts val="0"/>
              </a:spcBef>
              <a:spcAft>
                <a:spcPts val="0"/>
              </a:spcAft>
              <a:defRPr/>
            </a:pPr>
            <a:endParaRPr lang="en-US" sz="1800" b="0" kern="0">
              <a:solidFill>
                <a:sysClr val="windowText" lastClr="000000"/>
              </a:solidFill>
            </a:endParaRPr>
          </a:p>
        </p:txBody>
      </p:sp>
      <p:sp>
        <p:nvSpPr>
          <p:cNvPr id="1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09563" y="561975"/>
            <a:ext cx="8569325" cy="431800"/>
          </a:xfrm>
        </p:spPr>
        <p:txBody>
          <a:bodyPr anchor="b"/>
          <a:lstStyle/>
          <a:p>
            <a:pPr defTabSz="912813"/>
            <a:r>
              <a:rPr lang="en-GB" sz="2000" smtClean="0"/>
              <a:t>CFO Forum and MCEV Principles</a:t>
            </a:r>
          </a:p>
        </p:txBody>
      </p:sp>
      <p:sp>
        <p:nvSpPr>
          <p:cNvPr id="9318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93189" name="Rectangle 3"/>
          <p:cNvSpPr>
            <a:spLocks noChangeArrowheads="1"/>
          </p:cNvSpPr>
          <p:nvPr/>
        </p:nvSpPr>
        <p:spPr bwMode="auto">
          <a:xfrm>
            <a:off x="233363" y="1063625"/>
            <a:ext cx="8218487"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a:t>CFO Forum – June 2008: launch of MCEV Principles</a:t>
            </a:r>
            <a:endParaRPr lang="en-GB" sz="1600">
              <a:solidFill>
                <a:srgbClr val="000000"/>
              </a:solidFill>
            </a:endParaRPr>
          </a:p>
        </p:txBody>
      </p:sp>
      <p:pic>
        <p:nvPicPr>
          <p:cNvPr id="93190"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3200" y="1474788"/>
            <a:ext cx="3868738" cy="464343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 Box 3"/>
          <p:cNvSpPr txBox="1">
            <a:spLocks noChangeArrowheads="1"/>
          </p:cNvSpPr>
          <p:nvPr/>
        </p:nvSpPr>
        <p:spPr bwMode="auto">
          <a:xfrm>
            <a:off x="4071938" y="1425575"/>
            <a:ext cx="4656137" cy="1090613"/>
          </a:xfrm>
          <a:prstGeom prst="rect">
            <a:avLst/>
          </a:prstGeom>
          <a:noFill/>
          <a:ln>
            <a:noFill/>
          </a:ln>
          <a:effectLst/>
          <a:extLst/>
        </p:spPr>
        <p:txBody>
          <a:bodyPr>
            <a:spAutoFit/>
          </a:bodyPr>
          <a:lstStyle/>
          <a:p>
            <a:pPr eaLnBrk="1" fontAlgn="auto" hangingPunct="1">
              <a:lnSpc>
                <a:spcPct val="120000"/>
              </a:lnSpc>
              <a:spcBef>
                <a:spcPct val="20000"/>
              </a:spcBef>
              <a:spcAft>
                <a:spcPts val="0"/>
              </a:spcAft>
              <a:buFont typeface="Wingdings" pitchFamily="2" charset="2"/>
              <a:buNone/>
              <a:defRPr/>
            </a:pPr>
            <a:r>
              <a:rPr lang="en-GB" sz="1800" b="0" kern="0" dirty="0">
                <a:solidFill>
                  <a:sysClr val="windowText" lastClr="000000"/>
                </a:solidFill>
                <a:latin typeface="Arial" pitchFamily="34" charset="0"/>
              </a:rPr>
              <a:t>On the 4th June 2008, the CFO published the </a:t>
            </a:r>
            <a:r>
              <a:rPr lang="en-GB" sz="1800" kern="0" dirty="0">
                <a:solidFill>
                  <a:srgbClr val="4F81BD"/>
                </a:solidFill>
                <a:effectLst>
                  <a:outerShdw blurRad="38100" dist="38100" dir="2700000" algn="tl">
                    <a:srgbClr val="C0C0C0"/>
                  </a:outerShdw>
                </a:effectLst>
                <a:latin typeface="Arial" pitchFamily="34" charset="0"/>
              </a:rPr>
              <a:t>Market Consistent Embedded Value Principles</a:t>
            </a:r>
            <a:endParaRPr lang="en-US" sz="1800" kern="0" dirty="0">
              <a:solidFill>
                <a:srgbClr val="4F81BD"/>
              </a:solidFill>
              <a:effectLst>
                <a:outerShdw blurRad="38100" dist="38100" dir="2700000" algn="tl">
                  <a:srgbClr val="C0C0C0"/>
                </a:outerShdw>
              </a:effectLst>
              <a:latin typeface="Arial" pitchFamily="34" charset="0"/>
            </a:endParaRPr>
          </a:p>
        </p:txBody>
      </p:sp>
      <p:sp>
        <p:nvSpPr>
          <p:cNvPr id="12" name="Text Box 5"/>
          <p:cNvSpPr txBox="1">
            <a:spLocks noChangeArrowheads="1"/>
          </p:cNvSpPr>
          <p:nvPr/>
        </p:nvSpPr>
        <p:spPr bwMode="auto">
          <a:xfrm>
            <a:off x="4287838" y="2540000"/>
            <a:ext cx="4510087" cy="3783013"/>
          </a:xfrm>
          <a:prstGeom prst="rect">
            <a:avLst/>
          </a:prstGeom>
          <a:noFill/>
          <a:ln>
            <a:noFill/>
          </a:ln>
          <a:effectLst/>
          <a:extLst/>
        </p:spPr>
        <p:txBody>
          <a:bodyPr lIns="0" tIns="0" rIns="0" bIns="0"/>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562100" indent="-228600">
              <a:defRPr>
                <a:solidFill>
                  <a:schemeClr val="tx1"/>
                </a:solidFill>
                <a:latin typeface="Arial" pitchFamily="34" charset="0"/>
              </a:defRPr>
            </a:lvl4pPr>
            <a:lvl5pPr marL="1981200" indent="-228600">
              <a:defRPr>
                <a:solidFill>
                  <a:schemeClr val="tx1"/>
                </a:solidFill>
                <a:latin typeface="Arial" pitchFamily="34" charset="0"/>
              </a:defRPr>
            </a:lvl5pPr>
            <a:lvl6pPr marL="2438400" indent="-228600" fontAlgn="base">
              <a:spcBef>
                <a:spcPct val="0"/>
              </a:spcBef>
              <a:spcAft>
                <a:spcPct val="0"/>
              </a:spcAft>
              <a:defRPr>
                <a:solidFill>
                  <a:schemeClr val="tx1"/>
                </a:solidFill>
                <a:latin typeface="Arial" pitchFamily="34" charset="0"/>
              </a:defRPr>
            </a:lvl6pPr>
            <a:lvl7pPr marL="2895600" indent="-228600" fontAlgn="base">
              <a:spcBef>
                <a:spcPct val="0"/>
              </a:spcBef>
              <a:spcAft>
                <a:spcPct val="0"/>
              </a:spcAft>
              <a:defRPr>
                <a:solidFill>
                  <a:schemeClr val="tx1"/>
                </a:solidFill>
                <a:latin typeface="Arial" pitchFamily="34" charset="0"/>
              </a:defRPr>
            </a:lvl7pPr>
            <a:lvl8pPr marL="3352800" indent="-228600" fontAlgn="base">
              <a:spcBef>
                <a:spcPct val="0"/>
              </a:spcBef>
              <a:spcAft>
                <a:spcPct val="0"/>
              </a:spcAft>
              <a:defRPr>
                <a:solidFill>
                  <a:schemeClr val="tx1"/>
                </a:solidFill>
                <a:latin typeface="Arial" pitchFamily="34" charset="0"/>
              </a:defRPr>
            </a:lvl8pPr>
            <a:lvl9pPr marL="3810000" indent="-228600" fontAlgn="base">
              <a:spcBef>
                <a:spcPct val="0"/>
              </a:spcBef>
              <a:spcAft>
                <a:spcPct val="0"/>
              </a:spcAft>
              <a:defRPr>
                <a:solidFill>
                  <a:schemeClr val="tx1"/>
                </a:solidFill>
                <a:latin typeface="Arial" pitchFamily="34" charset="0"/>
              </a:defRPr>
            </a:lvl9pPr>
          </a:lstStyle>
          <a:p>
            <a:pPr algn="l" eaLnBrk="1" fontAlgn="auto" hangingPunct="1">
              <a:lnSpc>
                <a:spcPct val="120000"/>
              </a:lnSpc>
              <a:spcBef>
                <a:spcPct val="20000"/>
              </a:spcBef>
              <a:spcAft>
                <a:spcPts val="0"/>
              </a:spcAft>
              <a:defRPr/>
            </a:pPr>
            <a:r>
              <a:rPr lang="en-US" sz="1800" kern="0" dirty="0" smtClean="0">
                <a:solidFill>
                  <a:srgbClr val="4F81BD"/>
                </a:solidFill>
                <a:effectLst>
                  <a:outerShdw blurRad="38100" dist="38100" dir="2700000" algn="tl">
                    <a:srgbClr val="C0C0C0"/>
                  </a:outerShdw>
                </a:effectLst>
                <a:cs typeface="Arial" pitchFamily="34" charset="0"/>
              </a:rPr>
              <a:t>MCEV Principles</a:t>
            </a:r>
            <a:r>
              <a:rPr lang="en-US" sz="1800" kern="0" dirty="0" smtClean="0">
                <a:solidFill>
                  <a:srgbClr val="4F81BD"/>
                </a:solidFill>
                <a:cs typeface="Arial" pitchFamily="34" charset="0"/>
              </a:rPr>
              <a:t>:</a:t>
            </a:r>
          </a:p>
          <a:p>
            <a:pPr algn="l" eaLnBrk="1" fontAlgn="auto" hangingPunct="1">
              <a:lnSpc>
                <a:spcPct val="120000"/>
              </a:lnSpc>
              <a:spcBef>
                <a:spcPct val="20000"/>
              </a:spcBef>
              <a:spcAft>
                <a:spcPts val="0"/>
              </a:spcAft>
              <a:buFont typeface="Wingdings" pitchFamily="2" charset="2"/>
              <a:buChar char="Ø"/>
              <a:defRPr/>
            </a:pPr>
            <a:r>
              <a:rPr lang="en-GB" sz="1800" kern="0" dirty="0" smtClean="0">
                <a:solidFill>
                  <a:srgbClr val="4F81BD"/>
                </a:solidFill>
                <a:cs typeface="Arial" pitchFamily="34" charset="0"/>
              </a:rPr>
              <a:t>replaced the EEV Principles </a:t>
            </a:r>
            <a:r>
              <a:rPr lang="en-GB" sz="1800" b="0" kern="0" dirty="0" smtClean="0">
                <a:solidFill>
                  <a:sysClr val="windowText" lastClr="000000"/>
                </a:solidFill>
                <a:cs typeface="Arial" pitchFamily="34" charset="0"/>
              </a:rPr>
              <a:t>(i.e. standalone document, no t supplement to EEV)</a:t>
            </a:r>
          </a:p>
          <a:p>
            <a:pPr algn="l" eaLnBrk="1" fontAlgn="auto" hangingPunct="1">
              <a:lnSpc>
                <a:spcPct val="120000"/>
              </a:lnSpc>
              <a:spcBef>
                <a:spcPct val="20000"/>
              </a:spcBef>
              <a:spcAft>
                <a:spcPts val="0"/>
              </a:spcAft>
              <a:buFont typeface="Wingdings" pitchFamily="2" charset="2"/>
              <a:buChar char="Ø"/>
              <a:defRPr/>
            </a:pPr>
            <a:r>
              <a:rPr lang="en-US" sz="1800" kern="0" dirty="0" smtClean="0">
                <a:solidFill>
                  <a:srgbClr val="4F81BD"/>
                </a:solidFill>
                <a:cs typeface="Arial" pitchFamily="34" charset="0"/>
              </a:rPr>
              <a:t>at beginning compulsory from year-end 2009 </a:t>
            </a:r>
            <a:r>
              <a:rPr lang="en-US" sz="1800" kern="0" dirty="0" smtClean="0">
                <a:solidFill>
                  <a:sysClr val="windowText" lastClr="000000"/>
                </a:solidFill>
                <a:cs typeface="Arial" pitchFamily="34" charset="0"/>
              </a:rPr>
              <a:t> </a:t>
            </a:r>
            <a:r>
              <a:rPr lang="en-US" sz="1800" b="0" kern="0" dirty="0" smtClean="0">
                <a:solidFill>
                  <a:sysClr val="windowText" lastClr="000000"/>
                </a:solidFill>
                <a:cs typeface="Arial" pitchFamily="34" charset="0"/>
              </a:rPr>
              <a:t>for CFO Forum members</a:t>
            </a:r>
            <a:r>
              <a:rPr lang="en-GB" sz="1800" b="0" kern="0" dirty="0" smtClean="0">
                <a:solidFill>
                  <a:sysClr val="windowText" lastClr="000000"/>
                </a:solidFill>
                <a:cs typeface="Arial" pitchFamily="34" charset="0"/>
              </a:rPr>
              <a:t> (early adoption was possible)</a:t>
            </a:r>
          </a:p>
          <a:p>
            <a:pPr algn="l" eaLnBrk="1" fontAlgn="auto" hangingPunct="1">
              <a:lnSpc>
                <a:spcPct val="120000"/>
              </a:lnSpc>
              <a:spcBef>
                <a:spcPct val="20000"/>
              </a:spcBef>
              <a:spcAft>
                <a:spcPts val="0"/>
              </a:spcAft>
              <a:buFont typeface="Wingdings" pitchFamily="2" charset="2"/>
              <a:buChar char="Ø"/>
              <a:defRPr/>
            </a:pPr>
            <a:r>
              <a:rPr lang="en-US" sz="1800" b="0" kern="0" dirty="0" smtClean="0">
                <a:solidFill>
                  <a:sysClr val="windowText" lastClr="000000"/>
                </a:solidFill>
                <a:cs typeface="Arial" pitchFamily="34" charset="0"/>
              </a:rPr>
              <a:t>mandated </a:t>
            </a:r>
            <a:r>
              <a:rPr lang="en-US" sz="1800" kern="0" dirty="0" smtClean="0">
                <a:solidFill>
                  <a:srgbClr val="4F81BD"/>
                </a:solidFill>
                <a:cs typeface="Arial" pitchFamily="34" charset="0"/>
              </a:rPr>
              <a:t>independent external review</a:t>
            </a:r>
            <a:r>
              <a:rPr lang="en-US" sz="1800" b="0" kern="0" dirty="0" smtClean="0">
                <a:solidFill>
                  <a:sysClr val="windowText" lastClr="000000"/>
                </a:solidFill>
                <a:cs typeface="Arial" pitchFamily="34" charset="0"/>
              </a:rPr>
              <a:t> of results as well as methodology and assumptions</a:t>
            </a:r>
            <a:endParaRPr lang="en-GB" sz="1800" b="0" kern="0" dirty="0" smtClean="0">
              <a:solidFill>
                <a:sysClr val="windowText" lastClr="000000"/>
              </a:solidFill>
              <a:cs typeface="Arial" pitchFamily="34" charset="0"/>
            </a:endParaRP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9563" y="561975"/>
            <a:ext cx="8569325" cy="431800"/>
          </a:xfrm>
        </p:spPr>
        <p:txBody>
          <a:bodyPr anchor="b"/>
          <a:lstStyle/>
          <a:p>
            <a:pPr defTabSz="912813"/>
            <a:r>
              <a:rPr lang="en-GB" sz="2000" smtClean="0"/>
              <a:t>CFO Forum and MCEV Principles</a:t>
            </a:r>
          </a:p>
        </p:txBody>
      </p:sp>
      <p:sp>
        <p:nvSpPr>
          <p:cNvPr id="9421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94213" name="Picture 4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213" y="1774825"/>
            <a:ext cx="7539037"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4"/>
          <p:cNvSpPr txBox="1">
            <a:spLocks noChangeArrowheads="1"/>
          </p:cNvSpPr>
          <p:nvPr/>
        </p:nvSpPr>
        <p:spPr bwMode="auto">
          <a:xfrm>
            <a:off x="684213" y="1271588"/>
            <a:ext cx="7539037" cy="431800"/>
          </a:xfrm>
          <a:prstGeom prst="rect">
            <a:avLst/>
          </a:prstGeom>
          <a:solidFill>
            <a:srgbClr val="DDDDDD"/>
          </a:solidFill>
          <a:ln w="6350" algn="ctr">
            <a:solidFill>
              <a:srgbClr val="800000"/>
            </a:solidFill>
            <a:miter lim="800000"/>
            <a:headEnd/>
            <a:tailEnd/>
          </a:ln>
          <a:effectLst/>
          <a:extLst/>
        </p:spPr>
        <p:txBody>
          <a:bodyPr anchor="ctr"/>
          <a:lstStyle>
            <a:lvl1pPr eaLnBrk="0" hangingPunct="0">
              <a:tabLst>
                <a:tab pos="5387975" algn="r"/>
                <a:tab pos="6724650" algn="r"/>
                <a:tab pos="8189913" algn="r"/>
              </a:tabLst>
              <a:defRPr kumimoji="1">
                <a:solidFill>
                  <a:schemeClr val="bg2"/>
                </a:solidFill>
                <a:latin typeface="Tahoma" pitchFamily="34" charset="0"/>
              </a:defRPr>
            </a:lvl1pPr>
            <a:lvl2pPr marL="742950" indent="-285750" eaLnBrk="0" hangingPunct="0">
              <a:tabLst>
                <a:tab pos="5387975" algn="r"/>
                <a:tab pos="6724650" algn="r"/>
                <a:tab pos="8189913" algn="r"/>
              </a:tabLst>
              <a:defRPr kumimoji="1">
                <a:solidFill>
                  <a:schemeClr val="bg2"/>
                </a:solidFill>
                <a:latin typeface="Tahoma" pitchFamily="34" charset="0"/>
              </a:defRPr>
            </a:lvl2pPr>
            <a:lvl3pPr marL="1143000" indent="-228600" eaLnBrk="0" hangingPunct="0">
              <a:tabLst>
                <a:tab pos="5387975" algn="r"/>
                <a:tab pos="6724650" algn="r"/>
                <a:tab pos="8189913" algn="r"/>
              </a:tabLst>
              <a:defRPr kumimoji="1">
                <a:solidFill>
                  <a:schemeClr val="bg2"/>
                </a:solidFill>
                <a:latin typeface="Tahoma" pitchFamily="34" charset="0"/>
              </a:defRPr>
            </a:lvl3pPr>
            <a:lvl4pPr marL="1600200" indent="-228600" eaLnBrk="0" hangingPunct="0">
              <a:tabLst>
                <a:tab pos="5387975" algn="r"/>
                <a:tab pos="6724650" algn="r"/>
                <a:tab pos="8189913" algn="r"/>
              </a:tabLst>
              <a:defRPr kumimoji="1">
                <a:solidFill>
                  <a:schemeClr val="bg2"/>
                </a:solidFill>
                <a:latin typeface="Tahoma" pitchFamily="34" charset="0"/>
              </a:defRPr>
            </a:lvl4pPr>
            <a:lvl5pPr marL="2057400" indent="-228600" eaLnBrk="0" hangingPunct="0">
              <a:tabLst>
                <a:tab pos="5387975" algn="r"/>
                <a:tab pos="6724650" algn="r"/>
                <a:tab pos="8189913" algn="r"/>
              </a:tabLst>
              <a:defRPr kumimoji="1">
                <a:solidFill>
                  <a:schemeClr val="bg2"/>
                </a:solidFill>
                <a:latin typeface="Tahoma" pitchFamily="34" charset="0"/>
              </a:defRPr>
            </a:lvl5pPr>
            <a:lvl6pPr marL="25146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6pPr>
            <a:lvl7pPr marL="29718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7pPr>
            <a:lvl8pPr marL="34290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8pPr>
            <a:lvl9pPr marL="3886200" indent="-228600" eaLnBrk="0" fontAlgn="base" hangingPunct="0">
              <a:spcBef>
                <a:spcPct val="0"/>
              </a:spcBef>
              <a:spcAft>
                <a:spcPct val="0"/>
              </a:spcAft>
              <a:tabLst>
                <a:tab pos="5387975" algn="r"/>
                <a:tab pos="6724650" algn="r"/>
                <a:tab pos="8189913" algn="r"/>
              </a:tabLst>
              <a:defRPr kumimoji="1">
                <a:solidFill>
                  <a:schemeClr val="bg2"/>
                </a:solidFill>
                <a:latin typeface="Tahoma" pitchFamily="34" charset="0"/>
              </a:defRPr>
            </a:lvl9pPr>
          </a:lstStyle>
          <a:p>
            <a:pPr eaLnBrk="1" fontAlgn="auto" hangingPunct="1">
              <a:lnSpc>
                <a:spcPct val="125000"/>
              </a:lnSpc>
              <a:spcBef>
                <a:spcPct val="25000"/>
              </a:spcBef>
              <a:spcAft>
                <a:spcPct val="20000"/>
              </a:spcAft>
              <a:buFont typeface="Wingdings" pitchFamily="2" charset="2"/>
              <a:buNone/>
              <a:defRPr/>
            </a:pPr>
            <a:r>
              <a:rPr kumimoji="0" lang="en-GB" altLang="ja-JP" sz="1800" kern="0" dirty="0">
                <a:solidFill>
                  <a:srgbClr val="4F81BD"/>
                </a:solidFill>
                <a:latin typeface="Arial" pitchFamily="34" charset="0"/>
                <a:ea typeface="ＭＳ Ｐゴシック" pitchFamily="34" charset="-128"/>
              </a:rPr>
              <a:t>Market Consistent Embedded Value Principles</a:t>
            </a:r>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09563" y="561975"/>
            <a:ext cx="8569325" cy="431800"/>
          </a:xfrm>
        </p:spPr>
        <p:txBody>
          <a:bodyPr anchor="b"/>
          <a:lstStyle/>
          <a:p>
            <a:pPr defTabSz="912813"/>
            <a:r>
              <a:rPr lang="en-GB" sz="2000" smtClean="0"/>
              <a:t>CFO Forum and MCEV Principles</a:t>
            </a:r>
          </a:p>
        </p:txBody>
      </p:sp>
      <p:sp>
        <p:nvSpPr>
          <p:cNvPr id="9523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1" name="Text Box 4"/>
          <p:cNvSpPr txBox="1">
            <a:spLocks noChangeArrowheads="1"/>
          </p:cNvSpPr>
          <p:nvPr/>
        </p:nvSpPr>
        <p:spPr bwMode="auto">
          <a:xfrm>
            <a:off x="107950" y="5667375"/>
            <a:ext cx="8748713" cy="641350"/>
          </a:xfrm>
          <a:prstGeom prst="rect">
            <a:avLst/>
          </a:prstGeom>
          <a:noFill/>
          <a:ln>
            <a:noFill/>
          </a:ln>
          <a:effectLst/>
          <a:extLst/>
        </p:spPr>
        <p:txBody>
          <a:bodyPr lIns="36000" tIns="46038" rIns="36000" bIns="46038">
            <a:spAutoFit/>
          </a:bodyPr>
          <a:lstStyle/>
          <a:p>
            <a:pPr eaLnBrk="1" fontAlgn="auto" hangingPunct="1">
              <a:spcBef>
                <a:spcPct val="50000"/>
              </a:spcBef>
              <a:spcAft>
                <a:spcPts val="0"/>
              </a:spcAft>
              <a:defRPr/>
            </a:pPr>
            <a:r>
              <a:rPr lang="en-GB" sz="1800" b="0" kern="0" dirty="0">
                <a:solidFill>
                  <a:sysClr val="windowText" lastClr="000000"/>
                </a:solidFill>
                <a:latin typeface="Arial" pitchFamily="34" charset="0"/>
              </a:rPr>
              <a:t>The launch of </a:t>
            </a:r>
            <a:r>
              <a:rPr lang="en-GB" sz="1800" kern="0" dirty="0">
                <a:solidFill>
                  <a:srgbClr val="4F81BD"/>
                </a:solidFill>
                <a:effectLst>
                  <a:outerShdw blurRad="38100" dist="38100" dir="2700000" algn="tl">
                    <a:srgbClr val="C0C0C0"/>
                  </a:outerShdw>
                </a:effectLst>
                <a:latin typeface="Arial" pitchFamily="34" charset="0"/>
              </a:rPr>
              <a:t>MCEV Principles</a:t>
            </a:r>
            <a:r>
              <a:rPr lang="en-GB" sz="1800" b="0" kern="0" dirty="0">
                <a:solidFill>
                  <a:sysClr val="windowText" lastClr="000000"/>
                </a:solidFill>
                <a:latin typeface="Arial" pitchFamily="34" charset="0"/>
              </a:rPr>
              <a:t> was initially welcomed by analysts and investor community and it was seen as </a:t>
            </a:r>
            <a:r>
              <a:rPr lang="en-US" sz="1800" b="0" kern="0" dirty="0">
                <a:solidFill>
                  <a:sysClr val="windowText" lastClr="000000"/>
                </a:solidFill>
                <a:latin typeface="Arial" pitchFamily="34" charset="0"/>
              </a:rPr>
              <a:t>a step in the right direction</a:t>
            </a:r>
            <a:endParaRPr lang="en-GB" sz="1800" b="0" kern="0" dirty="0">
              <a:solidFill>
                <a:sysClr val="windowText" lastClr="000000"/>
              </a:solidFill>
              <a:latin typeface="Arial" pitchFamily="34" charset="0"/>
            </a:endParaRPr>
          </a:p>
        </p:txBody>
      </p:sp>
      <p:sp>
        <p:nvSpPr>
          <p:cNvPr id="12" name="Text Box 5"/>
          <p:cNvSpPr txBox="1">
            <a:spLocks noChangeArrowheads="1"/>
          </p:cNvSpPr>
          <p:nvPr/>
        </p:nvSpPr>
        <p:spPr bwMode="auto">
          <a:xfrm>
            <a:off x="179388" y="1347788"/>
            <a:ext cx="8816975" cy="3889375"/>
          </a:xfrm>
          <a:prstGeom prst="rect">
            <a:avLst/>
          </a:prstGeom>
          <a:noFill/>
          <a:ln>
            <a:noFill/>
          </a:ln>
          <a:effectLst/>
          <a:extLst/>
        </p:spPr>
        <p:txBody>
          <a:bodyPr lIns="36000" tIns="46038" rIns="36000" bIns="46038"/>
          <a:lstStyle>
            <a:lvl1pPr marL="180975" indent="-180975">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eaLnBrk="1" fontAlgn="auto" hangingPunct="1">
              <a:spcBef>
                <a:spcPct val="80000"/>
              </a:spcBef>
              <a:spcAft>
                <a:spcPts val="0"/>
              </a:spcAft>
              <a:defRPr/>
            </a:pPr>
            <a:r>
              <a:rPr lang="en-GB" sz="1800" kern="0" dirty="0" smtClean="0">
                <a:solidFill>
                  <a:srgbClr val="4F81BD"/>
                </a:solidFill>
                <a:effectLst>
                  <a:outerShdw blurRad="38100" dist="38100" dir="2700000" algn="tl">
                    <a:srgbClr val="C0C0C0"/>
                  </a:outerShdw>
                </a:effectLst>
              </a:rPr>
              <a:t>Main implications</a:t>
            </a:r>
            <a:r>
              <a:rPr lang="en-GB" sz="1800" b="0" kern="0" dirty="0" smtClean="0">
                <a:solidFill>
                  <a:sysClr val="windowText" lastClr="000000"/>
                </a:solidFill>
              </a:rPr>
              <a:t> of the MCEV Principles:</a:t>
            </a:r>
          </a:p>
          <a:p>
            <a:pPr algn="l" eaLnBrk="1" fontAlgn="auto" hangingPunct="1">
              <a:spcBef>
                <a:spcPct val="80000"/>
              </a:spcBef>
              <a:spcAft>
                <a:spcPts val="0"/>
              </a:spcAft>
              <a:buFont typeface="Wingdings" pitchFamily="2" charset="2"/>
              <a:buChar char="Ø"/>
              <a:defRPr/>
            </a:pPr>
            <a:r>
              <a:rPr lang="en-US" sz="1600" b="0" kern="0" dirty="0" smtClean="0">
                <a:solidFill>
                  <a:sysClr val="windowText" lastClr="000000"/>
                </a:solidFill>
              </a:rPr>
              <a:t>all projected cash flows should be valued </a:t>
            </a:r>
            <a:r>
              <a:rPr lang="en-US" sz="1600" u="sng" kern="0" dirty="0" smtClean="0">
                <a:solidFill>
                  <a:sysClr val="windowText" lastClr="000000"/>
                </a:solidFill>
              </a:rPr>
              <a:t>in line with the price of similar cash flows</a:t>
            </a:r>
            <a:r>
              <a:rPr lang="en-US" sz="1600" b="0" kern="0" dirty="0" smtClean="0">
                <a:solidFill>
                  <a:sysClr val="windowText" lastClr="000000"/>
                </a:solidFill>
              </a:rPr>
              <a:t> that are traded in the capital markets  [</a:t>
            </a:r>
            <a:r>
              <a:rPr lang="en-US" sz="1600" b="0" i="1" kern="0" dirty="0" smtClean="0">
                <a:solidFill>
                  <a:sysClr val="windowText" lastClr="000000"/>
                </a:solidFill>
              </a:rPr>
              <a:t>Principle 3 &amp; 7</a:t>
            </a:r>
            <a:r>
              <a:rPr lang="en-US" sz="1600" b="0" kern="0" dirty="0" smtClean="0">
                <a:solidFill>
                  <a:sysClr val="windowText" lastClr="000000"/>
                </a:solidFill>
              </a:rPr>
              <a:t>]</a:t>
            </a:r>
          </a:p>
          <a:p>
            <a:pPr algn="l" eaLnBrk="1" fontAlgn="auto" hangingPunct="1">
              <a:spcBef>
                <a:spcPct val="80000"/>
              </a:spcBef>
              <a:spcAft>
                <a:spcPts val="0"/>
              </a:spcAft>
              <a:buFont typeface="Wingdings" pitchFamily="2" charset="2"/>
              <a:buChar char="Ø"/>
              <a:defRPr/>
            </a:pPr>
            <a:r>
              <a:rPr lang="en-US" sz="1600" u="sng" kern="0" dirty="0" smtClean="0">
                <a:solidFill>
                  <a:sysClr val="windowText" lastClr="000000"/>
                </a:solidFill>
              </a:rPr>
              <a:t>use of swap rates as reference rates</a:t>
            </a:r>
            <a:r>
              <a:rPr lang="en-US" sz="1600" b="0" kern="0" dirty="0" smtClean="0">
                <a:solidFill>
                  <a:sysClr val="windowText" lastClr="000000"/>
                </a:solidFill>
              </a:rPr>
              <a:t> (i.e. proxy for risk-free rate) [</a:t>
            </a:r>
            <a:r>
              <a:rPr lang="en-US" sz="1600" b="0" i="1" kern="0" dirty="0" smtClean="0">
                <a:solidFill>
                  <a:sysClr val="windowText" lastClr="000000"/>
                </a:solidFill>
              </a:rPr>
              <a:t>Principle 14</a:t>
            </a:r>
            <a:r>
              <a:rPr lang="en-US" sz="1600" b="0" kern="0" dirty="0" smtClean="0">
                <a:solidFill>
                  <a:sysClr val="windowText" lastClr="000000"/>
                </a:solidFill>
              </a:rPr>
              <a:t>]</a:t>
            </a:r>
          </a:p>
          <a:p>
            <a:pPr algn="l" eaLnBrk="1" fontAlgn="auto" hangingPunct="1">
              <a:spcBef>
                <a:spcPct val="80000"/>
              </a:spcBef>
              <a:spcAft>
                <a:spcPts val="0"/>
              </a:spcAft>
              <a:buFont typeface="Wingdings" pitchFamily="2" charset="2"/>
              <a:buChar char="Ø"/>
              <a:defRPr/>
            </a:pPr>
            <a:r>
              <a:rPr lang="en-US" sz="1600" u="sng" kern="0" dirty="0" smtClean="0">
                <a:solidFill>
                  <a:sysClr val="windowText" lastClr="000000"/>
                </a:solidFill>
              </a:rPr>
              <a:t>no adjustment for liquidity premium</a:t>
            </a:r>
            <a:r>
              <a:rPr lang="en-US" sz="1600" b="0" kern="0" dirty="0" smtClean="0">
                <a:solidFill>
                  <a:sysClr val="windowText" lastClr="000000"/>
                </a:solidFill>
              </a:rPr>
              <a:t> is allowed [</a:t>
            </a:r>
            <a:r>
              <a:rPr lang="en-US" sz="1600" b="0" i="1" kern="0" dirty="0" smtClean="0">
                <a:solidFill>
                  <a:sysClr val="windowText" lastClr="000000"/>
                </a:solidFill>
              </a:rPr>
              <a:t>Principle 14</a:t>
            </a:r>
            <a:r>
              <a:rPr lang="en-US" sz="1600" b="0" kern="0" dirty="0" smtClean="0">
                <a:solidFill>
                  <a:sysClr val="windowText" lastClr="000000"/>
                </a:solidFill>
              </a:rPr>
              <a:t>]</a:t>
            </a:r>
          </a:p>
          <a:p>
            <a:pPr algn="l" eaLnBrk="1" fontAlgn="auto" hangingPunct="1">
              <a:spcBef>
                <a:spcPct val="80000"/>
              </a:spcBef>
              <a:spcAft>
                <a:spcPts val="0"/>
              </a:spcAft>
              <a:buFont typeface="Wingdings" pitchFamily="2" charset="2"/>
              <a:buChar char="Ø"/>
              <a:defRPr/>
            </a:pPr>
            <a:r>
              <a:rPr lang="en-US" sz="1600" b="0" kern="0" dirty="0" smtClean="0">
                <a:solidFill>
                  <a:sysClr val="windowText" lastClr="000000"/>
                </a:solidFill>
              </a:rPr>
              <a:t>volatility assumptions should be based on </a:t>
            </a:r>
            <a:r>
              <a:rPr lang="en-US" sz="1600" u="sng" kern="0" dirty="0" smtClean="0">
                <a:solidFill>
                  <a:sysClr val="windowText" lastClr="000000"/>
                </a:solidFill>
              </a:rPr>
              <a:t>implied volatilities</a:t>
            </a:r>
            <a:r>
              <a:rPr lang="en-US" sz="1600" b="0" kern="0" dirty="0" smtClean="0">
                <a:solidFill>
                  <a:sysClr val="windowText" lastClr="000000"/>
                </a:solidFill>
              </a:rPr>
              <a:t> derived from the market </a:t>
            </a:r>
            <a:r>
              <a:rPr lang="en-US" sz="1600" u="sng" kern="0" dirty="0" smtClean="0">
                <a:solidFill>
                  <a:sysClr val="windowText" lastClr="000000"/>
                </a:solidFill>
              </a:rPr>
              <a:t>as at the valuation date</a:t>
            </a:r>
            <a:r>
              <a:rPr lang="en-US" sz="1600" b="0" kern="0" dirty="0" smtClean="0">
                <a:solidFill>
                  <a:sysClr val="windowText" lastClr="000000"/>
                </a:solidFill>
              </a:rPr>
              <a:t> (rather than based on historic volatilities) [</a:t>
            </a:r>
            <a:r>
              <a:rPr lang="en-US" sz="1600" b="0" i="1" kern="0" dirty="0" smtClean="0">
                <a:solidFill>
                  <a:sysClr val="windowText" lastClr="000000"/>
                </a:solidFill>
              </a:rPr>
              <a:t>Principle 15</a:t>
            </a:r>
            <a:r>
              <a:rPr lang="en-US" sz="1600" b="0" kern="0" dirty="0" smtClean="0">
                <a:solidFill>
                  <a:sysClr val="windowText" lastClr="000000"/>
                </a:solidFill>
              </a:rPr>
              <a:t>]</a:t>
            </a:r>
          </a:p>
          <a:p>
            <a:pPr algn="l" eaLnBrk="1" fontAlgn="auto" hangingPunct="1">
              <a:spcBef>
                <a:spcPct val="80000"/>
              </a:spcBef>
              <a:spcAft>
                <a:spcPts val="0"/>
              </a:spcAft>
              <a:buFont typeface="Wingdings" pitchFamily="2" charset="2"/>
              <a:buChar char="Ø"/>
              <a:defRPr/>
            </a:pPr>
            <a:r>
              <a:rPr lang="en-US" sz="1600" u="sng" kern="0" dirty="0" smtClean="0">
                <a:solidFill>
                  <a:sysClr val="windowText" lastClr="000000"/>
                </a:solidFill>
              </a:rPr>
              <a:t>required capital</a:t>
            </a:r>
            <a:r>
              <a:rPr lang="en-US" sz="1600" b="0" kern="0" dirty="0" smtClean="0">
                <a:solidFill>
                  <a:sysClr val="windowText" lastClr="000000"/>
                </a:solidFill>
              </a:rPr>
              <a:t> should include amounts required </a:t>
            </a:r>
            <a:r>
              <a:rPr lang="en-US" sz="1600" u="sng" kern="0" dirty="0" smtClean="0">
                <a:solidFill>
                  <a:sysClr val="windowText" lastClr="000000"/>
                </a:solidFill>
              </a:rPr>
              <a:t>to meet internal objectives</a:t>
            </a:r>
            <a:r>
              <a:rPr lang="en-US" sz="1600" b="0" kern="0" dirty="0" smtClean="0">
                <a:solidFill>
                  <a:sysClr val="windowText" lastClr="000000"/>
                </a:solidFill>
              </a:rPr>
              <a:t> (based on internal risk assessment or targeted credit rating) [</a:t>
            </a:r>
            <a:r>
              <a:rPr lang="en-US" sz="1600" b="0" i="1" kern="0" dirty="0" smtClean="0">
                <a:solidFill>
                  <a:sysClr val="windowText" lastClr="000000"/>
                </a:solidFill>
              </a:rPr>
              <a:t>Principle 5</a:t>
            </a:r>
            <a:r>
              <a:rPr lang="en-US" sz="1600" b="0" kern="0" dirty="0" smtClean="0">
                <a:solidFill>
                  <a:sysClr val="windowText" lastClr="000000"/>
                </a:solidFill>
              </a:rPr>
              <a:t>]</a:t>
            </a:r>
          </a:p>
          <a:p>
            <a:pPr algn="l" eaLnBrk="1" fontAlgn="auto" hangingPunct="1">
              <a:spcBef>
                <a:spcPct val="80000"/>
              </a:spcBef>
              <a:spcAft>
                <a:spcPts val="0"/>
              </a:spcAft>
              <a:buFont typeface="Wingdings" pitchFamily="2" charset="2"/>
              <a:buChar char="Ø"/>
              <a:defRPr/>
            </a:pPr>
            <a:r>
              <a:rPr lang="en-US" sz="1600" b="0" kern="0" dirty="0" smtClean="0">
                <a:solidFill>
                  <a:sysClr val="windowText" lastClr="000000"/>
                </a:solidFill>
              </a:rPr>
              <a:t>explicit and separate </a:t>
            </a:r>
            <a:r>
              <a:rPr lang="en-US" sz="1600" u="sng" kern="0" dirty="0" smtClean="0">
                <a:solidFill>
                  <a:sysClr val="windowText" lastClr="000000"/>
                </a:solidFill>
              </a:rPr>
              <a:t>allowance for the cost of non </a:t>
            </a:r>
            <a:r>
              <a:rPr lang="en-US" sz="1600" u="sng" kern="0" dirty="0" err="1" smtClean="0">
                <a:solidFill>
                  <a:sysClr val="windowText" lastClr="000000"/>
                </a:solidFill>
              </a:rPr>
              <a:t>hedgeable</a:t>
            </a:r>
            <a:r>
              <a:rPr lang="en-US" sz="1600" u="sng" kern="0" dirty="0" smtClean="0">
                <a:solidFill>
                  <a:sysClr val="windowText" lastClr="000000"/>
                </a:solidFill>
              </a:rPr>
              <a:t> risks</a:t>
            </a:r>
            <a:r>
              <a:rPr lang="en-US" sz="1600" b="0" kern="0" dirty="0" smtClean="0">
                <a:solidFill>
                  <a:sysClr val="windowText" lastClr="000000"/>
                </a:solidFill>
              </a:rPr>
              <a:t> [</a:t>
            </a:r>
            <a:r>
              <a:rPr lang="en-US" sz="1600" b="0" i="1" kern="0" dirty="0" smtClean="0">
                <a:solidFill>
                  <a:sysClr val="windowText" lastClr="000000"/>
                </a:solidFill>
              </a:rPr>
              <a:t>Principle 9</a:t>
            </a:r>
            <a:r>
              <a:rPr lang="en-US" sz="1600" b="0" kern="0" dirty="0" smtClean="0">
                <a:solidFill>
                  <a:sysClr val="windowText" lastClr="000000"/>
                </a:solidFill>
              </a:rPr>
              <a:t>]</a:t>
            </a:r>
            <a:endParaRPr lang="en-GB" sz="1600" b="0" kern="0" dirty="0" smtClean="0">
              <a:solidFill>
                <a:sysClr val="windowText" lastClr="000000"/>
              </a:solidFill>
            </a:endParaRPr>
          </a:p>
        </p:txBody>
      </p:sp>
      <p:sp>
        <p:nvSpPr>
          <p:cNvPr id="14" name="AutoShape 6"/>
          <p:cNvSpPr>
            <a:spLocks noChangeArrowheads="1"/>
          </p:cNvSpPr>
          <p:nvPr/>
        </p:nvSpPr>
        <p:spPr bwMode="auto">
          <a:xfrm rot="5400000">
            <a:off x="4445000" y="5075238"/>
            <a:ext cx="468313"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FF"/>
              </a:gs>
              <a:gs pos="100000">
                <a:srgbClr val="4F81BD"/>
              </a:gs>
            </a:gsLst>
            <a:lin ang="0" scaled="1"/>
          </a:gradFill>
          <a:ln w="9525" algn="ctr">
            <a:solidFill>
              <a:sysClr val="windowText" lastClr="000000"/>
            </a:solidFill>
            <a:miter lim="800000"/>
            <a:headEnd/>
            <a:tailEnd/>
          </a:ln>
          <a:effectLst/>
          <a:extLst/>
        </p:spPr>
        <p:txBody>
          <a:bodyPr wrap="none" lIns="92075" tIns="46038" rIns="92075" bIns="46038" anchor="ctr"/>
          <a:lstStyle/>
          <a:p>
            <a:pPr eaLnBrk="1" fontAlgn="auto" hangingPunct="1">
              <a:spcBef>
                <a:spcPts val="0"/>
              </a:spcBef>
              <a:spcAft>
                <a:spcPts val="0"/>
              </a:spcAft>
              <a:defRPr/>
            </a:pPr>
            <a:endParaRPr lang="en-US" sz="1800" b="0" kern="0">
              <a:solidFill>
                <a:sysClr val="windowText" lastClr="000000"/>
              </a:solidFill>
            </a:endParaRPr>
          </a:p>
        </p:txBody>
      </p:sp>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9563" y="561975"/>
            <a:ext cx="8569325" cy="431800"/>
          </a:xfrm>
        </p:spPr>
        <p:txBody>
          <a:bodyPr anchor="b"/>
          <a:lstStyle/>
          <a:p>
            <a:pPr defTabSz="912813"/>
            <a:r>
              <a:rPr lang="en-GB" sz="2000" smtClean="0"/>
              <a:t>Financial market situation at YE2008: a “dislocated” market</a:t>
            </a:r>
          </a:p>
        </p:txBody>
      </p:sp>
      <p:sp>
        <p:nvSpPr>
          <p:cNvPr id="9626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9626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0063" y="1785938"/>
            <a:ext cx="6408737" cy="376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8"/>
          <p:cNvSpPr txBox="1">
            <a:spLocks noChangeArrowheads="1"/>
          </p:cNvSpPr>
          <p:nvPr/>
        </p:nvSpPr>
        <p:spPr bwMode="auto">
          <a:xfrm>
            <a:off x="387350" y="1244600"/>
            <a:ext cx="7564438" cy="376238"/>
          </a:xfrm>
          <a:prstGeom prst="rect">
            <a:avLst/>
          </a:prstGeom>
          <a:noFill/>
          <a:ln>
            <a:noFill/>
          </a:ln>
          <a:effectLst/>
          <a:extLst/>
        </p:spPr>
        <p:txBody>
          <a:bodyPr lIns="0" tIns="0" rIns="0" bIns="0"/>
          <a:lstStyle>
            <a:lvl1pPr>
              <a:defRPr>
                <a:solidFill>
                  <a:schemeClr val="tx1"/>
                </a:solidFill>
                <a:latin typeface="Arial" pitchFamily="34" charset="0"/>
              </a:defRPr>
            </a:lvl1pPr>
            <a:lvl2pPr marL="820738" indent="-285750">
              <a:defRPr>
                <a:solidFill>
                  <a:schemeClr val="tx1"/>
                </a:solidFill>
                <a:latin typeface="Arial" pitchFamily="34" charset="0"/>
              </a:defRPr>
            </a:lvl2pPr>
            <a:lvl3pPr marL="1228725" indent="-228600">
              <a:defRPr>
                <a:solidFill>
                  <a:schemeClr val="tx1"/>
                </a:solidFill>
                <a:latin typeface="Arial" pitchFamily="34" charset="0"/>
              </a:defRPr>
            </a:lvl3pPr>
            <a:lvl4pPr marL="1636713" indent="-228600">
              <a:defRPr>
                <a:solidFill>
                  <a:schemeClr val="tx1"/>
                </a:solidFill>
                <a:latin typeface="Arial" pitchFamily="34" charset="0"/>
              </a:defRPr>
            </a:lvl4pPr>
            <a:lvl5pPr marL="2044700" indent="-228600">
              <a:defRPr>
                <a:solidFill>
                  <a:schemeClr val="tx1"/>
                </a:solidFill>
                <a:latin typeface="Arial" pitchFamily="34" charset="0"/>
              </a:defRPr>
            </a:lvl5pPr>
            <a:lvl6pPr marL="2501900" indent="-228600" fontAlgn="base">
              <a:spcBef>
                <a:spcPct val="0"/>
              </a:spcBef>
              <a:spcAft>
                <a:spcPct val="0"/>
              </a:spcAft>
              <a:defRPr>
                <a:solidFill>
                  <a:schemeClr val="tx1"/>
                </a:solidFill>
                <a:latin typeface="Arial" pitchFamily="34" charset="0"/>
              </a:defRPr>
            </a:lvl6pPr>
            <a:lvl7pPr marL="2959100" indent="-228600" fontAlgn="base">
              <a:spcBef>
                <a:spcPct val="0"/>
              </a:spcBef>
              <a:spcAft>
                <a:spcPct val="0"/>
              </a:spcAft>
              <a:defRPr>
                <a:solidFill>
                  <a:schemeClr val="tx1"/>
                </a:solidFill>
                <a:latin typeface="Arial" pitchFamily="34" charset="0"/>
              </a:defRPr>
            </a:lvl7pPr>
            <a:lvl8pPr marL="3416300" indent="-228600" fontAlgn="base">
              <a:spcBef>
                <a:spcPct val="0"/>
              </a:spcBef>
              <a:spcAft>
                <a:spcPct val="0"/>
              </a:spcAft>
              <a:defRPr>
                <a:solidFill>
                  <a:schemeClr val="tx1"/>
                </a:solidFill>
                <a:latin typeface="Arial" pitchFamily="34" charset="0"/>
              </a:defRPr>
            </a:lvl8pPr>
            <a:lvl9pPr marL="3873500" indent="-228600" fontAlgn="base">
              <a:spcBef>
                <a:spcPct val="0"/>
              </a:spcBef>
              <a:spcAft>
                <a:spcPct val="0"/>
              </a:spcAft>
              <a:defRPr>
                <a:solidFill>
                  <a:schemeClr val="tx1"/>
                </a:solidFill>
                <a:latin typeface="Arial" pitchFamily="34" charset="0"/>
              </a:defRPr>
            </a:lvl9pPr>
          </a:lstStyle>
          <a:p>
            <a:pPr algn="l" eaLnBrk="1" fontAlgn="auto" hangingPunct="1">
              <a:spcBef>
                <a:spcPct val="50000"/>
              </a:spcBef>
              <a:spcAft>
                <a:spcPts val="0"/>
              </a:spcAft>
              <a:defRPr/>
            </a:pPr>
            <a:r>
              <a:rPr lang="en-US" sz="1800" kern="0" dirty="0" smtClean="0">
                <a:solidFill>
                  <a:srgbClr val="4F81BD"/>
                </a:solidFill>
                <a:effectLst>
                  <a:outerShdw blurRad="38100" dist="38100" dir="2700000" algn="tl">
                    <a:srgbClr val="C0C0C0"/>
                  </a:outerShdw>
                </a:effectLst>
              </a:rPr>
              <a:t>For Italy government bond rates higher than swap rates</a:t>
            </a:r>
            <a:endParaRPr lang="en-US" sz="1800" b="0" kern="0" dirty="0" smtClean="0">
              <a:solidFill>
                <a:sysClr val="windowText" lastClr="000000"/>
              </a:solidFill>
            </a:endParaRPr>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9563" y="561975"/>
            <a:ext cx="8569325" cy="431800"/>
          </a:xfrm>
        </p:spPr>
        <p:txBody>
          <a:bodyPr anchor="b"/>
          <a:lstStyle/>
          <a:p>
            <a:pPr defTabSz="912813"/>
            <a:r>
              <a:rPr lang="en-GB" sz="2000" smtClean="0"/>
              <a:t>CFO Forum - December 2008: tackling extreme financial</a:t>
            </a:r>
          </a:p>
        </p:txBody>
      </p:sp>
      <p:sp>
        <p:nvSpPr>
          <p:cNvPr id="9728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97285" name="Picture 5" descr="prima press release"/>
          <p:cNvPicPr>
            <a:picLocks noChangeAspect="1" noChangeArrowheads="1"/>
          </p:cNvPicPr>
          <p:nvPr/>
        </p:nvPicPr>
        <p:blipFill>
          <a:blip r:embed="rId2">
            <a:extLst>
              <a:ext uri="{28A0092B-C50C-407E-A947-70E740481C1C}">
                <a14:useLocalDpi xmlns:a14="http://schemas.microsoft.com/office/drawing/2010/main" xmlns="" val="0"/>
              </a:ext>
            </a:extLst>
          </a:blip>
          <a:srcRect r="25836" b="34448"/>
          <a:stretch>
            <a:fillRect/>
          </a:stretch>
        </p:blipFill>
        <p:spPr bwMode="auto">
          <a:xfrm>
            <a:off x="295275" y="1092200"/>
            <a:ext cx="8089900" cy="5364163"/>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
        <p:nvSpPr>
          <p:cNvPr id="8" name="Rectangle 7"/>
          <p:cNvSpPr/>
          <p:nvPr/>
        </p:nvSpPr>
        <p:spPr bwMode="auto">
          <a:xfrm>
            <a:off x="296863" y="5851525"/>
            <a:ext cx="7253287" cy="893763"/>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11" name="Rectangle 3"/>
          <p:cNvSpPr txBox="1">
            <a:spLocks noChangeArrowheads="1"/>
          </p:cNvSpPr>
          <p:nvPr/>
        </p:nvSpPr>
        <p:spPr bwMode="auto">
          <a:xfrm>
            <a:off x="413059" y="6167724"/>
            <a:ext cx="7386637"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57263">
              <a:defRPr sz="900" b="1">
                <a:solidFill>
                  <a:schemeClr val="tx1"/>
                </a:solidFill>
                <a:latin typeface="Arial" charset="0"/>
              </a:defRPr>
            </a:lvl1pPr>
            <a:lvl2pPr marL="742950" indent="-285750" defTabSz="957263">
              <a:defRPr sz="900" b="1">
                <a:solidFill>
                  <a:schemeClr val="tx1"/>
                </a:solidFill>
                <a:latin typeface="Arial" charset="0"/>
              </a:defRPr>
            </a:lvl2pPr>
            <a:lvl3pPr marL="1143000" indent="-228600" defTabSz="957263">
              <a:defRPr sz="900" b="1">
                <a:solidFill>
                  <a:schemeClr val="tx1"/>
                </a:solidFill>
                <a:latin typeface="Arial" charset="0"/>
              </a:defRPr>
            </a:lvl3pPr>
            <a:lvl4pPr marL="1600200" indent="-228600" defTabSz="957263">
              <a:defRPr sz="900" b="1">
                <a:solidFill>
                  <a:schemeClr val="tx1"/>
                </a:solidFill>
                <a:latin typeface="Arial" charset="0"/>
              </a:defRPr>
            </a:lvl4pPr>
            <a:lvl5pPr marL="2057400" indent="-228600" defTabSz="957263">
              <a:defRPr sz="900" b="1">
                <a:solidFill>
                  <a:schemeClr val="tx1"/>
                </a:solidFill>
                <a:latin typeface="Arial" charset="0"/>
              </a:defRPr>
            </a:lvl5pPr>
            <a:lvl6pPr marL="2514600" indent="-228600" algn="ctr" defTabSz="957263" eaLnBrk="0" fontAlgn="base" hangingPunct="0">
              <a:spcBef>
                <a:spcPct val="0"/>
              </a:spcBef>
              <a:spcAft>
                <a:spcPct val="0"/>
              </a:spcAft>
              <a:defRPr sz="900" b="1">
                <a:solidFill>
                  <a:schemeClr val="tx1"/>
                </a:solidFill>
                <a:latin typeface="Arial" charset="0"/>
              </a:defRPr>
            </a:lvl6pPr>
            <a:lvl7pPr marL="2971800" indent="-228600" algn="ctr" defTabSz="957263" eaLnBrk="0" fontAlgn="base" hangingPunct="0">
              <a:spcBef>
                <a:spcPct val="0"/>
              </a:spcBef>
              <a:spcAft>
                <a:spcPct val="0"/>
              </a:spcAft>
              <a:defRPr sz="900" b="1">
                <a:solidFill>
                  <a:schemeClr val="tx1"/>
                </a:solidFill>
                <a:latin typeface="Arial" charset="0"/>
              </a:defRPr>
            </a:lvl7pPr>
            <a:lvl8pPr marL="3429000" indent="-228600" algn="ctr" defTabSz="957263" eaLnBrk="0" fontAlgn="base" hangingPunct="0">
              <a:spcBef>
                <a:spcPct val="0"/>
              </a:spcBef>
              <a:spcAft>
                <a:spcPct val="0"/>
              </a:spcAft>
              <a:defRPr sz="900" b="1">
                <a:solidFill>
                  <a:schemeClr val="tx1"/>
                </a:solidFill>
                <a:latin typeface="Arial" charset="0"/>
              </a:defRPr>
            </a:lvl8pPr>
            <a:lvl9pPr marL="3886200" indent="-228600" algn="ctr" defTabSz="957263" eaLnBrk="0" fontAlgn="base" hangingPunct="0">
              <a:spcBef>
                <a:spcPct val="0"/>
              </a:spcBef>
              <a:spcAft>
                <a:spcPct val="0"/>
              </a:spcAft>
              <a:defRPr sz="900" b="1">
                <a:solidFill>
                  <a:schemeClr val="tx1"/>
                </a:solidFill>
                <a:latin typeface="Arial" charset="0"/>
              </a:defRPr>
            </a:lvl9pPr>
          </a:lstStyle>
          <a:p>
            <a:pPr algn="l"/>
            <a:r>
              <a:rPr lang="en-US" sz="1700" b="0" i="1" dirty="0" smtClean="0">
                <a:solidFill>
                  <a:srgbClr val="FF0000"/>
                </a:solidFill>
                <a:cs typeface="Arial" charset="0"/>
              </a:rPr>
              <a:t>High volatility-&gt; no “market” volatility</a:t>
            </a:r>
          </a:p>
          <a:p>
            <a:pPr algn="l"/>
            <a:r>
              <a:rPr lang="en-US" sz="1700" b="0" i="1" dirty="0" smtClean="0">
                <a:solidFill>
                  <a:srgbClr val="FF0000"/>
                </a:solidFill>
                <a:cs typeface="Arial" charset="0"/>
              </a:rPr>
              <a:t>Swap rates &lt; </a:t>
            </a:r>
            <a:r>
              <a:rPr lang="en-US" sz="1700" b="0" i="1" dirty="0" err="1" smtClean="0">
                <a:solidFill>
                  <a:srgbClr val="FF0000"/>
                </a:solidFill>
                <a:cs typeface="Arial" charset="0"/>
              </a:rPr>
              <a:t>Govies</a:t>
            </a:r>
            <a:r>
              <a:rPr lang="en-US" sz="1700" b="0" i="1" dirty="0" smtClean="0">
                <a:solidFill>
                  <a:srgbClr val="FF0000"/>
                </a:solidFill>
                <a:cs typeface="Arial" charset="0"/>
              </a:rPr>
              <a:t> -&gt; </a:t>
            </a:r>
            <a:r>
              <a:rPr lang="en-US" sz="1700" b="0" i="1" dirty="0" err="1" smtClean="0">
                <a:solidFill>
                  <a:srgbClr val="FF0000"/>
                </a:solidFill>
                <a:cs typeface="Arial" charset="0"/>
              </a:rPr>
              <a:t>Govies</a:t>
            </a:r>
            <a:endParaRPr lang="en-US" sz="1700" b="0" i="1" dirty="0" smtClean="0">
              <a:solidFill>
                <a:srgbClr val="FF0000"/>
              </a:solidFill>
              <a:cs typeface="Arial" charset="0"/>
            </a:endParaRPr>
          </a:p>
          <a:p>
            <a:pPr algn="l"/>
            <a:endParaRPr lang="en-US" sz="1700" b="0" i="1" dirty="0">
              <a:solidFill>
                <a:srgbClr val="FF0000"/>
              </a:solidFill>
              <a:cs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09563" y="561975"/>
            <a:ext cx="8569325" cy="431800"/>
          </a:xfrm>
        </p:spPr>
        <p:txBody>
          <a:bodyPr anchor="b"/>
          <a:lstStyle/>
          <a:p>
            <a:pPr defTabSz="912813"/>
            <a:r>
              <a:rPr lang="en-GB" sz="2000" smtClean="0"/>
              <a:t>CFO Forum - May 2009: deferral of mandatory date</a:t>
            </a:r>
          </a:p>
        </p:txBody>
      </p:sp>
      <p:sp>
        <p:nvSpPr>
          <p:cNvPr id="9933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9933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4475" y="1168400"/>
            <a:ext cx="6213475" cy="475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4211638" y="2884488"/>
            <a:ext cx="4572000" cy="1174750"/>
          </a:xfrm>
          <a:prstGeom prst="rect">
            <a:avLst/>
          </a:prstGeom>
          <a:solidFill>
            <a:srgbClr val="CCCCCC"/>
          </a:solidFill>
          <a:ln>
            <a:solidFill>
              <a:schemeClr val="tx1"/>
            </a:solidFill>
          </a:ln>
        </p:spPr>
        <p:txBody>
          <a:bodyPr>
            <a:spAutoFit/>
          </a:bodyPr>
          <a:lstStyle/>
          <a:p>
            <a:pPr marL="342900" indent="-342900" eaLnBrk="1" fontAlgn="auto" hangingPunct="1">
              <a:spcBef>
                <a:spcPct val="20000"/>
              </a:spcBef>
              <a:spcAft>
                <a:spcPts val="0"/>
              </a:spcAft>
              <a:defRPr/>
            </a:pPr>
            <a:r>
              <a:rPr lang="en-US" sz="1600" kern="0" dirty="0">
                <a:solidFill>
                  <a:srgbClr val="4F81BD"/>
                </a:solidFill>
                <a:effectLst>
                  <a:outerShdw blurRad="38100" dist="38100" dir="2700000" algn="tl">
                    <a:srgbClr val="000000"/>
                  </a:outerShdw>
                </a:effectLst>
                <a:latin typeface="Arial" pitchFamily="34" charset="0"/>
              </a:rPr>
              <a:t>CFO Forum statement</a:t>
            </a:r>
            <a:r>
              <a:rPr lang="en-US" sz="1600" b="0" kern="0" dirty="0">
                <a:solidFill>
                  <a:sysClr val="windowText" lastClr="000000"/>
                </a:solidFill>
                <a:latin typeface="Arial" pitchFamily="34" charset="0"/>
              </a:rPr>
              <a:t> </a:t>
            </a:r>
          </a:p>
          <a:p>
            <a:pPr marL="342900" indent="-342900" algn="l" eaLnBrk="1" fontAlgn="auto" hangingPunct="1">
              <a:spcBef>
                <a:spcPct val="20000"/>
              </a:spcBef>
              <a:spcAft>
                <a:spcPts val="0"/>
              </a:spcAft>
              <a:buFontTx/>
              <a:buChar char="•"/>
              <a:defRPr/>
            </a:pPr>
            <a:r>
              <a:rPr lang="en-US" sz="1600" b="0" kern="0" dirty="0">
                <a:solidFill>
                  <a:sysClr val="windowText" lastClr="000000"/>
                </a:solidFill>
                <a:latin typeface="Arial" pitchFamily="34" charset="0"/>
              </a:rPr>
              <a:t>further work needed</a:t>
            </a:r>
          </a:p>
          <a:p>
            <a:pPr marL="342900" indent="-342900" algn="l" eaLnBrk="1" fontAlgn="auto" hangingPunct="1">
              <a:spcBef>
                <a:spcPct val="20000"/>
              </a:spcBef>
              <a:spcAft>
                <a:spcPts val="0"/>
              </a:spcAft>
              <a:buFontTx/>
              <a:buChar char="•"/>
              <a:defRPr/>
            </a:pPr>
            <a:r>
              <a:rPr lang="en-US" sz="1600" b="0" kern="0" dirty="0">
                <a:solidFill>
                  <a:sysClr val="windowText" lastClr="000000"/>
                </a:solidFill>
                <a:latin typeface="Arial" pitchFamily="34" charset="0"/>
              </a:rPr>
              <a:t>mandatory date of MCEV Principles reporting deferred from 2009 to 2011</a:t>
            </a:r>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09563" y="561975"/>
            <a:ext cx="8569325" cy="431800"/>
          </a:xfrm>
        </p:spPr>
        <p:txBody>
          <a:bodyPr anchor="b"/>
          <a:lstStyle/>
          <a:p>
            <a:pPr defTabSz="912813"/>
            <a:r>
              <a:rPr lang="en-GB" sz="2000" smtClean="0"/>
              <a:t>CFO Forum - October 2009: amendment of MCEV principles</a:t>
            </a:r>
          </a:p>
        </p:txBody>
      </p:sp>
      <p:sp>
        <p:nvSpPr>
          <p:cNvPr id="10035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10035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8138" y="1970088"/>
            <a:ext cx="8355012"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7" name="Text Box 5"/>
          <p:cNvSpPr txBox="1">
            <a:spLocks noChangeArrowheads="1"/>
          </p:cNvSpPr>
          <p:nvPr/>
        </p:nvSpPr>
        <p:spPr bwMode="auto">
          <a:xfrm>
            <a:off x="107950" y="1066800"/>
            <a:ext cx="8964613" cy="581025"/>
          </a:xfrm>
          <a:prstGeom prst="rect">
            <a:avLst/>
          </a:prstGeom>
          <a:noFill/>
          <a:ln>
            <a:noFill/>
          </a:ln>
          <a:effectLst/>
          <a:extLst/>
        </p:spPr>
        <p:txBody>
          <a:bodyPr lIns="92075" tIns="46038" rIns="92075" bIns="46038">
            <a:spAutoFit/>
          </a:bodyPr>
          <a:lstStyle>
            <a:lvl1pPr eaLnBrk="0" hangingPunct="0">
              <a:defRPr kumimoji="1">
                <a:solidFill>
                  <a:schemeClr val="bg2"/>
                </a:solidFill>
                <a:latin typeface="Tahoma" pitchFamily="34" charset="0"/>
              </a:defRPr>
            </a:lvl1pPr>
            <a:lvl2pPr marL="742950" indent="-285750" eaLnBrk="0" hangingPunct="0">
              <a:defRPr kumimoji="1">
                <a:solidFill>
                  <a:schemeClr val="bg2"/>
                </a:solidFill>
                <a:latin typeface="Tahoma" pitchFamily="34" charset="0"/>
              </a:defRPr>
            </a:lvl2pPr>
            <a:lvl3pPr marL="1143000" indent="-228600" eaLnBrk="0" hangingPunct="0">
              <a:defRPr kumimoji="1">
                <a:solidFill>
                  <a:schemeClr val="bg2"/>
                </a:solidFill>
                <a:latin typeface="Tahoma" pitchFamily="34" charset="0"/>
              </a:defRPr>
            </a:lvl3pPr>
            <a:lvl4pPr marL="1600200" indent="-228600" eaLnBrk="0" hangingPunct="0">
              <a:defRPr kumimoji="1">
                <a:solidFill>
                  <a:schemeClr val="bg2"/>
                </a:solidFill>
                <a:latin typeface="Tahoma" pitchFamily="34" charset="0"/>
              </a:defRPr>
            </a:lvl4pPr>
            <a:lvl5pPr marL="2057400" indent="-228600" eaLnBrk="0" hangingPunct="0">
              <a:defRPr kumimoji="1">
                <a:solidFill>
                  <a:schemeClr val="bg2"/>
                </a:solidFill>
                <a:latin typeface="Tahoma" pitchFamily="34" charset="0"/>
              </a:defRPr>
            </a:lvl5pPr>
            <a:lvl6pPr marL="2514600" indent="-228600" eaLnBrk="0" fontAlgn="base" hangingPunct="0">
              <a:spcBef>
                <a:spcPct val="0"/>
              </a:spcBef>
              <a:spcAft>
                <a:spcPct val="0"/>
              </a:spcAft>
              <a:defRPr kumimoji="1">
                <a:solidFill>
                  <a:schemeClr val="bg2"/>
                </a:solidFill>
                <a:latin typeface="Tahoma" pitchFamily="34" charset="0"/>
              </a:defRPr>
            </a:lvl6pPr>
            <a:lvl7pPr marL="2971800" indent="-228600" eaLnBrk="0" fontAlgn="base" hangingPunct="0">
              <a:spcBef>
                <a:spcPct val="0"/>
              </a:spcBef>
              <a:spcAft>
                <a:spcPct val="0"/>
              </a:spcAft>
              <a:defRPr kumimoji="1">
                <a:solidFill>
                  <a:schemeClr val="bg2"/>
                </a:solidFill>
                <a:latin typeface="Tahoma" pitchFamily="34" charset="0"/>
              </a:defRPr>
            </a:lvl7pPr>
            <a:lvl8pPr marL="3429000" indent="-228600" eaLnBrk="0" fontAlgn="base" hangingPunct="0">
              <a:spcBef>
                <a:spcPct val="0"/>
              </a:spcBef>
              <a:spcAft>
                <a:spcPct val="0"/>
              </a:spcAft>
              <a:defRPr kumimoji="1">
                <a:solidFill>
                  <a:schemeClr val="bg2"/>
                </a:solidFill>
                <a:latin typeface="Tahoma" pitchFamily="34" charset="0"/>
              </a:defRPr>
            </a:lvl8pPr>
            <a:lvl9pPr marL="3886200" indent="-228600" eaLnBrk="0" fontAlgn="base" hangingPunct="0">
              <a:spcBef>
                <a:spcPct val="0"/>
              </a:spcBef>
              <a:spcAft>
                <a:spcPct val="0"/>
              </a:spcAft>
              <a:defRPr kumimoji="1">
                <a:solidFill>
                  <a:schemeClr val="bg2"/>
                </a:solidFill>
                <a:latin typeface="Tahoma" pitchFamily="34" charset="0"/>
              </a:defRPr>
            </a:lvl9pPr>
          </a:lstStyle>
          <a:p>
            <a:pPr eaLnBrk="1" fontAlgn="auto" hangingPunct="1">
              <a:spcBef>
                <a:spcPct val="50000"/>
              </a:spcBef>
              <a:spcAft>
                <a:spcPts val="0"/>
              </a:spcAft>
              <a:defRPr/>
            </a:pPr>
            <a:r>
              <a:rPr lang="it-IT" sz="1600" b="0" kern="0" dirty="0">
                <a:solidFill>
                  <a:sysClr val="windowText" lastClr="000000"/>
                </a:solidFill>
                <a:latin typeface="Arial" pitchFamily="34" charset="0"/>
              </a:rPr>
              <a:t>In October 2009, the </a:t>
            </a:r>
            <a:r>
              <a:rPr lang="en-US" sz="1600" b="0" kern="0" dirty="0">
                <a:solidFill>
                  <a:sysClr val="windowText" lastClr="000000"/>
                </a:solidFill>
                <a:latin typeface="Arial" pitchFamily="34" charset="0"/>
              </a:rPr>
              <a:t>CFO Forum announced a change to its MCEV Principles to reflect the </a:t>
            </a:r>
            <a:r>
              <a:rPr lang="en-US" sz="1600" kern="0" dirty="0">
                <a:solidFill>
                  <a:srgbClr val="4F81BD"/>
                </a:solidFill>
                <a:latin typeface="Arial" pitchFamily="34" charset="0"/>
              </a:rPr>
              <a:t>inclusion of a liquidity premium</a:t>
            </a:r>
            <a:endParaRPr lang="it-IT" sz="1600" b="0" kern="0" dirty="0">
              <a:solidFill>
                <a:sysClr val="windowText" lastClr="000000"/>
              </a:solidFill>
              <a:latin typeface="Arial" pitchFamily="34" charset="0"/>
            </a:endParaRPr>
          </a:p>
        </p:txBody>
      </p:sp>
      <p:sp>
        <p:nvSpPr>
          <p:cNvPr id="18" name="AutoShape 10"/>
          <p:cNvSpPr>
            <a:spLocks noChangeArrowheads="1"/>
          </p:cNvSpPr>
          <p:nvPr/>
        </p:nvSpPr>
        <p:spPr bwMode="auto">
          <a:xfrm rot="5400000">
            <a:off x="4355306" y="1527969"/>
            <a:ext cx="288925"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FF"/>
              </a:gs>
              <a:gs pos="100000">
                <a:srgbClr val="4F81BD"/>
              </a:gs>
            </a:gsLst>
            <a:lin ang="0" scaled="1"/>
          </a:gradFill>
          <a:ln w="9525" algn="ctr">
            <a:solidFill>
              <a:sysClr val="windowText" lastClr="000000"/>
            </a:solidFill>
            <a:miter lim="800000"/>
            <a:headEnd/>
            <a:tailEnd/>
          </a:ln>
          <a:effectLst/>
          <a:extLst/>
        </p:spPr>
        <p:txBody>
          <a:bodyPr wrap="none" lIns="92075" tIns="46038" rIns="92075" bIns="46038" anchor="ctr"/>
          <a:lstStyle/>
          <a:p>
            <a:pPr eaLnBrk="1" fontAlgn="auto" hangingPunct="1">
              <a:spcBef>
                <a:spcPts val="0"/>
              </a:spcBef>
              <a:spcAft>
                <a:spcPts val="0"/>
              </a:spcAft>
              <a:defRPr/>
            </a:pPr>
            <a:endParaRPr lang="en-US" sz="1800" b="0" kern="0">
              <a:solidFill>
                <a:sysClr val="windowText" lastClr="000000"/>
              </a:solidFill>
            </a:endParaRPr>
          </a:p>
        </p:txBody>
      </p:sp>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
        <p:nvSpPr>
          <p:cNvPr id="9" name="Rectangle 3"/>
          <p:cNvSpPr txBox="1">
            <a:spLocks noChangeArrowheads="1"/>
          </p:cNvSpPr>
          <p:nvPr/>
        </p:nvSpPr>
        <p:spPr bwMode="auto">
          <a:xfrm>
            <a:off x="413059" y="4611852"/>
            <a:ext cx="738663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57263">
              <a:defRPr sz="900" b="1">
                <a:solidFill>
                  <a:schemeClr val="tx1"/>
                </a:solidFill>
                <a:latin typeface="Arial" charset="0"/>
              </a:defRPr>
            </a:lvl1pPr>
            <a:lvl2pPr marL="742950" indent="-285750" defTabSz="957263">
              <a:defRPr sz="900" b="1">
                <a:solidFill>
                  <a:schemeClr val="tx1"/>
                </a:solidFill>
                <a:latin typeface="Arial" charset="0"/>
              </a:defRPr>
            </a:lvl2pPr>
            <a:lvl3pPr marL="1143000" indent="-228600" defTabSz="957263">
              <a:defRPr sz="900" b="1">
                <a:solidFill>
                  <a:schemeClr val="tx1"/>
                </a:solidFill>
                <a:latin typeface="Arial" charset="0"/>
              </a:defRPr>
            </a:lvl3pPr>
            <a:lvl4pPr marL="1600200" indent="-228600" defTabSz="957263">
              <a:defRPr sz="900" b="1">
                <a:solidFill>
                  <a:schemeClr val="tx1"/>
                </a:solidFill>
                <a:latin typeface="Arial" charset="0"/>
              </a:defRPr>
            </a:lvl4pPr>
            <a:lvl5pPr marL="2057400" indent="-228600" defTabSz="957263">
              <a:defRPr sz="900" b="1">
                <a:solidFill>
                  <a:schemeClr val="tx1"/>
                </a:solidFill>
                <a:latin typeface="Arial" charset="0"/>
              </a:defRPr>
            </a:lvl5pPr>
            <a:lvl6pPr marL="2514600" indent="-228600" algn="ctr" defTabSz="957263" eaLnBrk="0" fontAlgn="base" hangingPunct="0">
              <a:spcBef>
                <a:spcPct val="0"/>
              </a:spcBef>
              <a:spcAft>
                <a:spcPct val="0"/>
              </a:spcAft>
              <a:defRPr sz="900" b="1">
                <a:solidFill>
                  <a:schemeClr val="tx1"/>
                </a:solidFill>
                <a:latin typeface="Arial" charset="0"/>
              </a:defRPr>
            </a:lvl6pPr>
            <a:lvl7pPr marL="2971800" indent="-228600" algn="ctr" defTabSz="957263" eaLnBrk="0" fontAlgn="base" hangingPunct="0">
              <a:spcBef>
                <a:spcPct val="0"/>
              </a:spcBef>
              <a:spcAft>
                <a:spcPct val="0"/>
              </a:spcAft>
              <a:defRPr sz="900" b="1">
                <a:solidFill>
                  <a:schemeClr val="tx1"/>
                </a:solidFill>
                <a:latin typeface="Arial" charset="0"/>
              </a:defRPr>
            </a:lvl7pPr>
            <a:lvl8pPr marL="3429000" indent="-228600" algn="ctr" defTabSz="957263" eaLnBrk="0" fontAlgn="base" hangingPunct="0">
              <a:spcBef>
                <a:spcPct val="0"/>
              </a:spcBef>
              <a:spcAft>
                <a:spcPct val="0"/>
              </a:spcAft>
              <a:defRPr sz="900" b="1">
                <a:solidFill>
                  <a:schemeClr val="tx1"/>
                </a:solidFill>
                <a:latin typeface="Arial" charset="0"/>
              </a:defRPr>
            </a:lvl8pPr>
            <a:lvl9pPr marL="3886200" indent="-228600" algn="ctr" defTabSz="957263" eaLnBrk="0" fontAlgn="base" hangingPunct="0">
              <a:spcBef>
                <a:spcPct val="0"/>
              </a:spcBef>
              <a:spcAft>
                <a:spcPct val="0"/>
              </a:spcAft>
              <a:defRPr sz="900" b="1">
                <a:solidFill>
                  <a:schemeClr val="tx1"/>
                </a:solidFill>
                <a:latin typeface="Arial" charset="0"/>
              </a:defRPr>
            </a:lvl9pPr>
          </a:lstStyle>
          <a:p>
            <a:pPr algn="l"/>
            <a:r>
              <a:rPr lang="en-US" sz="1700" b="0" i="1" dirty="0" smtClean="0">
                <a:solidFill>
                  <a:srgbClr val="FF0000"/>
                </a:solidFill>
                <a:cs typeface="Arial" charset="0"/>
              </a:rPr>
              <a:t>Corporate spread -&gt; illiquidity premium</a:t>
            </a:r>
            <a:endParaRPr lang="en-US" sz="1700" b="0" i="1" dirty="0">
              <a:solidFill>
                <a:srgbClr val="FF0000"/>
              </a:solidFill>
              <a:cs typeface="Arial" charset="0"/>
            </a:endParaRPr>
          </a:p>
        </p:txBody>
      </p:sp>
      <p:sp>
        <p:nvSpPr>
          <p:cNvPr id="10" name="Rectangle 9"/>
          <p:cNvSpPr/>
          <p:nvPr/>
        </p:nvSpPr>
        <p:spPr bwMode="auto">
          <a:xfrm>
            <a:off x="296863" y="4254709"/>
            <a:ext cx="8369465" cy="893763"/>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6" name="Rectangle 35"/>
          <p:cNvSpPr>
            <a:spLocks noChangeArrowheads="1"/>
          </p:cNvSpPr>
          <p:nvPr/>
        </p:nvSpPr>
        <p:spPr bwMode="auto">
          <a:xfrm>
            <a:off x="590550" y="3913188"/>
            <a:ext cx="7443788" cy="1674812"/>
          </a:xfrm>
          <a:prstGeom prst="rect">
            <a:avLst/>
          </a:prstGeom>
          <a:solidFill>
            <a:schemeClr val="accent1">
              <a:alpha val="0"/>
            </a:schemeClr>
          </a:solidFill>
          <a:ln w="31750" algn="ctr">
            <a:solidFill>
              <a:srgbClr val="0000FF"/>
            </a:solidFill>
            <a:miter lim="800000"/>
            <a:headEnd/>
            <a:tailEnd/>
          </a:ln>
        </p:spPr>
        <p:txBody>
          <a:bodyPr wrap="none" anchor="ctr"/>
          <a:lstStyle/>
          <a:p>
            <a:pPr defTabSz="912813"/>
            <a:endParaRPr lang="it-IT"/>
          </a:p>
        </p:txBody>
      </p:sp>
      <p:sp>
        <p:nvSpPr>
          <p:cNvPr id="55298" name="Rectangle 3"/>
          <p:cNvSpPr>
            <a:spLocks noChangeArrowheads="1"/>
          </p:cNvSpPr>
          <p:nvPr/>
        </p:nvSpPr>
        <p:spPr bwMode="auto">
          <a:xfrm>
            <a:off x="455613" y="1168400"/>
            <a:ext cx="821848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b="0">
                <a:solidFill>
                  <a:srgbClr val="000000"/>
                </a:solidFill>
              </a:rPr>
              <a:t>Current EU rule: “Solvency 1”</a:t>
            </a:r>
          </a:p>
        </p:txBody>
      </p:sp>
      <p:sp>
        <p:nvSpPr>
          <p:cNvPr id="55299" name="Rectangle 11"/>
          <p:cNvSpPr>
            <a:spLocks noChangeArrowheads="1"/>
          </p:cNvSpPr>
          <p:nvPr>
            <p:custDataLst>
              <p:tags r:id="rId1"/>
            </p:custDataLst>
          </p:nvPr>
        </p:nvSpPr>
        <p:spPr bwMode="auto">
          <a:xfrm>
            <a:off x="457200" y="739775"/>
            <a:ext cx="7431088" cy="12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0000" tIns="46800" rIns="90000" bIns="46800" anchor="ctr"/>
          <a:lstStyle/>
          <a:p>
            <a:pPr algn="l" defTabSz="912813"/>
            <a:r>
              <a:rPr lang="it-IT" sz="2000">
                <a:solidFill>
                  <a:srgbClr val="FFFFFF"/>
                </a:solidFill>
              </a:rPr>
              <a:t>Where are we?</a:t>
            </a:r>
          </a:p>
        </p:txBody>
      </p:sp>
      <p:sp>
        <p:nvSpPr>
          <p:cNvPr id="55300" name="Rectangle 35"/>
          <p:cNvSpPr>
            <a:spLocks noChangeArrowheads="1"/>
          </p:cNvSpPr>
          <p:nvPr/>
        </p:nvSpPr>
        <p:spPr bwMode="auto">
          <a:xfrm>
            <a:off x="579438" y="1620838"/>
            <a:ext cx="7443787" cy="1676400"/>
          </a:xfrm>
          <a:prstGeom prst="rect">
            <a:avLst/>
          </a:prstGeom>
          <a:solidFill>
            <a:schemeClr val="accent1">
              <a:alpha val="0"/>
            </a:schemeClr>
          </a:solidFill>
          <a:ln w="31750" algn="ctr">
            <a:solidFill>
              <a:srgbClr val="0000FF"/>
            </a:solidFill>
            <a:miter lim="800000"/>
            <a:headEnd/>
            <a:tailEnd/>
          </a:ln>
        </p:spPr>
        <p:txBody>
          <a:bodyPr wrap="none" anchor="ctr"/>
          <a:lstStyle/>
          <a:p>
            <a:pPr defTabSz="912813"/>
            <a:endParaRPr lang="it-IT"/>
          </a:p>
        </p:txBody>
      </p:sp>
      <p:sp>
        <p:nvSpPr>
          <p:cNvPr id="5530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55303" name="TextBox 12"/>
          <p:cNvSpPr txBox="1">
            <a:spLocks noChangeArrowheads="1"/>
          </p:cNvSpPr>
          <p:nvPr/>
        </p:nvSpPr>
        <p:spPr bwMode="auto">
          <a:xfrm>
            <a:off x="708025" y="1684338"/>
            <a:ext cx="7070725"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1313" indent="-3413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it-IT" sz="1600" dirty="0" err="1">
                <a:solidFill>
                  <a:srgbClr val="333399"/>
                </a:solidFill>
              </a:rPr>
              <a:t>Available</a:t>
            </a:r>
            <a:r>
              <a:rPr lang="it-IT" sz="1600" dirty="0">
                <a:solidFill>
                  <a:srgbClr val="333399"/>
                </a:solidFill>
              </a:rPr>
              <a:t> Capital </a:t>
            </a:r>
            <a:r>
              <a:rPr lang="it-IT" sz="1600" dirty="0"/>
              <a:t>= Net </a:t>
            </a:r>
            <a:r>
              <a:rPr lang="it-IT" sz="1600" dirty="0" err="1"/>
              <a:t>Asset</a:t>
            </a:r>
            <a:r>
              <a:rPr lang="it-IT" sz="1600" dirty="0"/>
              <a:t> Value (</a:t>
            </a:r>
            <a:r>
              <a:rPr lang="it-IT" sz="1600" dirty="0" err="1"/>
              <a:t>local</a:t>
            </a:r>
            <a:r>
              <a:rPr lang="it-IT" sz="1600" dirty="0"/>
              <a:t> GAAP) + </a:t>
            </a:r>
            <a:r>
              <a:rPr lang="it-IT" sz="1600" dirty="0" err="1"/>
              <a:t>adjustments</a:t>
            </a:r>
            <a:r>
              <a:rPr lang="it-IT" sz="1600" dirty="0"/>
              <a:t> for </a:t>
            </a:r>
            <a:r>
              <a:rPr lang="it-IT" sz="1600" dirty="0" err="1"/>
              <a:t>assets</a:t>
            </a:r>
            <a:r>
              <a:rPr lang="it-IT" sz="1600" dirty="0"/>
              <a:t> </a:t>
            </a:r>
            <a:r>
              <a:rPr lang="it-IT" sz="1600" dirty="0" err="1"/>
              <a:t>eligibility</a:t>
            </a:r>
            <a:endParaRPr lang="it-IT" sz="1600" dirty="0"/>
          </a:p>
          <a:p>
            <a:pPr algn="l"/>
            <a:endParaRPr lang="it-IT" sz="1600" dirty="0">
              <a:solidFill>
                <a:srgbClr val="333399"/>
              </a:solidFill>
            </a:endParaRPr>
          </a:p>
          <a:p>
            <a:pPr algn="l"/>
            <a:r>
              <a:rPr lang="it-IT" sz="1600" dirty="0">
                <a:solidFill>
                  <a:srgbClr val="333399"/>
                </a:solidFill>
              </a:rPr>
              <a:t>Capital </a:t>
            </a:r>
            <a:r>
              <a:rPr lang="it-IT" sz="1600" dirty="0" err="1">
                <a:solidFill>
                  <a:srgbClr val="333399"/>
                </a:solidFill>
              </a:rPr>
              <a:t>Requirement</a:t>
            </a:r>
            <a:r>
              <a:rPr lang="it-IT" sz="1600" dirty="0">
                <a:solidFill>
                  <a:srgbClr val="333399"/>
                </a:solidFill>
              </a:rPr>
              <a:t>  </a:t>
            </a:r>
            <a:r>
              <a:rPr lang="it-IT" sz="1600" dirty="0"/>
              <a:t>=  </a:t>
            </a:r>
          </a:p>
          <a:p>
            <a:pPr algn="l">
              <a:buFont typeface="Arial" charset="0"/>
              <a:buAutoNum type="arabicPeriod"/>
            </a:pPr>
            <a:r>
              <a:rPr lang="it-IT" sz="1600" dirty="0"/>
              <a:t>4% x </a:t>
            </a:r>
            <a:r>
              <a:rPr lang="it-IT" sz="1600" dirty="0" err="1"/>
              <a:t>Reserves</a:t>
            </a:r>
            <a:r>
              <a:rPr lang="it-IT" sz="1600" dirty="0"/>
              <a:t> = “</a:t>
            </a:r>
            <a:r>
              <a:rPr lang="it-IT" sz="1600" dirty="0" err="1"/>
              <a:t>measuring</a:t>
            </a:r>
            <a:r>
              <a:rPr lang="it-IT" sz="1600" dirty="0"/>
              <a:t> the </a:t>
            </a:r>
            <a:r>
              <a:rPr lang="it-IT" sz="1600" dirty="0" err="1"/>
              <a:t>financial</a:t>
            </a:r>
            <a:r>
              <a:rPr lang="it-IT" sz="1600" dirty="0"/>
              <a:t> </a:t>
            </a:r>
            <a:r>
              <a:rPr lang="it-IT" sz="1600" dirty="0" err="1"/>
              <a:t>risks</a:t>
            </a:r>
            <a:r>
              <a:rPr lang="it-IT" sz="1600" dirty="0"/>
              <a:t>”</a:t>
            </a:r>
          </a:p>
          <a:p>
            <a:pPr algn="l">
              <a:buFont typeface="Arial" charset="0"/>
              <a:buAutoNum type="arabicPeriod"/>
            </a:pPr>
            <a:r>
              <a:rPr lang="it-IT" sz="1600" dirty="0"/>
              <a:t>0.3% x Sum </a:t>
            </a:r>
            <a:r>
              <a:rPr lang="it-IT" sz="1600" dirty="0" err="1"/>
              <a:t>at</a:t>
            </a:r>
            <a:r>
              <a:rPr lang="it-IT" sz="1600" dirty="0"/>
              <a:t> Risk = “</a:t>
            </a:r>
            <a:r>
              <a:rPr lang="it-IT" sz="1600" dirty="0" err="1"/>
              <a:t>measuring</a:t>
            </a:r>
            <a:r>
              <a:rPr lang="it-IT" sz="1600" dirty="0"/>
              <a:t> the </a:t>
            </a:r>
            <a:r>
              <a:rPr lang="it-IT" sz="1600" dirty="0" err="1"/>
              <a:t>demographic</a:t>
            </a:r>
            <a:r>
              <a:rPr lang="it-IT" sz="1600" dirty="0"/>
              <a:t> </a:t>
            </a:r>
            <a:r>
              <a:rPr lang="it-IT" sz="1600" dirty="0" err="1"/>
              <a:t>risks</a:t>
            </a:r>
            <a:r>
              <a:rPr lang="it-IT" sz="1600" dirty="0"/>
              <a:t>”</a:t>
            </a:r>
          </a:p>
          <a:p>
            <a:pPr>
              <a:buFont typeface="Arial" charset="0"/>
              <a:buAutoNum type="arabicPeriod"/>
            </a:pPr>
            <a:endParaRPr lang="it-IT" sz="1600" dirty="0">
              <a:solidFill>
                <a:srgbClr val="333399"/>
              </a:solidFill>
            </a:endParaRPr>
          </a:p>
        </p:txBody>
      </p:sp>
      <p:sp>
        <p:nvSpPr>
          <p:cNvPr id="55304" name="Rectangle 3"/>
          <p:cNvSpPr>
            <a:spLocks noChangeArrowheads="1"/>
          </p:cNvSpPr>
          <p:nvPr/>
        </p:nvSpPr>
        <p:spPr bwMode="auto">
          <a:xfrm>
            <a:off x="466725" y="3522663"/>
            <a:ext cx="8218488" cy="38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lnSpc>
                <a:spcPct val="120000"/>
              </a:lnSpc>
              <a:spcBef>
                <a:spcPct val="30000"/>
              </a:spcBef>
              <a:spcAft>
                <a:spcPct val="30000"/>
              </a:spcAft>
              <a:tabLst>
                <a:tab pos="265113" algn="l"/>
              </a:tabLst>
            </a:pPr>
            <a:r>
              <a:rPr lang="en-GB" sz="1600" b="0" dirty="0">
                <a:solidFill>
                  <a:srgbClr val="000000"/>
                </a:solidFill>
              </a:rPr>
              <a:t>Next Future: “Solvency 2”</a:t>
            </a:r>
          </a:p>
        </p:txBody>
      </p:sp>
      <p:sp>
        <p:nvSpPr>
          <p:cNvPr id="55305" name="TextBox 9"/>
          <p:cNvSpPr txBox="1">
            <a:spLocks noChangeArrowheads="1"/>
          </p:cNvSpPr>
          <p:nvPr/>
        </p:nvSpPr>
        <p:spPr bwMode="auto">
          <a:xfrm>
            <a:off x="679450" y="4002088"/>
            <a:ext cx="707072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1313" indent="-3413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it-IT" sz="1600" dirty="0" err="1">
                <a:solidFill>
                  <a:srgbClr val="333399"/>
                </a:solidFill>
              </a:rPr>
              <a:t>Available</a:t>
            </a:r>
            <a:r>
              <a:rPr lang="it-IT" sz="1600" dirty="0">
                <a:solidFill>
                  <a:srgbClr val="333399"/>
                </a:solidFill>
              </a:rPr>
              <a:t> Capital </a:t>
            </a:r>
            <a:r>
              <a:rPr lang="it-IT" sz="1600" dirty="0"/>
              <a:t>= Net </a:t>
            </a:r>
            <a:r>
              <a:rPr lang="it-IT" sz="1600" dirty="0" err="1"/>
              <a:t>Asset</a:t>
            </a:r>
            <a:r>
              <a:rPr lang="it-IT" sz="1600" dirty="0"/>
              <a:t> Value (</a:t>
            </a:r>
            <a:r>
              <a:rPr lang="en-GB" sz="1600" dirty="0"/>
              <a:t>based on the market evaluation of assets and liabilities)</a:t>
            </a:r>
            <a:endParaRPr lang="it-IT" sz="1600" dirty="0"/>
          </a:p>
          <a:p>
            <a:pPr algn="l"/>
            <a:r>
              <a:rPr lang="it-IT" sz="1600" dirty="0">
                <a:solidFill>
                  <a:srgbClr val="333399"/>
                </a:solidFill>
              </a:rPr>
              <a:t>Capital </a:t>
            </a:r>
            <a:r>
              <a:rPr lang="it-IT" sz="1600" dirty="0" err="1" smtClean="0">
                <a:solidFill>
                  <a:srgbClr val="333399"/>
                </a:solidFill>
              </a:rPr>
              <a:t>Requirement</a:t>
            </a:r>
            <a:r>
              <a:rPr lang="it-IT" sz="1600" dirty="0" smtClean="0">
                <a:solidFill>
                  <a:srgbClr val="333399"/>
                </a:solidFill>
              </a:rPr>
              <a:t> (SCR) </a:t>
            </a:r>
            <a:r>
              <a:rPr lang="it-IT" sz="1600" dirty="0"/>
              <a:t>= </a:t>
            </a:r>
            <a:r>
              <a:rPr lang="en-GB" sz="1600" dirty="0"/>
              <a:t>The  capital requirement is based on the market evaluation of assets and liabilities, considering the effective risks which the undertakings are exposed to</a:t>
            </a:r>
            <a:endParaRPr lang="it-IT" sz="1600" dirty="0"/>
          </a:p>
        </p:txBody>
      </p:sp>
      <p:sp>
        <p:nvSpPr>
          <p:cNvPr id="1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t>An Introduction to Solvency 2</a:t>
            </a:r>
            <a:endParaRPr lang="en-GB"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09563" y="436563"/>
            <a:ext cx="8569325" cy="560387"/>
          </a:xfrm>
        </p:spPr>
        <p:txBody>
          <a:bodyPr anchor="b"/>
          <a:lstStyle/>
          <a:p>
            <a:pPr defTabSz="912813"/>
            <a:r>
              <a:rPr lang="en-GB" sz="2000" smtClean="0"/>
              <a:t>Latest developments – YE2011 T</a:t>
            </a:r>
            <a:r>
              <a:rPr lang="en-US" sz="2000" smtClean="0"/>
              <a:t>ackling the sovereign debt crisis</a:t>
            </a:r>
            <a:endParaRPr lang="en-GB" sz="2000" smtClean="0"/>
          </a:p>
        </p:txBody>
      </p:sp>
      <p:sp>
        <p:nvSpPr>
          <p:cNvPr id="10138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10138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5900" y="1077913"/>
            <a:ext cx="8521700" cy="5110162"/>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
        <p:nvSpPr>
          <p:cNvPr id="7" name="Rectangle 6"/>
          <p:cNvSpPr/>
          <p:nvPr/>
        </p:nvSpPr>
        <p:spPr bwMode="auto">
          <a:xfrm>
            <a:off x="296863" y="5322627"/>
            <a:ext cx="8273931" cy="1422661"/>
          </a:xfrm>
          <a:prstGeom prst="rect">
            <a:avLst/>
          </a:prstGeom>
          <a:noFill/>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8" name="Rectangle 3"/>
          <p:cNvSpPr txBox="1">
            <a:spLocks noChangeArrowheads="1"/>
          </p:cNvSpPr>
          <p:nvPr/>
        </p:nvSpPr>
        <p:spPr bwMode="auto">
          <a:xfrm>
            <a:off x="413059" y="6167724"/>
            <a:ext cx="73866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57263">
              <a:defRPr sz="900" b="1">
                <a:solidFill>
                  <a:schemeClr val="tx1"/>
                </a:solidFill>
                <a:latin typeface="Arial" charset="0"/>
              </a:defRPr>
            </a:lvl1pPr>
            <a:lvl2pPr marL="742950" indent="-285750" defTabSz="957263">
              <a:defRPr sz="900" b="1">
                <a:solidFill>
                  <a:schemeClr val="tx1"/>
                </a:solidFill>
                <a:latin typeface="Arial" charset="0"/>
              </a:defRPr>
            </a:lvl2pPr>
            <a:lvl3pPr marL="1143000" indent="-228600" defTabSz="957263">
              <a:defRPr sz="900" b="1">
                <a:solidFill>
                  <a:schemeClr val="tx1"/>
                </a:solidFill>
                <a:latin typeface="Arial" charset="0"/>
              </a:defRPr>
            </a:lvl3pPr>
            <a:lvl4pPr marL="1600200" indent="-228600" defTabSz="957263">
              <a:defRPr sz="900" b="1">
                <a:solidFill>
                  <a:schemeClr val="tx1"/>
                </a:solidFill>
                <a:latin typeface="Arial" charset="0"/>
              </a:defRPr>
            </a:lvl4pPr>
            <a:lvl5pPr marL="2057400" indent="-228600" defTabSz="957263">
              <a:defRPr sz="900" b="1">
                <a:solidFill>
                  <a:schemeClr val="tx1"/>
                </a:solidFill>
                <a:latin typeface="Arial" charset="0"/>
              </a:defRPr>
            </a:lvl5pPr>
            <a:lvl6pPr marL="2514600" indent="-228600" algn="ctr" defTabSz="957263" eaLnBrk="0" fontAlgn="base" hangingPunct="0">
              <a:spcBef>
                <a:spcPct val="0"/>
              </a:spcBef>
              <a:spcAft>
                <a:spcPct val="0"/>
              </a:spcAft>
              <a:defRPr sz="900" b="1">
                <a:solidFill>
                  <a:schemeClr val="tx1"/>
                </a:solidFill>
                <a:latin typeface="Arial" charset="0"/>
              </a:defRPr>
            </a:lvl6pPr>
            <a:lvl7pPr marL="2971800" indent="-228600" algn="ctr" defTabSz="957263" eaLnBrk="0" fontAlgn="base" hangingPunct="0">
              <a:spcBef>
                <a:spcPct val="0"/>
              </a:spcBef>
              <a:spcAft>
                <a:spcPct val="0"/>
              </a:spcAft>
              <a:defRPr sz="900" b="1">
                <a:solidFill>
                  <a:schemeClr val="tx1"/>
                </a:solidFill>
                <a:latin typeface="Arial" charset="0"/>
              </a:defRPr>
            </a:lvl7pPr>
            <a:lvl8pPr marL="3429000" indent="-228600" algn="ctr" defTabSz="957263" eaLnBrk="0" fontAlgn="base" hangingPunct="0">
              <a:spcBef>
                <a:spcPct val="0"/>
              </a:spcBef>
              <a:spcAft>
                <a:spcPct val="0"/>
              </a:spcAft>
              <a:defRPr sz="900" b="1">
                <a:solidFill>
                  <a:schemeClr val="tx1"/>
                </a:solidFill>
                <a:latin typeface="Arial" charset="0"/>
              </a:defRPr>
            </a:lvl8pPr>
            <a:lvl9pPr marL="3886200" indent="-228600" algn="ctr" defTabSz="957263" eaLnBrk="0" fontAlgn="base" hangingPunct="0">
              <a:spcBef>
                <a:spcPct val="0"/>
              </a:spcBef>
              <a:spcAft>
                <a:spcPct val="0"/>
              </a:spcAft>
              <a:defRPr sz="900" b="1">
                <a:solidFill>
                  <a:schemeClr val="tx1"/>
                </a:solidFill>
                <a:latin typeface="Arial" charset="0"/>
              </a:defRPr>
            </a:lvl9pPr>
          </a:lstStyle>
          <a:p>
            <a:pPr algn="l"/>
            <a:r>
              <a:rPr lang="en-US" sz="1700" b="0" i="1" dirty="0" err="1" smtClean="0">
                <a:solidFill>
                  <a:srgbClr val="FF0000"/>
                </a:solidFill>
                <a:cs typeface="Arial" charset="0"/>
              </a:rPr>
              <a:t>Govies</a:t>
            </a:r>
            <a:r>
              <a:rPr lang="en-US" sz="1700" b="0" i="1" dirty="0" smtClean="0">
                <a:solidFill>
                  <a:srgbClr val="FF0000"/>
                </a:solidFill>
                <a:cs typeface="Arial" charset="0"/>
              </a:rPr>
              <a:t> spread -&gt; Additional adjustment  over swap</a:t>
            </a:r>
            <a:endParaRPr lang="en-US" sz="1700" b="0" i="1" dirty="0" smtClean="0">
              <a:solidFill>
                <a:srgbClr val="FF0000"/>
              </a:solidFill>
              <a:cs typeface="Arial" charset="0"/>
            </a:endParaRPr>
          </a:p>
          <a:p>
            <a:pPr algn="l"/>
            <a:endParaRPr lang="en-US" sz="1700" b="0" i="1" dirty="0">
              <a:solidFill>
                <a:srgbClr val="FF0000"/>
              </a:solidFill>
              <a:cs typeface="Arial"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9563" y="436563"/>
            <a:ext cx="8569325" cy="560387"/>
          </a:xfrm>
        </p:spPr>
        <p:txBody>
          <a:bodyPr anchor="b"/>
          <a:lstStyle/>
          <a:p>
            <a:pPr defTabSz="912813"/>
            <a:r>
              <a:rPr lang="en-GB" sz="2000" smtClean="0"/>
              <a:t>Latest developments – </a:t>
            </a:r>
            <a:r>
              <a:rPr lang="it-IT" sz="2000" smtClean="0"/>
              <a:t>Setting the Risk Free Rates</a:t>
            </a:r>
            <a:endParaRPr lang="en-GB" sz="2000" smtClean="0"/>
          </a:p>
        </p:txBody>
      </p:sp>
      <p:sp>
        <p:nvSpPr>
          <p:cNvPr id="10240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02405" name="TextBox 1"/>
          <p:cNvSpPr txBox="1">
            <a:spLocks noChangeArrowheads="1"/>
          </p:cNvSpPr>
          <p:nvPr/>
        </p:nvSpPr>
        <p:spPr bwMode="auto">
          <a:xfrm>
            <a:off x="277813" y="1117600"/>
            <a:ext cx="8424862" cy="551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charset="0"/>
              </a:defRPr>
            </a:lvl1pPr>
            <a:lvl2pPr marL="742950" indent="-285750">
              <a:defRPr sz="900" b="1">
                <a:solidFill>
                  <a:schemeClr val="tx1"/>
                </a:solidFill>
                <a:latin typeface="Arial" charset="0"/>
              </a:defRPr>
            </a:lvl2pPr>
            <a:lvl3pPr marL="1143000" indent="-228600">
              <a:defRPr sz="900" b="1">
                <a:solidFill>
                  <a:schemeClr val="tx1"/>
                </a:solidFill>
                <a:latin typeface="Arial" charset="0"/>
              </a:defRPr>
            </a:lvl3pPr>
            <a:lvl4pPr marL="1600200" indent="-228600">
              <a:defRPr sz="900" b="1">
                <a:solidFill>
                  <a:schemeClr val="tx1"/>
                </a:solidFill>
                <a:latin typeface="Arial" charset="0"/>
              </a:defRPr>
            </a:lvl4pPr>
            <a:lvl5pPr marL="2057400" indent="-228600">
              <a:defRPr sz="900" b="1">
                <a:solidFill>
                  <a:schemeClr val="tx1"/>
                </a:solidFill>
                <a:latin typeface="Arial" charset="0"/>
              </a:defRPr>
            </a:lvl5pPr>
            <a:lvl6pPr marL="2514600" indent="-228600" algn="ctr" eaLnBrk="0" fontAlgn="base" hangingPunct="0">
              <a:spcBef>
                <a:spcPct val="0"/>
              </a:spcBef>
              <a:spcAft>
                <a:spcPct val="0"/>
              </a:spcAft>
              <a:defRPr sz="900" b="1">
                <a:solidFill>
                  <a:schemeClr val="tx1"/>
                </a:solidFill>
                <a:latin typeface="Arial" charset="0"/>
              </a:defRPr>
            </a:lvl6pPr>
            <a:lvl7pPr marL="2971800" indent="-228600" algn="ctr" eaLnBrk="0" fontAlgn="base" hangingPunct="0">
              <a:spcBef>
                <a:spcPct val="0"/>
              </a:spcBef>
              <a:spcAft>
                <a:spcPct val="0"/>
              </a:spcAft>
              <a:defRPr sz="900" b="1">
                <a:solidFill>
                  <a:schemeClr val="tx1"/>
                </a:solidFill>
                <a:latin typeface="Arial" charset="0"/>
              </a:defRPr>
            </a:lvl7pPr>
            <a:lvl8pPr marL="3429000" indent="-228600" algn="ctr" eaLnBrk="0" fontAlgn="base" hangingPunct="0">
              <a:spcBef>
                <a:spcPct val="0"/>
              </a:spcBef>
              <a:spcAft>
                <a:spcPct val="0"/>
              </a:spcAft>
              <a:defRPr sz="900" b="1">
                <a:solidFill>
                  <a:schemeClr val="tx1"/>
                </a:solidFill>
                <a:latin typeface="Arial" charset="0"/>
              </a:defRPr>
            </a:lvl8pPr>
            <a:lvl9pPr marL="3886200" indent="-228600" algn="ctr" eaLnBrk="0" fontAlgn="base" hangingPunct="0">
              <a:spcBef>
                <a:spcPct val="0"/>
              </a:spcBef>
              <a:spcAft>
                <a:spcPct val="0"/>
              </a:spcAft>
              <a:defRPr sz="900" b="1">
                <a:solidFill>
                  <a:schemeClr val="tx1"/>
                </a:solidFill>
                <a:latin typeface="Arial" charset="0"/>
              </a:defRPr>
            </a:lvl9pPr>
          </a:lstStyle>
          <a:p>
            <a:pPr algn="just" eaLnBrk="1" hangingPunct="1"/>
            <a:r>
              <a:rPr lang="en-US" sz="1600" b="0">
                <a:solidFill>
                  <a:srgbClr val="000000"/>
                </a:solidFill>
                <a:latin typeface="Calibri" pitchFamily="34" charset="0"/>
              </a:rPr>
              <a:t>The risk-free rate term structure is one of the </a:t>
            </a:r>
            <a:r>
              <a:rPr lang="en-US" sz="1600">
                <a:solidFill>
                  <a:srgbClr val="000000"/>
                </a:solidFill>
                <a:latin typeface="Calibri" pitchFamily="34" charset="0"/>
              </a:rPr>
              <a:t>most critical areas</a:t>
            </a:r>
            <a:r>
              <a:rPr lang="en-US" sz="1600" b="0">
                <a:solidFill>
                  <a:srgbClr val="000000"/>
                </a:solidFill>
                <a:latin typeface="Calibri" pitchFamily="34" charset="0"/>
              </a:rPr>
              <a:t> of Solvency2 framework, for the </a:t>
            </a:r>
            <a:r>
              <a:rPr lang="en-US" sz="1600">
                <a:solidFill>
                  <a:srgbClr val="000000"/>
                </a:solidFill>
                <a:latin typeface="Calibri" pitchFamily="34" charset="0"/>
              </a:rPr>
              <a:t>Fair Value of Liabilities</a:t>
            </a:r>
            <a:r>
              <a:rPr lang="en-US" sz="1600" b="0">
                <a:solidFill>
                  <a:srgbClr val="000000"/>
                </a:solidFill>
                <a:latin typeface="Calibri" pitchFamily="34" charset="0"/>
              </a:rPr>
              <a:t> and </a:t>
            </a:r>
            <a:r>
              <a:rPr lang="en-US" sz="1600">
                <a:solidFill>
                  <a:srgbClr val="000000"/>
                </a:solidFill>
                <a:latin typeface="Calibri" pitchFamily="34" charset="0"/>
              </a:rPr>
              <a:t>Available Capital</a:t>
            </a:r>
            <a:r>
              <a:rPr lang="en-US" sz="1600" b="0">
                <a:solidFill>
                  <a:srgbClr val="000000"/>
                </a:solidFill>
                <a:latin typeface="Calibri" pitchFamily="34" charset="0"/>
              </a:rPr>
              <a:t>.</a:t>
            </a:r>
          </a:p>
          <a:p>
            <a:pPr algn="just" eaLnBrk="1" hangingPunct="1"/>
            <a:endParaRPr lang="en-US" sz="1600" b="0">
              <a:solidFill>
                <a:srgbClr val="000000"/>
              </a:solidFill>
              <a:latin typeface="Calibri" pitchFamily="34" charset="0"/>
            </a:endParaRPr>
          </a:p>
          <a:p>
            <a:pPr algn="just" eaLnBrk="1" hangingPunct="1"/>
            <a:r>
              <a:rPr lang="en-US" sz="1600" b="0">
                <a:solidFill>
                  <a:srgbClr val="000000"/>
                </a:solidFill>
                <a:latin typeface="Calibri" pitchFamily="34" charset="0"/>
              </a:rPr>
              <a:t>The European  Commission has defined in the QIS5 TS the risk free rate as</a:t>
            </a:r>
          </a:p>
          <a:p>
            <a:pPr algn="just" eaLnBrk="1" hangingPunct="1"/>
            <a:r>
              <a:rPr lang="en-US" sz="1600">
                <a:solidFill>
                  <a:srgbClr val="000000"/>
                </a:solidFill>
                <a:latin typeface="Calibri" pitchFamily="34" charset="0"/>
              </a:rPr>
              <a:t> «SWAP – 10 bps + ILLIQUIDITY PREMIUM * %bucket»</a:t>
            </a:r>
          </a:p>
          <a:p>
            <a:pPr algn="just" eaLnBrk="1" hangingPunct="1"/>
            <a:r>
              <a:rPr lang="en-US" sz="1600" b="0" i="1">
                <a:solidFill>
                  <a:srgbClr val="1F497D"/>
                </a:solidFill>
                <a:latin typeface="Calibri" pitchFamily="34" charset="0"/>
              </a:rPr>
              <a:t>BUT</a:t>
            </a:r>
          </a:p>
          <a:p>
            <a:pPr algn="just" eaLnBrk="1" hangingPunct="1"/>
            <a:r>
              <a:rPr lang="en-US" sz="1600" b="0">
                <a:solidFill>
                  <a:srgbClr val="000000"/>
                </a:solidFill>
                <a:latin typeface="Calibri" pitchFamily="34" charset="0"/>
              </a:rPr>
              <a:t>The recent volatility in the financial market requests a «</a:t>
            </a:r>
            <a:r>
              <a:rPr lang="en-US" sz="1600">
                <a:solidFill>
                  <a:srgbClr val="000000"/>
                </a:solidFill>
                <a:latin typeface="Calibri" pitchFamily="34" charset="0"/>
              </a:rPr>
              <a:t>predictable counter-cyclical mechanism</a:t>
            </a:r>
            <a:r>
              <a:rPr lang="en-US" sz="1600" b="0">
                <a:solidFill>
                  <a:srgbClr val="000000"/>
                </a:solidFill>
                <a:latin typeface="Calibri" pitchFamily="34" charset="0"/>
              </a:rPr>
              <a:t>»  to reduce the volatility </a:t>
            </a:r>
            <a:r>
              <a:rPr lang="en-US" sz="1600" b="0" u="sng">
                <a:solidFill>
                  <a:srgbClr val="000000"/>
                </a:solidFill>
                <a:latin typeface="Calibri" pitchFamily="34" charset="0"/>
              </a:rPr>
              <a:t>without producing other undesirable effects.</a:t>
            </a:r>
          </a:p>
          <a:p>
            <a:pPr algn="just" eaLnBrk="1" hangingPunct="1"/>
            <a:endParaRPr lang="it-IT" sz="1600" b="0">
              <a:solidFill>
                <a:srgbClr val="000000"/>
              </a:solidFill>
              <a:latin typeface="Calibri" pitchFamily="34" charset="0"/>
            </a:endParaRPr>
          </a:p>
          <a:p>
            <a:pPr algn="just" eaLnBrk="1" hangingPunct="1"/>
            <a:r>
              <a:rPr lang="en-GB" sz="1600" b="0">
                <a:solidFill>
                  <a:srgbClr val="000000"/>
                </a:solidFill>
                <a:latin typeface="Calibri" pitchFamily="34" charset="0"/>
              </a:rPr>
              <a:t>Without a predictable counter-cyclical mechanism, insurers will be faced with uncertainty in managing risk which may lead to improper risk management (forced sale of assets and inappropriate ALM). </a:t>
            </a:r>
            <a:endParaRPr lang="en-US" sz="1600" b="0">
              <a:solidFill>
                <a:srgbClr val="000000"/>
              </a:solidFill>
              <a:latin typeface="Calibri" pitchFamily="34" charset="0"/>
            </a:endParaRPr>
          </a:p>
          <a:p>
            <a:pPr algn="just" eaLnBrk="1" hangingPunct="1"/>
            <a:endParaRPr lang="it-IT" sz="1600" b="0">
              <a:solidFill>
                <a:srgbClr val="000000"/>
              </a:solidFill>
              <a:latin typeface="Calibri" pitchFamily="34" charset="0"/>
            </a:endParaRPr>
          </a:p>
          <a:p>
            <a:pPr algn="just" eaLnBrk="1" hangingPunct="1"/>
            <a:endParaRPr lang="it-IT" sz="1600" b="0">
              <a:solidFill>
                <a:srgbClr val="000000"/>
              </a:solidFill>
              <a:latin typeface="Calibri" pitchFamily="34" charset="0"/>
            </a:endParaRPr>
          </a:p>
          <a:p>
            <a:pPr algn="just" eaLnBrk="1" hangingPunct="1"/>
            <a:r>
              <a:rPr lang="en-GB" sz="1600" b="0">
                <a:solidFill>
                  <a:srgbClr val="000000"/>
                </a:solidFill>
                <a:latin typeface="Calibri" pitchFamily="34" charset="0"/>
              </a:rPr>
              <a:t>Lots of proposal are under discussion. The following are the most relevant open issues:</a:t>
            </a:r>
            <a:endParaRPr lang="en-US" sz="1600" b="0">
              <a:solidFill>
                <a:srgbClr val="000000"/>
              </a:solidFill>
              <a:latin typeface="Calibri" pitchFamily="34" charset="0"/>
            </a:endParaRPr>
          </a:p>
          <a:p>
            <a:pPr lvl="1" algn="just" eaLnBrk="1" hangingPunct="1">
              <a:buFont typeface="Arial" charset="0"/>
              <a:buChar char="•"/>
            </a:pPr>
            <a:r>
              <a:rPr lang="en-GB" sz="1600" b="0">
                <a:solidFill>
                  <a:srgbClr val="000000"/>
                </a:solidFill>
                <a:latin typeface="Calibri" pitchFamily="34" charset="0"/>
              </a:rPr>
              <a:t>the </a:t>
            </a:r>
            <a:r>
              <a:rPr lang="en-GB" sz="1600">
                <a:solidFill>
                  <a:srgbClr val="000000"/>
                </a:solidFill>
                <a:latin typeface="Calibri" pitchFamily="34" charset="0"/>
              </a:rPr>
              <a:t>basic risk-free interest rate</a:t>
            </a:r>
            <a:r>
              <a:rPr lang="en-GB" sz="1600" b="0">
                <a:solidFill>
                  <a:srgbClr val="000000"/>
                </a:solidFill>
                <a:latin typeface="Calibri" pitchFamily="34" charset="0"/>
              </a:rPr>
              <a:t> term structure (including credit spread)</a:t>
            </a:r>
            <a:endParaRPr lang="en-US" sz="1600" b="0">
              <a:solidFill>
                <a:srgbClr val="000000"/>
              </a:solidFill>
              <a:latin typeface="Calibri" pitchFamily="34" charset="0"/>
            </a:endParaRPr>
          </a:p>
          <a:p>
            <a:pPr lvl="1" algn="just" eaLnBrk="1" hangingPunct="1">
              <a:buFont typeface="Arial" charset="0"/>
              <a:buChar char="•"/>
            </a:pPr>
            <a:r>
              <a:rPr lang="en-GB" sz="1600" b="0">
                <a:solidFill>
                  <a:srgbClr val="000000"/>
                </a:solidFill>
                <a:latin typeface="Calibri" pitchFamily="34" charset="0"/>
              </a:rPr>
              <a:t>a </a:t>
            </a:r>
            <a:r>
              <a:rPr lang="en-GB" sz="1600">
                <a:solidFill>
                  <a:srgbClr val="000000"/>
                </a:solidFill>
                <a:latin typeface="Calibri" pitchFamily="34" charset="0"/>
              </a:rPr>
              <a:t>counter-cyclical premium</a:t>
            </a:r>
            <a:r>
              <a:rPr lang="en-GB" sz="1600" b="0">
                <a:solidFill>
                  <a:srgbClr val="000000"/>
                </a:solidFill>
                <a:latin typeface="Calibri" pitchFamily="34" charset="0"/>
              </a:rPr>
              <a:t> (only where market is dislocated)</a:t>
            </a:r>
            <a:endParaRPr lang="en-US" sz="1600" b="0">
              <a:solidFill>
                <a:srgbClr val="000000"/>
              </a:solidFill>
              <a:latin typeface="Calibri" pitchFamily="34" charset="0"/>
            </a:endParaRPr>
          </a:p>
          <a:p>
            <a:pPr lvl="1" algn="just" eaLnBrk="1" hangingPunct="1">
              <a:buFont typeface="Arial" charset="0"/>
              <a:buChar char="•"/>
            </a:pPr>
            <a:r>
              <a:rPr lang="en-GB" sz="1600" b="0">
                <a:solidFill>
                  <a:srgbClr val="000000"/>
                </a:solidFill>
                <a:latin typeface="Calibri" pitchFamily="34" charset="0"/>
              </a:rPr>
              <a:t>a </a:t>
            </a:r>
            <a:r>
              <a:rPr lang="en-GB" sz="1600">
                <a:solidFill>
                  <a:srgbClr val="000000"/>
                </a:solidFill>
                <a:latin typeface="Calibri" pitchFamily="34" charset="0"/>
              </a:rPr>
              <a:t>matching adjustment </a:t>
            </a:r>
            <a:r>
              <a:rPr lang="en-GB" sz="1600" b="0">
                <a:solidFill>
                  <a:srgbClr val="000000"/>
                </a:solidFill>
                <a:latin typeface="Calibri" pitchFamily="34" charset="0"/>
              </a:rPr>
              <a:t>(only for specific products)</a:t>
            </a:r>
          </a:p>
          <a:p>
            <a:pPr lvl="1" algn="just" eaLnBrk="1" hangingPunct="1">
              <a:buFont typeface="Arial" charset="0"/>
              <a:buChar char="•"/>
            </a:pPr>
            <a:r>
              <a:rPr lang="it-IT" sz="1600" b="0">
                <a:solidFill>
                  <a:srgbClr val="000000"/>
                </a:solidFill>
                <a:latin typeface="Calibri" pitchFamily="34" charset="0"/>
              </a:rPr>
              <a:t>an </a:t>
            </a:r>
            <a:r>
              <a:rPr lang="it-IT" sz="1600">
                <a:solidFill>
                  <a:srgbClr val="000000"/>
                </a:solidFill>
                <a:latin typeface="Calibri" pitchFamily="34" charset="0"/>
              </a:rPr>
              <a:t>extrapolation model</a:t>
            </a:r>
            <a:r>
              <a:rPr lang="it-IT" sz="1600" b="0">
                <a:solidFill>
                  <a:srgbClr val="000000"/>
                </a:solidFill>
                <a:latin typeface="Calibri" pitchFamily="34" charset="0"/>
              </a:rPr>
              <a:t> (including UFR and convergence speed).</a:t>
            </a:r>
          </a:p>
          <a:p>
            <a:pPr algn="just" eaLnBrk="1" hangingPunct="1"/>
            <a:endParaRPr lang="it-IT" sz="1600" b="0">
              <a:solidFill>
                <a:srgbClr val="000000"/>
              </a:solidFill>
              <a:latin typeface="Calibri" pitchFamily="34" charset="0"/>
            </a:endParaRPr>
          </a:p>
          <a:p>
            <a:pPr algn="just" eaLnBrk="1" hangingPunct="1"/>
            <a:r>
              <a:rPr lang="it-IT" sz="1600" b="0">
                <a:solidFill>
                  <a:srgbClr val="000000"/>
                </a:solidFill>
                <a:latin typeface="Calibri" pitchFamily="34" charset="0"/>
              </a:rPr>
              <a:t>In the Trialogue should be agreed an </a:t>
            </a:r>
            <a:r>
              <a:rPr lang="en-US" sz="1600" b="0">
                <a:solidFill>
                  <a:srgbClr val="000000"/>
                </a:solidFill>
                <a:latin typeface="Calibri" pitchFamily="34" charset="0"/>
              </a:rPr>
              <a:t>exhaustive  package for LTG. An Impact Assessment should be performed during next months</a:t>
            </a:r>
          </a:p>
        </p:txBody>
      </p:sp>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09563" y="436563"/>
            <a:ext cx="8569325" cy="560387"/>
          </a:xfrm>
        </p:spPr>
        <p:txBody>
          <a:bodyPr anchor="b"/>
          <a:lstStyle/>
          <a:p>
            <a:pPr defTabSz="912813"/>
            <a:r>
              <a:rPr lang="it-IT" sz="2000" smtClean="0"/>
              <a:t>Counter Cyclical Premium: when and how</a:t>
            </a:r>
            <a:endParaRPr lang="en-GB" sz="2000" smtClean="0"/>
          </a:p>
        </p:txBody>
      </p:sp>
      <p:sp>
        <p:nvSpPr>
          <p:cNvPr id="10342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 name="Rectangle 3"/>
          <p:cNvSpPr txBox="1">
            <a:spLocks noChangeArrowheads="1"/>
          </p:cNvSpPr>
          <p:nvPr/>
        </p:nvSpPr>
        <p:spPr bwMode="auto">
          <a:xfrm>
            <a:off x="277544" y="1067643"/>
            <a:ext cx="8424167" cy="2831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marL="342900" indent="-342900" algn="l" defTabSz="957263" rtl="0" eaLnBrk="0" fontAlgn="base" hangingPunct="0">
              <a:spcBef>
                <a:spcPct val="0"/>
              </a:spcBef>
              <a:spcAft>
                <a:spcPct val="0"/>
              </a:spcAft>
              <a:buSzPct val="120000"/>
              <a:defRPr sz="1600">
                <a:solidFill>
                  <a:schemeClr val="tx1"/>
                </a:solidFill>
                <a:latin typeface="+mn-lt"/>
                <a:ea typeface="+mn-ea"/>
                <a:cs typeface="+mn-cs"/>
              </a:defRPr>
            </a:lvl1pPr>
            <a:lvl2pPr marL="153988" indent="-152400" algn="l" defTabSz="957263" rtl="0" eaLnBrk="0" fontAlgn="base" hangingPunct="0">
              <a:spcBef>
                <a:spcPct val="0"/>
              </a:spcBef>
              <a:spcAft>
                <a:spcPct val="0"/>
              </a:spcAft>
              <a:buSzPct val="75000"/>
              <a:buFont typeface="Arial" charset="0"/>
              <a:buChar char="●"/>
              <a:defRPr sz="1600">
                <a:solidFill>
                  <a:schemeClr val="tx1"/>
                </a:solidFill>
                <a:latin typeface="+mn-lt"/>
              </a:defRPr>
            </a:lvl2pPr>
            <a:lvl3pPr marL="315913" indent="-160338" algn="l" defTabSz="957263" rtl="0" eaLnBrk="0" fontAlgn="base" hangingPunct="0">
              <a:spcBef>
                <a:spcPct val="0"/>
              </a:spcBef>
              <a:spcAft>
                <a:spcPct val="0"/>
              </a:spcAft>
              <a:buSzPct val="85000"/>
              <a:buFont typeface="Arial" charset="0"/>
              <a:buChar char="○"/>
              <a:defRPr sz="1600">
                <a:solidFill>
                  <a:schemeClr val="tx1"/>
                </a:solidFill>
                <a:latin typeface="+mn-lt"/>
              </a:defRPr>
            </a:lvl3pPr>
            <a:lvl4pPr marL="461963" indent="-144463" algn="l" defTabSz="957263" rtl="0" eaLnBrk="0" fontAlgn="base" hangingPunct="0">
              <a:spcBef>
                <a:spcPct val="0"/>
              </a:spcBef>
              <a:spcAft>
                <a:spcPct val="0"/>
              </a:spcAft>
              <a:buSzPct val="85000"/>
              <a:buFont typeface="Wingdings" pitchFamily="2" charset="2"/>
              <a:buChar char="w"/>
              <a:defRPr sz="1600">
                <a:solidFill>
                  <a:schemeClr val="tx1"/>
                </a:solidFill>
                <a:latin typeface="+mn-lt"/>
              </a:defRPr>
            </a:lvl4pPr>
            <a:lvl5pPr marL="622300" indent="-158750" algn="l" defTabSz="957263" rtl="0" eaLnBrk="0" fontAlgn="base" hangingPunct="0">
              <a:spcBef>
                <a:spcPct val="0"/>
              </a:spcBef>
              <a:spcAft>
                <a:spcPct val="0"/>
              </a:spcAft>
              <a:buSzPct val="85000"/>
              <a:buFont typeface="Wingdings" pitchFamily="2" charset="2"/>
              <a:buChar char="ü"/>
              <a:defRPr sz="1600">
                <a:solidFill>
                  <a:schemeClr val="tx1"/>
                </a:solidFill>
                <a:latin typeface="+mn-lt"/>
              </a:defRPr>
            </a:lvl5pPr>
            <a:lvl6pPr marL="10795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6pPr>
            <a:lvl7pPr marL="15367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7pPr>
            <a:lvl8pPr marL="19939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8pPr>
            <a:lvl9pPr marL="24511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9pPr>
          </a:lstStyle>
          <a:p>
            <a:pPr marL="0" indent="0" algn="just" fontAlgn="auto">
              <a:spcBef>
                <a:spcPts val="0"/>
              </a:spcBef>
              <a:spcAft>
                <a:spcPts val="0"/>
              </a:spcAft>
              <a:buSzTx/>
              <a:defRPr/>
            </a:pPr>
            <a:endParaRPr lang="en-GB" b="0" kern="0" dirty="0" smtClean="0">
              <a:solidFill>
                <a:prstClr val="black"/>
              </a:solidFill>
              <a:latin typeface="Calibri"/>
            </a:endParaRPr>
          </a:p>
          <a:p>
            <a:pPr marL="0" indent="0" algn="just" fontAlgn="auto">
              <a:spcBef>
                <a:spcPts val="0"/>
              </a:spcBef>
              <a:spcAft>
                <a:spcPts val="0"/>
              </a:spcAft>
              <a:buSzTx/>
              <a:defRPr/>
            </a:pPr>
            <a:r>
              <a:rPr lang="en-GB" b="0" kern="0" dirty="0" smtClean="0">
                <a:solidFill>
                  <a:prstClr val="black"/>
                </a:solidFill>
                <a:latin typeface="Calibri"/>
              </a:rPr>
              <a:t>The </a:t>
            </a:r>
            <a:r>
              <a:rPr lang="en-GB" b="0" kern="0" dirty="0">
                <a:solidFill>
                  <a:prstClr val="black"/>
                </a:solidFill>
                <a:latin typeface="Calibri"/>
              </a:rPr>
              <a:t>CCP should include </a:t>
            </a:r>
          </a:p>
          <a:p>
            <a:pPr marL="1479550" lvl="6" indent="-285750" algn="just" fontAlgn="auto">
              <a:spcBef>
                <a:spcPts val="0"/>
              </a:spcBef>
              <a:spcAft>
                <a:spcPts val="0"/>
              </a:spcAft>
              <a:buSzTx/>
              <a:defRPr/>
            </a:pPr>
            <a:r>
              <a:rPr lang="en-GB" kern="0" dirty="0">
                <a:solidFill>
                  <a:prstClr val="black"/>
                </a:solidFill>
                <a:latin typeface="Calibri"/>
              </a:rPr>
              <a:t>an illiquidity </a:t>
            </a:r>
            <a:r>
              <a:rPr lang="en-GB" kern="0" dirty="0" smtClean="0">
                <a:solidFill>
                  <a:prstClr val="black"/>
                </a:solidFill>
                <a:latin typeface="Calibri"/>
              </a:rPr>
              <a:t>premium (IP) </a:t>
            </a:r>
            <a:endParaRPr lang="en-GB" kern="0" dirty="0">
              <a:solidFill>
                <a:prstClr val="black"/>
              </a:solidFill>
              <a:latin typeface="Calibri"/>
            </a:endParaRPr>
          </a:p>
          <a:p>
            <a:pPr marL="1479550" lvl="6" indent="-285750" algn="just" fontAlgn="auto">
              <a:spcBef>
                <a:spcPts val="0"/>
              </a:spcBef>
              <a:spcAft>
                <a:spcPts val="0"/>
              </a:spcAft>
              <a:buSzTx/>
              <a:defRPr/>
            </a:pPr>
            <a:r>
              <a:rPr lang="en-GB" kern="0" dirty="0">
                <a:solidFill>
                  <a:prstClr val="black"/>
                </a:solidFill>
                <a:latin typeface="Calibri"/>
              </a:rPr>
              <a:t>a government spread </a:t>
            </a:r>
            <a:r>
              <a:rPr lang="en-GB" kern="0" dirty="0" smtClean="0">
                <a:solidFill>
                  <a:prstClr val="black"/>
                </a:solidFill>
                <a:latin typeface="Calibri"/>
              </a:rPr>
              <a:t>premium (GSP)</a:t>
            </a:r>
            <a:endParaRPr lang="en-GB" kern="0" dirty="0">
              <a:solidFill>
                <a:prstClr val="black"/>
              </a:solidFill>
              <a:latin typeface="Calibri"/>
            </a:endParaRPr>
          </a:p>
          <a:p>
            <a:pPr marL="0" indent="0" algn="just" fontAlgn="auto">
              <a:spcBef>
                <a:spcPts val="0"/>
              </a:spcBef>
              <a:spcAft>
                <a:spcPts val="0"/>
              </a:spcAft>
              <a:buSzTx/>
              <a:defRPr/>
            </a:pPr>
            <a:endParaRPr lang="en-GB" b="0" kern="0" dirty="0">
              <a:solidFill>
                <a:prstClr val="black"/>
              </a:solidFill>
              <a:latin typeface="Calibri"/>
            </a:endParaRPr>
          </a:p>
          <a:p>
            <a:pPr marL="0" indent="0" algn="just">
              <a:defRPr/>
            </a:pPr>
            <a:r>
              <a:rPr lang="en-US" b="0" kern="0" dirty="0">
                <a:solidFill>
                  <a:prstClr val="black"/>
                </a:solidFill>
                <a:latin typeface="Calibri"/>
              </a:rPr>
              <a:t>Periods of distress will be independently identified by EITHER of these two triggers (Corporate bond spread OR Sovereign bond spread). </a:t>
            </a:r>
            <a:endParaRPr lang="en-US" b="0" kern="0" dirty="0" smtClean="0">
              <a:solidFill>
                <a:prstClr val="black"/>
              </a:solidFill>
              <a:latin typeface="Calibri"/>
            </a:endParaRPr>
          </a:p>
          <a:p>
            <a:pPr marL="0" indent="0" algn="just">
              <a:defRPr/>
            </a:pPr>
            <a:endParaRPr lang="it-IT" b="0" kern="0" dirty="0">
              <a:solidFill>
                <a:prstClr val="black"/>
              </a:solidFill>
              <a:latin typeface="Calibri"/>
            </a:endParaRPr>
          </a:p>
          <a:p>
            <a:pPr marL="0" indent="0" algn="just">
              <a:defRPr/>
            </a:pPr>
            <a:r>
              <a:rPr lang="it-IT" b="0" kern="0" dirty="0" err="1" smtClean="0">
                <a:solidFill>
                  <a:prstClr val="black"/>
                </a:solidFill>
                <a:latin typeface="Calibri"/>
              </a:rPr>
              <a:t>When</a:t>
            </a:r>
            <a:r>
              <a:rPr lang="it-IT" b="0" kern="0" dirty="0" smtClean="0">
                <a:solidFill>
                  <a:prstClr val="black"/>
                </a:solidFill>
                <a:latin typeface="Calibri"/>
              </a:rPr>
              <a:t> the CCP </a:t>
            </a:r>
            <a:r>
              <a:rPr lang="it-IT" b="0" kern="0" dirty="0" err="1" smtClean="0">
                <a:solidFill>
                  <a:prstClr val="black"/>
                </a:solidFill>
                <a:latin typeface="Calibri"/>
              </a:rPr>
              <a:t>triggers</a:t>
            </a:r>
            <a:r>
              <a:rPr lang="it-IT" b="0" kern="0" dirty="0" smtClean="0">
                <a:solidFill>
                  <a:prstClr val="black"/>
                </a:solidFill>
                <a:latin typeface="Calibri"/>
              </a:rPr>
              <a:t> are </a:t>
            </a:r>
            <a:r>
              <a:rPr lang="it-IT" b="0" kern="0" dirty="0" err="1" smtClean="0">
                <a:solidFill>
                  <a:prstClr val="black"/>
                </a:solidFill>
                <a:latin typeface="Calibri"/>
              </a:rPr>
              <a:t>activeted</a:t>
            </a:r>
            <a:r>
              <a:rPr lang="it-IT" b="0" kern="0" dirty="0" smtClean="0">
                <a:solidFill>
                  <a:prstClr val="black"/>
                </a:solidFill>
                <a:latin typeface="Calibri"/>
              </a:rPr>
              <a:t>, the </a:t>
            </a:r>
            <a:r>
              <a:rPr lang="it-IT" b="0" kern="0" dirty="0" err="1" smtClean="0">
                <a:solidFill>
                  <a:prstClr val="black"/>
                </a:solidFill>
                <a:latin typeface="Calibri"/>
              </a:rPr>
              <a:t>risk</a:t>
            </a:r>
            <a:r>
              <a:rPr lang="it-IT" b="0" kern="0" dirty="0" smtClean="0">
                <a:solidFill>
                  <a:prstClr val="black"/>
                </a:solidFill>
                <a:latin typeface="Calibri"/>
              </a:rPr>
              <a:t> free rate can be:</a:t>
            </a:r>
          </a:p>
          <a:p>
            <a:pPr marL="0" indent="0" algn="just">
              <a:defRPr/>
            </a:pPr>
            <a:endParaRPr lang="it-IT" b="0" kern="0" dirty="0">
              <a:solidFill>
                <a:prstClr val="black"/>
              </a:solidFill>
              <a:latin typeface="Calibri"/>
            </a:endParaRPr>
          </a:p>
          <a:p>
            <a:pPr marL="0" indent="0" algn="just">
              <a:defRPr/>
            </a:pPr>
            <a:r>
              <a:rPr lang="it-IT" sz="2400" b="0" kern="0" dirty="0" smtClean="0">
                <a:solidFill>
                  <a:prstClr val="black"/>
                </a:solidFill>
                <a:latin typeface="Calibri"/>
              </a:rPr>
              <a:t>Risk Free = SWAP – credit </a:t>
            </a:r>
            <a:r>
              <a:rPr lang="it-IT" sz="2400" b="0" kern="0" dirty="0" err="1" smtClean="0">
                <a:solidFill>
                  <a:prstClr val="black"/>
                </a:solidFill>
                <a:latin typeface="Calibri"/>
              </a:rPr>
              <a:t>adjustment</a:t>
            </a:r>
            <a:r>
              <a:rPr lang="it-IT" sz="2400" b="0" kern="0" dirty="0" smtClean="0">
                <a:solidFill>
                  <a:prstClr val="black"/>
                </a:solidFill>
                <a:latin typeface="Calibri"/>
              </a:rPr>
              <a:t> + </a:t>
            </a:r>
            <a:r>
              <a:rPr lang="it-IT" sz="2400" b="0" kern="0" dirty="0" smtClean="0">
                <a:solidFill>
                  <a:prstClr val="black"/>
                </a:solidFill>
                <a:latin typeface="Symbol" pitchFamily="18" charset="2"/>
              </a:rPr>
              <a:t>a</a:t>
            </a:r>
            <a:r>
              <a:rPr lang="it-IT" sz="2400" b="0" kern="0" dirty="0" smtClean="0">
                <a:solidFill>
                  <a:prstClr val="black"/>
                </a:solidFill>
                <a:latin typeface="Calibri"/>
              </a:rPr>
              <a:t> * IP + </a:t>
            </a:r>
            <a:r>
              <a:rPr lang="it-IT" sz="2400" b="0" kern="0" dirty="0" smtClean="0">
                <a:solidFill>
                  <a:prstClr val="black"/>
                </a:solidFill>
                <a:latin typeface="Symbol" pitchFamily="18" charset="2"/>
              </a:rPr>
              <a:t>b</a:t>
            </a:r>
            <a:r>
              <a:rPr lang="it-IT" sz="2400" b="0" kern="0" dirty="0" smtClean="0">
                <a:solidFill>
                  <a:prstClr val="black"/>
                </a:solidFill>
                <a:latin typeface="Calibri"/>
              </a:rPr>
              <a:t> *  GSP</a:t>
            </a:r>
            <a:endParaRPr lang="en-US" sz="2400" b="0" kern="0" dirty="0">
              <a:solidFill>
                <a:prstClr val="black"/>
              </a:solidFill>
              <a:latin typeface="Calibri"/>
            </a:endParaRPr>
          </a:p>
        </p:txBody>
      </p:sp>
      <p:pic>
        <p:nvPicPr>
          <p:cNvPr id="1034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4688" y="3998913"/>
            <a:ext cx="4010025" cy="244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4859338" y="4872038"/>
            <a:ext cx="3817937" cy="369887"/>
          </a:xfrm>
          <a:prstGeom prst="rect">
            <a:avLst/>
          </a:prstGeom>
          <a:noFill/>
        </p:spPr>
        <p:txBody>
          <a:bodyPr wrap="none">
            <a:spAutoFit/>
          </a:bodyPr>
          <a:lstStyle/>
          <a:p>
            <a:pPr eaLnBrk="1" fontAlgn="auto" hangingPunct="1">
              <a:spcBef>
                <a:spcPts val="0"/>
              </a:spcBef>
              <a:spcAft>
                <a:spcPts val="0"/>
              </a:spcAft>
              <a:defRPr/>
            </a:pPr>
            <a:r>
              <a:rPr lang="it-IT" sz="1800" b="0" kern="0" dirty="0">
                <a:solidFill>
                  <a:sysClr val="windowText" lastClr="000000"/>
                </a:solidFill>
              </a:rPr>
              <a:t>GSP = </a:t>
            </a:r>
            <a:r>
              <a:rPr lang="it-IT" sz="1800" b="0" i="1" kern="0" dirty="0">
                <a:solidFill>
                  <a:sysClr val="windowText" lastClr="000000"/>
                </a:solidFill>
              </a:rPr>
              <a:t>f</a:t>
            </a:r>
            <a:r>
              <a:rPr lang="it-IT" sz="1800" b="0" kern="0" dirty="0">
                <a:solidFill>
                  <a:sysClr val="windowText" lastClr="000000"/>
                </a:solidFill>
              </a:rPr>
              <a:t> (</a:t>
            </a:r>
            <a:r>
              <a:rPr lang="it-IT" sz="1800" b="0" kern="0" dirty="0" err="1">
                <a:solidFill>
                  <a:sysClr val="windowText" lastClr="000000"/>
                </a:solidFill>
              </a:rPr>
              <a:t>AAA&amp;Other</a:t>
            </a:r>
            <a:r>
              <a:rPr lang="it-IT" sz="1800" b="0" kern="0" dirty="0">
                <a:solidFill>
                  <a:sysClr val="windowText" lastClr="000000"/>
                </a:solidFill>
              </a:rPr>
              <a:t>, swap, </a:t>
            </a:r>
            <a:r>
              <a:rPr lang="it-IT" sz="1800" b="0" kern="0" dirty="0" err="1">
                <a:solidFill>
                  <a:sysClr val="windowText" lastClr="000000"/>
                </a:solidFill>
              </a:rPr>
              <a:t>AA,default</a:t>
            </a:r>
            <a:r>
              <a:rPr lang="it-IT" sz="1800" b="0" kern="0" dirty="0">
                <a:solidFill>
                  <a:sysClr val="windowText" lastClr="000000"/>
                </a:solidFill>
              </a:rPr>
              <a:t>)</a:t>
            </a:r>
            <a:endParaRPr lang="en-US" sz="1800" b="0" kern="0" dirty="0">
              <a:solidFill>
                <a:sysClr val="windowText" lastClr="000000"/>
              </a:solidFill>
            </a:endParaRP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09563" y="436563"/>
            <a:ext cx="8569325" cy="560387"/>
          </a:xfrm>
        </p:spPr>
        <p:txBody>
          <a:bodyPr anchor="b"/>
          <a:lstStyle/>
          <a:p>
            <a:pPr defTabSz="912813"/>
            <a:r>
              <a:rPr lang="it-IT" sz="2000" smtClean="0"/>
              <a:t>Counter Cyclical Premium: when and how</a:t>
            </a:r>
            <a:endParaRPr lang="en-GB" sz="2000" smtClean="0"/>
          </a:p>
        </p:txBody>
      </p:sp>
      <p:sp>
        <p:nvSpPr>
          <p:cNvPr id="10445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1" name="Rectangle 3"/>
          <p:cNvSpPr txBox="1">
            <a:spLocks noChangeArrowheads="1"/>
          </p:cNvSpPr>
          <p:nvPr/>
        </p:nvSpPr>
        <p:spPr bwMode="auto">
          <a:xfrm>
            <a:off x="533400" y="1341438"/>
            <a:ext cx="8135938" cy="492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marL="342900" indent="-342900" algn="l" defTabSz="957263" rtl="0" eaLnBrk="0" fontAlgn="base" hangingPunct="0">
              <a:spcBef>
                <a:spcPct val="0"/>
              </a:spcBef>
              <a:spcAft>
                <a:spcPct val="0"/>
              </a:spcAft>
              <a:buSzPct val="120000"/>
              <a:defRPr sz="1600">
                <a:solidFill>
                  <a:schemeClr val="tx1"/>
                </a:solidFill>
                <a:latin typeface="+mn-lt"/>
                <a:ea typeface="+mn-ea"/>
                <a:cs typeface="+mn-cs"/>
              </a:defRPr>
            </a:lvl1pPr>
            <a:lvl2pPr marL="153988" indent="-152400" algn="l" defTabSz="957263" rtl="0" eaLnBrk="0" fontAlgn="base" hangingPunct="0">
              <a:spcBef>
                <a:spcPct val="0"/>
              </a:spcBef>
              <a:spcAft>
                <a:spcPct val="0"/>
              </a:spcAft>
              <a:buSzPct val="75000"/>
              <a:buFont typeface="Arial" charset="0"/>
              <a:buChar char="●"/>
              <a:defRPr sz="1600">
                <a:solidFill>
                  <a:schemeClr val="tx1"/>
                </a:solidFill>
                <a:latin typeface="+mn-lt"/>
              </a:defRPr>
            </a:lvl2pPr>
            <a:lvl3pPr marL="315913" indent="-160338" algn="l" defTabSz="957263" rtl="0" eaLnBrk="0" fontAlgn="base" hangingPunct="0">
              <a:spcBef>
                <a:spcPct val="0"/>
              </a:spcBef>
              <a:spcAft>
                <a:spcPct val="0"/>
              </a:spcAft>
              <a:buSzPct val="85000"/>
              <a:buFont typeface="Arial" charset="0"/>
              <a:buChar char="○"/>
              <a:defRPr sz="1600">
                <a:solidFill>
                  <a:schemeClr val="tx1"/>
                </a:solidFill>
                <a:latin typeface="+mn-lt"/>
              </a:defRPr>
            </a:lvl3pPr>
            <a:lvl4pPr marL="461963" indent="-144463" algn="l" defTabSz="957263" rtl="0" eaLnBrk="0" fontAlgn="base" hangingPunct="0">
              <a:spcBef>
                <a:spcPct val="0"/>
              </a:spcBef>
              <a:spcAft>
                <a:spcPct val="0"/>
              </a:spcAft>
              <a:buSzPct val="85000"/>
              <a:buFont typeface="Wingdings" pitchFamily="2" charset="2"/>
              <a:buChar char="w"/>
              <a:defRPr sz="1600">
                <a:solidFill>
                  <a:schemeClr val="tx1"/>
                </a:solidFill>
                <a:latin typeface="+mn-lt"/>
              </a:defRPr>
            </a:lvl4pPr>
            <a:lvl5pPr marL="622300" indent="-158750" algn="l" defTabSz="957263" rtl="0" eaLnBrk="0" fontAlgn="base" hangingPunct="0">
              <a:spcBef>
                <a:spcPct val="0"/>
              </a:spcBef>
              <a:spcAft>
                <a:spcPct val="0"/>
              </a:spcAft>
              <a:buSzPct val="85000"/>
              <a:buFont typeface="Wingdings" pitchFamily="2" charset="2"/>
              <a:buChar char="ü"/>
              <a:defRPr sz="1600">
                <a:solidFill>
                  <a:schemeClr val="tx1"/>
                </a:solidFill>
                <a:latin typeface="+mn-lt"/>
              </a:defRPr>
            </a:lvl5pPr>
            <a:lvl6pPr marL="10795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6pPr>
            <a:lvl7pPr marL="15367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7pPr>
            <a:lvl8pPr marL="19939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8pPr>
            <a:lvl9pPr marL="24511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9pPr>
          </a:lstStyle>
          <a:p>
            <a:pPr algn="just">
              <a:defRPr/>
            </a:pPr>
            <a:r>
              <a:rPr lang="en-US" b="0" kern="0" dirty="0">
                <a:solidFill>
                  <a:prstClr val="black"/>
                </a:solidFill>
                <a:latin typeface="Calibri"/>
              </a:rPr>
              <a:t>There are three primary methods currently used by practitioners to estimate the </a:t>
            </a:r>
            <a:r>
              <a:rPr lang="en-US" b="0" kern="0" dirty="0" smtClean="0">
                <a:solidFill>
                  <a:prstClr val="black"/>
                </a:solidFill>
                <a:latin typeface="Calibri"/>
              </a:rPr>
              <a:t>illiquidity</a:t>
            </a:r>
            <a:endParaRPr lang="en-US" b="0" kern="0" dirty="0">
              <a:solidFill>
                <a:prstClr val="black"/>
              </a:solidFill>
              <a:latin typeface="Calibri"/>
            </a:endParaRPr>
          </a:p>
          <a:p>
            <a:pPr algn="just">
              <a:defRPr/>
            </a:pPr>
            <a:r>
              <a:rPr lang="en-US" b="0" kern="0" dirty="0">
                <a:solidFill>
                  <a:prstClr val="black"/>
                </a:solidFill>
                <a:latin typeface="Calibri"/>
              </a:rPr>
              <a:t>premium in </a:t>
            </a:r>
            <a:r>
              <a:rPr lang="en-US" b="0" kern="0" dirty="0" smtClean="0">
                <a:solidFill>
                  <a:prstClr val="black"/>
                </a:solidFill>
                <a:latin typeface="Calibri"/>
              </a:rPr>
              <a:t>financial </a:t>
            </a:r>
            <a:r>
              <a:rPr lang="en-US" b="0" kern="0" dirty="0">
                <a:solidFill>
                  <a:prstClr val="black"/>
                </a:solidFill>
                <a:latin typeface="Calibri"/>
              </a:rPr>
              <a:t>markets</a:t>
            </a:r>
            <a:r>
              <a:rPr lang="en-US" b="0" kern="0" dirty="0" smtClean="0">
                <a:solidFill>
                  <a:prstClr val="black"/>
                </a:solidFill>
                <a:latin typeface="Calibri"/>
              </a:rPr>
              <a:t>:</a:t>
            </a:r>
          </a:p>
          <a:p>
            <a:pPr algn="just">
              <a:defRPr/>
            </a:pPr>
            <a:endParaRPr lang="en-US" b="0" kern="0" dirty="0" smtClean="0">
              <a:solidFill>
                <a:prstClr val="black"/>
              </a:solidFill>
              <a:latin typeface="Calibri"/>
            </a:endParaRPr>
          </a:p>
          <a:p>
            <a:pPr algn="just">
              <a:defRPr/>
            </a:pPr>
            <a:endParaRPr lang="en-US" b="0" kern="0" dirty="0">
              <a:solidFill>
                <a:prstClr val="black"/>
              </a:solidFill>
              <a:latin typeface="Calibri"/>
            </a:endParaRPr>
          </a:p>
          <a:p>
            <a:pPr algn="just">
              <a:defRPr/>
            </a:pPr>
            <a:endParaRPr lang="en-US" b="0" kern="0" dirty="0" smtClean="0">
              <a:solidFill>
                <a:prstClr val="black"/>
              </a:solidFill>
              <a:latin typeface="Calibri"/>
            </a:endParaRPr>
          </a:p>
          <a:p>
            <a:pPr marL="0" indent="0" algn="just">
              <a:defRPr/>
            </a:pPr>
            <a:r>
              <a:rPr lang="en-US" b="0" kern="0" dirty="0" smtClean="0">
                <a:solidFill>
                  <a:prstClr val="black"/>
                </a:solidFill>
                <a:latin typeface="Calibri"/>
              </a:rPr>
              <a:t>The </a:t>
            </a:r>
            <a:r>
              <a:rPr lang="en-US" b="0" kern="0" dirty="0">
                <a:solidFill>
                  <a:prstClr val="black"/>
                </a:solidFill>
                <a:latin typeface="Calibri"/>
              </a:rPr>
              <a:t>method compares the spread on a corporate </a:t>
            </a:r>
            <a:r>
              <a:rPr lang="en-US" b="0" kern="0" dirty="0" smtClean="0">
                <a:solidFill>
                  <a:prstClr val="black"/>
                </a:solidFill>
                <a:latin typeface="Calibri"/>
              </a:rPr>
              <a:t>bond with the spread of a Credit Default Swap for the same issuing entity, same maturity, same seniority </a:t>
            </a:r>
            <a:r>
              <a:rPr lang="en-US" b="0" kern="0" dirty="0">
                <a:solidFill>
                  <a:prstClr val="black"/>
                </a:solidFill>
                <a:latin typeface="Calibri"/>
              </a:rPr>
              <a:t>and same currency</a:t>
            </a:r>
            <a:r>
              <a:rPr lang="en-US" b="0" kern="0" dirty="0" smtClean="0">
                <a:solidFill>
                  <a:prstClr val="black"/>
                </a:solidFill>
                <a:latin typeface="Calibri"/>
              </a:rPr>
              <a:t>.</a:t>
            </a:r>
          </a:p>
          <a:p>
            <a:pPr algn="just">
              <a:defRPr/>
            </a:pPr>
            <a:endParaRPr lang="it-IT" b="0" kern="0" dirty="0" smtClean="0">
              <a:solidFill>
                <a:prstClr val="black"/>
              </a:solidFill>
              <a:latin typeface="Calibri"/>
            </a:endParaRPr>
          </a:p>
          <a:p>
            <a:pPr algn="just">
              <a:defRPr/>
            </a:pPr>
            <a:endParaRPr lang="it-IT" b="0" kern="0" dirty="0">
              <a:solidFill>
                <a:prstClr val="black"/>
              </a:solidFill>
              <a:latin typeface="Calibri"/>
            </a:endParaRPr>
          </a:p>
          <a:p>
            <a:pPr algn="just">
              <a:defRPr/>
            </a:pPr>
            <a:endParaRPr lang="it-IT" b="0" kern="0" dirty="0" smtClean="0">
              <a:solidFill>
                <a:prstClr val="black"/>
              </a:solidFill>
              <a:latin typeface="Calibri"/>
            </a:endParaRPr>
          </a:p>
          <a:p>
            <a:pPr marL="0" indent="0" algn="just">
              <a:defRPr/>
            </a:pPr>
            <a:r>
              <a:rPr lang="en-US" b="0" kern="0" dirty="0" smtClean="0">
                <a:solidFill>
                  <a:prstClr val="black"/>
                </a:solidFill>
                <a:latin typeface="Calibri"/>
              </a:rPr>
              <a:t>The </a:t>
            </a:r>
            <a:r>
              <a:rPr lang="en-US" b="0" kern="0" dirty="0">
                <a:solidFill>
                  <a:prstClr val="black"/>
                </a:solidFill>
                <a:latin typeface="Calibri"/>
              </a:rPr>
              <a:t>method involves choosing a pair of assets which, </a:t>
            </a:r>
            <a:r>
              <a:rPr lang="en-US" b="0" kern="0" dirty="0" smtClean="0">
                <a:solidFill>
                  <a:prstClr val="black"/>
                </a:solidFill>
                <a:latin typeface="Calibri"/>
              </a:rPr>
              <a:t>besides illiquidity</a:t>
            </a:r>
            <a:r>
              <a:rPr lang="en-US" b="0" kern="0" dirty="0">
                <a:solidFill>
                  <a:prstClr val="black"/>
                </a:solidFill>
                <a:latin typeface="Calibri"/>
              </a:rPr>
              <a:t>, are assumed </a:t>
            </a:r>
            <a:r>
              <a:rPr lang="en-US" b="0" kern="0" dirty="0" smtClean="0">
                <a:solidFill>
                  <a:prstClr val="black"/>
                </a:solidFill>
                <a:latin typeface="Calibri"/>
              </a:rPr>
              <a:t>to offer </a:t>
            </a:r>
            <a:r>
              <a:rPr lang="en-US" b="0" kern="0" dirty="0">
                <a:solidFill>
                  <a:prstClr val="black"/>
                </a:solidFill>
                <a:latin typeface="Calibri"/>
              </a:rPr>
              <a:t>equivalent cash flows and equivalent credit risk. </a:t>
            </a:r>
            <a:r>
              <a:rPr lang="en-US" b="0" kern="0" dirty="0" smtClean="0">
                <a:solidFill>
                  <a:prstClr val="black"/>
                </a:solidFill>
                <a:latin typeface="Calibri"/>
              </a:rPr>
              <a:t>The primary </a:t>
            </a:r>
            <a:r>
              <a:rPr lang="en-US" b="0" kern="0" dirty="0">
                <a:solidFill>
                  <a:prstClr val="black"/>
                </a:solidFill>
                <a:latin typeface="Calibri"/>
              </a:rPr>
              <a:t>example is an index </a:t>
            </a:r>
            <a:r>
              <a:rPr lang="en-US" b="0" kern="0" dirty="0" smtClean="0">
                <a:solidFill>
                  <a:prstClr val="black"/>
                </a:solidFill>
                <a:latin typeface="Calibri"/>
              </a:rPr>
              <a:t>of covered </a:t>
            </a:r>
            <a:r>
              <a:rPr lang="en-US" b="0" kern="0" dirty="0">
                <a:solidFill>
                  <a:prstClr val="black"/>
                </a:solidFill>
                <a:latin typeface="Calibri"/>
              </a:rPr>
              <a:t>bonds versus swaps</a:t>
            </a:r>
            <a:r>
              <a:rPr lang="en-US" b="0" kern="0" dirty="0" smtClean="0">
                <a:solidFill>
                  <a:prstClr val="black"/>
                </a:solidFill>
                <a:latin typeface="Calibri"/>
              </a:rPr>
              <a:t>.</a:t>
            </a:r>
          </a:p>
          <a:p>
            <a:pPr algn="just">
              <a:defRPr/>
            </a:pPr>
            <a:endParaRPr lang="it-IT" b="0" kern="0" dirty="0" smtClean="0">
              <a:solidFill>
                <a:prstClr val="black"/>
              </a:solidFill>
              <a:latin typeface="Calibri"/>
            </a:endParaRPr>
          </a:p>
          <a:p>
            <a:pPr algn="just">
              <a:defRPr/>
            </a:pPr>
            <a:endParaRPr lang="it-IT" b="0" kern="0" dirty="0">
              <a:solidFill>
                <a:prstClr val="black"/>
              </a:solidFill>
              <a:latin typeface="Calibri"/>
            </a:endParaRPr>
          </a:p>
          <a:p>
            <a:pPr algn="just">
              <a:defRPr/>
            </a:pPr>
            <a:endParaRPr lang="en-US" b="0" kern="0" dirty="0" smtClean="0">
              <a:solidFill>
                <a:prstClr val="black"/>
              </a:solidFill>
              <a:latin typeface="Calibri"/>
            </a:endParaRPr>
          </a:p>
          <a:p>
            <a:pPr marL="0" indent="0" algn="just">
              <a:tabLst>
                <a:tab pos="0" algn="l"/>
              </a:tabLst>
              <a:defRPr/>
            </a:pPr>
            <a:r>
              <a:rPr lang="en-US" b="0" kern="0" dirty="0" smtClean="0">
                <a:solidFill>
                  <a:prstClr val="black"/>
                </a:solidFill>
                <a:latin typeface="Calibri"/>
              </a:rPr>
              <a:t>The </a:t>
            </a:r>
            <a:r>
              <a:rPr lang="en-US" b="0" kern="0" dirty="0">
                <a:solidFill>
                  <a:prstClr val="black"/>
                </a:solidFill>
                <a:latin typeface="Calibri"/>
              </a:rPr>
              <a:t>method involves the use of option pricing techniques </a:t>
            </a:r>
            <a:r>
              <a:rPr lang="en-US" b="0" kern="0" dirty="0" smtClean="0">
                <a:solidFill>
                  <a:prstClr val="black"/>
                </a:solidFill>
                <a:latin typeface="Calibri"/>
              </a:rPr>
              <a:t>to calculate </a:t>
            </a:r>
            <a:r>
              <a:rPr lang="en-US" b="0" kern="0" dirty="0">
                <a:solidFill>
                  <a:prstClr val="black"/>
                </a:solidFill>
                <a:latin typeface="Calibri"/>
              </a:rPr>
              <a:t>a theoretical </a:t>
            </a:r>
            <a:r>
              <a:rPr lang="en-US" b="0" kern="0" dirty="0" smtClean="0">
                <a:solidFill>
                  <a:prstClr val="black"/>
                </a:solidFill>
                <a:latin typeface="Calibri"/>
              </a:rPr>
              <a:t>credit spread </a:t>
            </a:r>
            <a:r>
              <a:rPr lang="en-US" b="0" kern="0" dirty="0">
                <a:solidFill>
                  <a:prstClr val="black"/>
                </a:solidFill>
                <a:latin typeface="Calibri"/>
              </a:rPr>
              <a:t>which compensates only for credit (</a:t>
            </a:r>
            <a:r>
              <a:rPr lang="en-US" b="0" kern="0" dirty="0" smtClean="0">
                <a:solidFill>
                  <a:prstClr val="black"/>
                </a:solidFill>
                <a:latin typeface="Calibri"/>
              </a:rPr>
              <a:t>default and spread</a:t>
            </a:r>
            <a:r>
              <a:rPr lang="en-US" b="0" kern="0" dirty="0">
                <a:solidFill>
                  <a:prstClr val="black"/>
                </a:solidFill>
                <a:latin typeface="Calibri"/>
              </a:rPr>
              <a:t>) risk. The </a:t>
            </a:r>
            <a:r>
              <a:rPr lang="en-US" b="0" kern="0" dirty="0" smtClean="0">
                <a:solidFill>
                  <a:prstClr val="black"/>
                </a:solidFill>
                <a:latin typeface="Calibri"/>
              </a:rPr>
              <a:t>difference between </a:t>
            </a:r>
            <a:r>
              <a:rPr lang="en-US" b="0" kern="0" dirty="0">
                <a:solidFill>
                  <a:prstClr val="black"/>
                </a:solidFill>
                <a:latin typeface="Calibri"/>
              </a:rPr>
              <a:t>the theoretical spread and the actual market </a:t>
            </a:r>
            <a:r>
              <a:rPr lang="en-US" b="0" kern="0" dirty="0" smtClean="0">
                <a:solidFill>
                  <a:prstClr val="black"/>
                </a:solidFill>
                <a:latin typeface="Calibri"/>
              </a:rPr>
              <a:t>spread is </a:t>
            </a:r>
            <a:r>
              <a:rPr lang="en-US" b="0" kern="0" dirty="0">
                <a:solidFill>
                  <a:prstClr val="black"/>
                </a:solidFill>
                <a:latin typeface="Calibri"/>
              </a:rPr>
              <a:t>typically taken to </a:t>
            </a:r>
            <a:r>
              <a:rPr lang="en-US" b="0" kern="0" dirty="0" smtClean="0">
                <a:solidFill>
                  <a:prstClr val="black"/>
                </a:solidFill>
                <a:latin typeface="Calibri"/>
              </a:rPr>
              <a:t>be illiquidity </a:t>
            </a:r>
            <a:r>
              <a:rPr lang="en-US" b="0" kern="0" dirty="0">
                <a:solidFill>
                  <a:prstClr val="black"/>
                </a:solidFill>
                <a:latin typeface="Calibri"/>
              </a:rPr>
              <a:t>premium.</a:t>
            </a:r>
            <a:endParaRPr lang="en-US" b="0" kern="0" dirty="0" smtClean="0">
              <a:solidFill>
                <a:prstClr val="black"/>
              </a:solidFill>
              <a:latin typeface="Calibri"/>
            </a:endParaRPr>
          </a:p>
        </p:txBody>
      </p:sp>
      <p:grpSp>
        <p:nvGrpSpPr>
          <p:cNvPr id="104454" name="Group 9"/>
          <p:cNvGrpSpPr>
            <a:grpSpLocks/>
          </p:cNvGrpSpPr>
          <p:nvPr/>
        </p:nvGrpSpPr>
        <p:grpSpPr bwMode="auto">
          <a:xfrm>
            <a:off x="471488" y="2006600"/>
            <a:ext cx="3998912" cy="376238"/>
            <a:chOff x="0" y="0"/>
            <a:chExt cx="4175695" cy="231338"/>
          </a:xfrm>
        </p:grpSpPr>
        <p:sp>
          <p:nvSpPr>
            <p:cNvPr id="23" name="Rounded Rectangle 22"/>
            <p:cNvSpPr/>
            <p:nvPr/>
          </p:nvSpPr>
          <p:spPr>
            <a:xfrm>
              <a:off x="0" y="0"/>
              <a:ext cx="4175695" cy="231338"/>
            </a:xfrm>
            <a:prstGeom prst="roundRect">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p>
        <p:sp>
          <p:nvSpPr>
            <p:cNvPr id="24" name="Rounded Rectangle 4"/>
            <p:cNvSpPr/>
            <p:nvPr/>
          </p:nvSpPr>
          <p:spPr>
            <a:xfrm>
              <a:off x="11603" y="10737"/>
              <a:ext cx="4152489" cy="209863"/>
            </a:xfrm>
            <a:prstGeom prst="rect">
              <a:avLst/>
            </a:prstGeom>
            <a:noFill/>
            <a:ln>
              <a:noFill/>
            </a:ln>
            <a:effectLst/>
          </p:spPr>
          <p:txBody>
            <a:bodyPr lIns="60960" tIns="60960" rIns="60960" bIns="60960" spcCol="1270" anchor="ctr"/>
            <a:lstStyle/>
            <a:p>
              <a:pPr defTabSz="711200" eaLnBrk="1" hangingPunct="1">
                <a:lnSpc>
                  <a:spcPct val="90000"/>
                </a:lnSpc>
                <a:spcAft>
                  <a:spcPct val="35000"/>
                </a:spcAft>
                <a:buSzPct val="120000"/>
                <a:defRPr/>
              </a:pPr>
              <a:r>
                <a:rPr lang="en-US" sz="1800" kern="0" dirty="0">
                  <a:solidFill>
                    <a:srgbClr val="1F497D">
                      <a:hueOff val="0"/>
                      <a:satOff val="0"/>
                      <a:lumOff val="0"/>
                      <a:alphaOff val="0"/>
                    </a:srgbClr>
                  </a:solidFill>
                  <a:latin typeface="Calibri"/>
                </a:rPr>
                <a:t> CDS Negative-basis method</a:t>
              </a:r>
              <a:endParaRPr lang="it-IT" sz="1800" b="0" kern="0" dirty="0">
                <a:solidFill>
                  <a:srgbClr val="1F497D">
                    <a:hueOff val="0"/>
                    <a:satOff val="0"/>
                    <a:lumOff val="0"/>
                    <a:alphaOff val="0"/>
                  </a:srgbClr>
                </a:solidFill>
                <a:latin typeface="Calibri"/>
              </a:endParaRPr>
            </a:p>
          </p:txBody>
        </p:sp>
      </p:grpSp>
      <p:grpSp>
        <p:nvGrpSpPr>
          <p:cNvPr id="104455" name="Group 9"/>
          <p:cNvGrpSpPr>
            <a:grpSpLocks/>
          </p:cNvGrpSpPr>
          <p:nvPr/>
        </p:nvGrpSpPr>
        <p:grpSpPr bwMode="auto">
          <a:xfrm>
            <a:off x="403225" y="4670425"/>
            <a:ext cx="3998913" cy="377825"/>
            <a:chOff x="0" y="0"/>
            <a:chExt cx="4175695" cy="231338"/>
          </a:xfrm>
        </p:grpSpPr>
        <p:sp>
          <p:nvSpPr>
            <p:cNvPr id="26" name="Rounded Rectangle 25"/>
            <p:cNvSpPr/>
            <p:nvPr/>
          </p:nvSpPr>
          <p:spPr>
            <a:xfrm>
              <a:off x="0" y="0"/>
              <a:ext cx="4175695" cy="231338"/>
            </a:xfrm>
            <a:prstGeom prst="roundRect">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p>
        <p:sp>
          <p:nvSpPr>
            <p:cNvPr id="27" name="Rounded Rectangle 4"/>
            <p:cNvSpPr/>
            <p:nvPr/>
          </p:nvSpPr>
          <p:spPr>
            <a:xfrm>
              <a:off x="11604" y="10692"/>
              <a:ext cx="4152486" cy="209954"/>
            </a:xfrm>
            <a:prstGeom prst="rect">
              <a:avLst/>
            </a:prstGeom>
            <a:noFill/>
            <a:ln>
              <a:noFill/>
            </a:ln>
            <a:effectLst/>
          </p:spPr>
          <p:txBody>
            <a:bodyPr lIns="60960" tIns="60960" rIns="60960" bIns="60960" spcCol="1270" anchor="ctr"/>
            <a:lstStyle/>
            <a:p>
              <a:pPr defTabSz="711200" eaLnBrk="1" hangingPunct="1">
                <a:lnSpc>
                  <a:spcPct val="90000"/>
                </a:lnSpc>
                <a:spcAft>
                  <a:spcPct val="35000"/>
                </a:spcAft>
                <a:buSzPct val="120000"/>
                <a:defRPr/>
              </a:pPr>
              <a:r>
                <a:rPr lang="en-US" sz="1800" kern="0" dirty="0">
                  <a:solidFill>
                    <a:srgbClr val="1F497D">
                      <a:hueOff val="0"/>
                      <a:satOff val="0"/>
                      <a:lumOff val="0"/>
                      <a:alphaOff val="0"/>
                    </a:srgbClr>
                  </a:solidFill>
                  <a:latin typeface="Calibri"/>
                </a:rPr>
                <a:t> Structural method</a:t>
              </a:r>
              <a:endParaRPr lang="it-IT" sz="1800" b="0" kern="0" dirty="0">
                <a:solidFill>
                  <a:srgbClr val="1F497D">
                    <a:hueOff val="0"/>
                    <a:satOff val="0"/>
                    <a:lumOff val="0"/>
                    <a:alphaOff val="0"/>
                  </a:srgbClr>
                </a:solidFill>
                <a:latin typeface="Calibri"/>
              </a:endParaRPr>
            </a:p>
          </p:txBody>
        </p:sp>
      </p:grpSp>
      <p:grpSp>
        <p:nvGrpSpPr>
          <p:cNvPr id="104456" name="Group 9"/>
          <p:cNvGrpSpPr>
            <a:grpSpLocks/>
          </p:cNvGrpSpPr>
          <p:nvPr/>
        </p:nvGrpSpPr>
        <p:grpSpPr bwMode="auto">
          <a:xfrm>
            <a:off x="438150" y="3213100"/>
            <a:ext cx="3998913" cy="377825"/>
            <a:chOff x="0" y="0"/>
            <a:chExt cx="4175695" cy="231338"/>
          </a:xfrm>
        </p:grpSpPr>
        <p:sp>
          <p:nvSpPr>
            <p:cNvPr id="29" name="Rounded Rectangle 28"/>
            <p:cNvSpPr/>
            <p:nvPr/>
          </p:nvSpPr>
          <p:spPr>
            <a:xfrm>
              <a:off x="0" y="0"/>
              <a:ext cx="4175695" cy="231338"/>
            </a:xfrm>
            <a:prstGeom prst="roundRect">
              <a:avLst/>
            </a:prstGeom>
            <a:gradFill rotWithShape="0">
              <a:gsLst>
                <a:gs pos="0">
                  <a:sysClr val="window" lastClr="FFFFFF">
                    <a:hueOff val="0"/>
                    <a:satOff val="0"/>
                    <a:lumOff val="0"/>
                    <a:alphaOff val="0"/>
                    <a:shade val="51000"/>
                    <a:satMod val="130000"/>
                  </a:sysClr>
                </a:gs>
                <a:gs pos="80000">
                  <a:sysClr val="window" lastClr="FFFFFF">
                    <a:hueOff val="0"/>
                    <a:satOff val="0"/>
                    <a:lumOff val="0"/>
                    <a:alphaOff val="0"/>
                    <a:shade val="93000"/>
                    <a:satMod val="130000"/>
                  </a:sysClr>
                </a:gs>
                <a:gs pos="100000">
                  <a:sysClr val="window" lastClr="FFFFFF">
                    <a:hueOff val="0"/>
                    <a:satOff val="0"/>
                    <a:lumOff val="0"/>
                    <a:alphaOff val="0"/>
                    <a:shade val="94000"/>
                    <a:satMod val="135000"/>
                  </a:sysClr>
                </a:gs>
              </a:gsLst>
              <a:lin ang="16200000" scaled="0"/>
            </a:gradFill>
            <a:ln>
              <a:noFill/>
            </a:ln>
            <a:effectLst>
              <a:outerShdw blurRad="40000" dist="23000" dir="5400000" rotWithShape="0">
                <a:srgbClr val="000000">
                  <a:alpha val="35000"/>
                </a:srgbClr>
              </a:outerShdw>
            </a:effectLst>
          </p:spPr>
        </p:sp>
        <p:sp>
          <p:nvSpPr>
            <p:cNvPr id="30" name="Rounded Rectangle 4"/>
            <p:cNvSpPr/>
            <p:nvPr/>
          </p:nvSpPr>
          <p:spPr>
            <a:xfrm>
              <a:off x="11604" y="10692"/>
              <a:ext cx="4152486" cy="209954"/>
            </a:xfrm>
            <a:prstGeom prst="rect">
              <a:avLst/>
            </a:prstGeom>
            <a:noFill/>
            <a:ln>
              <a:noFill/>
            </a:ln>
            <a:effectLst/>
          </p:spPr>
          <p:txBody>
            <a:bodyPr lIns="60960" tIns="60960" rIns="60960" bIns="60960" spcCol="1270" anchor="ctr"/>
            <a:lstStyle/>
            <a:p>
              <a:pPr defTabSz="711200" eaLnBrk="1" hangingPunct="1">
                <a:lnSpc>
                  <a:spcPct val="90000"/>
                </a:lnSpc>
                <a:spcAft>
                  <a:spcPct val="35000"/>
                </a:spcAft>
                <a:buSzPct val="120000"/>
                <a:defRPr/>
              </a:pPr>
              <a:r>
                <a:rPr lang="en-US" sz="1800" kern="0" dirty="0">
                  <a:solidFill>
                    <a:srgbClr val="1F497D">
                      <a:hueOff val="0"/>
                      <a:satOff val="0"/>
                      <a:lumOff val="0"/>
                      <a:alphaOff val="0"/>
                    </a:srgbClr>
                  </a:solidFill>
                  <a:latin typeface="Calibri"/>
                </a:rPr>
                <a:t> Covered Bond method</a:t>
              </a:r>
              <a:endParaRPr lang="it-IT" sz="1800" b="0" kern="0" dirty="0">
                <a:solidFill>
                  <a:srgbClr val="1F497D">
                    <a:hueOff val="0"/>
                    <a:satOff val="0"/>
                    <a:lumOff val="0"/>
                    <a:alphaOff val="0"/>
                  </a:srgbClr>
                </a:solidFill>
                <a:latin typeface="Calibri"/>
              </a:endParaRPr>
            </a:p>
          </p:txBody>
        </p:sp>
      </p:grpSp>
      <p:sp>
        <p:nvSpPr>
          <p:cNvPr id="15"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9563" y="436563"/>
            <a:ext cx="8569325" cy="560387"/>
          </a:xfrm>
        </p:spPr>
        <p:txBody>
          <a:bodyPr anchor="b"/>
          <a:lstStyle/>
          <a:p>
            <a:pPr defTabSz="912813"/>
            <a:r>
              <a:rPr lang="it-IT" sz="2000" smtClean="0"/>
              <a:t>Derivation of the illiquidity premium</a:t>
            </a:r>
            <a:endParaRPr lang="en-GB" sz="2000" smtClean="0"/>
          </a:p>
        </p:txBody>
      </p:sp>
      <p:sp>
        <p:nvSpPr>
          <p:cNvPr id="10547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7" name="Rectangle 3"/>
          <p:cNvSpPr txBox="1">
            <a:spLocks noChangeArrowheads="1"/>
          </p:cNvSpPr>
          <p:nvPr/>
        </p:nvSpPr>
        <p:spPr bwMode="auto">
          <a:xfrm>
            <a:off x="250825" y="1412875"/>
            <a:ext cx="8207375" cy="369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marL="342900" indent="-342900" algn="l" defTabSz="957263" rtl="0" eaLnBrk="0" fontAlgn="base" hangingPunct="0">
              <a:spcBef>
                <a:spcPct val="0"/>
              </a:spcBef>
              <a:spcAft>
                <a:spcPct val="0"/>
              </a:spcAft>
              <a:buSzPct val="120000"/>
              <a:defRPr sz="1600">
                <a:solidFill>
                  <a:schemeClr val="tx1"/>
                </a:solidFill>
                <a:latin typeface="+mn-lt"/>
                <a:ea typeface="+mn-ea"/>
                <a:cs typeface="+mn-cs"/>
              </a:defRPr>
            </a:lvl1pPr>
            <a:lvl2pPr marL="153988" indent="-152400" algn="l" defTabSz="957263" rtl="0" eaLnBrk="0" fontAlgn="base" hangingPunct="0">
              <a:spcBef>
                <a:spcPct val="0"/>
              </a:spcBef>
              <a:spcAft>
                <a:spcPct val="0"/>
              </a:spcAft>
              <a:buSzPct val="75000"/>
              <a:buFont typeface="Arial" charset="0"/>
              <a:buChar char="●"/>
              <a:defRPr sz="1600">
                <a:solidFill>
                  <a:schemeClr val="tx1"/>
                </a:solidFill>
                <a:latin typeface="+mn-lt"/>
              </a:defRPr>
            </a:lvl2pPr>
            <a:lvl3pPr marL="315913" indent="-160338" algn="l" defTabSz="957263" rtl="0" eaLnBrk="0" fontAlgn="base" hangingPunct="0">
              <a:spcBef>
                <a:spcPct val="0"/>
              </a:spcBef>
              <a:spcAft>
                <a:spcPct val="0"/>
              </a:spcAft>
              <a:buSzPct val="85000"/>
              <a:buFont typeface="Arial" charset="0"/>
              <a:buChar char="○"/>
              <a:defRPr sz="1600">
                <a:solidFill>
                  <a:schemeClr val="tx1"/>
                </a:solidFill>
                <a:latin typeface="+mn-lt"/>
              </a:defRPr>
            </a:lvl3pPr>
            <a:lvl4pPr marL="461963" indent="-144463" algn="l" defTabSz="957263" rtl="0" eaLnBrk="0" fontAlgn="base" hangingPunct="0">
              <a:spcBef>
                <a:spcPct val="0"/>
              </a:spcBef>
              <a:spcAft>
                <a:spcPct val="0"/>
              </a:spcAft>
              <a:buSzPct val="85000"/>
              <a:buFont typeface="Wingdings" pitchFamily="2" charset="2"/>
              <a:buChar char="w"/>
              <a:defRPr sz="1600">
                <a:solidFill>
                  <a:schemeClr val="tx1"/>
                </a:solidFill>
                <a:latin typeface="+mn-lt"/>
              </a:defRPr>
            </a:lvl4pPr>
            <a:lvl5pPr marL="622300" indent="-158750" algn="l" defTabSz="957263" rtl="0" eaLnBrk="0" fontAlgn="base" hangingPunct="0">
              <a:spcBef>
                <a:spcPct val="0"/>
              </a:spcBef>
              <a:spcAft>
                <a:spcPct val="0"/>
              </a:spcAft>
              <a:buSzPct val="85000"/>
              <a:buFont typeface="Wingdings" pitchFamily="2" charset="2"/>
              <a:buChar char="ü"/>
              <a:defRPr sz="1600">
                <a:solidFill>
                  <a:schemeClr val="tx1"/>
                </a:solidFill>
                <a:latin typeface="+mn-lt"/>
              </a:defRPr>
            </a:lvl5pPr>
            <a:lvl6pPr marL="10795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6pPr>
            <a:lvl7pPr marL="15367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7pPr>
            <a:lvl8pPr marL="19939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8pPr>
            <a:lvl9pPr marL="2451100" indent="-158750" algn="l" defTabSz="957263" rtl="0" fontAlgn="base">
              <a:spcBef>
                <a:spcPct val="0"/>
              </a:spcBef>
              <a:spcAft>
                <a:spcPct val="0"/>
              </a:spcAft>
              <a:buSzPct val="85000"/>
              <a:buFont typeface="Wingdings" pitchFamily="2" charset="2"/>
              <a:buChar char="ü"/>
              <a:defRPr sz="1600">
                <a:solidFill>
                  <a:schemeClr val="tx1"/>
                </a:solidFill>
                <a:latin typeface="+mn-lt"/>
              </a:defRPr>
            </a:lvl9pPr>
          </a:lstStyle>
          <a:p>
            <a:pPr>
              <a:defRPr/>
            </a:pPr>
            <a:r>
              <a:rPr lang="en-US" b="0" kern="0" dirty="0">
                <a:solidFill>
                  <a:prstClr val="black"/>
                </a:solidFill>
                <a:latin typeface="Calibri"/>
              </a:rPr>
              <a:t>B</a:t>
            </a:r>
            <a:r>
              <a:rPr lang="en-US" b="0" kern="0" dirty="0" smtClean="0">
                <a:solidFill>
                  <a:prstClr val="black"/>
                </a:solidFill>
                <a:latin typeface="Calibri"/>
              </a:rPr>
              <a:t>y </a:t>
            </a:r>
            <a:r>
              <a:rPr lang="en-US" b="0" kern="0" dirty="0">
                <a:solidFill>
                  <a:prstClr val="black"/>
                </a:solidFill>
                <a:latin typeface="Calibri"/>
              </a:rPr>
              <a:t>making </a:t>
            </a:r>
            <a:r>
              <a:rPr lang="en-US" b="0" kern="0" dirty="0" smtClean="0">
                <a:solidFill>
                  <a:prstClr val="black"/>
                </a:solidFill>
                <a:latin typeface="Calibri"/>
              </a:rPr>
              <a:t>use of </a:t>
            </a:r>
            <a:r>
              <a:rPr lang="en-US" b="0" kern="0" dirty="0">
                <a:solidFill>
                  <a:prstClr val="black"/>
                </a:solidFill>
                <a:latin typeface="Calibri"/>
              </a:rPr>
              <a:t>estimates derived from a number of different methods together </a:t>
            </a:r>
            <a:r>
              <a:rPr lang="en-US" b="0" kern="0" dirty="0" smtClean="0">
                <a:solidFill>
                  <a:prstClr val="black"/>
                </a:solidFill>
                <a:latin typeface="Calibri"/>
              </a:rPr>
              <a:t>EIOPA  </a:t>
            </a:r>
          </a:p>
          <a:p>
            <a:pPr>
              <a:defRPr/>
            </a:pPr>
            <a:r>
              <a:rPr lang="en-US" b="0" kern="0" dirty="0" smtClean="0">
                <a:solidFill>
                  <a:prstClr val="black"/>
                </a:solidFill>
                <a:latin typeface="Calibri"/>
              </a:rPr>
              <a:t>creates an overall </a:t>
            </a:r>
            <a:r>
              <a:rPr lang="en-US" b="0" kern="0" dirty="0">
                <a:solidFill>
                  <a:prstClr val="black"/>
                </a:solidFill>
                <a:latin typeface="Calibri"/>
              </a:rPr>
              <a:t>estimate.</a:t>
            </a:r>
          </a:p>
          <a:p>
            <a:pPr>
              <a:defRPr/>
            </a:pPr>
            <a:endParaRPr lang="en-US" b="0" kern="0" dirty="0" smtClean="0">
              <a:solidFill>
                <a:prstClr val="black"/>
              </a:solidFill>
              <a:latin typeface="Calibri"/>
            </a:endParaRPr>
          </a:p>
          <a:p>
            <a:pPr>
              <a:defRPr/>
            </a:pPr>
            <a:r>
              <a:rPr lang="en-US" b="0" kern="0" dirty="0" smtClean="0">
                <a:solidFill>
                  <a:prstClr val="black"/>
                </a:solidFill>
                <a:latin typeface="Calibri"/>
              </a:rPr>
              <a:t>To </a:t>
            </a:r>
            <a:r>
              <a:rPr lang="en-US" b="0" kern="0" dirty="0">
                <a:solidFill>
                  <a:prstClr val="black"/>
                </a:solidFill>
                <a:latin typeface="Calibri"/>
              </a:rPr>
              <a:t>do this a “proxy” method based on a simple transformation of the observed </a:t>
            </a:r>
            <a:r>
              <a:rPr lang="en-US" b="0" kern="0" dirty="0" smtClean="0">
                <a:solidFill>
                  <a:prstClr val="black"/>
                </a:solidFill>
                <a:latin typeface="Calibri"/>
              </a:rPr>
              <a:t>credit </a:t>
            </a:r>
          </a:p>
          <a:p>
            <a:pPr>
              <a:defRPr/>
            </a:pPr>
            <a:r>
              <a:rPr lang="en-US" b="0" kern="0" dirty="0" smtClean="0">
                <a:solidFill>
                  <a:prstClr val="black"/>
                </a:solidFill>
                <a:latin typeface="Calibri"/>
              </a:rPr>
              <a:t>spread is proposed:</a:t>
            </a:r>
          </a:p>
          <a:p>
            <a:pPr>
              <a:defRPr/>
            </a:pPr>
            <a:endParaRPr lang="it-IT" b="0" kern="0" dirty="0">
              <a:solidFill>
                <a:prstClr val="black"/>
              </a:solidFill>
              <a:latin typeface="Calibri"/>
            </a:endParaRPr>
          </a:p>
          <a:p>
            <a:pPr>
              <a:defRPr/>
            </a:pPr>
            <a:r>
              <a:rPr lang="en-US" b="0" kern="0" dirty="0" smtClean="0">
                <a:solidFill>
                  <a:prstClr val="black"/>
                </a:solidFill>
                <a:latin typeface="Calibri"/>
              </a:rPr>
              <a:t>The </a:t>
            </a:r>
            <a:r>
              <a:rPr lang="en-US" b="0" kern="0" dirty="0">
                <a:solidFill>
                  <a:prstClr val="black"/>
                </a:solidFill>
                <a:latin typeface="Calibri"/>
              </a:rPr>
              <a:t>corporate bond spread is </a:t>
            </a:r>
            <a:r>
              <a:rPr lang="en-US" b="0" kern="0" dirty="0" smtClean="0">
                <a:solidFill>
                  <a:prstClr val="black"/>
                </a:solidFill>
                <a:latin typeface="Calibri"/>
              </a:rPr>
              <a:t>so considered to </a:t>
            </a:r>
            <a:r>
              <a:rPr lang="en-US" b="0" kern="0" dirty="0">
                <a:solidFill>
                  <a:prstClr val="black"/>
                </a:solidFill>
                <a:latin typeface="Calibri"/>
              </a:rPr>
              <a:t>be comprised of three components: </a:t>
            </a:r>
            <a:endParaRPr lang="en-US" b="0" kern="0" dirty="0" smtClean="0">
              <a:solidFill>
                <a:prstClr val="black"/>
              </a:solidFill>
              <a:latin typeface="Calibri"/>
            </a:endParaRPr>
          </a:p>
          <a:p>
            <a:pPr>
              <a:defRPr/>
            </a:pPr>
            <a:endParaRPr lang="en-US" b="0" kern="0" dirty="0">
              <a:solidFill>
                <a:prstClr val="black"/>
              </a:solidFill>
              <a:latin typeface="Calibri"/>
            </a:endParaRPr>
          </a:p>
          <a:p>
            <a:pPr algn="just">
              <a:buFont typeface="Wingdings" pitchFamily="2" charset="2"/>
              <a:buChar char="Ø"/>
              <a:defRPr/>
            </a:pPr>
            <a:r>
              <a:rPr lang="en-US" b="0" kern="0" dirty="0" smtClean="0">
                <a:solidFill>
                  <a:prstClr val="black"/>
                </a:solidFill>
                <a:latin typeface="Calibri"/>
              </a:rPr>
              <a:t>an </a:t>
            </a:r>
            <a:r>
              <a:rPr lang="en-US" b="0" kern="0" dirty="0">
                <a:solidFill>
                  <a:prstClr val="black"/>
                </a:solidFill>
                <a:latin typeface="Calibri"/>
              </a:rPr>
              <a:t>allowance for the cost of </a:t>
            </a:r>
            <a:r>
              <a:rPr lang="en-US" b="0" kern="0" dirty="0" smtClean="0">
                <a:solidFill>
                  <a:prstClr val="black"/>
                </a:solidFill>
                <a:latin typeface="Calibri"/>
              </a:rPr>
              <a:t>default</a:t>
            </a:r>
          </a:p>
          <a:p>
            <a:pPr algn="just">
              <a:buFont typeface="Wingdings" pitchFamily="2" charset="2"/>
              <a:buChar char="Ø"/>
              <a:defRPr/>
            </a:pPr>
            <a:r>
              <a:rPr lang="en-US" b="0" kern="0" dirty="0" smtClean="0">
                <a:solidFill>
                  <a:prstClr val="black"/>
                </a:solidFill>
                <a:latin typeface="Calibri"/>
              </a:rPr>
              <a:t>a </a:t>
            </a:r>
            <a:r>
              <a:rPr lang="en-US" b="0" kern="0" dirty="0">
                <a:solidFill>
                  <a:prstClr val="black"/>
                </a:solidFill>
                <a:latin typeface="Calibri"/>
              </a:rPr>
              <a:t>risk premium </a:t>
            </a:r>
            <a:r>
              <a:rPr lang="en-US" b="0" kern="0" dirty="0" smtClean="0">
                <a:solidFill>
                  <a:prstClr val="black"/>
                </a:solidFill>
                <a:latin typeface="Calibri"/>
              </a:rPr>
              <a:t>to compensate </a:t>
            </a:r>
            <a:r>
              <a:rPr lang="en-US" b="0" kern="0" dirty="0">
                <a:solidFill>
                  <a:prstClr val="black"/>
                </a:solidFill>
                <a:latin typeface="Calibri"/>
              </a:rPr>
              <a:t>bond </a:t>
            </a:r>
            <a:endParaRPr lang="en-US" b="0" kern="0" dirty="0" smtClean="0">
              <a:solidFill>
                <a:prstClr val="black"/>
              </a:solidFill>
              <a:latin typeface="Calibri"/>
            </a:endParaRPr>
          </a:p>
          <a:p>
            <a:pPr marL="0" indent="0" algn="just">
              <a:defRPr/>
            </a:pPr>
            <a:r>
              <a:rPr lang="en-US" b="0" kern="0" dirty="0" smtClean="0">
                <a:solidFill>
                  <a:prstClr val="black"/>
                </a:solidFill>
                <a:latin typeface="Calibri"/>
              </a:rPr>
              <a:t>       holders </a:t>
            </a:r>
            <a:r>
              <a:rPr lang="en-US" b="0" kern="0" dirty="0">
                <a:solidFill>
                  <a:prstClr val="black"/>
                </a:solidFill>
                <a:latin typeface="Calibri"/>
              </a:rPr>
              <a:t>for bearing credit </a:t>
            </a:r>
            <a:r>
              <a:rPr lang="en-US" b="0" kern="0" dirty="0" smtClean="0">
                <a:solidFill>
                  <a:prstClr val="black"/>
                </a:solidFill>
                <a:latin typeface="Calibri"/>
              </a:rPr>
              <a:t>risk</a:t>
            </a:r>
          </a:p>
          <a:p>
            <a:pPr algn="just">
              <a:buFont typeface="Wingdings" pitchFamily="2" charset="2"/>
              <a:buChar char="Ø"/>
              <a:defRPr/>
            </a:pPr>
            <a:r>
              <a:rPr lang="en-US" b="0" kern="0" dirty="0" smtClean="0">
                <a:solidFill>
                  <a:prstClr val="black"/>
                </a:solidFill>
                <a:latin typeface="Calibri"/>
              </a:rPr>
              <a:t>an illiquidity </a:t>
            </a:r>
            <a:r>
              <a:rPr lang="en-US" b="0" kern="0" dirty="0">
                <a:solidFill>
                  <a:prstClr val="black"/>
                </a:solidFill>
                <a:latin typeface="Calibri"/>
              </a:rPr>
              <a:t>premium to compensate </a:t>
            </a:r>
            <a:endParaRPr lang="en-US" b="0" kern="0" dirty="0" smtClean="0">
              <a:solidFill>
                <a:prstClr val="black"/>
              </a:solidFill>
              <a:latin typeface="Calibri"/>
            </a:endParaRPr>
          </a:p>
          <a:p>
            <a:pPr marL="0" indent="0" algn="just">
              <a:defRPr/>
            </a:pPr>
            <a:r>
              <a:rPr lang="en-US" b="0" kern="0" dirty="0">
                <a:solidFill>
                  <a:prstClr val="black"/>
                </a:solidFill>
                <a:latin typeface="Calibri"/>
              </a:rPr>
              <a:t> </a:t>
            </a:r>
            <a:r>
              <a:rPr lang="en-US" b="0" kern="0" dirty="0" smtClean="0">
                <a:solidFill>
                  <a:prstClr val="black"/>
                </a:solidFill>
                <a:latin typeface="Calibri"/>
              </a:rPr>
              <a:t>      for the </a:t>
            </a:r>
            <a:r>
              <a:rPr lang="en-US" b="0" kern="0" dirty="0">
                <a:solidFill>
                  <a:prstClr val="black"/>
                </a:solidFill>
                <a:latin typeface="Calibri"/>
              </a:rPr>
              <a:t>costs and associated </a:t>
            </a:r>
            <a:endParaRPr lang="en-US" b="0" kern="0" dirty="0" smtClean="0">
              <a:solidFill>
                <a:prstClr val="black"/>
              </a:solidFill>
              <a:latin typeface="Calibri"/>
            </a:endParaRPr>
          </a:p>
          <a:p>
            <a:pPr marL="0" indent="0" algn="just">
              <a:defRPr/>
            </a:pPr>
            <a:r>
              <a:rPr lang="en-US" b="0" kern="0" dirty="0" smtClean="0">
                <a:solidFill>
                  <a:prstClr val="black"/>
                </a:solidFill>
                <a:latin typeface="Calibri"/>
              </a:rPr>
              <a:t>       uncertainty </a:t>
            </a:r>
            <a:r>
              <a:rPr lang="en-US" b="0" kern="0" dirty="0">
                <a:solidFill>
                  <a:prstClr val="black"/>
                </a:solidFill>
                <a:latin typeface="Calibri"/>
              </a:rPr>
              <a:t>of </a:t>
            </a:r>
            <a:r>
              <a:rPr lang="en-US" b="0" kern="0" dirty="0" smtClean="0">
                <a:solidFill>
                  <a:prstClr val="black"/>
                </a:solidFill>
                <a:latin typeface="Calibri"/>
              </a:rPr>
              <a:t>trading illiquid bonds</a:t>
            </a:r>
          </a:p>
          <a:p>
            <a:pPr algn="just">
              <a:defRPr/>
            </a:pPr>
            <a:endParaRPr lang="en-US" b="0" kern="0" dirty="0">
              <a:solidFill>
                <a:prstClr val="black"/>
              </a:solidFill>
              <a:latin typeface="Calibri"/>
            </a:endParaRPr>
          </a:p>
        </p:txBody>
      </p:sp>
      <p:pic>
        <p:nvPicPr>
          <p:cNvPr id="1054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86188" y="3467100"/>
            <a:ext cx="5178425"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09563" y="436563"/>
            <a:ext cx="8569325" cy="560387"/>
          </a:xfrm>
        </p:spPr>
        <p:txBody>
          <a:bodyPr anchor="b"/>
          <a:lstStyle/>
          <a:p>
            <a:pPr defTabSz="912813"/>
            <a:r>
              <a:rPr lang="en-GB" sz="2000" dirty="0" smtClean="0"/>
              <a:t>A practical example</a:t>
            </a:r>
          </a:p>
        </p:txBody>
      </p:sp>
      <p:sp>
        <p:nvSpPr>
          <p:cNvPr id="10650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10650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0" y="1196975"/>
            <a:ext cx="8329613" cy="4824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
        <p:nvSpPr>
          <p:cNvPr id="2" name="TextBox 1"/>
          <p:cNvSpPr txBox="1"/>
          <p:nvPr/>
        </p:nvSpPr>
        <p:spPr>
          <a:xfrm>
            <a:off x="3857624" y="2722225"/>
            <a:ext cx="4427539" cy="216000"/>
          </a:xfrm>
          <a:prstGeom prst="rect">
            <a:avLst/>
          </a:prstGeom>
          <a:solidFill>
            <a:schemeClr val="bg1"/>
          </a:solidFill>
          <a:ln>
            <a:solidFill>
              <a:schemeClr val="bg2"/>
            </a:solidFill>
          </a:ln>
        </p:spPr>
        <p:txBody>
          <a:bodyPr wrap="square" rtlCol="0" anchor="ctr">
            <a:spAutoFit/>
          </a:bodyPr>
          <a:lstStyle/>
          <a:p>
            <a:r>
              <a:rPr lang="it-IT" sz="1200" dirty="0" smtClean="0"/>
              <a:t>CCP = (</a:t>
            </a:r>
            <a:r>
              <a:rPr lang="it-IT" sz="1200" dirty="0" err="1" smtClean="0"/>
              <a:t>Govies</a:t>
            </a:r>
            <a:r>
              <a:rPr lang="it-IT" sz="1200" dirty="0" smtClean="0"/>
              <a:t> </a:t>
            </a:r>
            <a:r>
              <a:rPr lang="it-IT" sz="1200" dirty="0" err="1" smtClean="0"/>
              <a:t>Adj</a:t>
            </a:r>
            <a:r>
              <a:rPr lang="it-IT" sz="1200" dirty="0" smtClean="0"/>
              <a:t>. ; </a:t>
            </a:r>
            <a:r>
              <a:rPr lang="it-IT" sz="1200" dirty="0" err="1" smtClean="0"/>
              <a:t>Illiquidity</a:t>
            </a:r>
            <a:r>
              <a:rPr lang="it-IT" sz="1200" dirty="0" smtClean="0"/>
              <a:t>) = 178 bps</a:t>
            </a:r>
            <a:endParaRPr lang="it-IT" sz="1200"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09563" y="436563"/>
            <a:ext cx="8569325" cy="560387"/>
          </a:xfrm>
        </p:spPr>
        <p:txBody>
          <a:bodyPr anchor="b"/>
          <a:lstStyle/>
          <a:p>
            <a:pPr defTabSz="912813"/>
            <a:r>
              <a:rPr lang="it-IT" sz="2000" smtClean="0"/>
              <a:t>A simplified example (1/2)</a:t>
            </a:r>
            <a:endParaRPr lang="en-GB" sz="2000" smtClean="0"/>
          </a:p>
        </p:txBody>
      </p:sp>
      <p:sp>
        <p:nvSpPr>
          <p:cNvPr id="10752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53" name="Rectangle 52"/>
          <p:cNvSpPr/>
          <p:nvPr/>
        </p:nvSpPr>
        <p:spPr>
          <a:xfrm>
            <a:off x="423863" y="1341438"/>
            <a:ext cx="7369175" cy="584200"/>
          </a:xfrm>
          <a:prstGeom prst="rect">
            <a:avLst/>
          </a:prstGeom>
        </p:spPr>
        <p:txBody>
          <a:bodyPr wrap="none">
            <a:spAutoFit/>
          </a:bodyPr>
          <a:lstStyle/>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Illiquidity Premium: what impact if asset allocation is 100% Government Bond ?</a:t>
            </a:r>
          </a:p>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The result depends on the rationale underlying spread widening </a:t>
            </a:r>
          </a:p>
        </p:txBody>
      </p:sp>
      <p:grpSp>
        <p:nvGrpSpPr>
          <p:cNvPr id="107526" name="Group 53"/>
          <p:cNvGrpSpPr>
            <a:grpSpLocks/>
          </p:cNvGrpSpPr>
          <p:nvPr/>
        </p:nvGrpSpPr>
        <p:grpSpPr bwMode="auto">
          <a:xfrm>
            <a:off x="107950" y="2581275"/>
            <a:ext cx="1439863" cy="720725"/>
            <a:chOff x="107504" y="2581806"/>
            <a:chExt cx="1440160" cy="720080"/>
          </a:xfrm>
        </p:grpSpPr>
        <p:sp>
          <p:nvSpPr>
            <p:cNvPr id="55" name="Rectangle 54"/>
            <p:cNvSpPr/>
            <p:nvPr/>
          </p:nvSpPr>
          <p:spPr>
            <a:xfrm>
              <a:off x="132909" y="3008462"/>
              <a:ext cx="1414755" cy="275978"/>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err="1">
                  <a:solidFill>
                    <a:prstClr val="black"/>
                  </a:solidFill>
                </a:rPr>
                <a:t>Illiquidity</a:t>
              </a:r>
              <a:r>
                <a:rPr lang="it-IT" sz="1200" kern="0" dirty="0">
                  <a:solidFill>
                    <a:prstClr val="black"/>
                  </a:solidFill>
                </a:rPr>
                <a:t> premium</a:t>
              </a:r>
            </a:p>
          </p:txBody>
        </p:sp>
        <p:grpSp>
          <p:nvGrpSpPr>
            <p:cNvPr id="107545" name="Group 55"/>
            <p:cNvGrpSpPr>
              <a:grpSpLocks/>
            </p:cNvGrpSpPr>
            <p:nvPr/>
          </p:nvGrpSpPr>
          <p:grpSpPr bwMode="auto">
            <a:xfrm>
              <a:off x="107504" y="2581806"/>
              <a:ext cx="1368152" cy="720080"/>
              <a:chOff x="107504" y="2564904"/>
              <a:chExt cx="1368152" cy="720080"/>
            </a:xfrm>
          </p:grpSpPr>
          <p:sp>
            <p:nvSpPr>
              <p:cNvPr id="57" name="Oval 56"/>
              <p:cNvSpPr/>
              <p:nvPr/>
            </p:nvSpPr>
            <p:spPr>
              <a:xfrm>
                <a:off x="107504" y="2985216"/>
                <a:ext cx="1368707" cy="299768"/>
              </a:xfrm>
              <a:prstGeom prst="ellipse">
                <a:avLst/>
              </a:prstGeom>
              <a:solidFill>
                <a:srgbClr val="4F81BD">
                  <a:alpha val="0"/>
                </a:srgbClr>
              </a:solidFill>
              <a:ln w="25400" cap="flat" cmpd="sng" algn="ctr">
                <a:solidFill>
                  <a:srgbClr val="4F81BD">
                    <a:shade val="50000"/>
                  </a:srgbClr>
                </a:solidFill>
                <a:prstDash val="solid"/>
              </a:ln>
              <a:effectLst/>
            </p:spPr>
            <p:txBody>
              <a:bodyPr anchor="ctr"/>
              <a:lstStyle/>
              <a:p>
                <a:pPr eaLnBrk="1" hangingPunct="1">
                  <a:buSzPct val="120000"/>
                  <a:defRPr/>
                </a:pPr>
                <a:endParaRPr lang="en-US" sz="1600" b="0" kern="0">
                  <a:solidFill>
                    <a:prstClr val="white"/>
                  </a:solidFill>
                  <a:latin typeface="Calibri"/>
                </a:endParaRPr>
              </a:p>
            </p:txBody>
          </p:sp>
          <p:cxnSp>
            <p:nvCxnSpPr>
              <p:cNvPr id="107547" name="Elbow Connector 57"/>
              <p:cNvCxnSpPr>
                <a:cxnSpLocks noChangeShapeType="1"/>
              </p:cNvCxnSpPr>
              <p:nvPr/>
            </p:nvCxnSpPr>
            <p:spPr bwMode="auto">
              <a:xfrm rot="5400000" flipH="1" flipV="1">
                <a:off x="869105" y="2667400"/>
                <a:ext cx="421015" cy="216024"/>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grpSp>
      </p:grpSp>
      <p:grpSp>
        <p:nvGrpSpPr>
          <p:cNvPr id="107527" name="Group 58"/>
          <p:cNvGrpSpPr>
            <a:grpSpLocks/>
          </p:cNvGrpSpPr>
          <p:nvPr/>
        </p:nvGrpSpPr>
        <p:grpSpPr bwMode="auto">
          <a:xfrm>
            <a:off x="1835150" y="2774950"/>
            <a:ext cx="1368425" cy="509588"/>
            <a:chOff x="1835696" y="2775413"/>
            <a:chExt cx="1368152" cy="509571"/>
          </a:xfrm>
        </p:grpSpPr>
        <p:sp>
          <p:nvSpPr>
            <p:cNvPr id="60" name="Oval 59"/>
            <p:cNvSpPr/>
            <p:nvPr/>
          </p:nvSpPr>
          <p:spPr>
            <a:xfrm>
              <a:off x="1835696" y="2986544"/>
              <a:ext cx="1368152" cy="298440"/>
            </a:xfrm>
            <a:prstGeom prst="ellipse">
              <a:avLst/>
            </a:prstGeom>
            <a:solidFill>
              <a:srgbClr val="4F81BD">
                <a:alpha val="0"/>
              </a:srgbClr>
            </a:solidFill>
            <a:ln w="25400" cap="flat" cmpd="sng" algn="ctr">
              <a:solidFill>
                <a:srgbClr val="F79646"/>
              </a:solidFill>
              <a:prstDash val="solid"/>
            </a:ln>
            <a:effectLst/>
          </p:spPr>
          <p:txBody>
            <a:bodyPr anchor="ctr"/>
            <a:lstStyle/>
            <a:p>
              <a:pPr eaLnBrk="1" hangingPunct="1">
                <a:buSzPct val="120000"/>
                <a:defRPr/>
              </a:pPr>
              <a:endParaRPr lang="en-US" sz="1600" b="0" kern="0">
                <a:solidFill>
                  <a:prstClr val="white"/>
                </a:solidFill>
                <a:latin typeface="Calibri"/>
              </a:endParaRPr>
            </a:p>
          </p:txBody>
        </p:sp>
        <p:grpSp>
          <p:nvGrpSpPr>
            <p:cNvPr id="107541" name="Group 60"/>
            <p:cNvGrpSpPr>
              <a:grpSpLocks/>
            </p:cNvGrpSpPr>
            <p:nvPr/>
          </p:nvGrpSpPr>
          <p:grpSpPr bwMode="auto">
            <a:xfrm>
              <a:off x="1979712" y="2775413"/>
              <a:ext cx="1092992" cy="498538"/>
              <a:chOff x="1979712" y="2775413"/>
              <a:chExt cx="1092992" cy="498538"/>
            </a:xfrm>
          </p:grpSpPr>
          <p:sp>
            <p:nvSpPr>
              <p:cNvPr id="62" name="Rectangle 61"/>
              <p:cNvSpPr/>
              <p:nvPr/>
            </p:nvSpPr>
            <p:spPr>
              <a:xfrm>
                <a:off x="1980130" y="2997655"/>
                <a:ext cx="1091982" cy="276216"/>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err="1">
                    <a:solidFill>
                      <a:prstClr val="black"/>
                    </a:solidFill>
                  </a:rPr>
                  <a:t>Govies</a:t>
                </a:r>
                <a:r>
                  <a:rPr lang="it-IT" sz="1200" kern="0" dirty="0">
                    <a:solidFill>
                      <a:prstClr val="black"/>
                    </a:solidFill>
                  </a:rPr>
                  <a:t> Spread</a:t>
                </a:r>
              </a:p>
            </p:txBody>
          </p:sp>
          <p:cxnSp>
            <p:nvCxnSpPr>
              <p:cNvPr id="107543" name="Elbow Connector 62"/>
              <p:cNvCxnSpPr>
                <a:cxnSpLocks noChangeShapeType="1"/>
              </p:cNvCxnSpPr>
              <p:nvPr/>
            </p:nvCxnSpPr>
            <p:spPr bwMode="auto">
              <a:xfrm rot="10800000">
                <a:off x="2411760" y="2775413"/>
                <a:ext cx="288032" cy="210507"/>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grpSp>
      </p:grpSp>
      <p:sp>
        <p:nvSpPr>
          <p:cNvPr id="64" name="Rectangle 63"/>
          <p:cNvSpPr/>
          <p:nvPr/>
        </p:nvSpPr>
        <p:spPr>
          <a:xfrm>
            <a:off x="395288" y="3671888"/>
            <a:ext cx="8178800" cy="830262"/>
          </a:xfrm>
          <a:prstGeom prst="rect">
            <a:avLst/>
          </a:prstGeom>
        </p:spPr>
        <p:txBody>
          <a:bodyPr>
            <a:spAutoFit/>
          </a:bodyPr>
          <a:lstStyle/>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CCP – </a:t>
            </a:r>
            <a:r>
              <a:rPr lang="en-US" sz="1600" b="0" kern="0" dirty="0" err="1">
                <a:solidFill>
                  <a:prstClr val="black"/>
                </a:solidFill>
              </a:rPr>
              <a:t>Govies</a:t>
            </a:r>
            <a:r>
              <a:rPr lang="en-US" sz="1600" b="0" kern="0" dirty="0">
                <a:solidFill>
                  <a:prstClr val="black"/>
                </a:solidFill>
              </a:rPr>
              <a:t> Spread Adjustment: what impact if asset allocation is 100% Basket of Government Bond?</a:t>
            </a:r>
          </a:p>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The result depends on the rationale underlying spread widening </a:t>
            </a:r>
          </a:p>
        </p:txBody>
      </p:sp>
      <p:pic>
        <p:nvPicPr>
          <p:cNvPr id="10752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3675" y="2095500"/>
            <a:ext cx="8750300" cy="757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53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0825" y="4797425"/>
            <a:ext cx="8699500" cy="75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7531" name="Group 66"/>
          <p:cNvGrpSpPr>
            <a:grpSpLocks/>
          </p:cNvGrpSpPr>
          <p:nvPr/>
        </p:nvGrpSpPr>
        <p:grpSpPr bwMode="auto">
          <a:xfrm>
            <a:off x="1835150" y="5445125"/>
            <a:ext cx="1368425" cy="509588"/>
            <a:chOff x="1835696" y="2775413"/>
            <a:chExt cx="1368152" cy="509571"/>
          </a:xfrm>
        </p:grpSpPr>
        <p:sp>
          <p:nvSpPr>
            <p:cNvPr id="68" name="Oval 67"/>
            <p:cNvSpPr/>
            <p:nvPr/>
          </p:nvSpPr>
          <p:spPr>
            <a:xfrm>
              <a:off x="1835696" y="2986544"/>
              <a:ext cx="1368152" cy="298440"/>
            </a:xfrm>
            <a:prstGeom prst="ellipse">
              <a:avLst/>
            </a:prstGeom>
            <a:solidFill>
              <a:srgbClr val="4F81BD">
                <a:alpha val="0"/>
              </a:srgbClr>
            </a:solidFill>
            <a:ln w="25400" cap="flat" cmpd="sng" algn="ctr">
              <a:solidFill>
                <a:srgbClr val="F79646"/>
              </a:solidFill>
              <a:prstDash val="solid"/>
            </a:ln>
            <a:effectLst/>
          </p:spPr>
          <p:txBody>
            <a:bodyPr anchor="ctr"/>
            <a:lstStyle/>
            <a:p>
              <a:pPr eaLnBrk="1" hangingPunct="1">
                <a:buSzPct val="120000"/>
                <a:defRPr/>
              </a:pPr>
              <a:endParaRPr lang="en-US" sz="1600" b="0" kern="0">
                <a:solidFill>
                  <a:prstClr val="white"/>
                </a:solidFill>
                <a:latin typeface="Calibri"/>
              </a:endParaRPr>
            </a:p>
          </p:txBody>
        </p:sp>
        <p:grpSp>
          <p:nvGrpSpPr>
            <p:cNvPr id="107537" name="Group 68"/>
            <p:cNvGrpSpPr>
              <a:grpSpLocks/>
            </p:cNvGrpSpPr>
            <p:nvPr/>
          </p:nvGrpSpPr>
          <p:grpSpPr bwMode="auto">
            <a:xfrm>
              <a:off x="1979712" y="2775413"/>
              <a:ext cx="1084977" cy="498538"/>
              <a:chOff x="1979712" y="2775413"/>
              <a:chExt cx="1084977" cy="498538"/>
            </a:xfrm>
          </p:grpSpPr>
          <p:sp>
            <p:nvSpPr>
              <p:cNvPr id="70" name="Rectangle 69"/>
              <p:cNvSpPr/>
              <p:nvPr/>
            </p:nvSpPr>
            <p:spPr>
              <a:xfrm>
                <a:off x="1980130" y="2997655"/>
                <a:ext cx="1084046" cy="276216"/>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a:solidFill>
                      <a:prstClr val="black"/>
                    </a:solidFill>
                  </a:rPr>
                  <a:t>Basket Spread</a:t>
                </a:r>
              </a:p>
            </p:txBody>
          </p:sp>
          <p:cxnSp>
            <p:nvCxnSpPr>
              <p:cNvPr id="107539" name="Elbow Connector 70"/>
              <p:cNvCxnSpPr>
                <a:cxnSpLocks noChangeShapeType="1"/>
              </p:cNvCxnSpPr>
              <p:nvPr/>
            </p:nvCxnSpPr>
            <p:spPr bwMode="auto">
              <a:xfrm rot="10800000">
                <a:off x="2411760" y="2775413"/>
                <a:ext cx="288032" cy="210507"/>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grpSp>
      </p:grpSp>
      <p:sp>
        <p:nvSpPr>
          <p:cNvPr id="72" name="Rectangle 71"/>
          <p:cNvSpPr/>
          <p:nvPr/>
        </p:nvSpPr>
        <p:spPr>
          <a:xfrm>
            <a:off x="193675" y="5649913"/>
            <a:ext cx="1238250" cy="276225"/>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a:solidFill>
                  <a:prstClr val="black"/>
                </a:solidFill>
              </a:rPr>
              <a:t>BTP Spread </a:t>
            </a:r>
            <a:r>
              <a:rPr lang="it-IT" sz="1200" kern="0" dirty="0" err="1">
                <a:solidFill>
                  <a:prstClr val="black"/>
                </a:solidFill>
              </a:rPr>
              <a:t>Only</a:t>
            </a:r>
            <a:endParaRPr lang="it-IT" sz="1200" kern="0" dirty="0">
              <a:solidFill>
                <a:prstClr val="black"/>
              </a:solidFill>
            </a:endParaRPr>
          </a:p>
        </p:txBody>
      </p:sp>
      <p:grpSp>
        <p:nvGrpSpPr>
          <p:cNvPr id="107533" name="Group 72"/>
          <p:cNvGrpSpPr>
            <a:grpSpLocks/>
          </p:cNvGrpSpPr>
          <p:nvPr/>
        </p:nvGrpSpPr>
        <p:grpSpPr bwMode="auto">
          <a:xfrm>
            <a:off x="85725" y="5207000"/>
            <a:ext cx="1368425" cy="719138"/>
            <a:chOff x="21904" y="2564904"/>
            <a:chExt cx="1368152" cy="720080"/>
          </a:xfrm>
        </p:grpSpPr>
        <p:sp>
          <p:nvSpPr>
            <p:cNvPr id="74" name="Oval 73"/>
            <p:cNvSpPr/>
            <p:nvPr/>
          </p:nvSpPr>
          <p:spPr>
            <a:xfrm>
              <a:off x="21904" y="2986143"/>
              <a:ext cx="1368152" cy="298841"/>
            </a:xfrm>
            <a:prstGeom prst="ellipse">
              <a:avLst/>
            </a:prstGeom>
            <a:solidFill>
              <a:srgbClr val="4F81BD">
                <a:alpha val="0"/>
              </a:srgbClr>
            </a:solidFill>
            <a:ln w="25400" cap="flat" cmpd="sng" algn="ctr">
              <a:solidFill>
                <a:srgbClr val="4F81BD">
                  <a:shade val="50000"/>
                </a:srgbClr>
              </a:solidFill>
              <a:prstDash val="solid"/>
            </a:ln>
            <a:effectLst/>
          </p:spPr>
          <p:txBody>
            <a:bodyPr anchor="ctr"/>
            <a:lstStyle/>
            <a:p>
              <a:pPr eaLnBrk="1" hangingPunct="1">
                <a:buSzPct val="120000"/>
                <a:defRPr/>
              </a:pPr>
              <a:endParaRPr lang="en-US" sz="1600" b="0" kern="0" dirty="0">
                <a:solidFill>
                  <a:prstClr val="white"/>
                </a:solidFill>
                <a:latin typeface="Calibri"/>
              </a:endParaRPr>
            </a:p>
          </p:txBody>
        </p:sp>
        <p:cxnSp>
          <p:nvCxnSpPr>
            <p:cNvPr id="107535" name="Elbow Connector 74"/>
            <p:cNvCxnSpPr>
              <a:cxnSpLocks noChangeShapeType="1"/>
            </p:cNvCxnSpPr>
            <p:nvPr/>
          </p:nvCxnSpPr>
          <p:spPr bwMode="auto">
            <a:xfrm rot="5400000" flipH="1" flipV="1">
              <a:off x="869105" y="2667400"/>
              <a:ext cx="421015" cy="216024"/>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grpSp>
      <p:sp>
        <p:nvSpPr>
          <p:cNvPr id="2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09563" y="436563"/>
            <a:ext cx="8569325" cy="560387"/>
          </a:xfrm>
        </p:spPr>
        <p:txBody>
          <a:bodyPr anchor="b"/>
          <a:lstStyle/>
          <a:p>
            <a:pPr defTabSz="912813"/>
            <a:r>
              <a:rPr lang="it-IT" sz="2000" smtClean="0"/>
              <a:t>A simplified example (2/2)</a:t>
            </a:r>
            <a:endParaRPr lang="en-GB" sz="2000" smtClean="0"/>
          </a:p>
        </p:txBody>
      </p:sp>
      <p:sp>
        <p:nvSpPr>
          <p:cNvPr id="10854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4" name="Rectangle 43"/>
          <p:cNvSpPr/>
          <p:nvPr/>
        </p:nvSpPr>
        <p:spPr>
          <a:xfrm>
            <a:off x="133350" y="2924175"/>
            <a:ext cx="895350" cy="277813"/>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a:solidFill>
                  <a:prstClr val="black"/>
                </a:solidFill>
              </a:rPr>
              <a:t>BTP spread</a:t>
            </a:r>
          </a:p>
        </p:txBody>
      </p:sp>
      <p:sp>
        <p:nvSpPr>
          <p:cNvPr id="45" name="Oval 44"/>
          <p:cNvSpPr/>
          <p:nvPr/>
        </p:nvSpPr>
        <p:spPr>
          <a:xfrm>
            <a:off x="34925" y="2914650"/>
            <a:ext cx="1368425" cy="298450"/>
          </a:xfrm>
          <a:prstGeom prst="ellipse">
            <a:avLst/>
          </a:prstGeom>
          <a:solidFill>
            <a:srgbClr val="4F81BD">
              <a:alpha val="0"/>
            </a:srgbClr>
          </a:solidFill>
          <a:ln w="25400" cap="flat" cmpd="sng" algn="ctr">
            <a:solidFill>
              <a:srgbClr val="4F81BD">
                <a:shade val="50000"/>
              </a:srgbClr>
            </a:solidFill>
            <a:prstDash val="solid"/>
          </a:ln>
          <a:effectLst/>
        </p:spPr>
        <p:txBody>
          <a:bodyPr anchor="ctr"/>
          <a:lstStyle/>
          <a:p>
            <a:pPr eaLnBrk="1" hangingPunct="1">
              <a:buSzPct val="120000"/>
              <a:defRPr/>
            </a:pPr>
            <a:endParaRPr lang="en-US" sz="1600" b="0" kern="0">
              <a:solidFill>
                <a:prstClr val="white"/>
              </a:solidFill>
              <a:latin typeface="Calibri"/>
            </a:endParaRPr>
          </a:p>
        </p:txBody>
      </p:sp>
      <p:cxnSp>
        <p:nvCxnSpPr>
          <p:cNvPr id="108551" name="Elbow Connector 45"/>
          <p:cNvCxnSpPr>
            <a:cxnSpLocks noChangeShapeType="1"/>
          </p:cNvCxnSpPr>
          <p:nvPr/>
        </p:nvCxnSpPr>
        <p:spPr bwMode="auto">
          <a:xfrm rot="5400000" flipH="1" flipV="1">
            <a:off x="797719" y="2605882"/>
            <a:ext cx="420687" cy="215900"/>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sp>
        <p:nvSpPr>
          <p:cNvPr id="47" name="Rectangle 46"/>
          <p:cNvSpPr/>
          <p:nvPr/>
        </p:nvSpPr>
        <p:spPr>
          <a:xfrm>
            <a:off x="1979613" y="2924175"/>
            <a:ext cx="1284287" cy="461963"/>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a:solidFill>
                  <a:prstClr val="black"/>
                </a:solidFill>
              </a:rPr>
              <a:t>Basket Spread </a:t>
            </a:r>
          </a:p>
          <a:p>
            <a:pPr eaLnBrk="1" fontAlgn="auto" hangingPunct="1">
              <a:spcBef>
                <a:spcPts val="0"/>
              </a:spcBef>
              <a:spcAft>
                <a:spcPts val="0"/>
              </a:spcAft>
              <a:buClr>
                <a:srgbClr val="1F497D">
                  <a:lumMod val="60000"/>
                  <a:lumOff val="40000"/>
                </a:srgbClr>
              </a:buClr>
              <a:defRPr/>
            </a:pPr>
            <a:r>
              <a:rPr lang="it-IT" sz="1200" kern="0" dirty="0">
                <a:solidFill>
                  <a:prstClr val="black"/>
                </a:solidFill>
              </a:rPr>
              <a:t>with 459 bps BTP</a:t>
            </a:r>
          </a:p>
        </p:txBody>
      </p:sp>
      <p:sp>
        <p:nvSpPr>
          <p:cNvPr id="48" name="Oval 47"/>
          <p:cNvSpPr/>
          <p:nvPr/>
        </p:nvSpPr>
        <p:spPr>
          <a:xfrm>
            <a:off x="1763713" y="2924175"/>
            <a:ext cx="1512887" cy="461963"/>
          </a:xfrm>
          <a:prstGeom prst="ellipse">
            <a:avLst/>
          </a:prstGeom>
          <a:solidFill>
            <a:srgbClr val="4F81BD">
              <a:alpha val="0"/>
            </a:srgbClr>
          </a:solidFill>
          <a:ln w="25400" cap="flat" cmpd="sng" algn="ctr">
            <a:solidFill>
              <a:srgbClr val="F79646"/>
            </a:solidFill>
            <a:prstDash val="solid"/>
          </a:ln>
          <a:effectLst/>
        </p:spPr>
        <p:txBody>
          <a:bodyPr anchor="ctr"/>
          <a:lstStyle/>
          <a:p>
            <a:pPr eaLnBrk="1" hangingPunct="1">
              <a:buSzPct val="120000"/>
              <a:defRPr/>
            </a:pPr>
            <a:endParaRPr lang="en-US" sz="1600" b="0" kern="0">
              <a:solidFill>
                <a:prstClr val="white"/>
              </a:solidFill>
              <a:latin typeface="Calibri"/>
            </a:endParaRPr>
          </a:p>
        </p:txBody>
      </p:sp>
      <p:cxnSp>
        <p:nvCxnSpPr>
          <p:cNvPr id="108554" name="Elbow Connector 48"/>
          <p:cNvCxnSpPr>
            <a:cxnSpLocks noChangeShapeType="1"/>
          </p:cNvCxnSpPr>
          <p:nvPr/>
        </p:nvCxnSpPr>
        <p:spPr bwMode="auto">
          <a:xfrm rot="10800000">
            <a:off x="2339975" y="2708275"/>
            <a:ext cx="287338" cy="211138"/>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sp>
        <p:nvSpPr>
          <p:cNvPr id="50" name="Rectangle 49"/>
          <p:cNvSpPr/>
          <p:nvPr/>
        </p:nvSpPr>
        <p:spPr>
          <a:xfrm>
            <a:off x="395288" y="1341438"/>
            <a:ext cx="7539037" cy="584200"/>
          </a:xfrm>
          <a:prstGeom prst="rect">
            <a:avLst/>
          </a:prstGeom>
        </p:spPr>
        <p:txBody>
          <a:bodyPr wrap="none">
            <a:spAutoFit/>
          </a:bodyPr>
          <a:lstStyle/>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CCP – </a:t>
            </a:r>
            <a:r>
              <a:rPr lang="en-US" sz="1600" b="0" kern="0" dirty="0" err="1">
                <a:solidFill>
                  <a:prstClr val="black"/>
                </a:solidFill>
              </a:rPr>
              <a:t>Govies</a:t>
            </a:r>
            <a:r>
              <a:rPr lang="en-US" sz="1600" b="0" kern="0" dirty="0">
                <a:solidFill>
                  <a:prstClr val="black"/>
                </a:solidFill>
              </a:rPr>
              <a:t> Spread Adjustment: what impact if asset allocation is 100% BTP ?</a:t>
            </a:r>
          </a:p>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The result depends on the rationale underlying spread widening </a:t>
            </a:r>
          </a:p>
        </p:txBody>
      </p:sp>
      <p:sp>
        <p:nvSpPr>
          <p:cNvPr id="51" name="Rectangle 50"/>
          <p:cNvSpPr/>
          <p:nvPr/>
        </p:nvSpPr>
        <p:spPr>
          <a:xfrm>
            <a:off x="468313" y="3636963"/>
            <a:ext cx="7720012" cy="584200"/>
          </a:xfrm>
          <a:prstGeom prst="rect">
            <a:avLst/>
          </a:prstGeom>
        </p:spPr>
        <p:txBody>
          <a:bodyPr wrap="none">
            <a:spAutoFit/>
          </a:bodyPr>
          <a:lstStyle/>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CCP – </a:t>
            </a:r>
            <a:r>
              <a:rPr lang="en-US" sz="1600" b="0" kern="0" dirty="0" err="1">
                <a:solidFill>
                  <a:prstClr val="black"/>
                </a:solidFill>
              </a:rPr>
              <a:t>Govies</a:t>
            </a:r>
            <a:r>
              <a:rPr lang="en-US" sz="1600" b="0" kern="0" dirty="0">
                <a:solidFill>
                  <a:prstClr val="black"/>
                </a:solidFill>
              </a:rPr>
              <a:t> Spread Adjustment: what impact if asset allocation is 100% BUND ?</a:t>
            </a:r>
          </a:p>
          <a:p>
            <a:pPr algn="l" eaLnBrk="1" fontAlgn="auto" hangingPunct="1">
              <a:spcBef>
                <a:spcPts val="0"/>
              </a:spcBef>
              <a:spcAft>
                <a:spcPts val="0"/>
              </a:spcAft>
              <a:buClr>
                <a:srgbClr val="1F497D">
                  <a:lumMod val="60000"/>
                  <a:lumOff val="40000"/>
                </a:srgbClr>
              </a:buClr>
              <a:defRPr/>
            </a:pPr>
            <a:r>
              <a:rPr lang="en-US" sz="1600" b="0" kern="0" dirty="0">
                <a:solidFill>
                  <a:prstClr val="black"/>
                </a:solidFill>
              </a:rPr>
              <a:t>The result depends on the rationale underlying spread widening </a:t>
            </a:r>
          </a:p>
        </p:txBody>
      </p:sp>
      <p:pic>
        <p:nvPicPr>
          <p:cNvPr id="10855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0650" y="2060575"/>
            <a:ext cx="8772525" cy="75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55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3675" y="4386263"/>
            <a:ext cx="8699500" cy="75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7" name="Oval 76"/>
          <p:cNvSpPr/>
          <p:nvPr/>
        </p:nvSpPr>
        <p:spPr>
          <a:xfrm>
            <a:off x="34925" y="5202238"/>
            <a:ext cx="1368425" cy="298450"/>
          </a:xfrm>
          <a:prstGeom prst="ellipse">
            <a:avLst/>
          </a:prstGeom>
          <a:solidFill>
            <a:srgbClr val="4F81BD">
              <a:alpha val="0"/>
            </a:srgbClr>
          </a:solidFill>
          <a:ln w="25400" cap="flat" cmpd="sng" algn="ctr">
            <a:solidFill>
              <a:srgbClr val="4F81BD">
                <a:shade val="50000"/>
              </a:srgbClr>
            </a:solidFill>
            <a:prstDash val="solid"/>
          </a:ln>
          <a:effectLst/>
        </p:spPr>
        <p:txBody>
          <a:bodyPr anchor="ctr"/>
          <a:lstStyle/>
          <a:p>
            <a:pPr eaLnBrk="1" hangingPunct="1">
              <a:buSzPct val="120000"/>
              <a:defRPr/>
            </a:pPr>
            <a:endParaRPr lang="en-US" sz="1600" b="0" kern="0">
              <a:solidFill>
                <a:prstClr val="white"/>
              </a:solidFill>
              <a:latin typeface="Calibri"/>
            </a:endParaRPr>
          </a:p>
        </p:txBody>
      </p:sp>
      <p:cxnSp>
        <p:nvCxnSpPr>
          <p:cNvPr id="108560" name="Elbow Connector 77"/>
          <p:cNvCxnSpPr>
            <a:cxnSpLocks noChangeShapeType="1"/>
          </p:cNvCxnSpPr>
          <p:nvPr/>
        </p:nvCxnSpPr>
        <p:spPr bwMode="auto">
          <a:xfrm rot="5400000" flipH="1" flipV="1">
            <a:off x="756444" y="4895057"/>
            <a:ext cx="420687" cy="215900"/>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sp>
        <p:nvSpPr>
          <p:cNvPr id="79" name="Rectangle 78"/>
          <p:cNvSpPr/>
          <p:nvPr/>
        </p:nvSpPr>
        <p:spPr>
          <a:xfrm>
            <a:off x="1938338" y="5213350"/>
            <a:ext cx="1284287" cy="461963"/>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a:solidFill>
                  <a:prstClr val="black"/>
                </a:solidFill>
              </a:rPr>
              <a:t>Basket Spread </a:t>
            </a:r>
          </a:p>
          <a:p>
            <a:pPr eaLnBrk="1" fontAlgn="auto" hangingPunct="1">
              <a:spcBef>
                <a:spcPts val="0"/>
              </a:spcBef>
              <a:spcAft>
                <a:spcPts val="0"/>
              </a:spcAft>
              <a:buClr>
                <a:srgbClr val="1F497D">
                  <a:lumMod val="60000"/>
                  <a:lumOff val="40000"/>
                </a:srgbClr>
              </a:buClr>
              <a:defRPr/>
            </a:pPr>
            <a:r>
              <a:rPr lang="it-IT" sz="1200" kern="0" dirty="0">
                <a:solidFill>
                  <a:prstClr val="black"/>
                </a:solidFill>
              </a:rPr>
              <a:t>with 459 bps BTP</a:t>
            </a:r>
          </a:p>
        </p:txBody>
      </p:sp>
      <p:cxnSp>
        <p:nvCxnSpPr>
          <p:cNvPr id="108562" name="Elbow Connector 79"/>
          <p:cNvCxnSpPr>
            <a:cxnSpLocks noChangeShapeType="1"/>
          </p:cNvCxnSpPr>
          <p:nvPr/>
        </p:nvCxnSpPr>
        <p:spPr bwMode="auto">
          <a:xfrm rot="10800000">
            <a:off x="2298700" y="4997450"/>
            <a:ext cx="287338" cy="211138"/>
          </a:xfrm>
          <a:prstGeom prst="bentConnector3">
            <a:avLst>
              <a:gd name="adj1" fmla="val 50000"/>
            </a:avLst>
          </a:prstGeom>
          <a:noFill/>
          <a:ln w="9525" algn="ctr">
            <a:solidFill>
              <a:srgbClr val="4A7EBB"/>
            </a:solidFill>
            <a:miter lim="800000"/>
            <a:headEnd/>
            <a:tailEnd type="arrow" w="med" len="med"/>
          </a:ln>
          <a:extLst>
            <a:ext uri="{909E8E84-426E-40DD-AFC4-6F175D3DCCD1}">
              <a14:hiddenFill xmlns:a14="http://schemas.microsoft.com/office/drawing/2010/main" xmlns="">
                <a:noFill/>
              </a14:hiddenFill>
            </a:ext>
          </a:extLst>
        </p:spPr>
      </p:cxnSp>
      <p:sp>
        <p:nvSpPr>
          <p:cNvPr id="81" name="Oval 80"/>
          <p:cNvSpPr/>
          <p:nvPr/>
        </p:nvSpPr>
        <p:spPr>
          <a:xfrm>
            <a:off x="1763713" y="5229225"/>
            <a:ext cx="1512887" cy="461963"/>
          </a:xfrm>
          <a:prstGeom prst="ellipse">
            <a:avLst/>
          </a:prstGeom>
          <a:solidFill>
            <a:srgbClr val="4F81BD">
              <a:alpha val="0"/>
            </a:srgbClr>
          </a:solidFill>
          <a:ln w="25400" cap="flat" cmpd="sng" algn="ctr">
            <a:solidFill>
              <a:srgbClr val="F79646"/>
            </a:solidFill>
            <a:prstDash val="solid"/>
          </a:ln>
          <a:effectLst/>
        </p:spPr>
        <p:txBody>
          <a:bodyPr anchor="ctr"/>
          <a:lstStyle/>
          <a:p>
            <a:pPr eaLnBrk="1" hangingPunct="1">
              <a:buSzPct val="120000"/>
              <a:defRPr/>
            </a:pPr>
            <a:endParaRPr lang="en-US" sz="1600" b="0" kern="0">
              <a:solidFill>
                <a:prstClr val="white"/>
              </a:solidFill>
              <a:latin typeface="Calibri"/>
            </a:endParaRPr>
          </a:p>
        </p:txBody>
      </p:sp>
      <p:sp>
        <p:nvSpPr>
          <p:cNvPr id="82" name="Rectangle 81"/>
          <p:cNvSpPr/>
          <p:nvPr/>
        </p:nvSpPr>
        <p:spPr>
          <a:xfrm>
            <a:off x="107950" y="5229225"/>
            <a:ext cx="893763" cy="276225"/>
          </a:xfrm>
          <a:prstGeom prst="rect">
            <a:avLst/>
          </a:prstGeom>
        </p:spPr>
        <p:txBody>
          <a:bodyPr wrap="none">
            <a:spAutoFit/>
          </a:bodyPr>
          <a:lstStyle/>
          <a:p>
            <a:pPr eaLnBrk="1" fontAlgn="auto" hangingPunct="1">
              <a:spcBef>
                <a:spcPts val="0"/>
              </a:spcBef>
              <a:spcAft>
                <a:spcPts val="0"/>
              </a:spcAft>
              <a:buClr>
                <a:srgbClr val="1F497D">
                  <a:lumMod val="60000"/>
                  <a:lumOff val="40000"/>
                </a:srgbClr>
              </a:buClr>
              <a:defRPr/>
            </a:pPr>
            <a:r>
              <a:rPr lang="it-IT" sz="1200" kern="0" dirty="0">
                <a:solidFill>
                  <a:prstClr val="black"/>
                </a:solidFill>
              </a:rPr>
              <a:t>BTP spread</a:t>
            </a:r>
          </a:p>
        </p:txBody>
      </p:sp>
      <p:sp>
        <p:nvSpPr>
          <p:cNvPr id="2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309563" y="436563"/>
            <a:ext cx="8569325" cy="560387"/>
          </a:xfrm>
        </p:spPr>
        <p:txBody>
          <a:bodyPr anchor="b"/>
          <a:lstStyle/>
          <a:p>
            <a:pPr defTabSz="912813"/>
            <a:r>
              <a:rPr lang="it-IT" sz="2000" smtClean="0"/>
              <a:t>Why a matching adjustment applied to a broader range of business?</a:t>
            </a:r>
            <a:endParaRPr lang="en-GB" sz="2000" smtClean="0"/>
          </a:p>
        </p:txBody>
      </p:sp>
      <p:sp>
        <p:nvSpPr>
          <p:cNvPr id="109572"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09573" name="Text Box 42"/>
          <p:cNvSpPr txBox="1">
            <a:spLocks noChangeArrowheads="1"/>
          </p:cNvSpPr>
          <p:nvPr/>
        </p:nvSpPr>
        <p:spPr bwMode="auto">
          <a:xfrm>
            <a:off x="395288" y="3344863"/>
            <a:ext cx="8450262" cy="2938462"/>
          </a:xfrm>
          <a:prstGeom prst="rect">
            <a:avLst/>
          </a:prstGeom>
          <a:noFill/>
          <a:ln>
            <a:noFill/>
          </a:ln>
          <a:effectLst>
            <a:prstShdw prst="shdw17" dist="17961" dir="2700000">
              <a:srgbClr val="4D0000"/>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charset="0"/>
              </a:defRPr>
            </a:lvl1pPr>
            <a:lvl2pPr marL="742950" indent="-285750">
              <a:defRPr sz="900" b="1">
                <a:solidFill>
                  <a:schemeClr val="tx1"/>
                </a:solidFill>
                <a:latin typeface="Arial" charset="0"/>
              </a:defRPr>
            </a:lvl2pPr>
            <a:lvl3pPr marL="1143000" indent="-228600">
              <a:defRPr sz="900" b="1">
                <a:solidFill>
                  <a:schemeClr val="tx1"/>
                </a:solidFill>
                <a:latin typeface="Arial" charset="0"/>
              </a:defRPr>
            </a:lvl3pPr>
            <a:lvl4pPr marL="1600200" indent="-228600">
              <a:defRPr sz="900" b="1">
                <a:solidFill>
                  <a:schemeClr val="tx1"/>
                </a:solidFill>
                <a:latin typeface="Arial" charset="0"/>
              </a:defRPr>
            </a:lvl4pPr>
            <a:lvl5pPr marL="2057400" indent="-228600">
              <a:defRPr sz="900" b="1">
                <a:solidFill>
                  <a:schemeClr val="tx1"/>
                </a:solidFill>
                <a:latin typeface="Arial" charset="0"/>
              </a:defRPr>
            </a:lvl5pPr>
            <a:lvl6pPr marL="2514600" indent="-228600" algn="ctr" eaLnBrk="0" fontAlgn="base" hangingPunct="0">
              <a:spcBef>
                <a:spcPct val="0"/>
              </a:spcBef>
              <a:spcAft>
                <a:spcPct val="0"/>
              </a:spcAft>
              <a:defRPr sz="900" b="1">
                <a:solidFill>
                  <a:schemeClr val="tx1"/>
                </a:solidFill>
                <a:latin typeface="Arial" charset="0"/>
              </a:defRPr>
            </a:lvl6pPr>
            <a:lvl7pPr marL="2971800" indent="-228600" algn="ctr" eaLnBrk="0" fontAlgn="base" hangingPunct="0">
              <a:spcBef>
                <a:spcPct val="0"/>
              </a:spcBef>
              <a:spcAft>
                <a:spcPct val="0"/>
              </a:spcAft>
              <a:defRPr sz="900" b="1">
                <a:solidFill>
                  <a:schemeClr val="tx1"/>
                </a:solidFill>
                <a:latin typeface="Arial" charset="0"/>
              </a:defRPr>
            </a:lvl7pPr>
            <a:lvl8pPr marL="3429000" indent="-228600" algn="ctr" eaLnBrk="0" fontAlgn="base" hangingPunct="0">
              <a:spcBef>
                <a:spcPct val="0"/>
              </a:spcBef>
              <a:spcAft>
                <a:spcPct val="0"/>
              </a:spcAft>
              <a:defRPr sz="900" b="1">
                <a:solidFill>
                  <a:schemeClr val="tx1"/>
                </a:solidFill>
                <a:latin typeface="Arial" charset="0"/>
              </a:defRPr>
            </a:lvl8pPr>
            <a:lvl9pPr marL="3886200" indent="-228600" algn="ctr" eaLnBrk="0" fontAlgn="base" hangingPunct="0">
              <a:spcBef>
                <a:spcPct val="0"/>
              </a:spcBef>
              <a:spcAft>
                <a:spcPct val="0"/>
              </a:spcAft>
              <a:defRPr sz="900" b="1">
                <a:solidFill>
                  <a:schemeClr val="tx1"/>
                </a:solidFill>
                <a:latin typeface="Arial" charset="0"/>
              </a:defRPr>
            </a:lvl9pPr>
          </a:lstStyle>
          <a:p>
            <a:pPr algn="just">
              <a:buSzPct val="120000"/>
              <a:buFont typeface="Wingdings" pitchFamily="2" charset="2"/>
              <a:buChar char="Ø"/>
            </a:pPr>
            <a:r>
              <a:rPr lang="en-US" sz="1600" b="0">
                <a:solidFill>
                  <a:srgbClr val="000000"/>
                </a:solidFill>
                <a:sym typeface="Wingdings" pitchFamily="2" charset="2"/>
              </a:rPr>
              <a:t>MA has been introduced in Omnibus II for a limited number of products only.</a:t>
            </a:r>
          </a:p>
          <a:p>
            <a:pPr algn="just">
              <a:buSzPct val="120000"/>
              <a:buFont typeface="Wingdings" pitchFamily="2" charset="2"/>
              <a:buChar char="Ø"/>
            </a:pPr>
            <a:endParaRPr lang="en-US" sz="1600" b="0">
              <a:solidFill>
                <a:srgbClr val="000000"/>
              </a:solidFill>
              <a:sym typeface="Wingdings" pitchFamily="2" charset="2"/>
            </a:endParaRPr>
          </a:p>
          <a:p>
            <a:pPr algn="just">
              <a:buSzPct val="120000"/>
              <a:buFont typeface="Wingdings" pitchFamily="2" charset="2"/>
              <a:buChar char="Ø"/>
            </a:pPr>
            <a:r>
              <a:rPr lang="en-US" sz="1600" b="0">
                <a:solidFill>
                  <a:srgbClr val="000000"/>
                </a:solidFill>
                <a:sym typeface="Wingdings" pitchFamily="2" charset="2"/>
              </a:rPr>
              <a:t>European Insurance industry asks the application of MA to a broader range of </a:t>
            </a:r>
          </a:p>
          <a:p>
            <a:pPr algn="just">
              <a:buSzPct val="120000"/>
              <a:buFont typeface="Wingdings" pitchFamily="2" charset="2"/>
              <a:buNone/>
            </a:pPr>
            <a:r>
              <a:rPr lang="en-US" sz="1600" b="0">
                <a:solidFill>
                  <a:srgbClr val="000000"/>
                </a:solidFill>
                <a:sym typeface="Wingdings" pitchFamily="2" charset="2"/>
              </a:rPr>
              <a:t>   insurance business since:</a:t>
            </a:r>
            <a:endParaRPr lang="en-US" b="0">
              <a:solidFill>
                <a:srgbClr val="000000"/>
              </a:solidFill>
              <a:sym typeface="Wingdings" pitchFamily="2" charset="2"/>
            </a:endParaRPr>
          </a:p>
          <a:p>
            <a:pPr algn="just">
              <a:buSzPct val="120000"/>
              <a:buFont typeface="Wingdings" pitchFamily="2" charset="2"/>
              <a:buNone/>
            </a:pPr>
            <a:r>
              <a:rPr lang="en-US" b="0">
                <a:solidFill>
                  <a:srgbClr val="000000"/>
                </a:solidFill>
                <a:sym typeface="Wingdings" pitchFamily="2" charset="2"/>
              </a:rPr>
              <a:t>	</a:t>
            </a:r>
            <a:r>
              <a:rPr lang="en-US" sz="1600" b="0">
                <a:solidFill>
                  <a:srgbClr val="000000"/>
                </a:solidFill>
                <a:sym typeface="Wingdings" pitchFamily="2" charset="2"/>
              </a:rPr>
              <a:t> Level playing field for all participants across Europe.</a:t>
            </a:r>
          </a:p>
          <a:p>
            <a:pPr algn="just">
              <a:buSzPct val="120000"/>
              <a:buFont typeface="Wingdings" pitchFamily="2" charset="2"/>
              <a:buNone/>
            </a:pPr>
            <a:r>
              <a:rPr lang="en-US" sz="1600" b="0">
                <a:solidFill>
                  <a:srgbClr val="000000"/>
                </a:solidFill>
                <a:sym typeface="Wingdings" pitchFamily="2" charset="2"/>
              </a:rPr>
              <a:t>	  Avoids making own funds appear more volatile than they actually are.</a:t>
            </a:r>
          </a:p>
          <a:p>
            <a:pPr algn="just">
              <a:buSzPct val="120000"/>
              <a:buFont typeface="Wingdings" pitchFamily="2" charset="2"/>
              <a:buNone/>
            </a:pPr>
            <a:endParaRPr lang="en-US" sz="1600" b="0">
              <a:solidFill>
                <a:srgbClr val="000000"/>
              </a:solidFill>
              <a:sym typeface="Wingdings" pitchFamily="2" charset="2"/>
            </a:endParaRPr>
          </a:p>
          <a:p>
            <a:pPr algn="just">
              <a:buSzPct val="120000"/>
              <a:buFont typeface="Wingdings" pitchFamily="2" charset="2"/>
              <a:buNone/>
            </a:pPr>
            <a:r>
              <a:rPr lang="en-US" sz="1600" b="0">
                <a:solidFill>
                  <a:srgbClr val="000000"/>
                </a:solidFill>
                <a:sym typeface="Wingdings" pitchFamily="2" charset="2"/>
              </a:rPr>
              <a:t>Insurers can demonstrate that they mitigate spread risks (typically investing in assets held to maturity) and are generally not exposed to forced sale of the corresponding assets. This substantially eliminates the exposure of insurers to market movements.</a:t>
            </a:r>
          </a:p>
          <a:p>
            <a:pPr algn="just">
              <a:buSzPct val="120000"/>
              <a:buFont typeface="Wingdings" pitchFamily="2" charset="2"/>
              <a:buNone/>
            </a:pPr>
            <a:endParaRPr lang="en-US" b="0">
              <a:solidFill>
                <a:srgbClr val="000000"/>
              </a:solidFill>
              <a:sym typeface="Wingdings" pitchFamily="2" charset="2"/>
            </a:endParaRPr>
          </a:p>
          <a:p>
            <a:pPr algn="just">
              <a:buSzPct val="120000"/>
              <a:buFont typeface="Wingdings" pitchFamily="2" charset="2"/>
              <a:buNone/>
            </a:pPr>
            <a:r>
              <a:rPr lang="en-US" sz="1600" b="0">
                <a:solidFill>
                  <a:srgbClr val="000000"/>
                </a:solidFill>
                <a:sym typeface="Wingdings" pitchFamily="2" charset="2"/>
              </a:rPr>
              <a:t> </a:t>
            </a:r>
          </a:p>
        </p:txBody>
      </p:sp>
      <p:sp>
        <p:nvSpPr>
          <p:cNvPr id="109574" name="Rectangle 24"/>
          <p:cNvSpPr>
            <a:spLocks noChangeArrowheads="1"/>
          </p:cNvSpPr>
          <p:nvPr/>
        </p:nvSpPr>
        <p:spPr bwMode="auto">
          <a:xfrm>
            <a:off x="395288" y="5943600"/>
            <a:ext cx="77057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SzPct val="120000"/>
              <a:buFont typeface="Wingdings" pitchFamily="2" charset="2"/>
              <a:buNone/>
            </a:pPr>
            <a:r>
              <a:rPr lang="it-IT" sz="1600">
                <a:solidFill>
                  <a:srgbClr val="000000"/>
                </a:solidFill>
                <a:sym typeface="Wingdings" pitchFamily="2" charset="2"/>
              </a:rPr>
              <a:t>THE MATCHING ADJUSMENT PROPOSAL CAPTURES AND ARTICULATES IN </a:t>
            </a:r>
          </a:p>
          <a:p>
            <a:pPr>
              <a:buSzPct val="120000"/>
              <a:buFont typeface="Wingdings" pitchFamily="2" charset="2"/>
              <a:buNone/>
            </a:pPr>
            <a:r>
              <a:rPr lang="it-IT" sz="1600">
                <a:solidFill>
                  <a:srgbClr val="000000"/>
                </a:solidFill>
                <a:sym typeface="Wingdings" pitchFamily="2" charset="2"/>
              </a:rPr>
              <a:t>PRINCIPLES THE UNDERLYING ECONOMICS DESCRIBED ABOVE</a:t>
            </a:r>
          </a:p>
        </p:txBody>
      </p:sp>
      <p:sp>
        <p:nvSpPr>
          <p:cNvPr id="109575" name="Text Box 42"/>
          <p:cNvSpPr txBox="1">
            <a:spLocks noChangeArrowheads="1"/>
          </p:cNvSpPr>
          <p:nvPr/>
        </p:nvSpPr>
        <p:spPr bwMode="auto">
          <a:xfrm>
            <a:off x="396875" y="1181100"/>
            <a:ext cx="8448675" cy="2308225"/>
          </a:xfrm>
          <a:prstGeom prst="rect">
            <a:avLst/>
          </a:prstGeom>
          <a:noFill/>
          <a:ln>
            <a:noFill/>
          </a:ln>
          <a:effectLst>
            <a:prstShdw prst="shdw17" dist="17961" dir="2700000">
              <a:srgbClr val="4D0000"/>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charset="0"/>
              </a:defRPr>
            </a:lvl1pPr>
            <a:lvl2pPr marL="742950" indent="-285750">
              <a:defRPr sz="900" b="1">
                <a:solidFill>
                  <a:schemeClr val="tx1"/>
                </a:solidFill>
                <a:latin typeface="Arial" charset="0"/>
              </a:defRPr>
            </a:lvl2pPr>
            <a:lvl3pPr marL="1143000" indent="-228600">
              <a:defRPr sz="900" b="1">
                <a:solidFill>
                  <a:schemeClr val="tx1"/>
                </a:solidFill>
                <a:latin typeface="Arial" charset="0"/>
              </a:defRPr>
            </a:lvl3pPr>
            <a:lvl4pPr marL="1600200" indent="-228600">
              <a:defRPr sz="900" b="1">
                <a:solidFill>
                  <a:schemeClr val="tx1"/>
                </a:solidFill>
                <a:latin typeface="Arial" charset="0"/>
              </a:defRPr>
            </a:lvl4pPr>
            <a:lvl5pPr marL="2057400" indent="-228600">
              <a:defRPr sz="900" b="1">
                <a:solidFill>
                  <a:schemeClr val="tx1"/>
                </a:solidFill>
                <a:latin typeface="Arial" charset="0"/>
              </a:defRPr>
            </a:lvl5pPr>
            <a:lvl6pPr marL="2514600" indent="-228600" algn="ctr" eaLnBrk="0" fontAlgn="base" hangingPunct="0">
              <a:spcBef>
                <a:spcPct val="0"/>
              </a:spcBef>
              <a:spcAft>
                <a:spcPct val="0"/>
              </a:spcAft>
              <a:defRPr sz="900" b="1">
                <a:solidFill>
                  <a:schemeClr val="tx1"/>
                </a:solidFill>
                <a:latin typeface="Arial" charset="0"/>
              </a:defRPr>
            </a:lvl6pPr>
            <a:lvl7pPr marL="2971800" indent="-228600" algn="ctr" eaLnBrk="0" fontAlgn="base" hangingPunct="0">
              <a:spcBef>
                <a:spcPct val="0"/>
              </a:spcBef>
              <a:spcAft>
                <a:spcPct val="0"/>
              </a:spcAft>
              <a:defRPr sz="900" b="1">
                <a:solidFill>
                  <a:schemeClr val="tx1"/>
                </a:solidFill>
                <a:latin typeface="Arial" charset="0"/>
              </a:defRPr>
            </a:lvl7pPr>
            <a:lvl8pPr marL="3429000" indent="-228600" algn="ctr" eaLnBrk="0" fontAlgn="base" hangingPunct="0">
              <a:spcBef>
                <a:spcPct val="0"/>
              </a:spcBef>
              <a:spcAft>
                <a:spcPct val="0"/>
              </a:spcAft>
              <a:defRPr sz="900" b="1">
                <a:solidFill>
                  <a:schemeClr val="tx1"/>
                </a:solidFill>
                <a:latin typeface="Arial" charset="0"/>
              </a:defRPr>
            </a:lvl8pPr>
            <a:lvl9pPr marL="3886200" indent="-228600" algn="ctr" eaLnBrk="0" fontAlgn="base" hangingPunct="0">
              <a:spcBef>
                <a:spcPct val="0"/>
              </a:spcBef>
              <a:spcAft>
                <a:spcPct val="0"/>
              </a:spcAft>
              <a:defRPr sz="900" b="1">
                <a:solidFill>
                  <a:schemeClr val="tx1"/>
                </a:solidFill>
                <a:latin typeface="Arial" charset="0"/>
              </a:defRPr>
            </a:lvl9pPr>
          </a:lstStyle>
          <a:p>
            <a:pPr algn="just">
              <a:buSzPct val="120000"/>
              <a:buFont typeface="Wingdings" pitchFamily="2" charset="2"/>
              <a:buChar char="Ø"/>
            </a:pPr>
            <a:r>
              <a:rPr lang="en-US" sz="1600" b="0">
                <a:solidFill>
                  <a:srgbClr val="000000"/>
                </a:solidFill>
                <a:sym typeface="Wingdings" pitchFamily="2" charset="2"/>
              </a:rPr>
              <a:t>Solvency2 should capture the real risks for insurers: proposed SII regime makes insurance business more volatile than it really is.</a:t>
            </a:r>
          </a:p>
          <a:p>
            <a:pPr algn="just">
              <a:buSzPct val="120000"/>
              <a:buFont typeface="Wingdings" pitchFamily="2" charset="2"/>
              <a:buChar char="Ø"/>
            </a:pPr>
            <a:endParaRPr lang="en-US" sz="1600" b="0">
              <a:solidFill>
                <a:srgbClr val="000000"/>
              </a:solidFill>
              <a:sym typeface="Wingdings" pitchFamily="2" charset="2"/>
            </a:endParaRPr>
          </a:p>
          <a:p>
            <a:pPr algn="just">
              <a:buSzPct val="120000"/>
              <a:buFont typeface="Wingdings" pitchFamily="2" charset="2"/>
              <a:buChar char="Ø"/>
            </a:pPr>
            <a:r>
              <a:rPr lang="en-US" sz="1600" b="0">
                <a:solidFill>
                  <a:srgbClr val="000000"/>
                </a:solidFill>
                <a:sym typeface="Wingdings" pitchFamily="2" charset="2"/>
              </a:rPr>
              <a:t>The inclusion of a MA removes the inclusion of risk to which the insurer is not exposed</a:t>
            </a:r>
          </a:p>
          <a:p>
            <a:pPr algn="just">
              <a:buSzPct val="120000"/>
              <a:buFont typeface="Wingdings" pitchFamily="2" charset="2"/>
              <a:buChar char="Ø"/>
            </a:pPr>
            <a:endParaRPr lang="en-US" sz="1600" b="0">
              <a:solidFill>
                <a:srgbClr val="000000"/>
              </a:solidFill>
              <a:sym typeface="Wingdings" pitchFamily="2" charset="2"/>
            </a:endParaRPr>
          </a:p>
          <a:p>
            <a:pPr algn="just">
              <a:buSzPct val="120000"/>
              <a:buFont typeface="Wingdings" pitchFamily="2" charset="2"/>
              <a:buChar char="Ø"/>
            </a:pPr>
            <a:r>
              <a:rPr lang="en-US" sz="1600" b="0">
                <a:solidFill>
                  <a:srgbClr val="000000"/>
                </a:solidFill>
                <a:sym typeface="Wingdings" pitchFamily="2" charset="2"/>
              </a:rPr>
              <a:t>A Europe-wide application of a MA will promote stable long term investment and will support national governments and real economy through investment in sovereign bonds and long-term economic growth projects.</a:t>
            </a:r>
          </a:p>
          <a:p>
            <a:pPr algn="just">
              <a:buSzPct val="120000"/>
              <a:buFont typeface="Wingdings" pitchFamily="2" charset="2"/>
              <a:buNone/>
            </a:pPr>
            <a:r>
              <a:rPr lang="en-US" sz="1600" b="0">
                <a:solidFill>
                  <a:srgbClr val="000000"/>
                </a:solidFill>
                <a:sym typeface="Wingdings" pitchFamily="2" charset="2"/>
              </a:rPr>
              <a:t> </a:t>
            </a:r>
          </a:p>
        </p:txBody>
      </p:sp>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09563" y="436563"/>
            <a:ext cx="8569325" cy="560387"/>
          </a:xfrm>
        </p:spPr>
        <p:txBody>
          <a:bodyPr anchor="b"/>
          <a:lstStyle/>
          <a:p>
            <a:pPr defTabSz="912813"/>
            <a:r>
              <a:rPr lang="it-IT" sz="2000" smtClean="0"/>
              <a:t>Example: Italian Product (profit sharing via Segregated Fund)</a:t>
            </a:r>
            <a:endParaRPr lang="en-GB" sz="2000" smtClean="0"/>
          </a:p>
        </p:txBody>
      </p:sp>
      <p:sp>
        <p:nvSpPr>
          <p:cNvPr id="11059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11059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b="3191"/>
          <a:stretch>
            <a:fillRect/>
          </a:stretch>
        </p:blipFill>
        <p:spPr bwMode="auto">
          <a:xfrm>
            <a:off x="290513" y="1903413"/>
            <a:ext cx="8442325" cy="4913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598" name="Picture 3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47025" y="647700"/>
            <a:ext cx="568325" cy="334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542925" y="1074738"/>
            <a:ext cx="7769225" cy="708025"/>
          </a:xfrm>
          <a:prstGeom prst="rect">
            <a:avLst/>
          </a:prstGeom>
        </p:spPr>
        <p:txBody>
          <a:bodyPr>
            <a:spAutoFit/>
          </a:bodyPr>
          <a:lstStyle/>
          <a:p>
            <a:pPr eaLnBrk="1" fontAlgn="auto" hangingPunct="1">
              <a:spcBef>
                <a:spcPts val="0"/>
              </a:spcBef>
              <a:spcAft>
                <a:spcPts val="0"/>
              </a:spcAft>
              <a:defRPr/>
            </a:pPr>
            <a:r>
              <a:rPr lang="en-GB" sz="2000" b="0" kern="0" dirty="0">
                <a:solidFill>
                  <a:srgbClr val="EEECE1">
                    <a:lumMod val="10000"/>
                  </a:srgbClr>
                </a:solidFill>
                <a:latin typeface="Calibri"/>
                <a:ea typeface="+mj-ea"/>
                <a:cs typeface="+mj-cs"/>
              </a:rPr>
              <a:t>Currently excluded because assets and liabilities are not fully matched and underwriting risks other than expense and longevity risk exist</a:t>
            </a:r>
            <a:endParaRPr lang="it-IT" sz="1800" b="0" kern="0" dirty="0">
              <a:solidFill>
                <a:sysClr val="windowText" lastClr="000000"/>
              </a:solidFill>
            </a:endParaRPr>
          </a:p>
        </p:txBody>
      </p:sp>
      <p:sp>
        <p:nvSpPr>
          <p:cNvPr id="110600" name="Rectangle 3"/>
          <p:cNvSpPr>
            <a:spLocks noChangeArrowheads="1"/>
          </p:cNvSpPr>
          <p:nvPr/>
        </p:nvSpPr>
        <p:spPr bwMode="auto">
          <a:xfrm>
            <a:off x="341313" y="1128713"/>
            <a:ext cx="8380412" cy="619125"/>
          </a:xfrm>
          <a:prstGeom prst="rect">
            <a:avLst/>
          </a:prstGeom>
          <a:noFill/>
          <a:ln w="11176"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sz="2400" b="0" i="1"/>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ChangeArrowheads="1"/>
          </p:cNvSpPr>
          <p:nvPr>
            <p:custDataLst>
              <p:tags r:id="rId1"/>
            </p:custDataLst>
          </p:nvPr>
        </p:nvSpPr>
        <p:spPr bwMode="auto">
          <a:xfrm>
            <a:off x="457200" y="530225"/>
            <a:ext cx="74310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0000" tIns="46800" rIns="90000" bIns="46800" anchor="ctr"/>
          <a:lstStyle/>
          <a:p>
            <a:pPr algn="l" defTabSz="912813"/>
            <a:r>
              <a:rPr lang="it-IT" sz="2000">
                <a:solidFill>
                  <a:srgbClr val="FFFFFF"/>
                </a:solidFill>
              </a:rPr>
              <a:t>Solvency II Directive</a:t>
            </a:r>
          </a:p>
        </p:txBody>
      </p:sp>
      <p:sp>
        <p:nvSpPr>
          <p:cNvPr id="56323" name="Rectangle 11"/>
          <p:cNvSpPr>
            <a:spLocks noChangeArrowheads="1"/>
          </p:cNvSpPr>
          <p:nvPr/>
        </p:nvSpPr>
        <p:spPr bwMode="auto">
          <a:xfrm>
            <a:off x="695325" y="1052513"/>
            <a:ext cx="81613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algn="just" defTabSz="912813">
              <a:spcBef>
                <a:spcPct val="30000"/>
              </a:spcBef>
              <a:spcAft>
                <a:spcPct val="30000"/>
              </a:spcAft>
              <a:tabLst>
                <a:tab pos="265113" algn="l"/>
              </a:tabLst>
            </a:pPr>
            <a:r>
              <a:rPr lang="en-GB" sz="1400">
                <a:solidFill>
                  <a:schemeClr val="accent1"/>
                </a:solidFill>
                <a:cs typeface="Tahoma" pitchFamily="34" charset="0"/>
              </a:rPr>
              <a:t>Solvency II</a:t>
            </a:r>
            <a:r>
              <a:rPr lang="en-GB" sz="1400">
                <a:cs typeface="Tahoma" pitchFamily="34" charset="0"/>
              </a:rPr>
              <a:t> is based on a three pillars approach:</a:t>
            </a:r>
          </a:p>
        </p:txBody>
      </p:sp>
      <p:pic>
        <p:nvPicPr>
          <p:cNvPr id="56324"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4863" y="1562100"/>
            <a:ext cx="7558087" cy="381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Up Arrow Callout 2"/>
          <p:cNvSpPr>
            <a:spLocks noChangeArrowheads="1"/>
          </p:cNvSpPr>
          <p:nvPr/>
        </p:nvSpPr>
        <p:spPr bwMode="auto">
          <a:xfrm>
            <a:off x="804863" y="5381625"/>
            <a:ext cx="2357437" cy="1182688"/>
          </a:xfrm>
          <a:prstGeom prst="upArrowCallout">
            <a:avLst>
              <a:gd name="adj1" fmla="val 22849"/>
              <a:gd name="adj2" fmla="val 20680"/>
              <a:gd name="adj3" fmla="val 6560"/>
              <a:gd name="adj4" fmla="val 64977"/>
            </a:avLst>
          </a:prstGeom>
          <a:noFill/>
          <a:ln w="19050" algn="ctr">
            <a:solidFill>
              <a:srgbClr val="0066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it-IT"/>
          </a:p>
        </p:txBody>
      </p:sp>
      <p:sp>
        <p:nvSpPr>
          <p:cNvPr id="56326" name="TextBox 1"/>
          <p:cNvSpPr txBox="1">
            <a:spLocks noChangeArrowheads="1"/>
          </p:cNvSpPr>
          <p:nvPr/>
        </p:nvSpPr>
        <p:spPr bwMode="auto">
          <a:xfrm>
            <a:off x="1041400" y="5929313"/>
            <a:ext cx="1790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solidFill>
                  <a:srgbClr val="006600"/>
                </a:solidFill>
              </a:rPr>
              <a:t>«CALCULATIONS &amp; NUMBERS»</a:t>
            </a:r>
          </a:p>
        </p:txBody>
      </p:sp>
      <p:sp>
        <p:nvSpPr>
          <p:cNvPr id="56327" name="Up Arrow Callout 2"/>
          <p:cNvSpPr>
            <a:spLocks noChangeArrowheads="1"/>
          </p:cNvSpPr>
          <p:nvPr/>
        </p:nvSpPr>
        <p:spPr bwMode="auto">
          <a:xfrm>
            <a:off x="3446463" y="5394325"/>
            <a:ext cx="2357437" cy="1169988"/>
          </a:xfrm>
          <a:prstGeom prst="upArrowCallout">
            <a:avLst>
              <a:gd name="adj1" fmla="val 22854"/>
              <a:gd name="adj2" fmla="val 20681"/>
              <a:gd name="adj3" fmla="val 6560"/>
              <a:gd name="adj4" fmla="val 64977"/>
            </a:avLst>
          </a:prstGeom>
          <a:noFill/>
          <a:ln w="19050" algn="ctr">
            <a:solidFill>
              <a:srgbClr val="0066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it-IT">
              <a:solidFill>
                <a:srgbClr val="006600"/>
              </a:solidFill>
            </a:endParaRPr>
          </a:p>
        </p:txBody>
      </p:sp>
      <p:sp>
        <p:nvSpPr>
          <p:cNvPr id="56328" name="TextBox 13"/>
          <p:cNvSpPr txBox="1">
            <a:spLocks noChangeArrowheads="1"/>
          </p:cNvSpPr>
          <p:nvPr/>
        </p:nvSpPr>
        <p:spPr bwMode="auto">
          <a:xfrm>
            <a:off x="3365500" y="5815013"/>
            <a:ext cx="2451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solidFill>
                  <a:srgbClr val="006600"/>
                </a:solidFill>
              </a:rPr>
              <a:t>Fomal Requirement to enhance the real «Risk Management»</a:t>
            </a:r>
          </a:p>
        </p:txBody>
      </p:sp>
      <p:sp>
        <p:nvSpPr>
          <p:cNvPr id="5633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56331" name="Up Arrow Callout 2"/>
          <p:cNvSpPr>
            <a:spLocks noChangeArrowheads="1"/>
          </p:cNvSpPr>
          <p:nvPr/>
        </p:nvSpPr>
        <p:spPr bwMode="auto">
          <a:xfrm>
            <a:off x="6054725" y="5402263"/>
            <a:ext cx="2357438" cy="1169987"/>
          </a:xfrm>
          <a:prstGeom prst="upArrowCallout">
            <a:avLst>
              <a:gd name="adj1" fmla="val 22854"/>
              <a:gd name="adj2" fmla="val 20681"/>
              <a:gd name="adj3" fmla="val 6560"/>
              <a:gd name="adj4" fmla="val 64977"/>
            </a:avLst>
          </a:prstGeom>
          <a:noFill/>
          <a:ln w="19050" algn="ctr">
            <a:solidFill>
              <a:srgbClr val="0066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it-IT">
              <a:solidFill>
                <a:srgbClr val="006600"/>
              </a:solidFill>
            </a:endParaRPr>
          </a:p>
        </p:txBody>
      </p:sp>
      <p:sp>
        <p:nvSpPr>
          <p:cNvPr id="56332" name="TextBox 13"/>
          <p:cNvSpPr txBox="1">
            <a:spLocks noChangeArrowheads="1"/>
          </p:cNvSpPr>
          <p:nvPr/>
        </p:nvSpPr>
        <p:spPr bwMode="auto">
          <a:xfrm>
            <a:off x="5973763" y="5822950"/>
            <a:ext cx="24511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solidFill>
                  <a:srgbClr val="006600"/>
                </a:solidFill>
              </a:rPr>
              <a:t>Reporting</a:t>
            </a:r>
          </a:p>
          <a:p>
            <a:r>
              <a:rPr lang="it-IT" sz="1400">
                <a:solidFill>
                  <a:srgbClr val="006600"/>
                </a:solidFill>
              </a:rPr>
              <a:t>Consistency between pillars and system</a:t>
            </a:r>
          </a:p>
        </p:txBody>
      </p:sp>
      <p:sp>
        <p:nvSpPr>
          <p:cNvPr id="1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t>An Introduction to Solvency 2</a:t>
            </a:r>
            <a:endParaRPr lang="en-GB" sz="14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smtClean="0"/>
              <a:t>Extrapolation: </a:t>
            </a:r>
            <a:r>
              <a:rPr lang="en-GB" sz="2000" dirty="0" smtClean="0"/>
              <a:t>maturities of government bonds </a:t>
            </a:r>
            <a:r>
              <a:rPr lang="en-GB" sz="2000" dirty="0" smtClean="0"/>
              <a:t>in EU markets</a:t>
            </a:r>
            <a:endParaRPr lang="en-GB" sz="2000" dirty="0" smtClean="0"/>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1" name="Rectangle 10"/>
          <p:cNvSpPr/>
          <p:nvPr/>
        </p:nvSpPr>
        <p:spPr>
          <a:xfrm>
            <a:off x="467544" y="1404065"/>
            <a:ext cx="7168290" cy="584775"/>
          </a:xfrm>
          <a:prstGeom prst="rect">
            <a:avLst/>
          </a:prstGeom>
        </p:spPr>
        <p:txBody>
          <a:bodyPr wrap="square">
            <a:spAutoFit/>
          </a:bodyPr>
          <a:lstStyle/>
          <a:p>
            <a:pPr eaLnBrk="0" fontAlgn="base" hangingPunct="0">
              <a:spcBef>
                <a:spcPct val="0"/>
              </a:spcBef>
              <a:spcAft>
                <a:spcPct val="0"/>
              </a:spcAft>
              <a:buSzPct val="120000"/>
            </a:pPr>
            <a:r>
              <a:rPr lang="en-US" sz="1600" b="1" dirty="0">
                <a:solidFill>
                  <a:srgbClr val="4F81BD"/>
                </a:solidFill>
                <a:latin typeface="Arial" charset="0"/>
                <a:cs typeface="Arial" charset="0"/>
              </a:rPr>
              <a:t>Example maturities by </a:t>
            </a:r>
            <a:r>
              <a:rPr lang="en-US" sz="1600" b="1" dirty="0" smtClean="0">
                <a:solidFill>
                  <a:srgbClr val="4F81BD"/>
                </a:solidFill>
                <a:latin typeface="Arial" charset="0"/>
                <a:cs typeface="Arial" charset="0"/>
              </a:rPr>
              <a:t>market</a:t>
            </a:r>
          </a:p>
          <a:p>
            <a:pPr eaLnBrk="0" fontAlgn="base" hangingPunct="0">
              <a:spcBef>
                <a:spcPct val="0"/>
              </a:spcBef>
              <a:spcAft>
                <a:spcPct val="0"/>
              </a:spcAft>
              <a:buSzPct val="120000"/>
            </a:pPr>
            <a:r>
              <a:rPr lang="en-US" sz="1600" dirty="0" smtClean="0">
                <a:solidFill>
                  <a:srgbClr val="4F81BD"/>
                </a:solidFill>
                <a:latin typeface="Arial" charset="0"/>
                <a:cs typeface="Arial" charset="0"/>
              </a:rPr>
              <a:t>Government </a:t>
            </a:r>
            <a:r>
              <a:rPr lang="en-US" sz="1600" dirty="0">
                <a:solidFill>
                  <a:srgbClr val="4F81BD"/>
                </a:solidFill>
                <a:latin typeface="Arial" charset="0"/>
                <a:cs typeface="Arial" charset="0"/>
              </a:rPr>
              <a:t>bonds only</a:t>
            </a:r>
          </a:p>
        </p:txBody>
      </p:sp>
      <p:graphicFrame>
        <p:nvGraphicFramePr>
          <p:cNvPr id="13" name="Table 12"/>
          <p:cNvGraphicFramePr>
            <a:graphicFrameLocks noGrp="1"/>
          </p:cNvGraphicFramePr>
          <p:nvPr>
            <p:extLst>
              <p:ext uri="{D42A27DB-BD31-4B8C-83A1-F6EECF244321}">
                <p14:modId xmlns:p14="http://schemas.microsoft.com/office/powerpoint/2010/main" xmlns="" val="1816307632"/>
              </p:ext>
            </p:extLst>
          </p:nvPr>
        </p:nvGraphicFramePr>
        <p:xfrm>
          <a:off x="531839" y="2133893"/>
          <a:ext cx="7186775" cy="2801176"/>
        </p:xfrm>
        <a:graphic>
          <a:graphicData uri="http://schemas.openxmlformats.org/drawingml/2006/table">
            <a:tbl>
              <a:tblPr/>
              <a:tblGrid>
                <a:gridCol w="1437355"/>
                <a:gridCol w="1437355"/>
                <a:gridCol w="1437355"/>
                <a:gridCol w="1437355"/>
                <a:gridCol w="1437355"/>
              </a:tblGrid>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b="1" u="none" strike="noStrike" dirty="0">
                          <a:effectLst/>
                        </a:rPr>
                        <a:t>Country</a:t>
                      </a:r>
                      <a:endParaRPr lang="en-GB" sz="1600" b="1"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b="1" u="none" strike="noStrike" dirty="0">
                          <a:effectLst/>
                        </a:rPr>
                        <a:t>% &gt; 5 </a:t>
                      </a:r>
                      <a:r>
                        <a:rPr lang="en-GB" sz="1600" b="1" u="none" strike="noStrike" dirty="0" err="1">
                          <a:effectLst/>
                        </a:rPr>
                        <a:t>yrs</a:t>
                      </a:r>
                      <a:endParaRPr lang="en-GB" sz="1600" b="1"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b="1" u="none" strike="noStrike" dirty="0">
                          <a:effectLst/>
                        </a:rPr>
                        <a:t>% &gt; 10 </a:t>
                      </a:r>
                      <a:r>
                        <a:rPr lang="en-GB" sz="1600" b="1" u="none" strike="noStrike" dirty="0" err="1">
                          <a:effectLst/>
                        </a:rPr>
                        <a:t>yrs</a:t>
                      </a:r>
                      <a:endParaRPr lang="en-GB" sz="1600" b="1"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b="1" u="none" strike="noStrike" dirty="0">
                          <a:effectLst/>
                        </a:rPr>
                        <a:t>% &gt; 20 </a:t>
                      </a:r>
                      <a:r>
                        <a:rPr lang="en-GB" sz="1600" b="1" u="none" strike="noStrike" dirty="0" err="1">
                          <a:effectLst/>
                        </a:rPr>
                        <a:t>yrs</a:t>
                      </a:r>
                      <a:endParaRPr lang="en-GB" sz="1600" b="1"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b="1" u="none" strike="noStrike" dirty="0">
                          <a:effectLst/>
                        </a:rPr>
                        <a:t>% &gt; 30 </a:t>
                      </a:r>
                      <a:r>
                        <a:rPr lang="en-GB" sz="1600" b="1" u="none" strike="noStrike" dirty="0" err="1">
                          <a:effectLst/>
                        </a:rPr>
                        <a:t>yrs</a:t>
                      </a:r>
                      <a:endParaRPr lang="en-GB" sz="1600" b="1"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4F81BD">
                        <a:lumMod val="40000"/>
                        <a:lumOff val="60000"/>
                      </a:srgbClr>
                    </a:solid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dirty="0">
                          <a:effectLst/>
                        </a:rPr>
                        <a:t>Denmark</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10%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a:effectLst/>
                        </a:rPr>
                        <a:t>0%</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dirty="0">
                          <a:effectLst/>
                        </a:rPr>
                        <a:t>France</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98%</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89%</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68%</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29%</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dirty="0">
                          <a:effectLst/>
                        </a:rPr>
                        <a:t>Germany</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9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25%</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9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2%</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9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9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9FFCC"/>
                    </a:solid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dirty="0">
                          <a:effectLst/>
                        </a:rPr>
                        <a:t>Italy</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68%</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49%</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smtClean="0">
                          <a:effectLst/>
                        </a:rPr>
                        <a:t>20%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1%</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92D050"/>
                    </a:solid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dirty="0">
                          <a:effectLst/>
                        </a:rPr>
                        <a:t>Norway</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a:effectLst/>
                        </a:rPr>
                        <a:t>32%</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a:effectLst/>
                        </a:rPr>
                        <a:t>0%</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a:effectLst/>
                        </a:rPr>
                        <a:t>Spain</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68%</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a:effectLst/>
                        </a:rPr>
                        <a:t>22%</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6%</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0%</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3501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600" u="none" strike="noStrike" dirty="0">
                          <a:effectLst/>
                        </a:rPr>
                        <a:t>UK</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95%</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a:effectLst/>
                        </a:rPr>
                        <a:t>95%</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a:effectLst/>
                        </a:rPr>
                        <a:t>91%</a:t>
                      </a:r>
                      <a:endParaRPr lang="en-GB" sz="1600" b="0" i="0" u="none" strike="noStrike">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n-GB" sz="1600" u="none" strike="noStrike" dirty="0">
                          <a:effectLst/>
                        </a:rPr>
                        <a:t>48%</a:t>
                      </a:r>
                      <a:endParaRPr lang="en-GB" sz="1600" b="0" i="0" u="none" strike="noStrike" dirty="0">
                        <a:solidFill>
                          <a:srgbClr val="000000"/>
                        </a:solidFill>
                        <a:effectLst/>
                        <a:latin typeface="Calibri"/>
                      </a:endParaRPr>
                    </a:p>
                  </a:txBody>
                  <a:tcPr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bl>
          </a:graphicData>
        </a:graphic>
      </p:graphicFrame>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297493844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309563" y="436563"/>
            <a:ext cx="8569325" cy="560387"/>
          </a:xfrm>
        </p:spPr>
        <p:txBody>
          <a:bodyPr anchor="b"/>
          <a:lstStyle/>
          <a:p>
            <a:pPr defTabSz="912813"/>
            <a:r>
              <a:rPr lang="it-IT" sz="2000" smtClean="0"/>
              <a:t>Extrapolation – Smith Wilson Approach</a:t>
            </a:r>
            <a:endParaRPr lang="en-GB" sz="2000" smtClean="0"/>
          </a:p>
        </p:txBody>
      </p:sp>
      <p:sp>
        <p:nvSpPr>
          <p:cNvPr id="11162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0" name="Rectangle 3"/>
          <p:cNvSpPr txBox="1">
            <a:spLocks noRot="1" noChangeAspect="1" noMove="1" noResize="1" noEditPoints="1" noAdjustHandles="1" noChangeArrowheads="1" noChangeShapeType="1" noTextEdit="1"/>
          </p:cNvSpPr>
          <p:nvPr/>
        </p:nvSpPr>
        <p:spPr bwMode="auto">
          <a:xfrm>
            <a:off x="541089" y="1324500"/>
            <a:ext cx="8207375" cy="5416868"/>
          </a:xfrm>
          <a:prstGeom prst="rect">
            <a:avLst/>
          </a:prstGeom>
          <a:blipFill rotWithShape="1">
            <a:blip r:embed="rId2"/>
            <a:stretch>
              <a:fillRect l="-1560" t="-1125" r="-1486"/>
            </a:stretch>
          </a:blipFill>
          <a:ln>
            <a:noFill/>
          </a:ln>
          <a:effectLst/>
          <a:extLst/>
        </p:spPr>
        <p:txBody>
          <a:bodyPr/>
          <a:lstStyle/>
          <a:p>
            <a:r>
              <a:rPr lang="it-IT">
                <a:noFill/>
              </a:rPr>
              <a:t> </a:t>
            </a:r>
          </a:p>
        </p:txBody>
      </p:sp>
      <p:sp>
        <p:nvSpPr>
          <p:cNvPr id="11" name="Rounded Rectangle 10"/>
          <p:cNvSpPr/>
          <p:nvPr/>
        </p:nvSpPr>
        <p:spPr>
          <a:xfrm>
            <a:off x="395288" y="4581525"/>
            <a:ext cx="7777162" cy="2016125"/>
          </a:xfrm>
          <a:prstGeom prst="roundRect">
            <a:avLst>
              <a:gd name="adj" fmla="val 5000"/>
            </a:avLst>
          </a:prstGeom>
          <a:noFill/>
          <a:ln>
            <a:solidFill>
              <a:srgbClr val="002060">
                <a:alpha val="75000"/>
              </a:srgb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lvl="1" algn="just">
              <a:buSzPct val="120000"/>
              <a:defRPr/>
            </a:pPr>
            <a:endParaRPr lang="en-GB" sz="1500" dirty="0">
              <a:solidFill>
                <a:srgbClr val="000000"/>
              </a:solidFill>
            </a:endParaRPr>
          </a:p>
          <a:p>
            <a:pPr marL="0" lvl="1" algn="just">
              <a:buSzPct val="120000"/>
              <a:buFont typeface="Wingdings" pitchFamily="2" charset="2"/>
              <a:buChar char="Ø"/>
              <a:defRPr/>
            </a:pPr>
            <a:endParaRPr lang="en-GB" sz="1500" dirty="0">
              <a:solidFill>
                <a:srgbClr val="000000"/>
              </a:solidFill>
            </a:endParaRPr>
          </a:p>
          <a:p>
            <a:pPr>
              <a:buSzPct val="120000"/>
              <a:defRPr/>
            </a:pPr>
            <a:endParaRPr lang="it-IT" sz="1600" dirty="0">
              <a:solidFill>
                <a:prstClr val="white"/>
              </a:solidFill>
            </a:endParaRPr>
          </a:p>
        </p:txBody>
      </p:sp>
      <p:sp>
        <p:nvSpPr>
          <p:cNvPr id="12" name="TextBox 11"/>
          <p:cNvSpPr txBox="1">
            <a:spLocks noRot="1" noChangeAspect="1" noMove="1" noResize="1" noEditPoints="1" noAdjustHandles="1" noChangeArrowheads="1" noChangeShapeType="1" noTextEdit="1"/>
          </p:cNvSpPr>
          <p:nvPr/>
        </p:nvSpPr>
        <p:spPr>
          <a:xfrm>
            <a:off x="2696481" y="2326974"/>
            <a:ext cx="3251083" cy="784638"/>
          </a:xfrm>
          <a:prstGeom prst="rect">
            <a:avLst/>
          </a:prstGeom>
          <a:blipFill rotWithShape="1">
            <a:blip r:embed="rId3"/>
            <a:stretch>
              <a:fillRect/>
            </a:stretch>
          </a:blipFill>
        </p:spPr>
        <p:txBody>
          <a:bodyPr/>
          <a:lstStyle/>
          <a:p>
            <a:r>
              <a:rPr lang="it-IT">
                <a:noFill/>
              </a:rPr>
              <a:t> </a:t>
            </a:r>
          </a:p>
        </p:txBody>
      </p:sp>
      <p:sp>
        <p:nvSpPr>
          <p:cNvPr id="13" name="TextBox 12"/>
          <p:cNvSpPr txBox="1">
            <a:spLocks noRot="1" noChangeAspect="1" noMove="1" noResize="1" noEditPoints="1" noAdjustHandles="1" noChangeArrowheads="1" noChangeShapeType="1" noTextEdit="1"/>
          </p:cNvSpPr>
          <p:nvPr/>
        </p:nvSpPr>
        <p:spPr>
          <a:xfrm>
            <a:off x="406976" y="3654186"/>
            <a:ext cx="8483604" cy="374974"/>
          </a:xfrm>
          <a:prstGeom prst="rect">
            <a:avLst/>
          </a:prstGeom>
          <a:blipFill rotWithShape="1">
            <a:blip r:embed="rId4"/>
            <a:stretch>
              <a:fillRect/>
            </a:stretch>
          </a:blipFill>
        </p:spPr>
        <p:txBody>
          <a:bodyPr/>
          <a:lstStyle/>
          <a:p>
            <a:r>
              <a:rPr lang="it-IT">
                <a:noFill/>
              </a:rPr>
              <a:t> </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it-IT" sz="2000" smtClean="0"/>
              <a:t>Extrapolation – From QIS5 to new industry proposal</a:t>
            </a:r>
            <a:endParaRPr lang="en-GB" sz="2000" smtClean="0"/>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8" name="Rounded Rectangle 17"/>
          <p:cNvSpPr/>
          <p:nvPr/>
        </p:nvSpPr>
        <p:spPr>
          <a:xfrm>
            <a:off x="538163" y="1900238"/>
            <a:ext cx="8355012" cy="952500"/>
          </a:xfrm>
          <a:prstGeom prst="roundRect">
            <a:avLst>
              <a:gd name="adj" fmla="val 5000"/>
            </a:avLst>
          </a:prstGeom>
          <a:solidFill>
            <a:sysClr val="window" lastClr="FFFFFF">
              <a:hueOff val="0"/>
              <a:satOff val="0"/>
              <a:lumOff val="0"/>
            </a:sysClr>
          </a:solidFill>
          <a:ln w="25400" cap="flat" cmpd="sng" algn="ctr">
            <a:solidFill>
              <a:srgbClr val="002060">
                <a:alpha val="75000"/>
              </a:srgbClr>
            </a:solidFill>
            <a:prstDash val="solid"/>
          </a:ln>
          <a:effectLst/>
        </p:spPr>
        <p:txBody>
          <a:bodyPr/>
          <a:lstStyle/>
          <a:p>
            <a:pPr marL="0" lvl="1" indent="0" algn="just" eaLnBrk="1" hangingPunct="1">
              <a:buSzPct val="120000"/>
              <a:defRPr/>
            </a:pPr>
            <a:endParaRPr lang="en-GB" sz="1500" b="0" kern="0" dirty="0">
              <a:solidFill>
                <a:srgbClr val="000000"/>
              </a:solidFill>
              <a:latin typeface="Calibri"/>
            </a:endParaRPr>
          </a:p>
          <a:p>
            <a:pPr marL="0" lvl="1" indent="0" algn="just" eaLnBrk="1" hangingPunct="1">
              <a:buSzPct val="120000"/>
              <a:buFont typeface="Wingdings" pitchFamily="2" charset="2"/>
              <a:buChar char="Ø"/>
              <a:defRPr/>
            </a:pPr>
            <a:endParaRPr lang="en-GB" sz="1500" b="0" kern="0" dirty="0">
              <a:solidFill>
                <a:srgbClr val="000000"/>
              </a:solidFill>
              <a:latin typeface="Calibri"/>
            </a:endParaRPr>
          </a:p>
          <a:p>
            <a:pPr eaLnBrk="1" hangingPunct="1">
              <a:buSzPct val="120000"/>
              <a:defRPr/>
            </a:pPr>
            <a:endParaRPr lang="it-IT" sz="1600" b="0" kern="0" dirty="0">
              <a:solidFill>
                <a:prstClr val="white"/>
              </a:solidFill>
              <a:latin typeface="Calibri"/>
            </a:endParaRPr>
          </a:p>
        </p:txBody>
      </p:sp>
      <p:sp>
        <p:nvSpPr>
          <p:cNvPr id="19" name="Rectangle 3"/>
          <p:cNvSpPr txBox="1">
            <a:spLocks noRot="1" noChangeAspect="1" noMove="1" noResize="1" noEditPoints="1" noAdjustHandles="1" noChangeArrowheads="1" noChangeShapeType="1" noTextEdit="1"/>
          </p:cNvSpPr>
          <p:nvPr/>
        </p:nvSpPr>
        <p:spPr bwMode="auto">
          <a:xfrm>
            <a:off x="613097" y="1303600"/>
            <a:ext cx="8207375" cy="984885"/>
          </a:xfrm>
          <a:prstGeom prst="rect">
            <a:avLst/>
          </a:prstGeom>
          <a:blipFill rotWithShape="1">
            <a:blip r:embed="rId2"/>
            <a:stretch>
              <a:fillRect l="-1560" t="-6832" b="-11801"/>
            </a:stretch>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it-IT">
                <a:noFill/>
              </a:rPr>
              <a:t> </a:t>
            </a:r>
          </a:p>
        </p:txBody>
      </p:sp>
      <p:pic>
        <p:nvPicPr>
          <p:cNvPr id="11264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4438" y="2401888"/>
            <a:ext cx="3527425" cy="202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4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0825" y="4786313"/>
            <a:ext cx="3529013" cy="2027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51388" y="4786313"/>
            <a:ext cx="3529012" cy="2027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smtClean="0"/>
              <a:t>What does “best estimate operative assumptions” mean?</a:t>
            </a:r>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 name="Rectangle 3"/>
          <p:cNvSpPr txBox="1">
            <a:spLocks noChangeArrowheads="1"/>
          </p:cNvSpPr>
          <p:nvPr/>
        </p:nvSpPr>
        <p:spPr bwMode="auto">
          <a:xfrm>
            <a:off x="279060" y="1535316"/>
            <a:ext cx="8207375" cy="3323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defTabSz="957263" eaLnBrk="0" hangingPunct="0">
              <a:defRPr sz="1600">
                <a:solidFill>
                  <a:schemeClr val="tx1"/>
                </a:solidFill>
                <a:latin typeface="Arial" charset="0"/>
              </a:defRPr>
            </a:lvl1pPr>
            <a:lvl2pPr marL="742950" indent="-285750" defTabSz="957263" eaLnBrk="0" hangingPunct="0">
              <a:defRPr sz="1600">
                <a:solidFill>
                  <a:schemeClr val="tx1"/>
                </a:solidFill>
                <a:latin typeface="Arial" charset="0"/>
              </a:defRPr>
            </a:lvl2pPr>
            <a:lvl3pPr marL="1143000" indent="-228600" defTabSz="957263" eaLnBrk="0" hangingPunct="0">
              <a:defRPr sz="1600">
                <a:solidFill>
                  <a:schemeClr val="tx1"/>
                </a:solidFill>
                <a:latin typeface="Arial" charset="0"/>
              </a:defRPr>
            </a:lvl3pPr>
            <a:lvl4pPr marL="1600200" indent="-228600" defTabSz="957263" eaLnBrk="0" hangingPunct="0">
              <a:defRPr sz="1600">
                <a:solidFill>
                  <a:schemeClr val="tx1"/>
                </a:solidFill>
                <a:latin typeface="Arial" charset="0"/>
              </a:defRPr>
            </a:lvl4pPr>
            <a:lvl5pPr marL="2057400" indent="-228600" defTabSz="957263" eaLnBrk="0" hangingPunct="0">
              <a:defRPr sz="1600">
                <a:solidFill>
                  <a:schemeClr val="tx1"/>
                </a:solidFill>
                <a:latin typeface="Arial" charset="0"/>
              </a:defRPr>
            </a:lvl5pPr>
            <a:lvl6pPr marL="2514600" indent="-228600" defTabSz="957263" eaLnBrk="0" fontAlgn="base" hangingPunct="0">
              <a:spcBef>
                <a:spcPct val="0"/>
              </a:spcBef>
              <a:spcAft>
                <a:spcPct val="0"/>
              </a:spcAft>
              <a:buSzPct val="120000"/>
              <a:defRPr sz="1600">
                <a:solidFill>
                  <a:schemeClr val="tx1"/>
                </a:solidFill>
                <a:latin typeface="Arial" charset="0"/>
              </a:defRPr>
            </a:lvl6pPr>
            <a:lvl7pPr marL="2971800" indent="-228600" defTabSz="957263" eaLnBrk="0" fontAlgn="base" hangingPunct="0">
              <a:spcBef>
                <a:spcPct val="0"/>
              </a:spcBef>
              <a:spcAft>
                <a:spcPct val="0"/>
              </a:spcAft>
              <a:buSzPct val="120000"/>
              <a:defRPr sz="1600">
                <a:solidFill>
                  <a:schemeClr val="tx1"/>
                </a:solidFill>
                <a:latin typeface="Arial" charset="0"/>
              </a:defRPr>
            </a:lvl7pPr>
            <a:lvl8pPr marL="3429000" indent="-228600" defTabSz="957263" eaLnBrk="0" fontAlgn="base" hangingPunct="0">
              <a:spcBef>
                <a:spcPct val="0"/>
              </a:spcBef>
              <a:spcAft>
                <a:spcPct val="0"/>
              </a:spcAft>
              <a:buSzPct val="120000"/>
              <a:defRPr sz="1600">
                <a:solidFill>
                  <a:schemeClr val="tx1"/>
                </a:solidFill>
                <a:latin typeface="Arial" charset="0"/>
              </a:defRPr>
            </a:lvl8pPr>
            <a:lvl9pPr marL="3886200" indent="-228600" defTabSz="957263" eaLnBrk="0" fontAlgn="base" hangingPunct="0">
              <a:spcBef>
                <a:spcPct val="0"/>
              </a:spcBef>
              <a:spcAft>
                <a:spcPct val="0"/>
              </a:spcAft>
              <a:buSzPct val="120000"/>
              <a:defRPr sz="1600">
                <a:solidFill>
                  <a:schemeClr val="tx1"/>
                </a:solidFill>
                <a:latin typeface="Arial" charset="0"/>
              </a:defRPr>
            </a:lvl9pPr>
          </a:lstStyle>
          <a:p>
            <a:pPr marL="0" marR="0" lvl="0" indent="0" algn="just" defTabSz="957263" eaLnBrk="1" fontAlgn="auto" latinLnBrk="0" hangingPunct="1">
              <a:lnSpc>
                <a:spcPct val="100000"/>
              </a:lnSpc>
              <a:spcBef>
                <a:spcPts val="0"/>
              </a:spcBef>
              <a:spcAft>
                <a:spcPts val="0"/>
              </a:spcAft>
              <a:buClr>
                <a:srgbClr val="7A0000"/>
              </a:buClr>
              <a:buSzTx/>
              <a:buFontTx/>
              <a:buNone/>
              <a:tabLst/>
              <a:defRPr/>
            </a:pPr>
            <a:r>
              <a:rPr kumimoji="0" lang="en-GB" sz="2000" b="1" i="0" u="none" strike="noStrike" kern="0" cap="none" spc="0" normalizeH="0" baseline="0" noProof="0" dirty="0" smtClean="0">
                <a:ln>
                  <a:noFill/>
                </a:ln>
                <a:solidFill>
                  <a:sysClr val="windowText" lastClr="000000"/>
                </a:solidFill>
                <a:effectLst/>
                <a:uLnTx/>
                <a:uFillTx/>
                <a:latin typeface="Calibri"/>
              </a:rPr>
              <a:t>Open issues</a:t>
            </a:r>
          </a:p>
          <a:p>
            <a:pPr marL="0" marR="0" lvl="0" indent="0" algn="just" defTabSz="957263" eaLnBrk="1" fontAlgn="auto" latinLnBrk="0" hangingPunct="1">
              <a:lnSpc>
                <a:spcPct val="100000"/>
              </a:lnSpc>
              <a:spcBef>
                <a:spcPts val="0"/>
              </a:spcBef>
              <a:spcAft>
                <a:spcPts val="0"/>
              </a:spcAft>
              <a:buClr>
                <a:srgbClr val="7A0000"/>
              </a:buClr>
              <a:buSzTx/>
              <a:buFontTx/>
              <a:buNone/>
              <a:tabLst/>
              <a:defRPr/>
            </a:pPr>
            <a:endParaRPr kumimoji="0" lang="en-GB" sz="1600" b="0" i="0" u="none" strike="noStrike" kern="0" cap="none" spc="0" normalizeH="0" baseline="0" noProof="0" dirty="0">
              <a:ln>
                <a:noFill/>
              </a:ln>
              <a:solidFill>
                <a:sysClr val="windowText" lastClr="000000"/>
              </a:solidFill>
              <a:effectLst/>
              <a:uLnTx/>
              <a:uFillTx/>
              <a:latin typeface="Calibri"/>
            </a:endParaRP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r>
              <a:rPr kumimoji="0" lang="en-GB" sz="2000" b="0" i="0" u="none" strike="noStrike" kern="0" cap="none" spc="0" normalizeH="0" baseline="0" noProof="0" dirty="0" smtClean="0">
                <a:ln>
                  <a:noFill/>
                </a:ln>
                <a:solidFill>
                  <a:sysClr val="windowText" lastClr="000000"/>
                </a:solidFill>
                <a:effectLst/>
                <a:uLnTx/>
                <a:uFillTx/>
                <a:latin typeface="Calibri"/>
              </a:rPr>
              <a:t>Mortality and longevity: selection factor or/and future trend?</a:t>
            </a: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endParaRPr kumimoji="0" lang="en-GB" sz="2000" b="0" i="0" u="none" strike="noStrike" kern="0" cap="none" spc="0" normalizeH="0" baseline="0" noProof="0" dirty="0" smtClean="0">
              <a:ln>
                <a:noFill/>
              </a:ln>
              <a:solidFill>
                <a:sysClr val="windowText" lastClr="000000"/>
              </a:solidFill>
              <a:effectLst/>
              <a:uLnTx/>
              <a:uFillTx/>
              <a:latin typeface="Calibri"/>
            </a:endParaRP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r>
              <a:rPr kumimoji="0" lang="en-GB" sz="2000" b="0" i="0" u="none" strike="noStrike" kern="0" cap="none" spc="0" normalizeH="0" baseline="0" noProof="0" dirty="0" smtClean="0">
                <a:ln>
                  <a:noFill/>
                </a:ln>
                <a:solidFill>
                  <a:sysClr val="windowText" lastClr="000000"/>
                </a:solidFill>
                <a:effectLst/>
                <a:uLnTx/>
                <a:uFillTx/>
                <a:latin typeface="Calibri"/>
              </a:rPr>
              <a:t>Lapse: are the historical observations useful to infer the future?</a:t>
            </a: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endParaRPr kumimoji="0" lang="en-GB" sz="2000" b="0" i="0" u="none" strike="noStrike" kern="0" cap="none" spc="0" normalizeH="0" baseline="0" noProof="0" dirty="0" smtClean="0">
              <a:ln>
                <a:noFill/>
              </a:ln>
              <a:solidFill>
                <a:sysClr val="windowText" lastClr="000000"/>
              </a:solidFill>
              <a:effectLst/>
              <a:uLnTx/>
              <a:uFillTx/>
              <a:latin typeface="Calibri"/>
            </a:endParaRP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r>
              <a:rPr kumimoji="0" lang="en-GB" sz="2000" b="0" i="0" u="none" strike="noStrike" kern="0" cap="none" spc="0" normalizeH="0" baseline="0" noProof="0" dirty="0" smtClean="0">
                <a:ln>
                  <a:noFill/>
                </a:ln>
                <a:solidFill>
                  <a:sysClr val="windowText" lastClr="000000"/>
                </a:solidFill>
                <a:effectLst/>
                <a:uLnTx/>
                <a:uFillTx/>
                <a:latin typeface="Calibri"/>
              </a:rPr>
              <a:t>Lapse: what type of link between market and surrenders?</a:t>
            </a: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endParaRPr kumimoji="0" lang="en-GB" sz="2000" b="0" i="0" u="none" strike="noStrike" kern="0" cap="none" spc="0" normalizeH="0" baseline="0" noProof="0" dirty="0" smtClean="0">
              <a:ln>
                <a:noFill/>
              </a:ln>
              <a:solidFill>
                <a:sysClr val="windowText" lastClr="000000"/>
              </a:solidFill>
              <a:effectLst/>
              <a:uLnTx/>
              <a:uFillTx/>
              <a:latin typeface="Calibri"/>
            </a:endParaRP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r>
              <a:rPr kumimoji="0" lang="en-GB" sz="2000" b="0" i="0" u="none" strike="noStrike" kern="0" cap="none" spc="0" normalizeH="0" baseline="0" noProof="0" dirty="0" smtClean="0">
                <a:ln>
                  <a:noFill/>
                </a:ln>
                <a:solidFill>
                  <a:sysClr val="windowText" lastClr="000000"/>
                </a:solidFill>
                <a:effectLst/>
                <a:uLnTx/>
                <a:uFillTx/>
                <a:latin typeface="Calibri"/>
              </a:rPr>
              <a:t>Expense: is the S2 going concern?</a:t>
            </a: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endParaRPr kumimoji="0" lang="en-GB" sz="2000" b="0" i="0" u="none" strike="noStrike" kern="0" cap="none" spc="0" normalizeH="0" baseline="0" noProof="0" dirty="0" smtClean="0">
              <a:ln>
                <a:noFill/>
              </a:ln>
              <a:solidFill>
                <a:sysClr val="windowText" lastClr="000000"/>
              </a:solidFill>
              <a:effectLst/>
              <a:uLnTx/>
              <a:uFillTx/>
              <a:latin typeface="Calibri"/>
            </a:endParaRPr>
          </a:p>
          <a:p>
            <a:pPr marL="285750" marR="0" lvl="0" indent="-285750" algn="just" defTabSz="957263" eaLnBrk="1" fontAlgn="auto" latinLnBrk="0" hangingPunct="1">
              <a:lnSpc>
                <a:spcPct val="100000"/>
              </a:lnSpc>
              <a:spcBef>
                <a:spcPts val="0"/>
              </a:spcBef>
              <a:spcAft>
                <a:spcPts val="0"/>
              </a:spcAft>
              <a:buClr>
                <a:srgbClr val="7A0000"/>
              </a:buClr>
              <a:buSzTx/>
              <a:buFont typeface="Wingdings" pitchFamily="2" charset="2"/>
              <a:buChar char="q"/>
              <a:tabLst/>
              <a:defRPr/>
            </a:pPr>
            <a:r>
              <a:rPr kumimoji="0" lang="en-GB" sz="2000" b="0" i="0" u="none" strike="noStrike" kern="0" cap="none" spc="0" normalizeH="0" baseline="0" noProof="0" dirty="0" smtClean="0">
                <a:ln>
                  <a:noFill/>
                </a:ln>
                <a:solidFill>
                  <a:sysClr val="windowText" lastClr="000000"/>
                </a:solidFill>
                <a:effectLst/>
                <a:uLnTx/>
                <a:uFillTx/>
                <a:latin typeface="Calibri"/>
              </a:rPr>
              <a:t>Expense: what type of inflation?  </a:t>
            </a:r>
          </a:p>
        </p:txBody>
      </p:sp>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188955186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a:t>Mortality assumptions – Lee Carter model</a:t>
            </a:r>
            <a:endParaRPr lang="en-GB" sz="2000" dirty="0" smtClean="0"/>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 name="Text Box 3"/>
          <p:cNvSpPr txBox="1">
            <a:spLocks noChangeArrowheads="1"/>
          </p:cNvSpPr>
          <p:nvPr/>
        </p:nvSpPr>
        <p:spPr bwMode="auto">
          <a:xfrm>
            <a:off x="567505" y="1199084"/>
            <a:ext cx="8108951" cy="1293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4138" tIns="42863" rIns="84138" bIns="42863">
            <a:spAutoFit/>
          </a:bodyPr>
          <a:lstStyle>
            <a:lvl1pPr eaLnBrk="0" hangingPunct="0">
              <a:defRPr sz="1600">
                <a:solidFill>
                  <a:schemeClr val="tx1"/>
                </a:solidFill>
                <a:latin typeface="Arial" charset="0"/>
              </a:defRPr>
            </a:lvl1pPr>
            <a:lvl2pPr marL="358775" indent="-179388"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marL="0" marR="0" lvl="0" indent="0" algn="just" defTabSz="914400" eaLnBrk="1" fontAlgn="auto" latinLnBrk="0" hangingPunct="1">
              <a:lnSpc>
                <a:spcPct val="130000"/>
              </a:lnSpc>
              <a:spcBef>
                <a:spcPct val="20000"/>
              </a:spcBef>
              <a:spcAft>
                <a:spcPts val="0"/>
              </a:spcAft>
              <a:buClr>
                <a:srgbClr val="323232"/>
              </a:buClr>
              <a:buSzPct val="130000"/>
              <a:buFont typeface="Wingdings" pitchFamily="2" charset="2"/>
              <a:buNone/>
              <a:tabLst/>
              <a:defRPr/>
            </a:pPr>
            <a:r>
              <a:rPr kumimoji="0" lang="en-US" sz="1400" b="1" i="0" u="none" strike="noStrike" kern="0" cap="none" spc="0" normalizeH="0" baseline="0" noProof="0" dirty="0">
                <a:ln>
                  <a:noFill/>
                </a:ln>
                <a:solidFill>
                  <a:srgbClr val="000000"/>
                </a:solidFill>
                <a:effectLst/>
                <a:uLnTx/>
                <a:uFillTx/>
                <a:latin typeface="Arial" charset="0"/>
              </a:rPr>
              <a:t>Lee Carter </a:t>
            </a:r>
            <a:r>
              <a:rPr kumimoji="0" lang="en-US" sz="1400" b="0" i="0" u="none" strike="noStrike" kern="0" cap="none" spc="0" normalizeH="0" baseline="0" noProof="0" dirty="0">
                <a:ln>
                  <a:noFill/>
                </a:ln>
                <a:solidFill>
                  <a:srgbClr val="000000"/>
                </a:solidFill>
                <a:effectLst/>
                <a:uLnTx/>
                <a:uFillTx/>
                <a:latin typeface="Arial" charset="0"/>
              </a:rPr>
              <a:t>approach to mortality forecast takes into account a stochastic projection model both to Best Estimate and Worst Case valuation</a:t>
            </a:r>
          </a:p>
          <a:p>
            <a:pPr marL="358775" marR="0" lvl="1" indent="-179388" algn="just" defTabSz="914400" eaLnBrk="1" fontAlgn="auto" latinLnBrk="0" hangingPunct="1">
              <a:lnSpc>
                <a:spcPct val="130000"/>
              </a:lnSpc>
              <a:spcBef>
                <a:spcPct val="20000"/>
              </a:spcBef>
              <a:spcAft>
                <a:spcPts val="0"/>
              </a:spcAft>
              <a:buClr>
                <a:srgbClr val="000000"/>
              </a:buClr>
              <a:buSzPct val="130000"/>
              <a:buFont typeface="Wingdings" pitchFamily="2" charset="2"/>
              <a:buChar char="§"/>
              <a:tabLst/>
              <a:defRPr/>
            </a:pPr>
            <a:r>
              <a:rPr kumimoji="0" lang="en-US" sz="1400" b="0" i="0" u="none" strike="noStrike" kern="0" cap="none" spc="0" normalizeH="0" baseline="0" noProof="0" dirty="0">
                <a:ln>
                  <a:noFill/>
                </a:ln>
                <a:solidFill>
                  <a:srgbClr val="000000"/>
                </a:solidFill>
                <a:effectLst/>
                <a:uLnTx/>
                <a:uFillTx/>
                <a:latin typeface="Arial" charset="0"/>
              </a:rPr>
              <a:t>Observed mortality rates are random variables representing past mortality</a:t>
            </a:r>
          </a:p>
          <a:p>
            <a:pPr marL="358775" marR="0" lvl="1" indent="-179388" algn="just" defTabSz="914400" eaLnBrk="1" fontAlgn="auto" latinLnBrk="0" hangingPunct="1">
              <a:lnSpc>
                <a:spcPct val="130000"/>
              </a:lnSpc>
              <a:spcBef>
                <a:spcPct val="20000"/>
              </a:spcBef>
              <a:spcAft>
                <a:spcPts val="0"/>
              </a:spcAft>
              <a:buClr>
                <a:srgbClr val="000000"/>
              </a:buClr>
              <a:buSzPct val="130000"/>
              <a:buFont typeface="Wingdings" pitchFamily="2" charset="2"/>
              <a:buChar char="§"/>
              <a:tabLst/>
              <a:defRPr/>
            </a:pPr>
            <a:r>
              <a:rPr kumimoji="0" lang="en-US" sz="1400" b="0" i="0" u="none" strike="noStrike" kern="0" cap="none" spc="0" normalizeH="0" baseline="0" noProof="0" dirty="0">
                <a:ln>
                  <a:noFill/>
                </a:ln>
                <a:solidFill>
                  <a:srgbClr val="000000"/>
                </a:solidFill>
                <a:effectLst/>
                <a:uLnTx/>
                <a:uFillTx/>
                <a:latin typeface="Arial" charset="0"/>
              </a:rPr>
              <a:t>Forecasted mortality rates are estimates of random variables representing future mortality</a:t>
            </a:r>
            <a:endParaRPr kumimoji="0" lang="it-IT" sz="1400" b="0" i="0" u="none" strike="noStrike" kern="0" cap="none" spc="0" normalizeH="0" baseline="0" noProof="0" dirty="0">
              <a:ln>
                <a:noFill/>
              </a:ln>
              <a:solidFill>
                <a:srgbClr val="000000"/>
              </a:solidFill>
              <a:effectLst/>
              <a:uLnTx/>
              <a:uFillTx/>
              <a:latin typeface="Arial" charset="0"/>
            </a:endParaRP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0" y="2378075"/>
            <a:ext cx="7935913" cy="453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2843213" y="3213100"/>
            <a:ext cx="1368425" cy="339725"/>
          </a:xfrm>
          <a:prstGeom prst="rect">
            <a:avLst/>
          </a:prstGeom>
          <a:noFill/>
          <a:ln w="317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531813" indent="-531813"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eaLnBrk="1" hangingPunct="1">
              <a:spcBef>
                <a:spcPct val="50000"/>
              </a:spcBef>
            </a:pPr>
            <a:r>
              <a:rPr lang="it-IT" sz="800" b="1">
                <a:solidFill>
                  <a:srgbClr val="000000"/>
                </a:solidFill>
              </a:rPr>
              <a:t>Sample: </a:t>
            </a:r>
            <a:r>
              <a:rPr lang="en-GB" sz="800">
                <a:solidFill>
                  <a:srgbClr val="000000"/>
                </a:solidFill>
              </a:rPr>
              <a:t>observed from mortality rates</a:t>
            </a:r>
          </a:p>
        </p:txBody>
      </p:sp>
      <p:sp>
        <p:nvSpPr>
          <p:cNvPr id="11" name="Line 7"/>
          <p:cNvSpPr>
            <a:spLocks noChangeShapeType="1"/>
          </p:cNvSpPr>
          <p:nvPr/>
        </p:nvSpPr>
        <p:spPr bwMode="auto">
          <a:xfrm>
            <a:off x="3276600" y="3573463"/>
            <a:ext cx="0" cy="50165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Line 8"/>
          <p:cNvSpPr>
            <a:spLocks noChangeShapeType="1"/>
          </p:cNvSpPr>
          <p:nvPr/>
        </p:nvSpPr>
        <p:spPr bwMode="auto">
          <a:xfrm>
            <a:off x="4284663" y="3284538"/>
            <a:ext cx="0" cy="3097212"/>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Text Box 9"/>
          <p:cNvSpPr txBox="1">
            <a:spLocks noChangeArrowheads="1"/>
          </p:cNvSpPr>
          <p:nvPr/>
        </p:nvSpPr>
        <p:spPr bwMode="auto">
          <a:xfrm>
            <a:off x="1979613" y="5445125"/>
            <a:ext cx="2160587" cy="339725"/>
          </a:xfrm>
          <a:prstGeom prst="rect">
            <a:avLst/>
          </a:prstGeom>
          <a:noFill/>
          <a:ln w="317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eaLnBrk="1" hangingPunct="1">
              <a:spcBef>
                <a:spcPct val="50000"/>
              </a:spcBef>
            </a:pPr>
            <a:r>
              <a:rPr lang="en-GB" sz="800" b="1">
                <a:solidFill>
                  <a:srgbClr val="000000"/>
                </a:solidFill>
              </a:rPr>
              <a:t>A model </a:t>
            </a:r>
            <a:r>
              <a:rPr lang="en-GB" sz="800">
                <a:solidFill>
                  <a:srgbClr val="000000"/>
                </a:solidFill>
              </a:rPr>
              <a:t>linking the probabilistic structure of the stochastic process to the sample</a:t>
            </a:r>
          </a:p>
        </p:txBody>
      </p:sp>
      <p:sp>
        <p:nvSpPr>
          <p:cNvPr id="14" name="Line 10"/>
          <p:cNvSpPr>
            <a:spLocks noChangeShapeType="1"/>
          </p:cNvSpPr>
          <p:nvPr/>
        </p:nvSpPr>
        <p:spPr bwMode="auto">
          <a:xfrm>
            <a:off x="2700338" y="4437063"/>
            <a:ext cx="0" cy="100806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Line 11"/>
          <p:cNvSpPr>
            <a:spLocks noChangeShapeType="1"/>
          </p:cNvSpPr>
          <p:nvPr/>
        </p:nvSpPr>
        <p:spPr bwMode="auto">
          <a:xfrm flipH="1" flipV="1">
            <a:off x="4787900" y="5300663"/>
            <a:ext cx="0" cy="360362"/>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Line 12"/>
          <p:cNvSpPr>
            <a:spLocks noChangeShapeType="1"/>
          </p:cNvSpPr>
          <p:nvPr/>
        </p:nvSpPr>
        <p:spPr bwMode="auto">
          <a:xfrm>
            <a:off x="4140200" y="5661025"/>
            <a:ext cx="647700" cy="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 name="Text Box 13"/>
          <p:cNvSpPr txBox="1">
            <a:spLocks noChangeArrowheads="1"/>
          </p:cNvSpPr>
          <p:nvPr/>
        </p:nvSpPr>
        <p:spPr bwMode="auto">
          <a:xfrm>
            <a:off x="8113713" y="5481638"/>
            <a:ext cx="863600" cy="217487"/>
          </a:xfrm>
          <a:prstGeom prst="rect">
            <a:avLst/>
          </a:prstGeom>
          <a:noFill/>
          <a:ln w="317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eaLnBrk="1" hangingPunct="1">
              <a:spcBef>
                <a:spcPct val="50000"/>
              </a:spcBef>
            </a:pPr>
            <a:r>
              <a:rPr lang="en-GB" sz="800" b="1">
                <a:solidFill>
                  <a:srgbClr val="000000"/>
                </a:solidFill>
              </a:rPr>
              <a:t>BE </a:t>
            </a:r>
            <a:r>
              <a:rPr lang="en-GB" sz="800">
                <a:solidFill>
                  <a:srgbClr val="000000"/>
                </a:solidFill>
              </a:rPr>
              <a:t>proj</a:t>
            </a:r>
          </a:p>
        </p:txBody>
      </p:sp>
      <p:sp>
        <p:nvSpPr>
          <p:cNvPr id="18" name="Text Box 14"/>
          <p:cNvSpPr txBox="1">
            <a:spLocks noChangeArrowheads="1"/>
          </p:cNvSpPr>
          <p:nvPr/>
        </p:nvSpPr>
        <p:spPr bwMode="auto">
          <a:xfrm>
            <a:off x="8108950" y="5056188"/>
            <a:ext cx="863600" cy="217487"/>
          </a:xfrm>
          <a:prstGeom prst="rect">
            <a:avLst/>
          </a:prstGeom>
          <a:noFill/>
          <a:ln w="317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eaLnBrk="1" hangingPunct="1">
              <a:spcBef>
                <a:spcPct val="50000"/>
              </a:spcBef>
            </a:pPr>
            <a:r>
              <a:rPr lang="en-GB" sz="800" b="1">
                <a:solidFill>
                  <a:srgbClr val="000000"/>
                </a:solidFill>
              </a:rPr>
              <a:t>WC up</a:t>
            </a:r>
            <a:endParaRPr lang="en-GB" sz="800">
              <a:solidFill>
                <a:srgbClr val="000000"/>
              </a:solidFill>
            </a:endParaRPr>
          </a:p>
        </p:txBody>
      </p:sp>
      <p:sp>
        <p:nvSpPr>
          <p:cNvPr id="19" name="Text Box 15"/>
          <p:cNvSpPr txBox="1">
            <a:spLocks noChangeArrowheads="1"/>
          </p:cNvSpPr>
          <p:nvPr/>
        </p:nvSpPr>
        <p:spPr bwMode="auto">
          <a:xfrm>
            <a:off x="8108950" y="5875338"/>
            <a:ext cx="863600" cy="217487"/>
          </a:xfrm>
          <a:prstGeom prst="rect">
            <a:avLst/>
          </a:prstGeom>
          <a:noFill/>
          <a:ln w="317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eaLnBrk="1" hangingPunct="1">
              <a:spcBef>
                <a:spcPct val="50000"/>
              </a:spcBef>
            </a:pPr>
            <a:r>
              <a:rPr lang="en-GB" sz="800" b="1">
                <a:solidFill>
                  <a:srgbClr val="000000"/>
                </a:solidFill>
              </a:rPr>
              <a:t>WC down</a:t>
            </a:r>
            <a:endParaRPr lang="en-GB" sz="800">
              <a:solidFill>
                <a:srgbClr val="000000"/>
              </a:solidFill>
            </a:endParaRPr>
          </a:p>
        </p:txBody>
      </p:sp>
      <p:sp>
        <p:nvSpPr>
          <p:cNvPr id="20" name="Text Box 16"/>
          <p:cNvSpPr txBox="1">
            <a:spLocks noChangeArrowheads="1"/>
          </p:cNvSpPr>
          <p:nvPr/>
        </p:nvSpPr>
        <p:spPr bwMode="auto">
          <a:xfrm>
            <a:off x="4572000" y="4292600"/>
            <a:ext cx="1946275" cy="217488"/>
          </a:xfrm>
          <a:prstGeom prst="rect">
            <a:avLst/>
          </a:prstGeom>
          <a:noFill/>
          <a:ln w="317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eaLnBrk="1" hangingPunct="1">
              <a:spcBef>
                <a:spcPct val="50000"/>
              </a:spcBef>
            </a:pPr>
            <a:r>
              <a:rPr lang="en-GB" sz="800" b="1">
                <a:solidFill>
                  <a:srgbClr val="000000"/>
                </a:solidFill>
              </a:rPr>
              <a:t>Random paths </a:t>
            </a:r>
            <a:r>
              <a:rPr lang="en-GB" sz="800">
                <a:solidFill>
                  <a:srgbClr val="000000"/>
                </a:solidFill>
              </a:rPr>
              <a:t>of stochastic process</a:t>
            </a:r>
          </a:p>
        </p:txBody>
      </p:sp>
      <p:sp>
        <p:nvSpPr>
          <p:cNvPr id="21" name="Line 17"/>
          <p:cNvSpPr>
            <a:spLocks noChangeShapeType="1"/>
          </p:cNvSpPr>
          <p:nvPr/>
        </p:nvSpPr>
        <p:spPr bwMode="auto">
          <a:xfrm>
            <a:off x="5580063" y="4508500"/>
            <a:ext cx="0" cy="719138"/>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 name="Line 18"/>
          <p:cNvSpPr>
            <a:spLocks noChangeShapeType="1"/>
          </p:cNvSpPr>
          <p:nvPr/>
        </p:nvSpPr>
        <p:spPr bwMode="auto">
          <a:xfrm>
            <a:off x="7524750" y="5373688"/>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3" name="Line 19"/>
          <p:cNvSpPr>
            <a:spLocks noChangeShapeType="1"/>
          </p:cNvSpPr>
          <p:nvPr/>
        </p:nvSpPr>
        <p:spPr bwMode="auto">
          <a:xfrm>
            <a:off x="7524750" y="5805488"/>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 name="Line 20"/>
          <p:cNvSpPr>
            <a:spLocks noChangeShapeType="1"/>
          </p:cNvSpPr>
          <p:nvPr/>
        </p:nvSpPr>
        <p:spPr bwMode="auto">
          <a:xfrm>
            <a:off x="7524750" y="6092825"/>
            <a:ext cx="287338" cy="0"/>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 name="Rectangle 22"/>
          <p:cNvSpPr>
            <a:spLocks noChangeArrowheads="1"/>
          </p:cNvSpPr>
          <p:nvPr/>
        </p:nvSpPr>
        <p:spPr bwMode="auto">
          <a:xfrm>
            <a:off x="0" y="32623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26" name="Rectangle 23"/>
          <p:cNvSpPr>
            <a:spLocks noChangeArrowheads="1"/>
          </p:cNvSpPr>
          <p:nvPr/>
        </p:nvSpPr>
        <p:spPr bwMode="auto">
          <a:xfrm>
            <a:off x="0" y="32623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27" name="Rectangle 24"/>
          <p:cNvSpPr>
            <a:spLocks noChangeArrowheads="1"/>
          </p:cNvSpPr>
          <p:nvPr/>
        </p:nvSpPr>
        <p:spPr bwMode="auto">
          <a:xfrm>
            <a:off x="0" y="32623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28" name="Rectangle 25"/>
          <p:cNvSpPr>
            <a:spLocks noChangeArrowheads="1"/>
          </p:cNvSpPr>
          <p:nvPr/>
        </p:nvSpPr>
        <p:spPr bwMode="auto">
          <a:xfrm>
            <a:off x="0" y="32623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29" name="Rectangle 27"/>
          <p:cNvSpPr>
            <a:spLocks noChangeArrowheads="1"/>
          </p:cNvSpPr>
          <p:nvPr/>
        </p:nvSpPr>
        <p:spPr bwMode="auto">
          <a:xfrm>
            <a:off x="0" y="3257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30" name="Oval 5"/>
          <p:cNvSpPr>
            <a:spLocks noChangeArrowheads="1"/>
          </p:cNvSpPr>
          <p:nvPr/>
        </p:nvSpPr>
        <p:spPr bwMode="auto">
          <a:xfrm rot="1780387">
            <a:off x="835025" y="3516313"/>
            <a:ext cx="3749675" cy="939800"/>
          </a:xfrm>
          <a:prstGeom prst="ellipse">
            <a:avLst/>
          </a:prstGeom>
          <a:noFill/>
          <a:ln w="19050" cap="rnd" algn="ctr">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122528665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a:t>Mortality assumptions – Lee Carter </a:t>
            </a:r>
            <a:r>
              <a:rPr lang="en-GB" sz="2000" dirty="0" smtClean="0"/>
              <a:t>model Example </a:t>
            </a:r>
            <a:r>
              <a:rPr lang="it-IT" sz="2000" dirty="0" smtClean="0"/>
              <a:t>(</a:t>
            </a:r>
            <a:r>
              <a:rPr lang="it-IT" sz="2000" dirty="0" err="1" smtClean="0"/>
              <a:t>Italy</a:t>
            </a:r>
            <a:r>
              <a:rPr lang="it-IT" sz="2000" dirty="0" smtClean="0"/>
              <a:t>)</a:t>
            </a:r>
            <a:endParaRPr lang="en-GB" sz="2000" dirty="0" smtClean="0"/>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9" name="Rectangle 11"/>
          <p:cNvSpPr>
            <a:spLocks noChangeArrowheads="1"/>
          </p:cNvSpPr>
          <p:nvPr/>
        </p:nvSpPr>
        <p:spPr bwMode="auto">
          <a:xfrm>
            <a:off x="539253" y="1125538"/>
            <a:ext cx="77771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895350" eaLnBrk="1" fontAlgn="auto" latinLnBrk="0" hangingPunct="1">
              <a:lnSpc>
                <a:spcPct val="100000"/>
              </a:lnSpc>
              <a:spcBef>
                <a:spcPct val="20000"/>
              </a:spcBef>
              <a:spcAft>
                <a:spcPts val="0"/>
              </a:spcAft>
              <a:buClrTx/>
              <a:buSzTx/>
              <a:buFontTx/>
              <a:buNone/>
              <a:tabLst/>
              <a:defRPr/>
            </a:pPr>
            <a:r>
              <a:rPr kumimoji="0" lang="en-GB" sz="1800" b="1" i="0" u="none" strike="noStrike" kern="0" cap="none" spc="0" normalizeH="0" baseline="0" noProof="0" dirty="0">
                <a:ln>
                  <a:noFill/>
                </a:ln>
                <a:solidFill>
                  <a:sysClr val="windowText" lastClr="000000"/>
                </a:solidFill>
                <a:effectLst/>
                <a:uLnTx/>
                <a:uFillTx/>
              </a:rPr>
              <a:t>Historical and projected mortality rates – q(</a:t>
            </a:r>
            <a:r>
              <a:rPr kumimoji="0" lang="en-GB" sz="1800" b="1" i="0" u="none" strike="noStrike" kern="0" cap="none" spc="0" normalizeH="0" baseline="0" noProof="0" dirty="0" err="1">
                <a:ln>
                  <a:noFill/>
                </a:ln>
                <a:solidFill>
                  <a:sysClr val="windowText" lastClr="000000"/>
                </a:solidFill>
                <a:effectLst/>
                <a:uLnTx/>
                <a:uFillTx/>
              </a:rPr>
              <a:t>x,t</a:t>
            </a:r>
            <a:r>
              <a:rPr kumimoji="0" lang="en-GB" sz="1800" b="1" i="0" u="none" strike="noStrike" kern="0" cap="none" spc="0" normalizeH="0" baseline="0" noProof="0" dirty="0">
                <a:ln>
                  <a:noFill/>
                </a:ln>
                <a:solidFill>
                  <a:sysClr val="windowText" lastClr="000000"/>
                </a:solidFill>
                <a:effectLst/>
                <a:uLnTx/>
                <a:uFillTx/>
              </a:rPr>
              <a:t>)</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gray">
          <a:xfrm>
            <a:off x="422275" y="1487425"/>
            <a:ext cx="7988300" cy="513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79181286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a:t>Mortality assumptions – </a:t>
            </a:r>
            <a:r>
              <a:rPr lang="en-GB" sz="2000" dirty="0" smtClean="0"/>
              <a:t>Selection factor</a:t>
            </a:r>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graphicFrame>
        <p:nvGraphicFramePr>
          <p:cNvPr id="40" name="Object 23"/>
          <p:cNvGraphicFramePr>
            <a:graphicFrameLocks noGrp="1" noChangeAspect="1"/>
          </p:cNvGraphicFramePr>
          <p:nvPr>
            <p:ph sz="half" idx="4294967295"/>
            <p:extLst>
              <p:ext uri="{D42A27DB-BD31-4B8C-83A1-F6EECF244321}">
                <p14:modId xmlns:p14="http://schemas.microsoft.com/office/powerpoint/2010/main" xmlns="" val="214504330"/>
              </p:ext>
            </p:extLst>
          </p:nvPr>
        </p:nvGraphicFramePr>
        <p:xfrm>
          <a:off x="3090398" y="2292458"/>
          <a:ext cx="2287588" cy="604837"/>
        </p:xfrm>
        <a:graphic>
          <a:graphicData uri="http://schemas.openxmlformats.org/presentationml/2006/ole">
            <p:oleObj spid="_x0000_s255098" name="Equation" r:id="rId3" imgW="1295400" imgH="342900" progId="Equation.3">
              <p:embed/>
            </p:oleObj>
          </a:graphicData>
        </a:graphic>
      </p:graphicFrame>
      <p:sp>
        <p:nvSpPr>
          <p:cNvPr id="41" name="Rectangle 1"/>
          <p:cNvSpPr>
            <a:spLocks noChangeArrowheads="1"/>
          </p:cNvSpPr>
          <p:nvPr/>
        </p:nvSpPr>
        <p:spPr bwMode="auto">
          <a:xfrm>
            <a:off x="398581" y="1483508"/>
            <a:ext cx="80447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The mortality in the various underwriting classes and product groups can be expected to differ from projected mortality rates</a:t>
            </a:r>
          </a:p>
        </p:txBody>
      </p:sp>
      <p:sp>
        <p:nvSpPr>
          <p:cNvPr id="42" name="Rectangle 41"/>
          <p:cNvSpPr/>
          <p:nvPr/>
        </p:nvSpPr>
        <p:spPr>
          <a:xfrm>
            <a:off x="406653" y="3321312"/>
            <a:ext cx="4710264" cy="2769989"/>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Major selection factor causes:</a:t>
            </a:r>
          </a:p>
          <a:p>
            <a:pPr marL="989013" marR="0" lvl="0" indent="-185738"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989013" marR="0" lvl="0" indent="-185738" algn="l" defTabSz="91440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Age and sex</a:t>
            </a:r>
          </a:p>
          <a:p>
            <a:pPr marL="989013" marR="0" lvl="0" indent="-185738" algn="l" defTabSz="91440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Smoker status</a:t>
            </a:r>
          </a:p>
          <a:p>
            <a:pPr marL="989013" marR="0" lvl="0" indent="-185738" algn="l" defTabSz="91440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Socioeconomic status</a:t>
            </a:r>
          </a:p>
          <a:p>
            <a:pPr marL="989013" marR="0" lvl="0" indent="-185738" algn="l" defTabSz="91440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Method and quality of underwriting</a:t>
            </a:r>
          </a:p>
          <a:p>
            <a:pPr marL="989013" marR="0" lvl="0" indent="-185738" algn="l" defTabSz="91440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Sales channel</a:t>
            </a:r>
          </a:p>
          <a:p>
            <a:pPr marL="989013" marR="0" lvl="0" indent="-185738" algn="l" defTabSz="91440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Types of product</a:t>
            </a:r>
          </a:p>
        </p:txBody>
      </p:sp>
      <p:graphicFrame>
        <p:nvGraphicFramePr>
          <p:cNvPr id="43" name="Object 9"/>
          <p:cNvGraphicFramePr>
            <a:graphicFrameLocks noChangeAspect="1"/>
          </p:cNvGraphicFramePr>
          <p:nvPr>
            <p:extLst>
              <p:ext uri="{D42A27DB-BD31-4B8C-83A1-F6EECF244321}">
                <p14:modId xmlns:p14="http://schemas.microsoft.com/office/powerpoint/2010/main" xmlns="" val="571282007"/>
              </p:ext>
            </p:extLst>
          </p:nvPr>
        </p:nvGraphicFramePr>
        <p:xfrm>
          <a:off x="5339797" y="3551534"/>
          <a:ext cx="1957387" cy="1290637"/>
        </p:xfrm>
        <a:graphic>
          <a:graphicData uri="http://schemas.openxmlformats.org/presentationml/2006/ole">
            <p:oleObj spid="_x0000_s255099" name="Equation" r:id="rId4" imgW="1307532" imgH="863225" progId="Equation.3">
              <p:embed/>
            </p:oleObj>
          </a:graphicData>
        </a:graphic>
      </p:graphicFrame>
      <p:graphicFrame>
        <p:nvGraphicFramePr>
          <p:cNvPr id="44" name="Object 5"/>
          <p:cNvGraphicFramePr>
            <a:graphicFrameLocks noChangeAspect="1"/>
          </p:cNvGraphicFramePr>
          <p:nvPr>
            <p:extLst>
              <p:ext uri="{D42A27DB-BD31-4B8C-83A1-F6EECF244321}">
                <p14:modId xmlns:p14="http://schemas.microsoft.com/office/powerpoint/2010/main" xmlns="" val="631338868"/>
              </p:ext>
            </p:extLst>
          </p:nvPr>
        </p:nvGraphicFramePr>
        <p:xfrm>
          <a:off x="5294313" y="5255975"/>
          <a:ext cx="3133725" cy="379413"/>
        </p:xfrm>
        <a:graphic>
          <a:graphicData uri="http://schemas.openxmlformats.org/presentationml/2006/ole">
            <p:oleObj spid="_x0000_s255100" name="Equation" r:id="rId5" imgW="2095500" imgH="254000" progId="Equation.3">
              <p:embed/>
            </p:oleObj>
          </a:graphicData>
        </a:graphic>
      </p:graphicFrame>
      <p:sp>
        <p:nvSpPr>
          <p:cNvPr id="1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165209071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a:t>Mortality assumptions – </a:t>
            </a:r>
            <a:r>
              <a:rPr lang="en-GB" sz="2000" dirty="0" smtClean="0"/>
              <a:t>Selection factor</a:t>
            </a:r>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6" name="Rectangle 11"/>
          <p:cNvSpPr>
            <a:spLocks noChangeArrowheads="1"/>
          </p:cNvSpPr>
          <p:nvPr/>
        </p:nvSpPr>
        <p:spPr bwMode="auto">
          <a:xfrm>
            <a:off x="611261" y="1125538"/>
            <a:ext cx="77771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895350" eaLnBrk="1" fontAlgn="auto" latinLnBrk="0" hangingPunct="1">
              <a:lnSpc>
                <a:spcPct val="100000"/>
              </a:lnSpc>
              <a:spcBef>
                <a:spcPct val="20000"/>
              </a:spcBef>
              <a:spcAft>
                <a:spcPts val="0"/>
              </a:spcAft>
              <a:buClrTx/>
              <a:buSzTx/>
              <a:buFontTx/>
              <a:buNone/>
              <a:tabLst/>
              <a:defRPr/>
            </a:pPr>
            <a:r>
              <a:rPr kumimoji="0" lang="en-GB" sz="1800" b="1" i="0" u="none" strike="noStrike" kern="0" cap="none" spc="0" normalizeH="0" baseline="0" noProof="0" dirty="0">
                <a:ln>
                  <a:noFill/>
                </a:ln>
                <a:solidFill>
                  <a:sysClr val="windowText" lastClr="000000"/>
                </a:solidFill>
                <a:effectLst/>
                <a:uLnTx/>
                <a:uFillTx/>
              </a:rPr>
              <a:t>Application to real </a:t>
            </a:r>
            <a:r>
              <a:rPr kumimoji="0" lang="en-GB" sz="1800" b="1" i="0" u="none" strike="noStrike" kern="0" cap="none" spc="0" normalizeH="0" baseline="0" noProof="0" dirty="0" smtClean="0">
                <a:ln>
                  <a:noFill/>
                </a:ln>
                <a:solidFill>
                  <a:sysClr val="windowText" lastClr="000000"/>
                </a:solidFill>
                <a:effectLst/>
                <a:uLnTx/>
                <a:uFillTx/>
              </a:rPr>
              <a:t>portfolio</a:t>
            </a:r>
            <a:endParaRPr kumimoji="0" lang="en-GB" sz="1800" b="1" i="0" u="none" strike="noStrike" kern="0" cap="none" spc="0" normalizeH="0" baseline="0" noProof="0" dirty="0">
              <a:ln>
                <a:noFill/>
              </a:ln>
              <a:solidFill>
                <a:sysClr val="windowText" lastClr="000000"/>
              </a:solidFill>
              <a:effectLst/>
              <a:uLnTx/>
              <a:uFillTx/>
            </a:endParaRPr>
          </a:p>
        </p:txBody>
      </p:sp>
      <p:sp>
        <p:nvSpPr>
          <p:cNvPr id="17" name="TextBox 25"/>
          <p:cNvSpPr txBox="1">
            <a:spLocks noChangeArrowheads="1"/>
          </p:cNvSpPr>
          <p:nvPr/>
        </p:nvSpPr>
        <p:spPr bwMode="auto">
          <a:xfrm>
            <a:off x="236538" y="1484313"/>
            <a:ext cx="44069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marL="0" marR="0" lvl="0" indent="0" algn="just" defTabSz="914400" eaLnBrk="0" fontAlgn="auto" latinLnBrk="0" hangingPunct="0">
              <a:lnSpc>
                <a:spcPct val="100000"/>
              </a:lnSpc>
              <a:spcBef>
                <a:spcPts val="1200"/>
              </a:spcBef>
              <a:spcAft>
                <a:spcPts val="60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charset="0"/>
              </a:rPr>
              <a:t>Selection factors from 1996 to 2010 grouped in bukets of ages</a:t>
            </a:r>
          </a:p>
        </p:txBody>
      </p:sp>
      <p:sp>
        <p:nvSpPr>
          <p:cNvPr id="18" name="TextBox 25"/>
          <p:cNvSpPr txBox="1">
            <a:spLocks noChangeArrowheads="1"/>
          </p:cNvSpPr>
          <p:nvPr/>
        </p:nvSpPr>
        <p:spPr bwMode="auto">
          <a:xfrm>
            <a:off x="4987925" y="1455738"/>
            <a:ext cx="4048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buSzPct val="120000"/>
              <a:defRPr sz="1600">
                <a:solidFill>
                  <a:schemeClr val="tx1"/>
                </a:solidFill>
                <a:latin typeface="Arial" charset="0"/>
              </a:defRPr>
            </a:lvl6pPr>
            <a:lvl7pPr marL="2971800" indent="-228600" eaLnBrk="0" fontAlgn="base" hangingPunct="0">
              <a:spcBef>
                <a:spcPct val="0"/>
              </a:spcBef>
              <a:spcAft>
                <a:spcPct val="0"/>
              </a:spcAft>
              <a:buSzPct val="120000"/>
              <a:defRPr sz="1600">
                <a:solidFill>
                  <a:schemeClr val="tx1"/>
                </a:solidFill>
                <a:latin typeface="Arial" charset="0"/>
              </a:defRPr>
            </a:lvl7pPr>
            <a:lvl8pPr marL="3429000" indent="-228600" eaLnBrk="0" fontAlgn="base" hangingPunct="0">
              <a:spcBef>
                <a:spcPct val="0"/>
              </a:spcBef>
              <a:spcAft>
                <a:spcPct val="0"/>
              </a:spcAft>
              <a:buSzPct val="120000"/>
              <a:defRPr sz="1600">
                <a:solidFill>
                  <a:schemeClr val="tx1"/>
                </a:solidFill>
                <a:latin typeface="Arial" charset="0"/>
              </a:defRPr>
            </a:lvl8pPr>
            <a:lvl9pPr marL="3886200" indent="-228600" eaLnBrk="0" fontAlgn="base" hangingPunct="0">
              <a:spcBef>
                <a:spcPct val="0"/>
              </a:spcBef>
              <a:spcAft>
                <a:spcPct val="0"/>
              </a:spcAft>
              <a:buSzPct val="120000"/>
              <a:defRPr sz="1600">
                <a:solidFill>
                  <a:schemeClr val="tx1"/>
                </a:solidFill>
                <a:latin typeface="Arial" charset="0"/>
              </a:defRPr>
            </a:lvl9pPr>
          </a:lstStyle>
          <a:p>
            <a:pPr marL="0" marR="0" lvl="0" indent="0" algn="just" defTabSz="914400" eaLnBrk="0" fontAlgn="auto" latinLnBrk="0" hangingPunct="0">
              <a:lnSpc>
                <a:spcPct val="100000"/>
              </a:lnSpc>
              <a:spcBef>
                <a:spcPts val="1200"/>
              </a:spcBef>
              <a:spcAft>
                <a:spcPts val="60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charset="0"/>
              </a:rPr>
              <a:t>Average selection factors for different age bukets considering different periods</a:t>
            </a:r>
          </a:p>
        </p:txBody>
      </p:sp>
      <p:pic>
        <p:nvPicPr>
          <p:cNvPr id="19"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gray">
          <a:xfrm>
            <a:off x="323850" y="1989138"/>
            <a:ext cx="4284663" cy="221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gray">
          <a:xfrm>
            <a:off x="323850" y="4292600"/>
            <a:ext cx="4314825"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gray">
          <a:xfrm>
            <a:off x="5018088" y="1989138"/>
            <a:ext cx="3571875" cy="223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327658711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a:t>Mortality assumptions – Local GAAP vs. Best Estimate</a:t>
            </a:r>
            <a:endParaRPr lang="en-GB" sz="2000" dirty="0" smtClean="0"/>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22"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5375" y="1093788"/>
            <a:ext cx="5295900" cy="2767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3933825"/>
            <a:ext cx="5473700" cy="2744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4" name="Table 23"/>
          <p:cNvGraphicFramePr>
            <a:graphicFrameLocks noGrp="1"/>
          </p:cNvGraphicFramePr>
          <p:nvPr>
            <p:extLst>
              <p:ext uri="{D42A27DB-BD31-4B8C-83A1-F6EECF244321}">
                <p14:modId xmlns:p14="http://schemas.microsoft.com/office/powerpoint/2010/main" xmlns="" val="1396880106"/>
              </p:ext>
            </p:extLst>
          </p:nvPr>
        </p:nvGraphicFramePr>
        <p:xfrm>
          <a:off x="250825" y="1087438"/>
          <a:ext cx="3168650" cy="2773380"/>
        </p:xfrm>
        <a:graphic>
          <a:graphicData uri="http://schemas.openxmlformats.org/drawingml/2006/table">
            <a:tbl>
              <a:tblPr firstRow="1" bandRow="1"/>
              <a:tblGrid>
                <a:gridCol w="1961545"/>
                <a:gridCol w="1207105"/>
              </a:tblGrid>
              <a:tr h="304768">
                <a:tc grid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r>
                        <a:rPr lang="en-US" sz="1400" noProof="0" dirty="0" smtClean="0">
                          <a:solidFill>
                            <a:schemeClr val="bg1"/>
                          </a:solidFill>
                        </a:rPr>
                        <a:t>Term Life contract</a:t>
                      </a:r>
                      <a:endParaRPr lang="en-US" sz="1400" noProof="0" dirty="0">
                        <a:solidFill>
                          <a:schemeClr val="bg1"/>
                        </a:solidFill>
                      </a:endParaRPr>
                    </a:p>
                  </a:txBody>
                  <a:tcPr marL="91449" marR="91449" marT="45705" marB="45705">
                    <a:lnL w="9525" cap="flat" cmpd="sng" algn="ctr">
                      <a:solidFill>
                        <a:sysClr val="windowText" lastClr="000000">
                          <a:shade val="95000"/>
                          <a:satMod val="105000"/>
                        </a:sysClr>
                      </a:solidFill>
                      <a:prstDash val="solid"/>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solidFill>
                      <a:sysClr val="windowText" lastClr="000000"/>
                    </a:solidFill>
                  </a:tcPr>
                </a:tc>
                <a:tc hMerge="1">
                  <a:txBody>
                    <a:bodyPr/>
                    <a:lstStyle/>
                    <a:p>
                      <a:endParaRPr lang="en-US" dirty="0"/>
                    </a:p>
                  </a:txBody>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smtClean="0"/>
                        <a:t>Age</a:t>
                      </a:r>
                      <a:endParaRPr lang="en-US" sz="1200" noProof="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40</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dirty="0" smtClean="0"/>
                        <a:t>Term</a:t>
                      </a:r>
                      <a:endParaRPr lang="en-US" sz="1200" noProof="0" dirty="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10</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dirty="0" smtClean="0"/>
                        <a:t>I order mortality table</a:t>
                      </a:r>
                      <a:endParaRPr lang="en-US" sz="1200" noProof="0" dirty="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SIM 2003</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dirty="0" smtClean="0"/>
                        <a:t>II order mortality table</a:t>
                      </a:r>
                      <a:endParaRPr lang="en-US" sz="1200" noProof="0" dirty="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80% SIM 2003</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smtClean="0"/>
                        <a:t>Technical interest</a:t>
                      </a:r>
                      <a:endParaRPr lang="en-US" sz="1200" noProof="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3%</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smtClean="0"/>
                        <a:t>Premium loading</a:t>
                      </a:r>
                      <a:endParaRPr lang="en-US" sz="1200" noProof="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10%</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dirty="0" smtClean="0"/>
                        <a:t>n. of contracts</a:t>
                      </a:r>
                      <a:endParaRPr lang="en-US" sz="1200" noProof="0" dirty="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1,000</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smtClean="0"/>
                        <a:t>Premium</a:t>
                      </a:r>
                      <a:endParaRPr lang="en-US" sz="1200" noProof="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noProof="0" dirty="0" smtClean="0"/>
                        <a:t>213</a:t>
                      </a:r>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r h="2742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noProof="0" dirty="0" smtClean="0"/>
                        <a:t>Sum in case of death</a:t>
                      </a:r>
                      <a:endParaRPr lang="en-US" sz="1200" noProof="0" dirty="0"/>
                    </a:p>
                  </a:txBody>
                  <a:tcPr marL="91449" marR="91449" marT="45705" marB="45705">
                    <a:lnL w="9525" cap="flat" cmpd="sng" algn="ctr">
                      <a:solidFill>
                        <a:sysClr val="windowText" lastClr="000000">
                          <a:shade val="95000"/>
                          <a:satMod val="105000"/>
                        </a:sysClr>
                      </a:solidFill>
                      <a:prstDash val="solid"/>
                    </a:lnL>
                    <a:lnR>
                      <a:noFill/>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200" noProof="0" dirty="0" smtClean="0"/>
                        <a:t>100,000</a:t>
                      </a:r>
                      <a:endParaRPr lang="en-US" sz="1200" noProof="0" dirty="0"/>
                    </a:p>
                  </a:txBody>
                  <a:tcPr marL="91449" marR="91449" marT="45705" marB="45705">
                    <a:lnL>
                      <a:noFill/>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noFill/>
                  </a:tcPr>
                </a:tc>
              </a:tr>
            </a:tbl>
          </a:graphicData>
        </a:graphic>
      </p:graphicFrame>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spTree>
    <p:extLst>
      <p:ext uri="{BB962C8B-B14F-4D97-AF65-F5344CB8AC3E}">
        <p14:creationId xmlns:p14="http://schemas.microsoft.com/office/powerpoint/2010/main" xmlns="" val="201029842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09563" y="436563"/>
            <a:ext cx="8569325" cy="560387"/>
          </a:xfrm>
        </p:spPr>
        <p:txBody>
          <a:bodyPr anchor="b"/>
          <a:lstStyle/>
          <a:p>
            <a:pPr defTabSz="912813"/>
            <a:r>
              <a:rPr lang="en-GB" sz="2000" dirty="0" smtClean="0"/>
              <a:t>Impact of mortality improvement assumptions</a:t>
            </a:r>
          </a:p>
        </p:txBody>
      </p:sp>
      <p:sp>
        <p:nvSpPr>
          <p:cNvPr id="11264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0" name="Rectangle 11"/>
          <p:cNvSpPr>
            <a:spLocks noChangeArrowheads="1"/>
          </p:cNvSpPr>
          <p:nvPr/>
        </p:nvSpPr>
        <p:spPr bwMode="auto">
          <a:xfrm>
            <a:off x="285750" y="927100"/>
            <a:ext cx="44640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err="1">
                <a:ln>
                  <a:noFill/>
                </a:ln>
                <a:solidFill>
                  <a:sysClr val="windowText" lastClr="000000"/>
                </a:solidFill>
                <a:effectLst/>
                <a:uLnTx/>
                <a:uFillTx/>
              </a:rPr>
              <a:t>Annual</a:t>
            </a:r>
            <a:r>
              <a:rPr kumimoji="0" lang="it-IT" sz="1800" b="1" i="0" u="none" strike="noStrike" kern="0" cap="none" spc="0" normalizeH="0" baseline="0" noProof="0" dirty="0">
                <a:ln>
                  <a:noFill/>
                </a:ln>
                <a:solidFill>
                  <a:sysClr val="windowText" lastClr="000000"/>
                </a:solidFill>
                <a:effectLst/>
                <a:uLnTx/>
                <a:uFillTx/>
              </a:rPr>
              <a:t> </a:t>
            </a:r>
            <a:r>
              <a:rPr kumimoji="0" lang="it-IT" sz="1800" b="1" i="0" u="none" strike="noStrike" kern="0" cap="none" spc="0" normalizeH="0" baseline="0" noProof="0" dirty="0" smtClean="0">
                <a:ln>
                  <a:noFill/>
                </a:ln>
                <a:solidFill>
                  <a:sysClr val="windowText" lastClr="000000"/>
                </a:solidFill>
                <a:effectLst/>
                <a:uLnTx/>
                <a:uFillTx/>
              </a:rPr>
              <a:t>Premium </a:t>
            </a:r>
            <a:r>
              <a:rPr kumimoji="0" lang="it-IT" sz="1800" b="1" i="0" u="none" strike="noStrike" kern="0" cap="none" spc="0" normalizeH="0" baseline="0" noProof="0" dirty="0">
                <a:ln>
                  <a:noFill/>
                </a:ln>
                <a:solidFill>
                  <a:sysClr val="windowText" lastClr="000000"/>
                </a:solidFill>
                <a:effectLst/>
                <a:uLnTx/>
                <a:uFillTx/>
              </a:rPr>
              <a:t>- </a:t>
            </a:r>
            <a:r>
              <a:rPr kumimoji="0" lang="it-IT" sz="1800" b="1" i="0" u="none" strike="noStrike" kern="0" cap="none" spc="0" normalizeH="0" baseline="0" noProof="0" dirty="0" err="1">
                <a:ln>
                  <a:noFill/>
                </a:ln>
                <a:solidFill>
                  <a:sysClr val="windowText" lastClr="000000"/>
                </a:solidFill>
                <a:effectLst/>
                <a:uLnTx/>
                <a:uFillTx/>
              </a:rPr>
              <a:t>Individual</a:t>
            </a:r>
            <a:r>
              <a:rPr kumimoji="0" lang="it-IT" sz="1800" b="1" i="0" u="none" strike="noStrike" kern="0" cap="none" spc="0" normalizeH="0" baseline="0" noProof="0" dirty="0">
                <a:ln>
                  <a:noFill/>
                </a:ln>
                <a:solidFill>
                  <a:sysClr val="windowText" lastClr="000000"/>
                </a:solidFill>
                <a:effectLst/>
                <a:uLnTx/>
                <a:uFillTx/>
              </a:rPr>
              <a:t> </a:t>
            </a:r>
            <a:r>
              <a:rPr kumimoji="0" lang="it-IT" sz="1800" b="1" i="0" u="none" strike="noStrike" kern="0" cap="none" spc="0" normalizeH="0" baseline="0" noProof="0" dirty="0" err="1">
                <a:ln>
                  <a:noFill/>
                </a:ln>
                <a:solidFill>
                  <a:sysClr val="windowText" lastClr="000000"/>
                </a:solidFill>
                <a:effectLst/>
                <a:uLnTx/>
                <a:uFillTx/>
              </a:rPr>
              <a:t>Term</a:t>
            </a:r>
            <a:r>
              <a:rPr kumimoji="0" lang="it-IT" sz="1800" b="1" i="0" u="none" strike="noStrike" kern="0" cap="none" spc="0" normalizeH="0" baseline="0" noProof="0" dirty="0">
                <a:ln>
                  <a:noFill/>
                </a:ln>
                <a:solidFill>
                  <a:sysClr val="windowText" lastClr="000000"/>
                </a:solidFill>
                <a:effectLst/>
                <a:uLnTx/>
                <a:uFillTx/>
              </a:rPr>
              <a:t> Life </a:t>
            </a:r>
            <a:r>
              <a:rPr kumimoji="0" lang="it-IT" sz="1800" b="1" i="0" u="none" strike="noStrike" kern="0" cap="none" spc="0" normalizeH="0" baseline="0" noProof="0" dirty="0" smtClean="0">
                <a:ln>
                  <a:noFill/>
                </a:ln>
                <a:solidFill>
                  <a:sysClr val="windowText" lastClr="000000"/>
                </a:solidFill>
                <a:effectLst/>
                <a:uLnTx/>
                <a:uFillTx/>
              </a:rPr>
              <a:t>portfolio</a:t>
            </a:r>
            <a:endParaRPr kumimoji="0" lang="it-IT" sz="1800" b="1" i="0" u="none" strike="noStrike" kern="0" cap="none" spc="0" normalizeH="0" baseline="0" noProof="0" dirty="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it-IT" sz="1400" b="0" i="0" u="none" strike="noStrike" kern="0" cap="none" spc="0" normalizeH="0" baseline="0" noProof="0" dirty="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ysClr val="windowText" lastClr="000000"/>
                </a:solidFill>
                <a:effectLst/>
                <a:uLnTx/>
                <a:uFillTx/>
              </a:rPr>
              <a:t>(23,200 </a:t>
            </a:r>
            <a:r>
              <a:rPr kumimoji="0" lang="it-IT" sz="1400" b="0" i="0" u="none" strike="noStrike" kern="0" cap="none" spc="0" normalizeH="0" baseline="0" noProof="0" dirty="0" err="1">
                <a:ln>
                  <a:noFill/>
                </a:ln>
                <a:solidFill>
                  <a:sysClr val="windowText" lastClr="000000"/>
                </a:solidFill>
                <a:effectLst/>
                <a:uLnTx/>
                <a:uFillTx/>
              </a:rPr>
              <a:t>policies</a:t>
            </a:r>
            <a:r>
              <a:rPr kumimoji="0" lang="it-IT" sz="1400" b="0" i="0" u="none" strike="noStrike" kern="0" cap="none" spc="0" normalizeH="0" baseline="0" noProof="0" dirty="0">
                <a:ln>
                  <a:noFill/>
                </a:ln>
                <a:solidFill>
                  <a:sysClr val="windowText" lastClr="000000"/>
                </a:solidFill>
                <a:effectLst/>
                <a:uLnTx/>
                <a:uFillTx/>
              </a:rPr>
              <a:t>)</a:t>
            </a:r>
          </a:p>
        </p:txBody>
      </p:sp>
      <p:sp>
        <p:nvSpPr>
          <p:cNvPr id="11" name="Rectangle 11"/>
          <p:cNvSpPr>
            <a:spLocks noChangeArrowheads="1"/>
          </p:cNvSpPr>
          <p:nvPr/>
        </p:nvSpPr>
        <p:spPr bwMode="auto">
          <a:xfrm>
            <a:off x="5003800" y="901700"/>
            <a:ext cx="3778250" cy="141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err="1">
                <a:ln>
                  <a:noFill/>
                </a:ln>
                <a:solidFill>
                  <a:sysClr val="windowText" lastClr="000000"/>
                </a:solidFill>
                <a:effectLst/>
                <a:uLnTx/>
                <a:uFillTx/>
              </a:rPr>
              <a:t>One</a:t>
            </a:r>
            <a:r>
              <a:rPr kumimoji="0" lang="it-IT" sz="1800" b="1" i="0" u="none" strike="noStrike" kern="0" cap="none" spc="0" normalizeH="0" baseline="0" noProof="0" dirty="0">
                <a:ln>
                  <a:noFill/>
                </a:ln>
                <a:solidFill>
                  <a:sysClr val="windowText" lastClr="000000"/>
                </a:solidFill>
                <a:effectLst/>
                <a:uLnTx/>
                <a:uFillTx/>
              </a:rPr>
              <a:t> Model Point of AP </a:t>
            </a:r>
            <a:r>
              <a:rPr kumimoji="0" lang="it-IT" sz="1800" b="1" i="0" u="none" strike="noStrike" kern="0" cap="none" spc="0" normalizeH="0" baseline="0" noProof="0" dirty="0" err="1">
                <a:ln>
                  <a:noFill/>
                </a:ln>
                <a:solidFill>
                  <a:sysClr val="windowText" lastClr="000000"/>
                </a:solidFill>
                <a:effectLst/>
                <a:uLnTx/>
                <a:uFillTx/>
              </a:rPr>
              <a:t>Individual</a:t>
            </a:r>
            <a:r>
              <a:rPr kumimoji="0" lang="it-IT" sz="1800" b="1" i="0" u="none" strike="noStrike" kern="0" cap="none" spc="0" normalizeH="0" baseline="0" noProof="0" dirty="0">
                <a:ln>
                  <a:noFill/>
                </a:ln>
                <a:solidFill>
                  <a:sysClr val="windowText" lastClr="000000"/>
                </a:solidFill>
                <a:effectLst/>
                <a:uLnTx/>
                <a:uFillTx/>
              </a:rPr>
              <a:t> </a:t>
            </a:r>
            <a:r>
              <a:rPr kumimoji="0" lang="it-IT" sz="1800" b="1" i="0" u="none" strike="noStrike" kern="0" cap="none" spc="0" normalizeH="0" baseline="0" noProof="0" dirty="0" err="1">
                <a:ln>
                  <a:noFill/>
                </a:ln>
                <a:solidFill>
                  <a:sysClr val="windowText" lastClr="000000"/>
                </a:solidFill>
                <a:effectLst/>
                <a:uLnTx/>
                <a:uFillTx/>
              </a:rPr>
              <a:t>Term</a:t>
            </a:r>
            <a:r>
              <a:rPr kumimoji="0" lang="it-IT" sz="1800" b="1" i="0" u="none" strike="noStrike" kern="0" cap="none" spc="0" normalizeH="0" baseline="0" noProof="0" dirty="0">
                <a:ln>
                  <a:noFill/>
                </a:ln>
                <a:solidFill>
                  <a:sysClr val="windowText" lastClr="000000"/>
                </a:solidFill>
                <a:effectLst/>
                <a:uLnTx/>
                <a:uFillTx/>
              </a:rPr>
              <a:t> Life </a:t>
            </a:r>
            <a:r>
              <a:rPr kumimoji="0" lang="it-IT" sz="1800" b="1" i="0" u="none" strike="noStrike" kern="0" cap="none" spc="0" normalizeH="0" baseline="0" noProof="0" dirty="0" smtClean="0">
                <a:ln>
                  <a:noFill/>
                </a:ln>
                <a:solidFill>
                  <a:sysClr val="windowText" lastClr="000000"/>
                </a:solidFill>
                <a:effectLst/>
                <a:uLnTx/>
                <a:uFillTx/>
              </a:rPr>
              <a:t>portfolio</a:t>
            </a:r>
            <a:endParaRPr kumimoji="0" lang="it-IT" sz="1800" b="0" i="0" u="none" strike="noStrike" kern="0" cap="none" spc="0" normalizeH="0" baseline="0" noProof="0" dirty="0">
              <a:ln>
                <a:noFill/>
              </a:ln>
              <a:solidFill>
                <a:sysClr val="windowText" lastClr="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ysClr val="windowText" lastClr="000000"/>
                </a:solidFill>
                <a:effectLst/>
                <a:uLnTx/>
                <a:uFillTx/>
              </a:rPr>
              <a:t>(7 </a:t>
            </a:r>
            <a:r>
              <a:rPr kumimoji="0" lang="it-IT" sz="1400" b="0" i="0" u="none" strike="noStrike" kern="0" cap="none" spc="0" normalizeH="0" baseline="0" noProof="0" dirty="0" err="1">
                <a:ln>
                  <a:noFill/>
                </a:ln>
                <a:solidFill>
                  <a:sysClr val="windowText" lastClr="000000"/>
                </a:solidFill>
                <a:effectLst/>
                <a:uLnTx/>
                <a:uFillTx/>
              </a:rPr>
              <a:t>policies</a:t>
            </a:r>
            <a:r>
              <a:rPr kumimoji="0" lang="it-IT" sz="1400" b="0" i="0" u="none" strike="noStrike" kern="0" cap="none" spc="0" normalizeH="0" baseline="0" noProof="0" dirty="0">
                <a:ln>
                  <a:noFill/>
                </a:ln>
                <a:solidFill>
                  <a:sysClr val="windowText" lastClr="000000"/>
                </a:solidFill>
                <a:effectLst/>
                <a:uLnTx/>
                <a:uFillTx/>
              </a:rPr>
              <a:t> – male – </a:t>
            </a:r>
            <a:r>
              <a:rPr kumimoji="0" lang="it-IT" sz="1400" b="0" i="0" u="none" strike="noStrike" kern="0" cap="none" spc="0" normalizeH="0" baseline="0" noProof="0" dirty="0" err="1">
                <a:ln>
                  <a:noFill/>
                </a:ln>
                <a:solidFill>
                  <a:sysClr val="windowText" lastClr="000000"/>
                </a:solidFill>
                <a:effectLst/>
                <a:uLnTx/>
                <a:uFillTx/>
              </a:rPr>
              <a:t>issue</a:t>
            </a:r>
            <a:r>
              <a:rPr kumimoji="0" lang="it-IT" sz="1400" b="0" i="0" u="none" strike="noStrike" kern="0" cap="none" spc="0" normalizeH="0" baseline="0" noProof="0" dirty="0">
                <a:ln>
                  <a:noFill/>
                </a:ln>
                <a:solidFill>
                  <a:sysClr val="windowText" lastClr="000000"/>
                </a:solidFill>
                <a:effectLst/>
                <a:uLnTx/>
                <a:uFillTx/>
              </a:rPr>
              <a:t> </a:t>
            </a:r>
            <a:r>
              <a:rPr kumimoji="0" lang="it-IT" sz="1400" b="0" i="0" u="none" strike="noStrike" kern="0" cap="none" spc="0" normalizeH="0" baseline="0" noProof="0" dirty="0" err="1">
                <a:ln>
                  <a:noFill/>
                </a:ln>
                <a:solidFill>
                  <a:sysClr val="windowText" lastClr="000000"/>
                </a:solidFill>
                <a:effectLst/>
                <a:uLnTx/>
                <a:uFillTx/>
              </a:rPr>
              <a:t>year</a:t>
            </a:r>
            <a:r>
              <a:rPr kumimoji="0" lang="it-IT" sz="1400" b="0" i="0" u="none" strike="noStrike" kern="0" cap="none" spc="0" normalizeH="0" baseline="0" noProof="0" dirty="0">
                <a:ln>
                  <a:noFill/>
                </a:ln>
                <a:solidFill>
                  <a:sysClr val="windowText" lastClr="000000"/>
                </a:solidFill>
                <a:effectLst/>
                <a:uLnTx/>
                <a:uFillTx/>
              </a:rPr>
              <a:t> 2007</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err="1">
                <a:ln>
                  <a:noFill/>
                </a:ln>
                <a:solidFill>
                  <a:sysClr val="windowText" lastClr="000000"/>
                </a:solidFill>
                <a:effectLst/>
                <a:uLnTx/>
                <a:uFillTx/>
              </a:rPr>
              <a:t>duration</a:t>
            </a:r>
            <a:r>
              <a:rPr kumimoji="0" lang="it-IT" sz="1400" b="0" i="0" u="none" strike="noStrike" kern="0" cap="none" spc="0" normalizeH="0" baseline="0" noProof="0" dirty="0">
                <a:ln>
                  <a:noFill/>
                </a:ln>
                <a:solidFill>
                  <a:sysClr val="windowText" lastClr="000000"/>
                </a:solidFill>
                <a:effectLst/>
                <a:uLnTx/>
                <a:uFillTx/>
              </a:rPr>
              <a:t> 15 </a:t>
            </a:r>
            <a:r>
              <a:rPr kumimoji="0" lang="it-IT" sz="1400" b="0" i="0" u="none" strike="noStrike" kern="0" cap="none" spc="0" normalizeH="0" baseline="0" noProof="0" dirty="0" err="1" smtClean="0">
                <a:ln>
                  <a:noFill/>
                </a:ln>
                <a:solidFill>
                  <a:sysClr val="windowText" lastClr="000000"/>
                </a:solidFill>
                <a:effectLst/>
                <a:uLnTx/>
                <a:uFillTx/>
              </a:rPr>
              <a:t>years</a:t>
            </a:r>
            <a:r>
              <a:rPr kumimoji="0" lang="it-IT" sz="1400" b="0" i="0" u="none" strike="noStrike" kern="0" cap="none" spc="0" normalizeH="0" baseline="0" noProof="0" dirty="0" smtClean="0">
                <a:ln>
                  <a:noFill/>
                </a:ln>
                <a:solidFill>
                  <a:sysClr val="windowText" lastClr="000000"/>
                </a:solidFill>
                <a:effectLst/>
                <a:uLnTx/>
                <a:uFillTx/>
              </a:rPr>
              <a:t> I </a:t>
            </a:r>
            <a:r>
              <a:rPr kumimoji="0" lang="it-IT" sz="1400" b="0" i="0" u="none" strike="noStrike" kern="0" cap="none" spc="0" normalizeH="0" baseline="0" noProof="0" dirty="0" err="1">
                <a:ln>
                  <a:noFill/>
                </a:ln>
                <a:solidFill>
                  <a:sysClr val="windowText" lastClr="000000"/>
                </a:solidFill>
                <a:effectLst/>
                <a:uLnTx/>
                <a:uFillTx/>
              </a:rPr>
              <a:t>order</a:t>
            </a:r>
            <a:r>
              <a:rPr kumimoji="0" lang="it-IT" sz="1400" b="0" i="0" u="none" strike="noStrike" kern="0" cap="none" spc="0" normalizeH="0" baseline="0" noProof="0" dirty="0">
                <a:ln>
                  <a:noFill/>
                </a:ln>
                <a:solidFill>
                  <a:sysClr val="windowText" lastClr="000000"/>
                </a:solidFill>
                <a:effectLst/>
                <a:uLnTx/>
                <a:uFillTx/>
              </a:rPr>
              <a:t> </a:t>
            </a:r>
            <a:r>
              <a:rPr kumimoji="0" lang="it-IT" sz="1400" b="0" i="0" u="none" strike="noStrike" kern="0" cap="none" spc="0" normalizeH="0" baseline="0" noProof="0" dirty="0" err="1">
                <a:ln>
                  <a:noFill/>
                </a:ln>
                <a:solidFill>
                  <a:sysClr val="windowText" lastClr="000000"/>
                </a:solidFill>
                <a:effectLst/>
                <a:uLnTx/>
                <a:uFillTx/>
              </a:rPr>
              <a:t>mortality</a:t>
            </a:r>
            <a:r>
              <a:rPr kumimoji="0" lang="it-IT" sz="1400" b="0" i="0" u="none" strike="noStrike" kern="0" cap="none" spc="0" normalizeH="0" baseline="0" noProof="0" dirty="0">
                <a:ln>
                  <a:noFill/>
                </a:ln>
                <a:solidFill>
                  <a:sysClr val="windowText" lastClr="000000"/>
                </a:solidFill>
                <a:effectLst/>
                <a:uLnTx/>
                <a:uFillTx/>
              </a:rPr>
              <a:t> </a:t>
            </a:r>
            <a:r>
              <a:rPr kumimoji="0" lang="it-IT" sz="1400" b="0" i="0" u="none" strike="noStrike" kern="0" cap="none" spc="0" normalizeH="0" baseline="0" noProof="0" dirty="0" err="1">
                <a:ln>
                  <a:noFill/>
                </a:ln>
                <a:solidFill>
                  <a:sysClr val="windowText" lastClr="000000"/>
                </a:solidFill>
                <a:effectLst/>
                <a:uLnTx/>
                <a:uFillTx/>
              </a:rPr>
              <a:t>table</a:t>
            </a:r>
            <a:r>
              <a:rPr kumimoji="0" lang="it-IT" sz="1400" b="0" i="0" u="none" strike="noStrike" kern="0" cap="none" spc="0" normalizeH="0" baseline="0" noProof="0" dirty="0">
                <a:ln>
                  <a:noFill/>
                </a:ln>
                <a:solidFill>
                  <a:sysClr val="windowText" lastClr="000000"/>
                </a:solidFill>
                <a:effectLst/>
                <a:uLnTx/>
                <a:uFillTx/>
              </a:rPr>
              <a:t> SIM 1981)</a:t>
            </a:r>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61909" y="2276872"/>
            <a:ext cx="4174587" cy="39598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3" name="Straight Arrow Connector 18"/>
          <p:cNvCxnSpPr>
            <a:cxnSpLocks noChangeShapeType="1"/>
          </p:cNvCxnSpPr>
          <p:nvPr/>
        </p:nvCxnSpPr>
        <p:spPr bwMode="auto">
          <a:xfrm flipV="1">
            <a:off x="7515224" y="5085654"/>
            <a:ext cx="585168" cy="1079650"/>
          </a:xfrm>
          <a:prstGeom prst="straightConnector1">
            <a:avLst/>
          </a:prstGeom>
          <a:noFill/>
          <a:ln w="25400" algn="ctr">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8861" y="2348880"/>
            <a:ext cx="4149910" cy="3888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5" name="Straight Arrow Connector 4"/>
          <p:cNvCxnSpPr>
            <a:cxnSpLocks noChangeShapeType="1"/>
          </p:cNvCxnSpPr>
          <p:nvPr/>
        </p:nvCxnSpPr>
        <p:spPr bwMode="auto">
          <a:xfrm flipV="1">
            <a:off x="2949724" y="5091212"/>
            <a:ext cx="648072" cy="1050132"/>
          </a:xfrm>
          <a:prstGeom prst="straightConnector1">
            <a:avLst/>
          </a:prstGeom>
          <a:noFill/>
          <a:ln w="25400" algn="ctr">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Best Estimate of Liabilities: calculations process and examples</a:t>
            </a:r>
            <a:endParaRPr lang="en-GB" sz="1400" dirty="0"/>
          </a:p>
        </p:txBody>
      </p:sp>
      <p:pic>
        <p:nvPicPr>
          <p:cNvPr id="257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2629" t="11050" r="24038" b="26629"/>
          <a:stretch/>
        </p:blipFill>
        <p:spPr bwMode="auto">
          <a:xfrm>
            <a:off x="352425" y="6074792"/>
            <a:ext cx="228600" cy="13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2629" t="11050" r="24038" b="26629"/>
          <a:stretch/>
        </p:blipFill>
        <p:spPr bwMode="auto">
          <a:xfrm>
            <a:off x="4889500" y="6073081"/>
            <a:ext cx="228600" cy="13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1569509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ChangeArrowheads="1"/>
          </p:cNvSpPr>
          <p:nvPr>
            <p:custDataLst>
              <p:tags r:id="rId1"/>
            </p:custDataLst>
          </p:nvPr>
        </p:nvSpPr>
        <p:spPr bwMode="auto">
          <a:xfrm>
            <a:off x="239713" y="530225"/>
            <a:ext cx="74310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0000" tIns="46800" rIns="90000" bIns="46800" anchor="ctr"/>
          <a:lstStyle/>
          <a:p>
            <a:pPr lvl="1" indent="-455613" algn="l" defTabSz="912813"/>
            <a:r>
              <a:rPr lang="en-GB" sz="2000">
                <a:solidFill>
                  <a:schemeClr val="bg1"/>
                </a:solidFill>
                <a:cs typeface="Tahoma" pitchFamily="34" charset="0"/>
              </a:rPr>
              <a:t>Solvency II timeline</a:t>
            </a:r>
          </a:p>
        </p:txBody>
      </p:sp>
      <p:sp>
        <p:nvSpPr>
          <p:cNvPr id="5734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57349" name="Text Box 6"/>
          <p:cNvSpPr txBox="1">
            <a:spLocks noChangeArrowheads="1"/>
          </p:cNvSpPr>
          <p:nvPr/>
        </p:nvSpPr>
        <p:spPr bwMode="auto">
          <a:xfrm>
            <a:off x="30163" y="2076450"/>
            <a:ext cx="1168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000">
                <a:solidFill>
                  <a:srgbClr val="000000"/>
                </a:solidFill>
              </a:rPr>
              <a:t>Local regulation towards Solvency II i.e.</a:t>
            </a:r>
            <a:br>
              <a:rPr kumimoji="1" lang="en-GB" sz="1000">
                <a:solidFill>
                  <a:srgbClr val="000000"/>
                </a:solidFill>
              </a:rPr>
            </a:br>
            <a:r>
              <a:rPr kumimoji="1" lang="en-GB" sz="1000">
                <a:solidFill>
                  <a:srgbClr val="000000"/>
                </a:solidFill>
              </a:rPr>
              <a:t>Reg. 20 ISVAP, MaRisk Germany,…</a:t>
            </a:r>
          </a:p>
        </p:txBody>
      </p:sp>
      <p:sp>
        <p:nvSpPr>
          <p:cNvPr id="57350" name="Line 7"/>
          <p:cNvSpPr>
            <a:spLocks noChangeShapeType="1"/>
          </p:cNvSpPr>
          <p:nvPr/>
        </p:nvSpPr>
        <p:spPr bwMode="auto">
          <a:xfrm>
            <a:off x="2857500" y="2844800"/>
            <a:ext cx="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351" name="Text Box 8"/>
          <p:cNvSpPr txBox="1">
            <a:spLocks noChangeArrowheads="1"/>
          </p:cNvSpPr>
          <p:nvPr/>
        </p:nvSpPr>
        <p:spPr bwMode="auto">
          <a:xfrm>
            <a:off x="2366963" y="2405063"/>
            <a:ext cx="1000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Dec </a:t>
            </a:r>
            <a:br>
              <a:rPr kumimoji="1" lang="en-GB" sz="1200">
                <a:solidFill>
                  <a:srgbClr val="000000"/>
                </a:solidFill>
              </a:rPr>
            </a:br>
            <a:r>
              <a:rPr kumimoji="1" lang="en-GB" sz="1200">
                <a:solidFill>
                  <a:srgbClr val="000000"/>
                </a:solidFill>
              </a:rPr>
              <a:t>2009</a:t>
            </a:r>
          </a:p>
        </p:txBody>
      </p:sp>
      <p:sp>
        <p:nvSpPr>
          <p:cNvPr id="57352" name="Text Box 9"/>
          <p:cNvSpPr txBox="1">
            <a:spLocks noChangeArrowheads="1"/>
          </p:cNvSpPr>
          <p:nvPr/>
        </p:nvSpPr>
        <p:spPr bwMode="auto">
          <a:xfrm>
            <a:off x="669925" y="3392488"/>
            <a:ext cx="1352550" cy="1014412"/>
          </a:xfrm>
          <a:prstGeom prst="rect">
            <a:avLst/>
          </a:prstGeom>
          <a:gradFill rotWithShape="1">
            <a:gsLst>
              <a:gs pos="0">
                <a:schemeClr val="hlink"/>
              </a:gs>
              <a:gs pos="100000">
                <a:srgbClr val="FFFFFF"/>
              </a:gs>
            </a:gsLst>
            <a:lin ang="5400000" scaled="1"/>
          </a:gradFill>
          <a:ln w="9525" algn="ctr">
            <a:solidFill>
              <a:schemeClr val="tx1"/>
            </a:solidFill>
            <a:miter lim="800000"/>
            <a:headEnd/>
            <a:tailEnd/>
          </a:ln>
        </p:spPr>
        <p:txBody>
          <a:bodyPr lIns="54000" rIns="54000"/>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22 Apr 2009:</a:t>
            </a:r>
            <a:br>
              <a:rPr kumimoji="1" lang="en-GB" sz="1200">
                <a:solidFill>
                  <a:srgbClr val="000000"/>
                </a:solidFill>
              </a:rPr>
            </a:br>
            <a:r>
              <a:rPr kumimoji="1" lang="en-GB" sz="1200">
                <a:solidFill>
                  <a:srgbClr val="000000"/>
                </a:solidFill>
              </a:rPr>
              <a:t>Solvency II Directive approved</a:t>
            </a:r>
          </a:p>
        </p:txBody>
      </p:sp>
      <p:sp>
        <p:nvSpPr>
          <p:cNvPr id="57353" name="Line 10"/>
          <p:cNvSpPr>
            <a:spLocks noChangeShapeType="1"/>
          </p:cNvSpPr>
          <p:nvPr/>
        </p:nvSpPr>
        <p:spPr bwMode="auto">
          <a:xfrm>
            <a:off x="8483600" y="2870200"/>
            <a:ext cx="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354" name="Text Box 11"/>
          <p:cNvSpPr txBox="1">
            <a:spLocks noChangeArrowheads="1"/>
          </p:cNvSpPr>
          <p:nvPr/>
        </p:nvSpPr>
        <p:spPr bwMode="auto">
          <a:xfrm>
            <a:off x="7931150" y="2466975"/>
            <a:ext cx="10287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31</a:t>
            </a:r>
            <a:r>
              <a:rPr kumimoji="1" lang="en-GB" sz="1200" baseline="30000">
                <a:solidFill>
                  <a:srgbClr val="000000"/>
                </a:solidFill>
              </a:rPr>
              <a:t>st </a:t>
            </a:r>
            <a:r>
              <a:rPr kumimoji="1" lang="en-GB" sz="1200">
                <a:solidFill>
                  <a:srgbClr val="000000"/>
                </a:solidFill>
              </a:rPr>
              <a:t>Dec 2012*</a:t>
            </a:r>
          </a:p>
        </p:txBody>
      </p:sp>
      <p:sp>
        <p:nvSpPr>
          <p:cNvPr id="57355" name="Text Box 12"/>
          <p:cNvSpPr txBox="1">
            <a:spLocks noChangeArrowheads="1"/>
          </p:cNvSpPr>
          <p:nvPr/>
        </p:nvSpPr>
        <p:spPr bwMode="auto">
          <a:xfrm>
            <a:off x="6765925" y="2422525"/>
            <a:ext cx="9636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Dec </a:t>
            </a:r>
            <a:br>
              <a:rPr kumimoji="1" lang="en-GB" sz="1200">
                <a:solidFill>
                  <a:srgbClr val="000000"/>
                </a:solidFill>
              </a:rPr>
            </a:br>
            <a:r>
              <a:rPr kumimoji="1" lang="en-GB" sz="1200">
                <a:solidFill>
                  <a:srgbClr val="000000"/>
                </a:solidFill>
              </a:rPr>
              <a:t>2011</a:t>
            </a:r>
          </a:p>
        </p:txBody>
      </p:sp>
      <p:sp>
        <p:nvSpPr>
          <p:cNvPr id="57356" name="Line 13"/>
          <p:cNvSpPr>
            <a:spLocks noChangeShapeType="1"/>
          </p:cNvSpPr>
          <p:nvPr/>
        </p:nvSpPr>
        <p:spPr bwMode="auto">
          <a:xfrm>
            <a:off x="7200900" y="2870200"/>
            <a:ext cx="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357" name="Line 14"/>
          <p:cNvSpPr>
            <a:spLocks noChangeShapeType="1"/>
          </p:cNvSpPr>
          <p:nvPr/>
        </p:nvSpPr>
        <p:spPr bwMode="auto">
          <a:xfrm>
            <a:off x="1144588" y="3084513"/>
            <a:ext cx="7753350" cy="0"/>
          </a:xfrm>
          <a:prstGeom prst="line">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txBody>
          <a:bodyPr/>
          <a:lstStyle/>
          <a:p>
            <a:endParaRPr lang="it-IT"/>
          </a:p>
        </p:txBody>
      </p:sp>
      <p:sp>
        <p:nvSpPr>
          <p:cNvPr id="57358" name="Line 15"/>
          <p:cNvSpPr>
            <a:spLocks noChangeShapeType="1"/>
          </p:cNvSpPr>
          <p:nvPr/>
        </p:nvSpPr>
        <p:spPr bwMode="auto">
          <a:xfrm>
            <a:off x="5049838" y="2849563"/>
            <a:ext cx="0" cy="457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359" name="Text Box 16"/>
          <p:cNvSpPr txBox="1">
            <a:spLocks noChangeArrowheads="1"/>
          </p:cNvSpPr>
          <p:nvPr/>
        </p:nvSpPr>
        <p:spPr bwMode="auto">
          <a:xfrm>
            <a:off x="4679950" y="2411413"/>
            <a:ext cx="7588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Dec 2010</a:t>
            </a:r>
          </a:p>
        </p:txBody>
      </p:sp>
      <p:sp>
        <p:nvSpPr>
          <p:cNvPr id="57360" name="Line 17"/>
          <p:cNvSpPr>
            <a:spLocks noChangeShapeType="1"/>
          </p:cNvSpPr>
          <p:nvPr/>
        </p:nvSpPr>
        <p:spPr bwMode="auto">
          <a:xfrm>
            <a:off x="4860925" y="2444750"/>
            <a:ext cx="0" cy="63182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61" name="Text Box 18"/>
          <p:cNvSpPr txBox="1">
            <a:spLocks noChangeArrowheads="1"/>
          </p:cNvSpPr>
          <p:nvPr/>
        </p:nvSpPr>
        <p:spPr bwMode="auto">
          <a:xfrm>
            <a:off x="7516813" y="1495425"/>
            <a:ext cx="1381125" cy="590550"/>
          </a:xfrm>
          <a:prstGeom prst="rect">
            <a:avLst/>
          </a:prstGeom>
          <a:noFill/>
          <a:ln w="9525" algn="ctr">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600">
                <a:solidFill>
                  <a:srgbClr val="C00000"/>
                </a:solidFill>
              </a:rPr>
              <a:t>Solvency II adoption</a:t>
            </a:r>
            <a:endParaRPr kumimoji="1" lang="en-GB" sz="1200">
              <a:solidFill>
                <a:srgbClr val="C00000"/>
              </a:solidFill>
            </a:endParaRPr>
          </a:p>
        </p:txBody>
      </p:sp>
      <p:sp>
        <p:nvSpPr>
          <p:cNvPr id="57362" name="Line 19"/>
          <p:cNvSpPr>
            <a:spLocks noChangeShapeType="1"/>
          </p:cNvSpPr>
          <p:nvPr/>
        </p:nvSpPr>
        <p:spPr bwMode="auto">
          <a:xfrm>
            <a:off x="579438" y="3081338"/>
            <a:ext cx="923925" cy="0"/>
          </a:xfrm>
          <a:prstGeom prst="line">
            <a:avLst/>
          </a:prstGeom>
          <a:noFill/>
          <a:ln w="19050">
            <a:solidFill>
              <a:schemeClr val="tx1"/>
            </a:solidFill>
            <a:prstDash val="dash"/>
            <a:round/>
            <a:headEnd/>
            <a:tailEnd type="none" w="lg" len="lg"/>
          </a:ln>
          <a:extLst>
            <a:ext uri="{909E8E84-426E-40DD-AFC4-6F175D3DCCD1}">
              <a14:hiddenFill xmlns:a14="http://schemas.microsoft.com/office/drawing/2010/main" xmlns="">
                <a:noFill/>
              </a14:hiddenFill>
            </a:ext>
          </a:extLst>
        </p:spPr>
        <p:txBody>
          <a:bodyPr/>
          <a:lstStyle/>
          <a:p>
            <a:endParaRPr lang="it-IT"/>
          </a:p>
        </p:txBody>
      </p:sp>
      <p:sp>
        <p:nvSpPr>
          <p:cNvPr id="57363" name="Line 20"/>
          <p:cNvSpPr>
            <a:spLocks noChangeShapeType="1"/>
          </p:cNvSpPr>
          <p:nvPr/>
        </p:nvSpPr>
        <p:spPr bwMode="auto">
          <a:xfrm flipV="1">
            <a:off x="1546225" y="3084513"/>
            <a:ext cx="0" cy="30797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64" name="Text Box 21"/>
          <p:cNvSpPr txBox="1">
            <a:spLocks noChangeArrowheads="1"/>
          </p:cNvSpPr>
          <p:nvPr/>
        </p:nvSpPr>
        <p:spPr bwMode="auto">
          <a:xfrm>
            <a:off x="1503363" y="1941513"/>
            <a:ext cx="1085850" cy="503237"/>
          </a:xfrm>
          <a:prstGeom prst="rect">
            <a:avLst/>
          </a:prstGeom>
          <a:gradFill rotWithShape="1">
            <a:gsLst>
              <a:gs pos="0">
                <a:schemeClr val="hlink"/>
              </a:gs>
              <a:gs pos="100000">
                <a:srgbClr val="FFFFFF"/>
              </a:gs>
            </a:gsLst>
            <a:lin ang="5400000" scaled="1"/>
          </a:gradFill>
          <a:ln w="9525" algn="ctr">
            <a:solidFill>
              <a:schemeClr val="tx1"/>
            </a:solidFill>
            <a:prstDash val="dash"/>
            <a:miter lim="800000"/>
            <a:headEnd/>
            <a:tailEnd/>
          </a:ln>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000">
                <a:solidFill>
                  <a:srgbClr val="000000"/>
                </a:solidFill>
              </a:rPr>
              <a:t>Nov 2009:</a:t>
            </a:r>
            <a:br>
              <a:rPr kumimoji="1" lang="en-GB" sz="1000">
                <a:solidFill>
                  <a:srgbClr val="000000"/>
                </a:solidFill>
              </a:rPr>
            </a:br>
            <a:r>
              <a:rPr kumimoji="1" lang="en-GB" sz="1000">
                <a:solidFill>
                  <a:srgbClr val="000000"/>
                </a:solidFill>
              </a:rPr>
              <a:t>Stress Tests EIOPA</a:t>
            </a:r>
          </a:p>
        </p:txBody>
      </p:sp>
      <p:sp>
        <p:nvSpPr>
          <p:cNvPr id="57365" name="Text Box 22"/>
          <p:cNvSpPr txBox="1">
            <a:spLocks noChangeArrowheads="1"/>
          </p:cNvSpPr>
          <p:nvPr/>
        </p:nvSpPr>
        <p:spPr bwMode="auto">
          <a:xfrm>
            <a:off x="2765425" y="1941513"/>
            <a:ext cx="1258888" cy="503237"/>
          </a:xfrm>
          <a:prstGeom prst="rect">
            <a:avLst/>
          </a:prstGeom>
          <a:gradFill rotWithShape="1">
            <a:gsLst>
              <a:gs pos="0">
                <a:schemeClr val="hlink"/>
              </a:gs>
              <a:gs pos="100000">
                <a:srgbClr val="FFFFFF"/>
              </a:gs>
            </a:gsLst>
            <a:lin ang="5400000" scaled="1"/>
          </a:gradFill>
          <a:ln w="9525">
            <a:solidFill>
              <a:schemeClr val="tx1"/>
            </a:solidFill>
            <a:prstDash val="dash"/>
            <a:miter lim="800000"/>
            <a:headEnd/>
            <a:tailEnd/>
          </a:ln>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000">
                <a:solidFill>
                  <a:srgbClr val="000000"/>
                </a:solidFill>
              </a:rPr>
              <a:t>Jan 2010 EIOPA proposes Level 2 Directive</a:t>
            </a:r>
          </a:p>
        </p:txBody>
      </p:sp>
      <p:sp>
        <p:nvSpPr>
          <p:cNvPr id="57366" name="Text Box 24"/>
          <p:cNvSpPr txBox="1">
            <a:spLocks noChangeArrowheads="1"/>
          </p:cNvSpPr>
          <p:nvPr/>
        </p:nvSpPr>
        <p:spPr bwMode="auto">
          <a:xfrm>
            <a:off x="2905125" y="4672013"/>
            <a:ext cx="1976438" cy="406400"/>
          </a:xfrm>
          <a:prstGeom prst="rect">
            <a:avLst/>
          </a:prstGeom>
          <a:noFill/>
          <a:ln w="9525">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000">
                <a:solidFill>
                  <a:srgbClr val="000000"/>
                </a:solidFill>
              </a:rPr>
              <a:t>31 Jul 10: deadline for ISVAP for Internal Model</a:t>
            </a:r>
          </a:p>
        </p:txBody>
      </p:sp>
      <p:sp>
        <p:nvSpPr>
          <p:cNvPr id="57367" name="Line 25"/>
          <p:cNvSpPr>
            <a:spLocks noChangeShapeType="1"/>
          </p:cNvSpPr>
          <p:nvPr/>
        </p:nvSpPr>
        <p:spPr bwMode="auto">
          <a:xfrm>
            <a:off x="3894138" y="2930525"/>
            <a:ext cx="0" cy="307975"/>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368" name="Line 26"/>
          <p:cNvSpPr>
            <a:spLocks noChangeShapeType="1"/>
          </p:cNvSpPr>
          <p:nvPr/>
        </p:nvSpPr>
        <p:spPr bwMode="auto">
          <a:xfrm>
            <a:off x="6100763" y="2943225"/>
            <a:ext cx="0" cy="307975"/>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369" name="Text Box 28"/>
          <p:cNvSpPr txBox="1">
            <a:spLocks noChangeArrowheads="1"/>
          </p:cNvSpPr>
          <p:nvPr/>
        </p:nvSpPr>
        <p:spPr bwMode="auto">
          <a:xfrm>
            <a:off x="4305300" y="1941513"/>
            <a:ext cx="1258888" cy="503237"/>
          </a:xfrm>
          <a:prstGeom prst="rect">
            <a:avLst/>
          </a:prstGeom>
          <a:gradFill rotWithShape="1">
            <a:gsLst>
              <a:gs pos="0">
                <a:schemeClr val="hlink"/>
              </a:gs>
              <a:gs pos="100000">
                <a:srgbClr val="FFFFFF"/>
              </a:gs>
            </a:gsLst>
            <a:lin ang="5400000" scaled="1"/>
          </a:gradFill>
          <a:ln w="9525">
            <a:solidFill>
              <a:schemeClr val="tx1"/>
            </a:solidFill>
            <a:prstDash val="dash"/>
            <a:miter lim="800000"/>
            <a:headEnd/>
            <a:tailEnd/>
          </a:ln>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000">
                <a:solidFill>
                  <a:srgbClr val="000000"/>
                </a:solidFill>
              </a:rPr>
              <a:t>Draft of Level 2 Directive</a:t>
            </a:r>
          </a:p>
        </p:txBody>
      </p:sp>
      <p:sp>
        <p:nvSpPr>
          <p:cNvPr id="57370" name="Text Box 29"/>
          <p:cNvSpPr txBox="1">
            <a:spLocks noChangeArrowheads="1"/>
          </p:cNvSpPr>
          <p:nvPr/>
        </p:nvSpPr>
        <p:spPr bwMode="auto">
          <a:xfrm>
            <a:off x="5846763" y="1941513"/>
            <a:ext cx="1258887" cy="503237"/>
          </a:xfrm>
          <a:prstGeom prst="rect">
            <a:avLst/>
          </a:prstGeom>
          <a:gradFill rotWithShape="1">
            <a:gsLst>
              <a:gs pos="0">
                <a:schemeClr val="hlink"/>
              </a:gs>
              <a:gs pos="100000">
                <a:srgbClr val="FFFFFF"/>
              </a:gs>
            </a:gsLst>
            <a:lin ang="5400000" scaled="1"/>
          </a:gradFill>
          <a:ln w="9525">
            <a:solidFill>
              <a:schemeClr val="tx1"/>
            </a:solidFill>
            <a:prstDash val="dash"/>
            <a:miter lim="800000"/>
            <a:headEnd/>
            <a:tailEnd/>
          </a:ln>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000">
                <a:solidFill>
                  <a:srgbClr val="000000"/>
                </a:solidFill>
              </a:rPr>
              <a:t>Dec 2011 Level 3 (EIOPA)</a:t>
            </a:r>
          </a:p>
        </p:txBody>
      </p:sp>
      <p:sp>
        <p:nvSpPr>
          <p:cNvPr id="57371" name="Text Box 30"/>
          <p:cNvSpPr txBox="1">
            <a:spLocks noChangeArrowheads="1"/>
          </p:cNvSpPr>
          <p:nvPr/>
        </p:nvSpPr>
        <p:spPr bwMode="auto">
          <a:xfrm>
            <a:off x="5595938" y="3392488"/>
            <a:ext cx="1352550" cy="1014412"/>
          </a:xfrm>
          <a:prstGeom prst="rect">
            <a:avLst/>
          </a:prstGeom>
          <a:gradFill rotWithShape="1">
            <a:gsLst>
              <a:gs pos="0">
                <a:schemeClr val="hlink"/>
              </a:gs>
              <a:gs pos="100000">
                <a:srgbClr val="FFFFFF"/>
              </a:gs>
            </a:gsLst>
            <a:lin ang="5400000" scaled="1"/>
          </a:gradFill>
          <a:ln w="9525">
            <a:solidFill>
              <a:schemeClr val="tx1"/>
            </a:solidFill>
            <a:miter lim="800000"/>
            <a:headEnd/>
            <a:tailEnd/>
          </a:ln>
        </p:spPr>
        <p:txBody>
          <a:bodyPr lIns="54000" rIns="54000"/>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Oct 2011:    Level 2 Directive approved</a:t>
            </a:r>
            <a:br>
              <a:rPr kumimoji="1" lang="en-GB" sz="1200">
                <a:solidFill>
                  <a:srgbClr val="000000"/>
                </a:solidFill>
              </a:rPr>
            </a:br>
            <a:r>
              <a:rPr kumimoji="1" lang="en-GB" sz="1200">
                <a:solidFill>
                  <a:srgbClr val="000000"/>
                </a:solidFill>
              </a:rPr>
              <a:t>(European Commission)</a:t>
            </a:r>
          </a:p>
        </p:txBody>
      </p:sp>
      <p:sp>
        <p:nvSpPr>
          <p:cNvPr id="57372" name="Line 31"/>
          <p:cNvSpPr>
            <a:spLocks noChangeShapeType="1"/>
          </p:cNvSpPr>
          <p:nvPr/>
        </p:nvSpPr>
        <p:spPr bwMode="auto">
          <a:xfrm flipV="1">
            <a:off x="6672263" y="3084513"/>
            <a:ext cx="0" cy="32067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73" name="Line 32"/>
          <p:cNvSpPr>
            <a:spLocks noChangeShapeType="1"/>
          </p:cNvSpPr>
          <p:nvPr/>
        </p:nvSpPr>
        <p:spPr bwMode="auto">
          <a:xfrm>
            <a:off x="6981825" y="2444750"/>
            <a:ext cx="0" cy="636588"/>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74" name="Text Box 38"/>
          <p:cNvSpPr txBox="1">
            <a:spLocks noChangeArrowheads="1"/>
          </p:cNvSpPr>
          <p:nvPr/>
        </p:nvSpPr>
        <p:spPr bwMode="auto">
          <a:xfrm>
            <a:off x="2181225" y="3392488"/>
            <a:ext cx="1352550" cy="1014412"/>
          </a:xfrm>
          <a:prstGeom prst="rect">
            <a:avLst/>
          </a:prstGeom>
          <a:gradFill rotWithShape="1">
            <a:gsLst>
              <a:gs pos="0">
                <a:schemeClr val="hlink"/>
              </a:gs>
              <a:gs pos="100000">
                <a:srgbClr val="FFFFFF"/>
              </a:gs>
            </a:gsLst>
            <a:lin ang="5400000" scaled="1"/>
          </a:gradFill>
          <a:ln w="9525" algn="ctr">
            <a:solidFill>
              <a:schemeClr val="tx1"/>
            </a:solidFill>
            <a:miter lim="800000"/>
            <a:headEnd/>
            <a:tailEnd/>
          </a:ln>
        </p:spPr>
        <p:txBody>
          <a:bodyPr lIns="54000" rIns="54000"/>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200">
                <a:solidFill>
                  <a:srgbClr val="000000"/>
                </a:solidFill>
              </a:rPr>
              <a:t>17 Dec 2009:</a:t>
            </a:r>
            <a:br>
              <a:rPr kumimoji="1" lang="en-GB" sz="1200">
                <a:solidFill>
                  <a:srgbClr val="000000"/>
                </a:solidFill>
              </a:rPr>
            </a:br>
            <a:r>
              <a:rPr kumimoji="1" lang="en-GB" sz="1200">
                <a:solidFill>
                  <a:srgbClr val="000000"/>
                </a:solidFill>
              </a:rPr>
              <a:t>Solvency II Directive published  (Level 1)</a:t>
            </a:r>
          </a:p>
        </p:txBody>
      </p:sp>
      <p:sp>
        <p:nvSpPr>
          <p:cNvPr id="57375" name="Line 40"/>
          <p:cNvSpPr>
            <a:spLocks noChangeShapeType="1"/>
          </p:cNvSpPr>
          <p:nvPr/>
        </p:nvSpPr>
        <p:spPr bwMode="auto">
          <a:xfrm flipV="1">
            <a:off x="4141788" y="3065463"/>
            <a:ext cx="0" cy="1595437"/>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76" name="Line 41"/>
          <p:cNvSpPr>
            <a:spLocks noChangeShapeType="1"/>
          </p:cNvSpPr>
          <p:nvPr/>
        </p:nvSpPr>
        <p:spPr bwMode="auto">
          <a:xfrm>
            <a:off x="3084513" y="2444750"/>
            <a:ext cx="0" cy="63182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77" name="Line 42"/>
          <p:cNvSpPr>
            <a:spLocks noChangeShapeType="1"/>
          </p:cNvSpPr>
          <p:nvPr/>
        </p:nvSpPr>
        <p:spPr bwMode="auto">
          <a:xfrm>
            <a:off x="2366963" y="2444750"/>
            <a:ext cx="0" cy="63182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78" name="Line 43"/>
          <p:cNvSpPr>
            <a:spLocks noChangeShapeType="1"/>
          </p:cNvSpPr>
          <p:nvPr/>
        </p:nvSpPr>
        <p:spPr bwMode="auto">
          <a:xfrm flipV="1">
            <a:off x="2759075" y="3084513"/>
            <a:ext cx="0" cy="32067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79" name="AutoShape 27"/>
          <p:cNvSpPr>
            <a:spLocks noChangeArrowheads="1"/>
          </p:cNvSpPr>
          <p:nvPr/>
        </p:nvSpPr>
        <p:spPr bwMode="auto">
          <a:xfrm>
            <a:off x="4191000" y="3392488"/>
            <a:ext cx="769938" cy="558800"/>
          </a:xfrm>
          <a:prstGeom prst="homePlate">
            <a:avLst>
              <a:gd name="adj" fmla="val 34446"/>
            </a:avLst>
          </a:prstGeom>
          <a:gradFill rotWithShape="1">
            <a:gsLst>
              <a:gs pos="0">
                <a:schemeClr val="hlink"/>
              </a:gs>
              <a:gs pos="100000">
                <a:srgbClr val="FFFFFF"/>
              </a:gs>
            </a:gsLst>
            <a:lin ang="5400000" scaled="1"/>
          </a:gradFill>
          <a:ln w="9525" algn="ctr">
            <a:solidFill>
              <a:srgbClr val="C00000"/>
            </a:solidFill>
            <a:miter lim="800000"/>
            <a:headEnd/>
            <a:tailEnd/>
          </a:ln>
        </p:spPr>
        <p:txBody>
          <a:bodyPr anchor="ctr"/>
          <a:lstStyle/>
          <a:p>
            <a:pPr defTabSz="912813">
              <a:spcBef>
                <a:spcPct val="50000"/>
              </a:spcBef>
            </a:pPr>
            <a:r>
              <a:rPr kumimoji="1" lang="en-GB" sz="1400">
                <a:solidFill>
                  <a:srgbClr val="C00000"/>
                </a:solidFill>
                <a:latin typeface="Tahoma" pitchFamily="34" charset="0"/>
              </a:rPr>
              <a:t>QIS5</a:t>
            </a:r>
          </a:p>
        </p:txBody>
      </p:sp>
      <p:sp>
        <p:nvSpPr>
          <p:cNvPr id="57380" name="Text Box 38"/>
          <p:cNvSpPr txBox="1">
            <a:spLocks noChangeArrowheads="1"/>
          </p:cNvSpPr>
          <p:nvPr/>
        </p:nvSpPr>
        <p:spPr bwMode="auto">
          <a:xfrm>
            <a:off x="477838" y="6383338"/>
            <a:ext cx="806450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6213" indent="-176213" defTabSz="912813">
              <a:tabLst>
                <a:tab pos="176213" algn="l"/>
              </a:tabLst>
              <a:defRPr sz="900" b="1">
                <a:solidFill>
                  <a:schemeClr val="tx1"/>
                </a:solidFill>
                <a:latin typeface="Arial" charset="0"/>
              </a:defRPr>
            </a:lvl1pPr>
            <a:lvl2pPr marL="742950" indent="-285750" defTabSz="912813">
              <a:tabLst>
                <a:tab pos="176213" algn="l"/>
              </a:tabLst>
              <a:defRPr sz="900" b="1">
                <a:solidFill>
                  <a:schemeClr val="tx1"/>
                </a:solidFill>
                <a:latin typeface="Arial" charset="0"/>
              </a:defRPr>
            </a:lvl2pPr>
            <a:lvl3pPr marL="1143000" indent="-228600" defTabSz="912813">
              <a:tabLst>
                <a:tab pos="176213" algn="l"/>
              </a:tabLst>
              <a:defRPr sz="900" b="1">
                <a:solidFill>
                  <a:schemeClr val="tx1"/>
                </a:solidFill>
                <a:latin typeface="Arial" charset="0"/>
              </a:defRPr>
            </a:lvl3pPr>
            <a:lvl4pPr marL="1600200" indent="-228600" defTabSz="912813">
              <a:tabLst>
                <a:tab pos="176213" algn="l"/>
              </a:tabLst>
              <a:defRPr sz="900" b="1">
                <a:solidFill>
                  <a:schemeClr val="tx1"/>
                </a:solidFill>
                <a:latin typeface="Arial" charset="0"/>
              </a:defRPr>
            </a:lvl4pPr>
            <a:lvl5pPr marL="2057400" indent="-228600" defTabSz="912813">
              <a:tabLst>
                <a:tab pos="176213" algn="l"/>
              </a:tabLst>
              <a:defRPr sz="900" b="1">
                <a:solidFill>
                  <a:schemeClr val="tx1"/>
                </a:solidFill>
                <a:latin typeface="Arial" charset="0"/>
              </a:defRPr>
            </a:lvl5pPr>
            <a:lvl6pPr marL="2514600" indent="-228600" algn="ctr" defTabSz="912813" eaLnBrk="0" fontAlgn="base" hangingPunct="0">
              <a:spcBef>
                <a:spcPct val="0"/>
              </a:spcBef>
              <a:spcAft>
                <a:spcPct val="0"/>
              </a:spcAft>
              <a:tabLst>
                <a:tab pos="176213" algn="l"/>
              </a:tabLst>
              <a:defRPr sz="900" b="1">
                <a:solidFill>
                  <a:schemeClr val="tx1"/>
                </a:solidFill>
                <a:latin typeface="Arial" charset="0"/>
              </a:defRPr>
            </a:lvl6pPr>
            <a:lvl7pPr marL="2971800" indent="-228600" algn="ctr" defTabSz="912813" eaLnBrk="0" fontAlgn="base" hangingPunct="0">
              <a:spcBef>
                <a:spcPct val="0"/>
              </a:spcBef>
              <a:spcAft>
                <a:spcPct val="0"/>
              </a:spcAft>
              <a:tabLst>
                <a:tab pos="176213" algn="l"/>
              </a:tabLst>
              <a:defRPr sz="900" b="1">
                <a:solidFill>
                  <a:schemeClr val="tx1"/>
                </a:solidFill>
                <a:latin typeface="Arial" charset="0"/>
              </a:defRPr>
            </a:lvl7pPr>
            <a:lvl8pPr marL="3429000" indent="-228600" algn="ctr" defTabSz="912813" eaLnBrk="0" fontAlgn="base" hangingPunct="0">
              <a:spcBef>
                <a:spcPct val="0"/>
              </a:spcBef>
              <a:spcAft>
                <a:spcPct val="0"/>
              </a:spcAft>
              <a:tabLst>
                <a:tab pos="176213" algn="l"/>
              </a:tabLst>
              <a:defRPr sz="900" b="1">
                <a:solidFill>
                  <a:schemeClr val="tx1"/>
                </a:solidFill>
                <a:latin typeface="Arial" charset="0"/>
              </a:defRPr>
            </a:lvl8pPr>
            <a:lvl9pPr marL="3886200" indent="-228600" algn="ctr" defTabSz="912813" eaLnBrk="0" fontAlgn="base" hangingPunct="0">
              <a:spcBef>
                <a:spcPct val="0"/>
              </a:spcBef>
              <a:spcAft>
                <a:spcPct val="0"/>
              </a:spcAft>
              <a:tabLst>
                <a:tab pos="176213" algn="l"/>
              </a:tabLst>
              <a:defRPr sz="900" b="1">
                <a:solidFill>
                  <a:schemeClr val="tx1"/>
                </a:solidFill>
                <a:latin typeface="Arial" charset="0"/>
              </a:defRPr>
            </a:lvl9pPr>
          </a:lstStyle>
          <a:p>
            <a:pPr>
              <a:spcBef>
                <a:spcPct val="50000"/>
              </a:spcBef>
            </a:pPr>
            <a:r>
              <a:rPr kumimoji="1" lang="en-US" sz="800">
                <a:solidFill>
                  <a:srgbClr val="000000"/>
                </a:solidFill>
              </a:rPr>
              <a:t>(*) 	The European Commission is considering the proposal of postponing the date of entry into force of the Directive from 31 October 2012 to 31 December 2012.</a:t>
            </a:r>
          </a:p>
        </p:txBody>
      </p:sp>
      <p:sp>
        <p:nvSpPr>
          <p:cNvPr id="57381" name="Line 30"/>
          <p:cNvSpPr>
            <a:spLocks noChangeShapeType="1"/>
          </p:cNvSpPr>
          <p:nvPr/>
        </p:nvSpPr>
        <p:spPr bwMode="auto">
          <a:xfrm>
            <a:off x="8458200" y="2073275"/>
            <a:ext cx="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57382" name="Text Box 18"/>
          <p:cNvSpPr txBox="1">
            <a:spLocks noChangeArrowheads="1"/>
          </p:cNvSpPr>
          <p:nvPr/>
        </p:nvSpPr>
        <p:spPr bwMode="auto">
          <a:xfrm>
            <a:off x="7272338" y="3622675"/>
            <a:ext cx="1381125" cy="338138"/>
          </a:xfrm>
          <a:prstGeom prst="rect">
            <a:avLst/>
          </a:prstGeom>
          <a:noFill/>
          <a:ln w="9525" algn="ctr">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600">
                <a:solidFill>
                  <a:srgbClr val="C00000"/>
                </a:solidFill>
              </a:rPr>
              <a:t>OMNIBUS 2</a:t>
            </a:r>
            <a:endParaRPr kumimoji="1" lang="en-GB" sz="1200">
              <a:solidFill>
                <a:srgbClr val="C00000"/>
              </a:solidFill>
            </a:endParaRPr>
          </a:p>
        </p:txBody>
      </p:sp>
      <p:sp>
        <p:nvSpPr>
          <p:cNvPr id="75" name="Down Arrow 74"/>
          <p:cNvSpPr/>
          <p:nvPr/>
        </p:nvSpPr>
        <p:spPr>
          <a:xfrm>
            <a:off x="7962900" y="4089400"/>
            <a:ext cx="244475" cy="78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7384" name="Text Box 18"/>
          <p:cNvSpPr txBox="1">
            <a:spLocks noChangeArrowheads="1"/>
          </p:cNvSpPr>
          <p:nvPr/>
        </p:nvSpPr>
        <p:spPr bwMode="auto">
          <a:xfrm>
            <a:off x="7373938" y="5006975"/>
            <a:ext cx="1381125" cy="584200"/>
          </a:xfrm>
          <a:prstGeom prst="rect">
            <a:avLst/>
          </a:prstGeom>
          <a:noFill/>
          <a:ln w="9525" algn="ctr">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600">
                <a:solidFill>
                  <a:srgbClr val="C00000"/>
                </a:solidFill>
              </a:rPr>
              <a:t>Potential delay </a:t>
            </a:r>
            <a:endParaRPr kumimoji="1" lang="en-GB" sz="1200">
              <a:solidFill>
                <a:srgbClr val="C00000"/>
              </a:solidFill>
            </a:endParaRPr>
          </a:p>
        </p:txBody>
      </p:sp>
      <p:sp>
        <p:nvSpPr>
          <p:cNvPr id="57385" name="Text Box 18"/>
          <p:cNvSpPr txBox="1">
            <a:spLocks noChangeArrowheads="1"/>
          </p:cNvSpPr>
          <p:nvPr/>
        </p:nvSpPr>
        <p:spPr bwMode="auto">
          <a:xfrm>
            <a:off x="7372350" y="5754688"/>
            <a:ext cx="1381125" cy="338137"/>
          </a:xfrm>
          <a:prstGeom prst="rect">
            <a:avLst/>
          </a:prstGeom>
          <a:noFill/>
          <a:ln w="9525" algn="ctr">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kumimoji="1" lang="en-GB" sz="1600">
                <a:solidFill>
                  <a:srgbClr val="C00000"/>
                </a:solidFill>
              </a:rPr>
              <a:t>2015?</a:t>
            </a:r>
            <a:endParaRPr kumimoji="1" lang="en-GB" sz="1200">
              <a:solidFill>
                <a:srgbClr val="C00000"/>
              </a:solidFill>
            </a:endParaRPr>
          </a:p>
        </p:txBody>
      </p:sp>
      <p:sp>
        <p:nvSpPr>
          <p:cNvPr id="4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t>An Introduction to Solvency 2</a:t>
            </a:r>
            <a:endParaRPr lang="en-GB" sz="14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z="2000" dirty="0"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calculations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a:t>
            </a:r>
            <a:r>
              <a:rPr lang="en-GB" sz="1800" dirty="0">
                <a:solidFill>
                  <a:srgbClr val="000000"/>
                </a:solidFill>
              </a:rPr>
              <a:t>calculations </a:t>
            </a:r>
            <a:r>
              <a:rPr lang="en-GB" sz="1800" dirty="0" smtClean="0">
                <a:solidFill>
                  <a:srgbClr val="000000"/>
                </a:solidFill>
              </a:rPr>
              <a:t>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
        <p:nvSpPr>
          <p:cNvPr id="2" name="Rectangle 1"/>
          <p:cNvSpPr/>
          <p:nvPr/>
        </p:nvSpPr>
        <p:spPr bwMode="auto">
          <a:xfrm>
            <a:off x="400050" y="3552825"/>
            <a:ext cx="8105775" cy="390525"/>
          </a:xfrm>
          <a:prstGeom prst="rect">
            <a:avLst/>
          </a:prstGeom>
          <a:solidFill>
            <a:srgbClr val="DDDDDD">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mtClean="0">
              <a:solidFill>
                <a:srgbClr val="000000"/>
              </a:solidFill>
              <a:latin typeface="Arial" pitchFamily="34" charset="0"/>
            </a:endParaRPr>
          </a:p>
        </p:txBody>
      </p:sp>
    </p:spTree>
    <p:extLst>
      <p:ext uri="{BB962C8B-B14F-4D97-AF65-F5344CB8AC3E}">
        <p14:creationId xmlns:p14="http://schemas.microsoft.com/office/powerpoint/2010/main" xmlns="" val="3678387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p:cNvSpPr>
            <a:spLocks noChangeArrowheads="1"/>
          </p:cNvSpPr>
          <p:nvPr/>
        </p:nvSpPr>
        <p:spPr bwMode="auto">
          <a:xfrm rot="5400000">
            <a:off x="3348038" y="3465513"/>
            <a:ext cx="1490662" cy="195262"/>
          </a:xfrm>
          <a:prstGeom prst="triangle">
            <a:avLst>
              <a:gd name="adj" fmla="val 50000"/>
            </a:avLst>
          </a:prstGeom>
          <a:solidFill>
            <a:schemeClr val="accent1"/>
          </a:solidFill>
          <a:ln>
            <a:noFill/>
          </a:ln>
          <a:effectLst>
            <a:outerShdw dist="53882"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801688"/>
            <a:endParaRPr lang="it-IT">
              <a:cs typeface="Tahoma" pitchFamily="34" charset="0"/>
            </a:endParaRPr>
          </a:p>
        </p:txBody>
      </p:sp>
      <p:sp>
        <p:nvSpPr>
          <p:cNvPr id="115715" name="Line 3"/>
          <p:cNvSpPr>
            <a:spLocks noChangeShapeType="1"/>
          </p:cNvSpPr>
          <p:nvPr/>
        </p:nvSpPr>
        <p:spPr bwMode="auto">
          <a:xfrm flipH="1">
            <a:off x="5568950" y="3686175"/>
            <a:ext cx="1844675" cy="1588"/>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0" tIns="0" rIns="0" bIns="0" anchor="ctr">
            <a:spAutoFit/>
          </a:bodyPr>
          <a:lstStyle/>
          <a:p>
            <a:endParaRPr lang="it-IT"/>
          </a:p>
        </p:txBody>
      </p:sp>
      <p:grpSp>
        <p:nvGrpSpPr>
          <p:cNvPr id="115716" name="Group 4"/>
          <p:cNvGrpSpPr>
            <a:grpSpLocks noChangeAspect="1"/>
          </p:cNvGrpSpPr>
          <p:nvPr/>
        </p:nvGrpSpPr>
        <p:grpSpPr bwMode="auto">
          <a:xfrm>
            <a:off x="4759325" y="2863850"/>
            <a:ext cx="3313113" cy="1031875"/>
            <a:chOff x="524" y="1100"/>
            <a:chExt cx="3405" cy="2038"/>
          </a:xfrm>
        </p:grpSpPr>
        <p:sp>
          <p:nvSpPr>
            <p:cNvPr id="115756" name="Freeform 5"/>
            <p:cNvSpPr>
              <a:spLocks noChangeAspect="1"/>
            </p:cNvSpPr>
            <p:nvPr/>
          </p:nvSpPr>
          <p:spPr bwMode="blackWhite">
            <a:xfrm>
              <a:off x="549" y="3021"/>
              <a:ext cx="813" cy="117"/>
            </a:xfrm>
            <a:custGeom>
              <a:avLst/>
              <a:gdLst>
                <a:gd name="T0" fmla="*/ 813 w 813"/>
                <a:gd name="T1" fmla="*/ 117 h 117"/>
                <a:gd name="T2" fmla="*/ 0 w 813"/>
                <a:gd name="T3" fmla="*/ 117 h 117"/>
                <a:gd name="T4" fmla="*/ 18 w 813"/>
                <a:gd name="T5" fmla="*/ 99 h 117"/>
                <a:gd name="T6" fmla="*/ 264 w 813"/>
                <a:gd name="T7" fmla="*/ 75 h 117"/>
                <a:gd name="T8" fmla="*/ 627 w 813"/>
                <a:gd name="T9" fmla="*/ 39 h 117"/>
                <a:gd name="T10" fmla="*/ 813 w 813"/>
                <a:gd name="T11" fmla="*/ 0 h 117"/>
                <a:gd name="T12" fmla="*/ 813 w 813"/>
                <a:gd name="T13" fmla="*/ 117 h 117"/>
                <a:gd name="T14" fmla="*/ 0 60000 65536"/>
                <a:gd name="T15" fmla="*/ 0 60000 65536"/>
                <a:gd name="T16" fmla="*/ 0 60000 65536"/>
                <a:gd name="T17" fmla="*/ 0 60000 65536"/>
                <a:gd name="T18" fmla="*/ 0 60000 65536"/>
                <a:gd name="T19" fmla="*/ 0 60000 65536"/>
                <a:gd name="T20" fmla="*/ 0 60000 65536"/>
                <a:gd name="T21" fmla="*/ 0 w 813"/>
                <a:gd name="T22" fmla="*/ 0 h 117"/>
                <a:gd name="T23" fmla="*/ 813 w 813"/>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117">
                  <a:moveTo>
                    <a:pt x="813" y="117"/>
                  </a:moveTo>
                  <a:lnTo>
                    <a:pt x="0" y="117"/>
                  </a:lnTo>
                  <a:lnTo>
                    <a:pt x="18" y="99"/>
                  </a:lnTo>
                  <a:lnTo>
                    <a:pt x="264" y="75"/>
                  </a:lnTo>
                  <a:lnTo>
                    <a:pt x="627" y="39"/>
                  </a:lnTo>
                  <a:lnTo>
                    <a:pt x="813" y="0"/>
                  </a:lnTo>
                  <a:lnTo>
                    <a:pt x="813" y="117"/>
                  </a:lnTo>
                  <a:close/>
                </a:path>
              </a:pathLst>
            </a:custGeom>
            <a:solidFill>
              <a:srgbClr val="C0C0C0"/>
            </a:solidFill>
            <a:ln w="12700">
              <a:solidFill>
                <a:schemeClr val="accent1"/>
              </a:solidFill>
              <a:round/>
              <a:headEnd/>
              <a:tailEnd/>
            </a:ln>
          </p:spPr>
          <p:txBody>
            <a:bodyPr wrap="none" lIns="0" tIns="0" rIns="0" bIns="0" anchor="ctr"/>
            <a:lstStyle/>
            <a:p>
              <a:endParaRPr lang="it-IT"/>
            </a:p>
          </p:txBody>
        </p:sp>
        <p:sp>
          <p:nvSpPr>
            <p:cNvPr id="115757" name="Freeform 6"/>
            <p:cNvSpPr>
              <a:spLocks noChangeAspect="1"/>
            </p:cNvSpPr>
            <p:nvPr/>
          </p:nvSpPr>
          <p:spPr bwMode="auto">
            <a:xfrm>
              <a:off x="524" y="1100"/>
              <a:ext cx="3405" cy="2034"/>
            </a:xfrm>
            <a:custGeom>
              <a:avLst/>
              <a:gdLst>
                <a:gd name="T0" fmla="*/ 3390 w 3405"/>
                <a:gd name="T1" fmla="*/ 1974 h 2034"/>
                <a:gd name="T2" fmla="*/ 3364 w 3405"/>
                <a:gd name="T3" fmla="*/ 1840 h 2034"/>
                <a:gd name="T4" fmla="*/ 3340 w 3405"/>
                <a:gd name="T5" fmla="*/ 1692 h 2034"/>
                <a:gd name="T6" fmla="*/ 3314 w 3405"/>
                <a:gd name="T7" fmla="*/ 1534 h 2034"/>
                <a:gd name="T8" fmla="*/ 3279 w 3405"/>
                <a:gd name="T9" fmla="*/ 1284 h 2034"/>
                <a:gd name="T10" fmla="*/ 3243 w 3405"/>
                <a:gd name="T11" fmla="*/ 1028 h 2034"/>
                <a:gd name="T12" fmla="*/ 3219 w 3405"/>
                <a:gd name="T13" fmla="*/ 862 h 2034"/>
                <a:gd name="T14" fmla="*/ 3191 w 3405"/>
                <a:gd name="T15" fmla="*/ 700 h 2034"/>
                <a:gd name="T16" fmla="*/ 3162 w 3405"/>
                <a:gd name="T17" fmla="*/ 546 h 2034"/>
                <a:gd name="T18" fmla="*/ 3130 w 3405"/>
                <a:gd name="T19" fmla="*/ 406 h 2034"/>
                <a:gd name="T20" fmla="*/ 3095 w 3405"/>
                <a:gd name="T21" fmla="*/ 280 h 2034"/>
                <a:gd name="T22" fmla="*/ 3056 w 3405"/>
                <a:gd name="T23" fmla="*/ 174 h 2034"/>
                <a:gd name="T24" fmla="*/ 3024 w 3405"/>
                <a:gd name="T25" fmla="*/ 110 h 2034"/>
                <a:gd name="T26" fmla="*/ 3002 w 3405"/>
                <a:gd name="T27" fmla="*/ 74 h 2034"/>
                <a:gd name="T28" fmla="*/ 2978 w 3405"/>
                <a:gd name="T29" fmla="*/ 44 h 2034"/>
                <a:gd name="T30" fmla="*/ 2952 w 3405"/>
                <a:gd name="T31" fmla="*/ 22 h 2034"/>
                <a:gd name="T32" fmla="*/ 2926 w 3405"/>
                <a:gd name="T33" fmla="*/ 8 h 2034"/>
                <a:gd name="T34" fmla="*/ 2898 w 3405"/>
                <a:gd name="T35" fmla="*/ 0 h 2034"/>
                <a:gd name="T36" fmla="*/ 2870 w 3405"/>
                <a:gd name="T37" fmla="*/ 2 h 2034"/>
                <a:gd name="T38" fmla="*/ 2842 w 3405"/>
                <a:gd name="T39" fmla="*/ 12 h 2034"/>
                <a:gd name="T40" fmla="*/ 2814 w 3405"/>
                <a:gd name="T41" fmla="*/ 28 h 2034"/>
                <a:gd name="T42" fmla="*/ 2786 w 3405"/>
                <a:gd name="T43" fmla="*/ 54 h 2034"/>
                <a:gd name="T44" fmla="*/ 2757 w 3405"/>
                <a:gd name="T45" fmla="*/ 84 h 2034"/>
                <a:gd name="T46" fmla="*/ 2727 w 3405"/>
                <a:gd name="T47" fmla="*/ 124 h 2034"/>
                <a:gd name="T48" fmla="*/ 2684 w 3405"/>
                <a:gd name="T49" fmla="*/ 192 h 2034"/>
                <a:gd name="T50" fmla="*/ 2621 w 3405"/>
                <a:gd name="T51" fmla="*/ 302 h 2034"/>
                <a:gd name="T52" fmla="*/ 2554 w 3405"/>
                <a:gd name="T53" fmla="*/ 428 h 2034"/>
                <a:gd name="T54" fmla="*/ 2482 w 3405"/>
                <a:gd name="T55" fmla="*/ 568 h 2034"/>
                <a:gd name="T56" fmla="*/ 2406 w 3405"/>
                <a:gd name="T57" fmla="*/ 718 h 2034"/>
                <a:gd name="T58" fmla="*/ 2322 w 3405"/>
                <a:gd name="T59" fmla="*/ 876 h 2034"/>
                <a:gd name="T60" fmla="*/ 2231 w 3405"/>
                <a:gd name="T61" fmla="*/ 1034 h 2034"/>
                <a:gd name="T62" fmla="*/ 2131 w 3405"/>
                <a:gd name="T63" fmla="*/ 1192 h 2034"/>
                <a:gd name="T64" fmla="*/ 2023 w 3405"/>
                <a:gd name="T65" fmla="*/ 1344 h 2034"/>
                <a:gd name="T66" fmla="*/ 1904 w 3405"/>
                <a:gd name="T67" fmla="*/ 1486 h 2034"/>
                <a:gd name="T68" fmla="*/ 1774 w 3405"/>
                <a:gd name="T69" fmla="*/ 1616 h 2034"/>
                <a:gd name="T70" fmla="*/ 1257 w 3405"/>
                <a:gd name="T71" fmla="*/ 1818 h 2034"/>
                <a:gd name="T72" fmla="*/ 751 w 3405"/>
                <a:gd name="T73" fmla="*/ 1943 h 2034"/>
                <a:gd name="T74" fmla="*/ 392 w 3405"/>
                <a:gd name="T75" fmla="*/ 1982 h 2034"/>
                <a:gd name="T76" fmla="*/ 0 w 3405"/>
                <a:gd name="T77" fmla="*/ 2026 h 20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05"/>
                <a:gd name="T118" fmla="*/ 0 h 2034"/>
                <a:gd name="T119" fmla="*/ 3405 w 3405"/>
                <a:gd name="T120" fmla="*/ 2034 h 20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05" h="2034">
                  <a:moveTo>
                    <a:pt x="3405" y="2034"/>
                  </a:moveTo>
                  <a:lnTo>
                    <a:pt x="3390" y="1974"/>
                  </a:lnTo>
                  <a:lnTo>
                    <a:pt x="3377" y="1908"/>
                  </a:lnTo>
                  <a:lnTo>
                    <a:pt x="3364" y="1840"/>
                  </a:lnTo>
                  <a:lnTo>
                    <a:pt x="3351" y="1768"/>
                  </a:lnTo>
                  <a:lnTo>
                    <a:pt x="3340" y="1692"/>
                  </a:lnTo>
                  <a:lnTo>
                    <a:pt x="3327" y="1614"/>
                  </a:lnTo>
                  <a:lnTo>
                    <a:pt x="3314" y="1534"/>
                  </a:lnTo>
                  <a:lnTo>
                    <a:pt x="3303" y="1452"/>
                  </a:lnTo>
                  <a:lnTo>
                    <a:pt x="3279" y="1284"/>
                  </a:lnTo>
                  <a:lnTo>
                    <a:pt x="3256" y="1114"/>
                  </a:lnTo>
                  <a:lnTo>
                    <a:pt x="3243" y="1028"/>
                  </a:lnTo>
                  <a:lnTo>
                    <a:pt x="3232" y="944"/>
                  </a:lnTo>
                  <a:lnTo>
                    <a:pt x="3219" y="862"/>
                  </a:lnTo>
                  <a:lnTo>
                    <a:pt x="3206" y="780"/>
                  </a:lnTo>
                  <a:lnTo>
                    <a:pt x="3191" y="700"/>
                  </a:lnTo>
                  <a:lnTo>
                    <a:pt x="3178" y="622"/>
                  </a:lnTo>
                  <a:lnTo>
                    <a:pt x="3162" y="546"/>
                  </a:lnTo>
                  <a:lnTo>
                    <a:pt x="3147" y="474"/>
                  </a:lnTo>
                  <a:lnTo>
                    <a:pt x="3130" y="406"/>
                  </a:lnTo>
                  <a:lnTo>
                    <a:pt x="3113" y="342"/>
                  </a:lnTo>
                  <a:lnTo>
                    <a:pt x="3095" y="280"/>
                  </a:lnTo>
                  <a:lnTo>
                    <a:pt x="3076" y="226"/>
                  </a:lnTo>
                  <a:lnTo>
                    <a:pt x="3056" y="174"/>
                  </a:lnTo>
                  <a:lnTo>
                    <a:pt x="3035" y="130"/>
                  </a:lnTo>
                  <a:lnTo>
                    <a:pt x="3024" y="110"/>
                  </a:lnTo>
                  <a:lnTo>
                    <a:pt x="3013" y="92"/>
                  </a:lnTo>
                  <a:lnTo>
                    <a:pt x="3002" y="74"/>
                  </a:lnTo>
                  <a:lnTo>
                    <a:pt x="2989" y="58"/>
                  </a:lnTo>
                  <a:lnTo>
                    <a:pt x="2978" y="44"/>
                  </a:lnTo>
                  <a:lnTo>
                    <a:pt x="2965" y="32"/>
                  </a:lnTo>
                  <a:lnTo>
                    <a:pt x="2952" y="22"/>
                  </a:lnTo>
                  <a:lnTo>
                    <a:pt x="2939" y="14"/>
                  </a:lnTo>
                  <a:lnTo>
                    <a:pt x="2926" y="8"/>
                  </a:lnTo>
                  <a:lnTo>
                    <a:pt x="2911" y="4"/>
                  </a:lnTo>
                  <a:lnTo>
                    <a:pt x="2898" y="0"/>
                  </a:lnTo>
                  <a:lnTo>
                    <a:pt x="2883" y="0"/>
                  </a:lnTo>
                  <a:lnTo>
                    <a:pt x="2870" y="2"/>
                  </a:lnTo>
                  <a:lnTo>
                    <a:pt x="2855" y="6"/>
                  </a:lnTo>
                  <a:lnTo>
                    <a:pt x="2842" y="12"/>
                  </a:lnTo>
                  <a:lnTo>
                    <a:pt x="2827" y="18"/>
                  </a:lnTo>
                  <a:lnTo>
                    <a:pt x="2814" y="28"/>
                  </a:lnTo>
                  <a:lnTo>
                    <a:pt x="2801" y="40"/>
                  </a:lnTo>
                  <a:lnTo>
                    <a:pt x="2786" y="54"/>
                  </a:lnTo>
                  <a:lnTo>
                    <a:pt x="2770" y="68"/>
                  </a:lnTo>
                  <a:lnTo>
                    <a:pt x="2757" y="84"/>
                  </a:lnTo>
                  <a:lnTo>
                    <a:pt x="2742" y="104"/>
                  </a:lnTo>
                  <a:lnTo>
                    <a:pt x="2727" y="124"/>
                  </a:lnTo>
                  <a:lnTo>
                    <a:pt x="2714" y="144"/>
                  </a:lnTo>
                  <a:lnTo>
                    <a:pt x="2684" y="192"/>
                  </a:lnTo>
                  <a:lnTo>
                    <a:pt x="2653" y="244"/>
                  </a:lnTo>
                  <a:lnTo>
                    <a:pt x="2621" y="302"/>
                  </a:lnTo>
                  <a:lnTo>
                    <a:pt x="2588" y="362"/>
                  </a:lnTo>
                  <a:lnTo>
                    <a:pt x="2554" y="428"/>
                  </a:lnTo>
                  <a:lnTo>
                    <a:pt x="2519" y="496"/>
                  </a:lnTo>
                  <a:lnTo>
                    <a:pt x="2482" y="568"/>
                  </a:lnTo>
                  <a:lnTo>
                    <a:pt x="2445" y="642"/>
                  </a:lnTo>
                  <a:lnTo>
                    <a:pt x="2406" y="718"/>
                  </a:lnTo>
                  <a:lnTo>
                    <a:pt x="2365" y="796"/>
                  </a:lnTo>
                  <a:lnTo>
                    <a:pt x="2322" y="876"/>
                  </a:lnTo>
                  <a:lnTo>
                    <a:pt x="2279" y="954"/>
                  </a:lnTo>
                  <a:lnTo>
                    <a:pt x="2231" y="1034"/>
                  </a:lnTo>
                  <a:lnTo>
                    <a:pt x="2183" y="1112"/>
                  </a:lnTo>
                  <a:lnTo>
                    <a:pt x="2131" y="1192"/>
                  </a:lnTo>
                  <a:lnTo>
                    <a:pt x="2079" y="1268"/>
                  </a:lnTo>
                  <a:lnTo>
                    <a:pt x="2023" y="1344"/>
                  </a:lnTo>
                  <a:lnTo>
                    <a:pt x="1965" y="1416"/>
                  </a:lnTo>
                  <a:lnTo>
                    <a:pt x="1904" y="1486"/>
                  </a:lnTo>
                  <a:lnTo>
                    <a:pt x="1839" y="1552"/>
                  </a:lnTo>
                  <a:lnTo>
                    <a:pt x="1774" y="1616"/>
                  </a:lnTo>
                  <a:lnTo>
                    <a:pt x="1702" y="1674"/>
                  </a:lnTo>
                  <a:lnTo>
                    <a:pt x="1257" y="1818"/>
                  </a:lnTo>
                  <a:lnTo>
                    <a:pt x="860" y="1912"/>
                  </a:lnTo>
                  <a:lnTo>
                    <a:pt x="751" y="1943"/>
                  </a:lnTo>
                  <a:lnTo>
                    <a:pt x="618" y="1959"/>
                  </a:lnTo>
                  <a:lnTo>
                    <a:pt x="392" y="1982"/>
                  </a:lnTo>
                  <a:lnTo>
                    <a:pt x="198" y="1997"/>
                  </a:lnTo>
                  <a:lnTo>
                    <a:pt x="0" y="2026"/>
                  </a:lnTo>
                </a:path>
              </a:pathLst>
            </a:cu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grpSp>
      <p:sp>
        <p:nvSpPr>
          <p:cNvPr id="115717" name="Freeform 7"/>
          <p:cNvSpPr>
            <a:spLocks/>
          </p:cNvSpPr>
          <p:nvPr/>
        </p:nvSpPr>
        <p:spPr bwMode="black">
          <a:xfrm flipH="1">
            <a:off x="7105650" y="2816225"/>
            <a:ext cx="95250" cy="60325"/>
          </a:xfrm>
          <a:custGeom>
            <a:avLst/>
            <a:gdLst>
              <a:gd name="T0" fmla="*/ 2147483647 w 68"/>
              <a:gd name="T1" fmla="*/ 0 h 90"/>
              <a:gd name="T2" fmla="*/ 0 w 68"/>
              <a:gd name="T3" fmla="*/ 2147483647 h 90"/>
              <a:gd name="T4" fmla="*/ 2147483647 w 68"/>
              <a:gd name="T5" fmla="*/ 2147483647 h 90"/>
              <a:gd name="T6" fmla="*/ 2147483647 w 68"/>
              <a:gd name="T7" fmla="*/ 0 h 90"/>
              <a:gd name="T8" fmla="*/ 0 60000 65536"/>
              <a:gd name="T9" fmla="*/ 0 60000 65536"/>
              <a:gd name="T10" fmla="*/ 0 60000 65536"/>
              <a:gd name="T11" fmla="*/ 0 60000 65536"/>
              <a:gd name="T12" fmla="*/ 0 w 68"/>
              <a:gd name="T13" fmla="*/ 0 h 90"/>
              <a:gd name="T14" fmla="*/ 68 w 68"/>
              <a:gd name="T15" fmla="*/ 90 h 90"/>
            </a:gdLst>
            <a:ahLst/>
            <a:cxnLst>
              <a:cxn ang="T8">
                <a:pos x="T0" y="T1"/>
              </a:cxn>
              <a:cxn ang="T9">
                <a:pos x="T2" y="T3"/>
              </a:cxn>
              <a:cxn ang="T10">
                <a:pos x="T4" y="T5"/>
              </a:cxn>
              <a:cxn ang="T11">
                <a:pos x="T6" y="T7"/>
              </a:cxn>
            </a:cxnLst>
            <a:rect l="T12" t="T13" r="T14" b="T15"/>
            <a:pathLst>
              <a:path w="68" h="90">
                <a:moveTo>
                  <a:pt x="34" y="0"/>
                </a:moveTo>
                <a:lnTo>
                  <a:pt x="0" y="90"/>
                </a:lnTo>
                <a:lnTo>
                  <a:pt x="68" y="90"/>
                </a:lnTo>
                <a:lnTo>
                  <a:pt x="34" y="0"/>
                </a:lnTo>
                <a:close/>
              </a:path>
            </a:pathLst>
          </a:custGeom>
          <a:solidFill>
            <a:schemeClr val="tx1"/>
          </a:solidFill>
          <a:ln w="9525">
            <a:solidFill>
              <a:schemeClr val="accent1"/>
            </a:solidFill>
            <a:round/>
            <a:headEnd/>
            <a:tailEnd/>
          </a:ln>
        </p:spPr>
        <p:txBody>
          <a:bodyPr/>
          <a:lstStyle/>
          <a:p>
            <a:endParaRPr lang="it-IT"/>
          </a:p>
        </p:txBody>
      </p:sp>
      <p:sp>
        <p:nvSpPr>
          <p:cNvPr id="115718" name="Text Box 8"/>
          <p:cNvSpPr txBox="1">
            <a:spLocks noChangeArrowheads="1"/>
          </p:cNvSpPr>
          <p:nvPr/>
        </p:nvSpPr>
        <p:spPr bwMode="blackWhite">
          <a:xfrm flipH="1">
            <a:off x="5951538" y="3328988"/>
            <a:ext cx="1177925" cy="319087"/>
          </a:xfrm>
          <a:prstGeom prst="rect">
            <a:avLst/>
          </a:prstGeom>
          <a:solidFill>
            <a:srgbClr val="9999FF"/>
          </a:solidFill>
          <a:ln w="12700">
            <a:solidFill>
              <a:schemeClr val="tx1"/>
            </a:solidFill>
            <a:miter lim="800000"/>
            <a:headEnd/>
            <a:tailEnd type="none" w="med" len="lg"/>
          </a:ln>
        </p:spPr>
        <p:txBody>
          <a:bodyPr wrap="none" lIns="72000" tIns="0" rIns="72000" bIns="144000" anchor="ctr" anchorCtr="1"/>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70000"/>
              </a:lnSpc>
              <a:buFont typeface="Arial" charset="0"/>
              <a:buNone/>
            </a:pPr>
            <a:r>
              <a:rPr lang="en-GB" sz="1400">
                <a:cs typeface="Tahoma" pitchFamily="34" charset="0"/>
              </a:rPr>
              <a:t> Risk Capital</a:t>
            </a:r>
          </a:p>
        </p:txBody>
      </p:sp>
      <p:sp>
        <p:nvSpPr>
          <p:cNvPr id="115719" name="Line 9"/>
          <p:cNvSpPr>
            <a:spLocks noChangeShapeType="1"/>
          </p:cNvSpPr>
          <p:nvPr/>
        </p:nvSpPr>
        <p:spPr bwMode="auto">
          <a:xfrm flipH="1">
            <a:off x="7418388" y="2840038"/>
            <a:ext cx="1587" cy="1054100"/>
          </a:xfrm>
          <a:prstGeom prst="line">
            <a:avLst/>
          </a:prstGeom>
          <a:noFill/>
          <a:ln w="12700">
            <a:solidFill>
              <a:schemeClr val="accent1"/>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it-IT"/>
          </a:p>
        </p:txBody>
      </p:sp>
      <p:sp>
        <p:nvSpPr>
          <p:cNvPr id="115720" name="Text Box 10"/>
          <p:cNvSpPr txBox="1">
            <a:spLocks noChangeArrowheads="1"/>
          </p:cNvSpPr>
          <p:nvPr/>
        </p:nvSpPr>
        <p:spPr bwMode="auto">
          <a:xfrm flipH="1">
            <a:off x="6788150" y="2660650"/>
            <a:ext cx="701675" cy="1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Probability</a:t>
            </a:r>
          </a:p>
        </p:txBody>
      </p:sp>
      <p:sp>
        <p:nvSpPr>
          <p:cNvPr id="115721" name="Text Box 11"/>
          <p:cNvSpPr txBox="1">
            <a:spLocks noChangeArrowheads="1"/>
          </p:cNvSpPr>
          <p:nvPr/>
        </p:nvSpPr>
        <p:spPr bwMode="auto">
          <a:xfrm flipH="1">
            <a:off x="7923213" y="3957638"/>
            <a:ext cx="3603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Value</a:t>
            </a:r>
          </a:p>
        </p:txBody>
      </p:sp>
      <p:sp>
        <p:nvSpPr>
          <p:cNvPr id="115722" name="Text Box 12"/>
          <p:cNvSpPr txBox="1">
            <a:spLocks noChangeArrowheads="1"/>
          </p:cNvSpPr>
          <p:nvPr/>
        </p:nvSpPr>
        <p:spPr bwMode="auto">
          <a:xfrm flipH="1">
            <a:off x="7142163" y="3900488"/>
            <a:ext cx="5889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Expected</a:t>
            </a:r>
            <a:br>
              <a:rPr lang="en-GB" sz="1000">
                <a:ea typeface="ＭＳ Ｐゴシック" charset="-128"/>
                <a:cs typeface="Tahoma" pitchFamily="34" charset="0"/>
              </a:rPr>
            </a:br>
            <a:r>
              <a:rPr lang="en-GB" sz="1000">
                <a:ea typeface="ＭＳ Ｐゴシック" charset="-128"/>
                <a:cs typeface="Tahoma" pitchFamily="34" charset="0"/>
              </a:rPr>
              <a:t>Value</a:t>
            </a:r>
          </a:p>
        </p:txBody>
      </p:sp>
      <p:sp>
        <p:nvSpPr>
          <p:cNvPr id="115723" name="Line 13"/>
          <p:cNvSpPr>
            <a:spLocks noChangeShapeType="1"/>
          </p:cNvSpPr>
          <p:nvPr/>
        </p:nvSpPr>
        <p:spPr bwMode="blackWhite">
          <a:xfrm>
            <a:off x="4729163" y="3894138"/>
            <a:ext cx="3519487" cy="1587"/>
          </a:xfrm>
          <a:prstGeom prst="line">
            <a:avLst/>
          </a:prstGeom>
          <a:noFill/>
          <a:ln w="127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5724" name="Line 14"/>
          <p:cNvSpPr>
            <a:spLocks noChangeShapeType="1"/>
          </p:cNvSpPr>
          <p:nvPr/>
        </p:nvSpPr>
        <p:spPr bwMode="blackWhite">
          <a:xfrm>
            <a:off x="7165975" y="2857500"/>
            <a:ext cx="1588" cy="1036638"/>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5725" name="Line 15"/>
          <p:cNvSpPr>
            <a:spLocks noChangeShapeType="1"/>
          </p:cNvSpPr>
          <p:nvPr/>
        </p:nvSpPr>
        <p:spPr bwMode="blackWhite">
          <a:xfrm>
            <a:off x="5568950" y="3517900"/>
            <a:ext cx="1588" cy="290513"/>
          </a:xfrm>
          <a:prstGeom prst="line">
            <a:avLst/>
          </a:prstGeom>
          <a:noFill/>
          <a:ln w="12700">
            <a:solidFill>
              <a:schemeClr val="accent1"/>
            </a:solidFill>
            <a:prstDash val="dash"/>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5726" name="Text Box 16"/>
          <p:cNvSpPr txBox="1">
            <a:spLocks noChangeArrowheads="1"/>
          </p:cNvSpPr>
          <p:nvPr/>
        </p:nvSpPr>
        <p:spPr bwMode="auto">
          <a:xfrm flipH="1">
            <a:off x="5237163" y="3197225"/>
            <a:ext cx="725487"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ea typeface="ＭＳ Ｐゴシック" charset="-128"/>
                <a:cs typeface="Tahoma" pitchFamily="34" charset="0"/>
              </a:rPr>
              <a:t>Worst Case</a:t>
            </a:r>
            <a:br>
              <a:rPr lang="en-GB" sz="1000">
                <a:ea typeface="ＭＳ Ｐゴシック" charset="-128"/>
                <a:cs typeface="Tahoma" pitchFamily="34" charset="0"/>
              </a:rPr>
            </a:br>
            <a:r>
              <a:rPr lang="en-GB" sz="1000">
                <a:ea typeface="ＭＳ Ｐゴシック" charset="-128"/>
                <a:cs typeface="Tahoma" pitchFamily="34" charset="0"/>
              </a:rPr>
              <a:t>Value</a:t>
            </a:r>
          </a:p>
        </p:txBody>
      </p:sp>
      <p:sp>
        <p:nvSpPr>
          <p:cNvPr id="115727" name="Rectangle 17"/>
          <p:cNvSpPr>
            <a:spLocks noChangeArrowheads="1"/>
          </p:cNvSpPr>
          <p:nvPr/>
        </p:nvSpPr>
        <p:spPr bwMode="auto">
          <a:xfrm>
            <a:off x="468313" y="2263775"/>
            <a:ext cx="7980362" cy="424815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sp>
        <p:nvSpPr>
          <p:cNvPr id="115728" name="Rectangle 18"/>
          <p:cNvSpPr>
            <a:spLocks noChangeArrowheads="1"/>
          </p:cNvSpPr>
          <p:nvPr/>
        </p:nvSpPr>
        <p:spPr bwMode="auto">
          <a:xfrm>
            <a:off x="4325938" y="4522788"/>
            <a:ext cx="400685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179388" indent="-179388" algn="just" defTabSz="912813">
              <a:lnSpc>
                <a:spcPct val="125000"/>
              </a:lnSpc>
              <a:spcBef>
                <a:spcPct val="25000"/>
              </a:spcBef>
              <a:buClr>
                <a:schemeClr val="tx1"/>
              </a:buClr>
              <a:buFontTx/>
              <a:buChar char="•"/>
            </a:pPr>
            <a:r>
              <a:rPr lang="en-GB" sz="1100">
                <a:cs typeface="Tahoma" pitchFamily="34" charset="0"/>
              </a:rPr>
              <a:t>Risk Capital</a:t>
            </a:r>
            <a:r>
              <a:rPr lang="en-GB" sz="1100" b="0">
                <a:cs typeface="Tahoma" pitchFamily="34" charset="0"/>
              </a:rPr>
              <a:t> is equal to the </a:t>
            </a:r>
            <a:r>
              <a:rPr lang="en-GB" sz="1100">
                <a:cs typeface="Tahoma" pitchFamily="34" charset="0"/>
              </a:rPr>
              <a:t>difference between Available Capital (expected value) and Available Capital (worst case value) after the “worst-case scenario”</a:t>
            </a:r>
            <a:r>
              <a:rPr lang="en-GB" sz="1100" b="0">
                <a:cs typeface="Tahoma" pitchFamily="34" charset="0"/>
              </a:rPr>
              <a:t> (1-year value at risk approach, at a confidence level consistent with the risk appetite)</a:t>
            </a:r>
          </a:p>
          <a:p>
            <a:pPr marL="179388" indent="-179388" algn="just" defTabSz="912813">
              <a:lnSpc>
                <a:spcPct val="125000"/>
              </a:lnSpc>
              <a:spcBef>
                <a:spcPct val="25000"/>
              </a:spcBef>
              <a:buClr>
                <a:schemeClr val="tx1"/>
              </a:buClr>
              <a:buFontTx/>
              <a:buChar char="•"/>
            </a:pPr>
            <a:r>
              <a:rPr lang="en-GB" sz="1100" b="0">
                <a:cs typeface="Tahoma" pitchFamily="34" charset="0"/>
              </a:rPr>
              <a:t>The mentioned </a:t>
            </a:r>
            <a:r>
              <a:rPr lang="en-GB" sz="1100">
                <a:cs typeface="Tahoma" pitchFamily="34" charset="0"/>
              </a:rPr>
              <a:t>“worst-case scenario”</a:t>
            </a:r>
            <a:r>
              <a:rPr lang="en-GB" sz="1100" b="0">
                <a:cs typeface="Tahoma" pitchFamily="34" charset="0"/>
              </a:rPr>
              <a:t> is referring to the joint occurrence of negative outcomes of the different risks</a:t>
            </a:r>
          </a:p>
        </p:txBody>
      </p:sp>
      <p:sp>
        <p:nvSpPr>
          <p:cNvPr id="115729" name="Rectangle 19"/>
          <p:cNvSpPr>
            <a:spLocks noChangeArrowheads="1"/>
          </p:cNvSpPr>
          <p:nvPr/>
        </p:nvSpPr>
        <p:spPr bwMode="auto">
          <a:xfrm>
            <a:off x="4310063" y="2335213"/>
            <a:ext cx="4078287" cy="4103687"/>
          </a:xfrm>
          <a:prstGeom prst="rect">
            <a:avLst/>
          </a:prstGeom>
          <a:noFill/>
          <a:ln w="9525" algn="ctr">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sp>
        <p:nvSpPr>
          <p:cNvPr id="115730" name="Text Box 20"/>
          <p:cNvSpPr txBox="1">
            <a:spLocks noChangeArrowheads="1"/>
          </p:cNvSpPr>
          <p:nvPr/>
        </p:nvSpPr>
        <p:spPr bwMode="auto">
          <a:xfrm>
            <a:off x="4833938" y="2241550"/>
            <a:ext cx="3057525"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70000"/>
              </a:lnSpc>
              <a:buFont typeface="Arial" charset="0"/>
              <a:buNone/>
            </a:pPr>
            <a:r>
              <a:rPr lang="en-GB" sz="1400">
                <a:solidFill>
                  <a:srgbClr val="C00000"/>
                </a:solidFill>
                <a:cs typeface="Tahoma" pitchFamily="34" charset="0"/>
              </a:rPr>
              <a:t>Distribution of Available Capital</a:t>
            </a:r>
          </a:p>
        </p:txBody>
      </p:sp>
      <p:sp>
        <p:nvSpPr>
          <p:cNvPr id="115731" name="Text Box 21"/>
          <p:cNvSpPr txBox="1">
            <a:spLocks noChangeArrowheads="1"/>
          </p:cNvSpPr>
          <p:nvPr/>
        </p:nvSpPr>
        <p:spPr bwMode="auto">
          <a:xfrm>
            <a:off x="396875" y="2241550"/>
            <a:ext cx="2886075"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70000"/>
              </a:lnSpc>
              <a:buFont typeface="Arial" charset="0"/>
              <a:buNone/>
            </a:pPr>
            <a:r>
              <a:rPr lang="en-GB" sz="1400">
                <a:solidFill>
                  <a:srgbClr val="C00000"/>
                </a:solidFill>
                <a:cs typeface="Tahoma" pitchFamily="34" charset="0"/>
              </a:rPr>
              <a:t>Total Balance Sheet Approach</a:t>
            </a:r>
          </a:p>
        </p:txBody>
      </p:sp>
      <p:sp>
        <p:nvSpPr>
          <p:cNvPr id="115732" name="Rectangle 22"/>
          <p:cNvSpPr>
            <a:spLocks noChangeArrowheads="1"/>
          </p:cNvSpPr>
          <p:nvPr/>
        </p:nvSpPr>
        <p:spPr bwMode="auto">
          <a:xfrm>
            <a:off x="1455738" y="2901950"/>
            <a:ext cx="785812" cy="1406525"/>
          </a:xfrm>
          <a:prstGeom prst="rect">
            <a:avLst/>
          </a:prstGeom>
          <a:solidFill>
            <a:schemeClr val="accent1"/>
          </a:solidFill>
          <a:ln w="12700">
            <a:solidFill>
              <a:schemeClr val="bg2"/>
            </a:solidFill>
            <a:miter lim="800000"/>
            <a:headEnd/>
            <a:tailEnd/>
          </a:ln>
        </p:spPr>
        <p:txBody>
          <a:bodyPr wrap="none" anchor="ctr"/>
          <a:lstStyle/>
          <a:p>
            <a:pPr defTabSz="912813"/>
            <a:r>
              <a:rPr lang="en-GB" dirty="0" smtClean="0">
                <a:solidFill>
                  <a:schemeClr val="bg1"/>
                </a:solidFill>
                <a:cs typeface="Tahoma" pitchFamily="34" charset="0"/>
              </a:rPr>
              <a:t>Available </a:t>
            </a:r>
          </a:p>
          <a:p>
            <a:pPr defTabSz="912813"/>
            <a:r>
              <a:rPr lang="en-GB" dirty="0" smtClean="0">
                <a:solidFill>
                  <a:schemeClr val="bg1"/>
                </a:solidFill>
                <a:cs typeface="Tahoma" pitchFamily="34" charset="0"/>
              </a:rPr>
              <a:t>Capital</a:t>
            </a:r>
            <a:endParaRPr lang="en-GB" dirty="0">
              <a:solidFill>
                <a:schemeClr val="bg1"/>
              </a:solidFill>
              <a:cs typeface="Tahoma" pitchFamily="34" charset="0"/>
            </a:endParaRPr>
          </a:p>
        </p:txBody>
      </p:sp>
      <p:sp>
        <p:nvSpPr>
          <p:cNvPr id="115734" name="Rectangle 24"/>
          <p:cNvSpPr>
            <a:spLocks noChangeArrowheads="1"/>
          </p:cNvSpPr>
          <p:nvPr/>
        </p:nvSpPr>
        <p:spPr bwMode="auto">
          <a:xfrm>
            <a:off x="1457325" y="4702175"/>
            <a:ext cx="827088" cy="1657350"/>
          </a:xfrm>
          <a:prstGeom prst="rect">
            <a:avLst/>
          </a:prstGeom>
          <a:solidFill>
            <a:schemeClr val="bg2"/>
          </a:solidFill>
          <a:ln w="12700">
            <a:solidFill>
              <a:schemeClr val="bg2"/>
            </a:solidFill>
            <a:miter lim="800000"/>
            <a:headEnd/>
            <a:tailEnd/>
          </a:ln>
        </p:spPr>
        <p:txBody>
          <a:bodyPr wrap="none"/>
          <a:lstStyle/>
          <a:p>
            <a:pPr defTabSz="912813"/>
            <a:r>
              <a:rPr lang="en-GB">
                <a:solidFill>
                  <a:schemeClr val="bg1"/>
                </a:solidFill>
                <a:cs typeface="Tahoma" pitchFamily="34" charset="0"/>
              </a:rPr>
              <a:t/>
            </a:r>
            <a:br>
              <a:rPr lang="en-GB">
                <a:solidFill>
                  <a:schemeClr val="bg1"/>
                </a:solidFill>
                <a:cs typeface="Tahoma" pitchFamily="34" charset="0"/>
              </a:rPr>
            </a:br>
            <a:r>
              <a:rPr lang="en-GB">
                <a:solidFill>
                  <a:schemeClr val="bg1"/>
                </a:solidFill>
                <a:cs typeface="Tahoma" pitchFamily="34" charset="0"/>
              </a:rPr>
              <a:t>Best</a:t>
            </a:r>
          </a:p>
          <a:p>
            <a:pPr defTabSz="912813"/>
            <a:r>
              <a:rPr lang="en-GB">
                <a:solidFill>
                  <a:schemeClr val="bg1"/>
                </a:solidFill>
                <a:cs typeface="Tahoma" pitchFamily="34" charset="0"/>
              </a:rPr>
              <a:t>Estimate</a:t>
            </a:r>
          </a:p>
          <a:p>
            <a:pPr defTabSz="912813"/>
            <a:r>
              <a:rPr lang="en-GB">
                <a:solidFill>
                  <a:schemeClr val="bg1"/>
                </a:solidFill>
                <a:cs typeface="Tahoma" pitchFamily="34" charset="0"/>
              </a:rPr>
              <a:t>of</a:t>
            </a:r>
          </a:p>
          <a:p>
            <a:pPr defTabSz="912813"/>
            <a:r>
              <a:rPr lang="en-GB">
                <a:solidFill>
                  <a:schemeClr val="bg1"/>
                </a:solidFill>
                <a:cs typeface="Tahoma" pitchFamily="34" charset="0"/>
              </a:rPr>
              <a:t>Liabilities</a:t>
            </a:r>
          </a:p>
        </p:txBody>
      </p:sp>
      <p:sp>
        <p:nvSpPr>
          <p:cNvPr id="115735" name="Rectangle 25"/>
          <p:cNvSpPr>
            <a:spLocks noChangeArrowheads="1"/>
          </p:cNvSpPr>
          <p:nvPr/>
        </p:nvSpPr>
        <p:spPr bwMode="auto">
          <a:xfrm>
            <a:off x="1457325" y="4351338"/>
            <a:ext cx="785813" cy="307975"/>
          </a:xfrm>
          <a:prstGeom prst="rect">
            <a:avLst/>
          </a:prstGeom>
          <a:solidFill>
            <a:srgbClr val="C0C0C0"/>
          </a:solidFill>
          <a:ln w="12700">
            <a:solidFill>
              <a:schemeClr val="bg2"/>
            </a:solidFill>
            <a:miter lim="800000"/>
            <a:headEnd/>
            <a:tailEnd/>
          </a:ln>
        </p:spPr>
        <p:txBody>
          <a:bodyPr wrap="none" anchor="ctr"/>
          <a:lstStyle/>
          <a:p>
            <a:pPr defTabSz="912813"/>
            <a:r>
              <a:rPr lang="en-GB" sz="1000" dirty="0" smtClean="0">
                <a:cs typeface="Tahoma" pitchFamily="34" charset="0"/>
              </a:rPr>
              <a:t>Risk Margin</a:t>
            </a:r>
            <a:endParaRPr lang="en-GB" sz="1000" dirty="0">
              <a:cs typeface="Tahoma" pitchFamily="34" charset="0"/>
            </a:endParaRPr>
          </a:p>
        </p:txBody>
      </p:sp>
      <p:sp>
        <p:nvSpPr>
          <p:cNvPr id="115736" name="Rectangle 26"/>
          <p:cNvSpPr>
            <a:spLocks noChangeArrowheads="1"/>
          </p:cNvSpPr>
          <p:nvPr/>
        </p:nvSpPr>
        <p:spPr bwMode="auto">
          <a:xfrm>
            <a:off x="538163" y="2901950"/>
            <a:ext cx="827087" cy="3457575"/>
          </a:xfrm>
          <a:prstGeom prst="rect">
            <a:avLst/>
          </a:prstGeom>
          <a:gradFill rotWithShape="1">
            <a:gsLst>
              <a:gs pos="0">
                <a:schemeClr val="accent1"/>
              </a:gs>
              <a:gs pos="100000">
                <a:schemeClr val="bg2"/>
              </a:gs>
            </a:gsLst>
            <a:lin ang="5400000" scaled="1"/>
          </a:gradFill>
          <a:ln w="11176">
            <a:solidFill>
              <a:schemeClr val="bg2"/>
            </a:solidFill>
            <a:miter lim="800000"/>
            <a:headEnd/>
            <a:tailEnd/>
          </a:ln>
        </p:spPr>
        <p:txBody>
          <a:bodyPr anchor="ctr" anchorCtr="1"/>
          <a:lstStyle/>
          <a:p>
            <a:pPr defTabSz="912813"/>
            <a:r>
              <a:rPr lang="en-GB">
                <a:solidFill>
                  <a:schemeClr val="bg1"/>
                </a:solidFill>
                <a:cs typeface="Tahoma" pitchFamily="34" charset="0"/>
              </a:rPr>
              <a:t>Market value of assets</a:t>
            </a:r>
          </a:p>
        </p:txBody>
      </p:sp>
      <p:sp>
        <p:nvSpPr>
          <p:cNvPr id="115737" name="AutoShape 27"/>
          <p:cNvSpPr>
            <a:spLocks/>
          </p:cNvSpPr>
          <p:nvPr/>
        </p:nvSpPr>
        <p:spPr bwMode="auto">
          <a:xfrm>
            <a:off x="2339975" y="2889250"/>
            <a:ext cx="136525" cy="1319213"/>
          </a:xfrm>
          <a:prstGeom prst="rightBrace">
            <a:avLst>
              <a:gd name="adj1" fmla="val 84013"/>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grpSp>
        <p:nvGrpSpPr>
          <p:cNvPr id="115738" name="Group 29"/>
          <p:cNvGrpSpPr>
            <a:grpSpLocks/>
          </p:cNvGrpSpPr>
          <p:nvPr/>
        </p:nvGrpSpPr>
        <p:grpSpPr bwMode="auto">
          <a:xfrm>
            <a:off x="466725" y="5727700"/>
            <a:ext cx="889000" cy="247650"/>
            <a:chOff x="714" y="2854"/>
            <a:chExt cx="511" cy="125"/>
          </a:xfrm>
        </p:grpSpPr>
        <p:sp>
          <p:nvSpPr>
            <p:cNvPr id="115754" name="Line 30"/>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5755" name="Line 31"/>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15739" name="Group 32"/>
          <p:cNvGrpSpPr>
            <a:grpSpLocks/>
          </p:cNvGrpSpPr>
          <p:nvPr/>
        </p:nvGrpSpPr>
        <p:grpSpPr bwMode="auto">
          <a:xfrm>
            <a:off x="1403350" y="5727700"/>
            <a:ext cx="889000" cy="247650"/>
            <a:chOff x="714" y="2854"/>
            <a:chExt cx="511" cy="125"/>
          </a:xfrm>
        </p:grpSpPr>
        <p:sp>
          <p:nvSpPr>
            <p:cNvPr id="115752" name="Line 33"/>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5753" name="Line 34"/>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aphicFrame>
        <p:nvGraphicFramePr>
          <p:cNvPr id="297007" name="Group 47"/>
          <p:cNvGraphicFramePr>
            <a:graphicFrameLocks noGrp="1"/>
          </p:cNvGraphicFramePr>
          <p:nvPr>
            <p:ph idx="1"/>
            <p:extLst>
              <p:ext uri="{D42A27DB-BD31-4B8C-83A1-F6EECF244321}">
                <p14:modId xmlns:p14="http://schemas.microsoft.com/office/powerpoint/2010/main" xmlns="" val="3434377051"/>
              </p:ext>
            </p:extLst>
          </p:nvPr>
        </p:nvGraphicFramePr>
        <p:xfrm>
          <a:off x="468313" y="1125538"/>
          <a:ext cx="7980362" cy="1008062"/>
        </p:xfrm>
        <a:graphic>
          <a:graphicData uri="http://schemas.openxmlformats.org/drawingml/2006/table">
            <a:tbl>
              <a:tblPr/>
              <a:tblGrid>
                <a:gridCol w="1518184"/>
                <a:gridCol w="6462178"/>
              </a:tblGrid>
              <a:tr h="1008062">
                <a:tc>
                  <a:txBody>
                    <a:bodyPr/>
                    <a:lstStyle/>
                    <a:p>
                      <a:pPr marL="0" marR="0" lvl="0" indent="0" algn="l" defTabSz="914400" rtl="0" eaLnBrk="1" fontAlgn="base" latinLnBrk="0" hangingPunct="1">
                        <a:lnSpc>
                          <a:spcPct val="125000"/>
                        </a:lnSpc>
                        <a:spcBef>
                          <a:spcPct val="25000"/>
                        </a:spcBef>
                        <a:spcAft>
                          <a:spcPct val="0"/>
                        </a:spcAft>
                        <a:buClrTx/>
                        <a:buSzTx/>
                        <a:buFontTx/>
                        <a:buNone/>
                        <a:tabLst/>
                      </a:pPr>
                      <a:r>
                        <a:rPr kumimoji="0" lang="en-GB" sz="1300" b="1" i="0" u="none" strike="noStrike" cap="none" normalizeH="0" baseline="0" dirty="0" smtClean="0">
                          <a:ln>
                            <a:noFill/>
                          </a:ln>
                          <a:solidFill>
                            <a:srgbClr val="7A0000"/>
                          </a:solidFill>
                          <a:effectLst/>
                          <a:latin typeface="Arial" pitchFamily="34" charset="0"/>
                        </a:rPr>
                        <a:t>Risk Capital under Economic Balance Sheet</a:t>
                      </a:r>
                    </a:p>
                  </a:txBody>
                  <a:tcPr marL="86400" marR="86400" anchor="ctr" horzOverflow="overflow">
                    <a:lnL cap="flat">
                      <a:noFill/>
                    </a:lnL>
                    <a:lnR w="38100" cap="flat" cmpd="sng" algn="ctr">
                      <a:solidFill>
                        <a:schemeClr val="bg1"/>
                      </a:solidFill>
                      <a:prstDash val="solid"/>
                      <a:round/>
                      <a:headEnd type="none" w="med" len="med"/>
                      <a:tailEnd type="none" w="med" len="med"/>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solidFill>
                      <a:srgbClr val="DDDDDD"/>
                    </a:solidFill>
                  </a:tcPr>
                </a:tc>
                <a:tc>
                  <a:txBody>
                    <a:bodyPr/>
                    <a:lstStyle/>
                    <a:p>
                      <a:pPr marL="179388" marR="0" lvl="1" indent="0" algn="l" defTabSz="914400" rtl="0" eaLnBrk="1" fontAlgn="base" latinLnBrk="0" hangingPunct="1">
                        <a:lnSpc>
                          <a:spcPct val="125000"/>
                        </a:lnSpc>
                        <a:spcBef>
                          <a:spcPct val="25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rPr>
                        <a:t>Risk Capital is the capital necessary to absorb the maximum loss of Available Capital, identified according t</a:t>
                      </a:r>
                      <a:r>
                        <a:rPr kumimoji="0" lang="en-GB" sz="1200" b="1" i="0" u="none" strike="noStrike" cap="none" normalizeH="0" baseline="0" dirty="0" smtClean="0">
                          <a:ln>
                            <a:noFill/>
                          </a:ln>
                          <a:solidFill>
                            <a:schemeClr val="tx1"/>
                          </a:solidFill>
                          <a:effectLst/>
                          <a:latin typeface="Arial" pitchFamily="34" charset="0"/>
                        </a:rPr>
                        <a:t>o a 1-year value </a:t>
                      </a:r>
                      <a:r>
                        <a:rPr kumimoji="0" lang="en-GB" sz="1200" b="0" i="0" u="none" strike="noStrike" cap="none" normalizeH="0" baseline="0" dirty="0" smtClean="0">
                          <a:ln>
                            <a:noFill/>
                          </a:ln>
                          <a:solidFill>
                            <a:schemeClr val="tx1"/>
                          </a:solidFill>
                          <a:effectLst/>
                          <a:latin typeface="Arial" pitchFamily="34" charset="0"/>
                        </a:rPr>
                        <a:t>at risk approach, at a specified confidence level consistent with </a:t>
                      </a:r>
                      <a:r>
                        <a:rPr kumimoji="0" lang="en-GB" sz="1200" b="1" i="0" u="none" strike="noStrike" cap="none" normalizeH="0" baseline="0" dirty="0" smtClean="0">
                          <a:ln>
                            <a:noFill/>
                          </a:ln>
                          <a:solidFill>
                            <a:schemeClr val="tx1"/>
                          </a:solidFill>
                          <a:effectLst/>
                          <a:latin typeface="Arial" pitchFamily="34" charset="0"/>
                        </a:rPr>
                        <a:t>the risk appetite</a:t>
                      </a:r>
                      <a:r>
                        <a:rPr kumimoji="0" lang="en-GB" sz="1200" b="0" i="0" u="none" strike="noStrike" cap="none" normalizeH="0" baseline="0" dirty="0" smtClean="0">
                          <a:ln>
                            <a:noFill/>
                          </a:ln>
                          <a:solidFill>
                            <a:schemeClr val="tx1"/>
                          </a:solidFill>
                          <a:effectLst/>
                          <a:latin typeface="Arial" pitchFamily="34" charset="0"/>
                        </a:rPr>
                        <a:t>: at </a:t>
                      </a:r>
                      <a:r>
                        <a:rPr kumimoji="0" lang="en-GB" sz="1200" b="1" i="0" u="none" strike="noStrike" cap="none" normalizeH="0" baseline="0" dirty="0" smtClean="0">
                          <a:ln>
                            <a:noFill/>
                          </a:ln>
                          <a:solidFill>
                            <a:schemeClr val="tx1"/>
                          </a:solidFill>
                          <a:effectLst/>
                          <a:latin typeface="Arial" pitchFamily="34" charset="0"/>
                        </a:rPr>
                        <a:t>99.5% (BBB) for Solvency II</a:t>
                      </a:r>
                      <a:r>
                        <a:rPr kumimoji="0" lang="en-GB" sz="1200" b="0" i="0" u="none" strike="noStrike" cap="none" normalizeH="0" baseline="0" dirty="0" smtClean="0">
                          <a:ln>
                            <a:noFill/>
                          </a:ln>
                          <a:solidFill>
                            <a:schemeClr val="tx1"/>
                          </a:solidFill>
                          <a:effectLst/>
                          <a:latin typeface="Arial" pitchFamily="34" charset="0"/>
                        </a:rPr>
                        <a:t> purposes.</a:t>
                      </a:r>
                    </a:p>
                  </a:txBody>
                  <a:tcPr marL="86400" marR="86400" horzOverflow="overflow">
                    <a:lnL w="38100" cap="flat" cmpd="sng" algn="ctr">
                      <a:solidFill>
                        <a:schemeClr val="bg1"/>
                      </a:solidFill>
                      <a:prstDash val="solid"/>
                      <a:round/>
                      <a:headEnd type="none" w="med" len="med"/>
                      <a:tailEnd type="none" w="med" len="med"/>
                    </a:lnL>
                    <a:lnR cap="flat">
                      <a:noFill/>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noFill/>
                  </a:tcPr>
                </a:tc>
              </a:tr>
            </a:tbl>
          </a:graphicData>
        </a:graphic>
      </p:graphicFrame>
      <p:sp>
        <p:nvSpPr>
          <p:cNvPr id="115746" name="Rectangle 43"/>
          <p:cNvSpPr>
            <a:spLocks noChangeArrowheads="1"/>
          </p:cNvSpPr>
          <p:nvPr/>
        </p:nvSpPr>
        <p:spPr bwMode="auto">
          <a:xfrm>
            <a:off x="371475" y="630238"/>
            <a:ext cx="82296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algn="l" defTabSz="912813"/>
            <a:r>
              <a:rPr lang="en-GB" sz="2000">
                <a:solidFill>
                  <a:schemeClr val="bg1"/>
                </a:solidFill>
                <a:cs typeface="Tahoma" pitchFamily="34" charset="0"/>
              </a:rPr>
              <a:t>Methodology: Risk Capital </a:t>
            </a:r>
          </a:p>
        </p:txBody>
      </p:sp>
      <p:sp>
        <p:nvSpPr>
          <p:cNvPr id="115747" name="AutoShape 45"/>
          <p:cNvSpPr>
            <a:spLocks/>
          </p:cNvSpPr>
          <p:nvPr/>
        </p:nvSpPr>
        <p:spPr bwMode="auto">
          <a:xfrm>
            <a:off x="2339975" y="4387850"/>
            <a:ext cx="142875" cy="1979613"/>
          </a:xfrm>
          <a:prstGeom prst="rightBrace">
            <a:avLst>
              <a:gd name="adj1" fmla="val 115463"/>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2813"/>
            <a:endParaRPr lang="it-IT">
              <a:cs typeface="Tahoma" pitchFamily="34" charset="0"/>
            </a:endParaRPr>
          </a:p>
        </p:txBody>
      </p:sp>
      <p:sp>
        <p:nvSpPr>
          <p:cNvPr id="115748" name="TextBox 44"/>
          <p:cNvSpPr txBox="1">
            <a:spLocks noChangeArrowheads="1"/>
          </p:cNvSpPr>
          <p:nvPr/>
        </p:nvSpPr>
        <p:spPr bwMode="auto">
          <a:xfrm>
            <a:off x="2489200" y="3314700"/>
            <a:ext cx="124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t>AVAILABLE CAPITAL</a:t>
            </a:r>
          </a:p>
        </p:txBody>
      </p:sp>
      <p:sp>
        <p:nvSpPr>
          <p:cNvPr id="115749" name="TextBox 45"/>
          <p:cNvSpPr txBox="1">
            <a:spLocks noChangeArrowheads="1"/>
          </p:cNvSpPr>
          <p:nvPr/>
        </p:nvSpPr>
        <p:spPr bwMode="auto">
          <a:xfrm>
            <a:off x="2514600" y="5029200"/>
            <a:ext cx="12446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t>FAIR VALUE OF LIABILITIES</a:t>
            </a:r>
          </a:p>
        </p:txBody>
      </p:sp>
      <p:sp>
        <p:nvSpPr>
          <p:cNvPr id="11575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396260692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defTabSz="912813"/>
            <a:r>
              <a:rPr lang="en-GB" sz="2000" smtClean="0"/>
              <a:t>Methodology for Risk Capital: Theoretical approach</a:t>
            </a:r>
          </a:p>
        </p:txBody>
      </p:sp>
      <p:sp>
        <p:nvSpPr>
          <p:cNvPr id="116739" name="Rectangle 2"/>
          <p:cNvSpPr>
            <a:spLocks noChangeArrowheads="1"/>
          </p:cNvSpPr>
          <p:nvPr/>
        </p:nvSpPr>
        <p:spPr bwMode="auto">
          <a:xfrm>
            <a:off x="2124075" y="1125538"/>
            <a:ext cx="5472113" cy="2951162"/>
          </a:xfrm>
          <a:prstGeom prst="rect">
            <a:avLst/>
          </a:prstGeom>
          <a:solidFill>
            <a:schemeClr val="bg1"/>
          </a:solidFill>
          <a:ln w="12700">
            <a:solidFill>
              <a:schemeClr val="tx1"/>
            </a:solidFill>
            <a:miter lim="800000"/>
            <a:headEnd/>
            <a:tailEnd/>
          </a:ln>
        </p:spPr>
        <p:txBody>
          <a:bodyPr wrap="none" anchor="ctr"/>
          <a:lstStyle/>
          <a:p>
            <a:pPr algn="l" defTabSz="912813" eaLnBrk="1" hangingPunct="1"/>
            <a:endParaRPr lang="it-IT" sz="2000" b="0">
              <a:solidFill>
                <a:srgbClr val="000000"/>
              </a:solidFill>
            </a:endParaRPr>
          </a:p>
        </p:txBody>
      </p:sp>
      <p:sp>
        <p:nvSpPr>
          <p:cNvPr id="116740" name="Rectangle 3"/>
          <p:cNvSpPr>
            <a:spLocks noChangeArrowheads="1"/>
          </p:cNvSpPr>
          <p:nvPr/>
        </p:nvSpPr>
        <p:spPr bwMode="auto">
          <a:xfrm>
            <a:off x="3348038" y="4221163"/>
            <a:ext cx="4248150" cy="1944687"/>
          </a:xfrm>
          <a:prstGeom prst="rect">
            <a:avLst/>
          </a:prstGeom>
          <a:solidFill>
            <a:schemeClr val="bg1"/>
          </a:solidFill>
          <a:ln w="12700">
            <a:solidFill>
              <a:schemeClr val="tx1"/>
            </a:solidFill>
            <a:miter lim="800000"/>
            <a:headEnd/>
            <a:tailEnd/>
          </a:ln>
        </p:spPr>
        <p:txBody>
          <a:bodyPr wrap="none" anchor="ctr"/>
          <a:lstStyle/>
          <a:p>
            <a:pPr algn="l" defTabSz="912813" eaLnBrk="1" hangingPunct="1"/>
            <a:endParaRPr lang="it-IT" sz="2000" b="0">
              <a:solidFill>
                <a:srgbClr val="000000"/>
              </a:solidFill>
            </a:endParaRPr>
          </a:p>
        </p:txBody>
      </p:sp>
      <p:sp>
        <p:nvSpPr>
          <p:cNvPr id="116741" name="Line 5"/>
          <p:cNvSpPr>
            <a:spLocks noChangeShapeType="1"/>
          </p:cNvSpPr>
          <p:nvPr/>
        </p:nvSpPr>
        <p:spPr bwMode="auto">
          <a:xfrm>
            <a:off x="5003800" y="3932238"/>
            <a:ext cx="0" cy="649287"/>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6742" name="Text Box 6"/>
          <p:cNvSpPr txBox="1">
            <a:spLocks noChangeArrowheads="1"/>
          </p:cNvSpPr>
          <p:nvPr/>
        </p:nvSpPr>
        <p:spPr bwMode="auto">
          <a:xfrm>
            <a:off x="2195513" y="4400550"/>
            <a:ext cx="1152525"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200">
                <a:solidFill>
                  <a:srgbClr val="003366"/>
                </a:solidFill>
              </a:rPr>
              <a:t>Discounting </a:t>
            </a:r>
          </a:p>
          <a:p>
            <a:pPr algn="l"/>
            <a:r>
              <a:rPr lang="en-GB" sz="1200">
                <a:solidFill>
                  <a:srgbClr val="003366"/>
                </a:solidFill>
              </a:rPr>
              <a:t>to t=0 at </a:t>
            </a:r>
          </a:p>
          <a:p>
            <a:pPr algn="l"/>
            <a:r>
              <a:rPr lang="en-GB" sz="1200">
                <a:solidFill>
                  <a:srgbClr val="003366"/>
                </a:solidFill>
              </a:rPr>
              <a:t>risk free rate</a:t>
            </a:r>
          </a:p>
        </p:txBody>
      </p:sp>
      <p:grpSp>
        <p:nvGrpSpPr>
          <p:cNvPr id="116743" name="Group 7"/>
          <p:cNvGrpSpPr>
            <a:grpSpLocks/>
          </p:cNvGrpSpPr>
          <p:nvPr/>
        </p:nvGrpSpPr>
        <p:grpSpPr bwMode="auto">
          <a:xfrm>
            <a:off x="3395663" y="4251325"/>
            <a:ext cx="4129087" cy="1866900"/>
            <a:chOff x="2411" y="2995"/>
            <a:chExt cx="2601" cy="1176"/>
          </a:xfrm>
        </p:grpSpPr>
        <p:sp>
          <p:nvSpPr>
            <p:cNvPr id="116771" name="Line 8"/>
            <p:cNvSpPr>
              <a:spLocks noChangeShapeType="1"/>
            </p:cNvSpPr>
            <p:nvPr/>
          </p:nvSpPr>
          <p:spPr bwMode="auto">
            <a:xfrm flipH="1">
              <a:off x="3032" y="3753"/>
              <a:ext cx="1363" cy="0"/>
            </a:xfrm>
            <a:prstGeom prst="line">
              <a:avLst/>
            </a:prstGeom>
            <a:noFill/>
            <a:ln w="12700">
              <a:solidFill>
                <a:srgbClr val="000080"/>
              </a:solidFill>
              <a:round/>
              <a:headEnd type="triangle" w="med" len="med"/>
              <a:tailEnd type="triangle" w="med" len="med"/>
            </a:ln>
            <a:extLst>
              <a:ext uri="{909E8E84-426E-40DD-AFC4-6F175D3DCCD1}">
                <a14:hiddenFill xmlns:a14="http://schemas.microsoft.com/office/drawing/2010/main" xmlns="">
                  <a:noFill/>
                </a14:hiddenFill>
              </a:ext>
            </a:extLst>
          </p:spPr>
          <p:txBody>
            <a:bodyPr lIns="0" tIns="0" rIns="0" bIns="0" anchor="ctr">
              <a:spAutoFit/>
            </a:bodyPr>
            <a:lstStyle/>
            <a:p>
              <a:endParaRPr lang="it-IT"/>
            </a:p>
          </p:txBody>
        </p:sp>
        <p:grpSp>
          <p:nvGrpSpPr>
            <p:cNvPr id="116772" name="Group 9"/>
            <p:cNvGrpSpPr>
              <a:grpSpLocks noChangeAspect="1"/>
            </p:cNvGrpSpPr>
            <p:nvPr/>
          </p:nvGrpSpPr>
          <p:grpSpPr bwMode="auto">
            <a:xfrm>
              <a:off x="2433" y="3146"/>
              <a:ext cx="2450" cy="766"/>
              <a:chOff x="524" y="1100"/>
              <a:chExt cx="3405" cy="2038"/>
            </a:xfrm>
          </p:grpSpPr>
          <p:sp>
            <p:nvSpPr>
              <p:cNvPr id="116785" name="Freeform 10"/>
              <p:cNvSpPr>
                <a:spLocks noChangeAspect="1"/>
              </p:cNvSpPr>
              <p:nvPr/>
            </p:nvSpPr>
            <p:spPr bwMode="blackWhite">
              <a:xfrm>
                <a:off x="549" y="3021"/>
                <a:ext cx="813" cy="117"/>
              </a:xfrm>
              <a:custGeom>
                <a:avLst/>
                <a:gdLst>
                  <a:gd name="T0" fmla="*/ 813 w 813"/>
                  <a:gd name="T1" fmla="*/ 117 h 117"/>
                  <a:gd name="T2" fmla="*/ 0 w 813"/>
                  <a:gd name="T3" fmla="*/ 117 h 117"/>
                  <a:gd name="T4" fmla="*/ 18 w 813"/>
                  <a:gd name="T5" fmla="*/ 99 h 117"/>
                  <a:gd name="T6" fmla="*/ 264 w 813"/>
                  <a:gd name="T7" fmla="*/ 75 h 117"/>
                  <a:gd name="T8" fmla="*/ 627 w 813"/>
                  <a:gd name="T9" fmla="*/ 39 h 117"/>
                  <a:gd name="T10" fmla="*/ 813 w 813"/>
                  <a:gd name="T11" fmla="*/ 0 h 117"/>
                  <a:gd name="T12" fmla="*/ 813 w 813"/>
                  <a:gd name="T13" fmla="*/ 117 h 117"/>
                  <a:gd name="T14" fmla="*/ 0 60000 65536"/>
                  <a:gd name="T15" fmla="*/ 0 60000 65536"/>
                  <a:gd name="T16" fmla="*/ 0 60000 65536"/>
                  <a:gd name="T17" fmla="*/ 0 60000 65536"/>
                  <a:gd name="T18" fmla="*/ 0 60000 65536"/>
                  <a:gd name="T19" fmla="*/ 0 60000 65536"/>
                  <a:gd name="T20" fmla="*/ 0 60000 65536"/>
                  <a:gd name="T21" fmla="*/ 0 w 813"/>
                  <a:gd name="T22" fmla="*/ 0 h 117"/>
                  <a:gd name="T23" fmla="*/ 813 w 813"/>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117">
                    <a:moveTo>
                      <a:pt x="813" y="117"/>
                    </a:moveTo>
                    <a:lnTo>
                      <a:pt x="0" y="117"/>
                    </a:lnTo>
                    <a:lnTo>
                      <a:pt x="18" y="99"/>
                    </a:lnTo>
                    <a:lnTo>
                      <a:pt x="264" y="75"/>
                    </a:lnTo>
                    <a:lnTo>
                      <a:pt x="627" y="39"/>
                    </a:lnTo>
                    <a:lnTo>
                      <a:pt x="813" y="0"/>
                    </a:lnTo>
                    <a:lnTo>
                      <a:pt x="813" y="117"/>
                    </a:lnTo>
                    <a:close/>
                  </a:path>
                </a:pathLst>
              </a:custGeom>
              <a:solidFill>
                <a:srgbClr val="C0C0C0"/>
              </a:solidFill>
              <a:ln w="12700">
                <a:solidFill>
                  <a:schemeClr val="tx1"/>
                </a:solidFill>
                <a:round/>
                <a:headEnd/>
                <a:tailEnd/>
              </a:ln>
            </p:spPr>
            <p:txBody>
              <a:bodyPr wrap="none" lIns="0" tIns="0" rIns="0" bIns="0" anchor="ctr"/>
              <a:lstStyle/>
              <a:p>
                <a:endParaRPr lang="it-IT"/>
              </a:p>
            </p:txBody>
          </p:sp>
          <p:sp>
            <p:nvSpPr>
              <p:cNvPr id="116786" name="Freeform 11"/>
              <p:cNvSpPr>
                <a:spLocks noChangeAspect="1"/>
              </p:cNvSpPr>
              <p:nvPr/>
            </p:nvSpPr>
            <p:spPr bwMode="auto">
              <a:xfrm>
                <a:off x="524" y="1100"/>
                <a:ext cx="3405" cy="2034"/>
              </a:xfrm>
              <a:custGeom>
                <a:avLst/>
                <a:gdLst>
                  <a:gd name="T0" fmla="*/ 3390 w 3405"/>
                  <a:gd name="T1" fmla="*/ 1974 h 2034"/>
                  <a:gd name="T2" fmla="*/ 3364 w 3405"/>
                  <a:gd name="T3" fmla="*/ 1840 h 2034"/>
                  <a:gd name="T4" fmla="*/ 3340 w 3405"/>
                  <a:gd name="T5" fmla="*/ 1692 h 2034"/>
                  <a:gd name="T6" fmla="*/ 3314 w 3405"/>
                  <a:gd name="T7" fmla="*/ 1534 h 2034"/>
                  <a:gd name="T8" fmla="*/ 3279 w 3405"/>
                  <a:gd name="T9" fmla="*/ 1284 h 2034"/>
                  <a:gd name="T10" fmla="*/ 3243 w 3405"/>
                  <a:gd name="T11" fmla="*/ 1028 h 2034"/>
                  <a:gd name="T12" fmla="*/ 3219 w 3405"/>
                  <a:gd name="T13" fmla="*/ 862 h 2034"/>
                  <a:gd name="T14" fmla="*/ 3191 w 3405"/>
                  <a:gd name="T15" fmla="*/ 700 h 2034"/>
                  <a:gd name="T16" fmla="*/ 3162 w 3405"/>
                  <a:gd name="T17" fmla="*/ 546 h 2034"/>
                  <a:gd name="T18" fmla="*/ 3130 w 3405"/>
                  <a:gd name="T19" fmla="*/ 406 h 2034"/>
                  <a:gd name="T20" fmla="*/ 3095 w 3405"/>
                  <a:gd name="T21" fmla="*/ 280 h 2034"/>
                  <a:gd name="T22" fmla="*/ 3056 w 3405"/>
                  <a:gd name="T23" fmla="*/ 174 h 2034"/>
                  <a:gd name="T24" fmla="*/ 3024 w 3405"/>
                  <a:gd name="T25" fmla="*/ 110 h 2034"/>
                  <a:gd name="T26" fmla="*/ 3002 w 3405"/>
                  <a:gd name="T27" fmla="*/ 74 h 2034"/>
                  <a:gd name="T28" fmla="*/ 2978 w 3405"/>
                  <a:gd name="T29" fmla="*/ 44 h 2034"/>
                  <a:gd name="T30" fmla="*/ 2952 w 3405"/>
                  <a:gd name="T31" fmla="*/ 22 h 2034"/>
                  <a:gd name="T32" fmla="*/ 2926 w 3405"/>
                  <a:gd name="T33" fmla="*/ 8 h 2034"/>
                  <a:gd name="T34" fmla="*/ 2898 w 3405"/>
                  <a:gd name="T35" fmla="*/ 0 h 2034"/>
                  <a:gd name="T36" fmla="*/ 2870 w 3405"/>
                  <a:gd name="T37" fmla="*/ 2 h 2034"/>
                  <a:gd name="T38" fmla="*/ 2842 w 3405"/>
                  <a:gd name="T39" fmla="*/ 12 h 2034"/>
                  <a:gd name="T40" fmla="*/ 2814 w 3405"/>
                  <a:gd name="T41" fmla="*/ 28 h 2034"/>
                  <a:gd name="T42" fmla="*/ 2786 w 3405"/>
                  <a:gd name="T43" fmla="*/ 54 h 2034"/>
                  <a:gd name="T44" fmla="*/ 2757 w 3405"/>
                  <a:gd name="T45" fmla="*/ 84 h 2034"/>
                  <a:gd name="T46" fmla="*/ 2727 w 3405"/>
                  <a:gd name="T47" fmla="*/ 124 h 2034"/>
                  <a:gd name="T48" fmla="*/ 2684 w 3405"/>
                  <a:gd name="T49" fmla="*/ 192 h 2034"/>
                  <a:gd name="T50" fmla="*/ 2621 w 3405"/>
                  <a:gd name="T51" fmla="*/ 302 h 2034"/>
                  <a:gd name="T52" fmla="*/ 2554 w 3405"/>
                  <a:gd name="T53" fmla="*/ 428 h 2034"/>
                  <a:gd name="T54" fmla="*/ 2482 w 3405"/>
                  <a:gd name="T55" fmla="*/ 568 h 2034"/>
                  <a:gd name="T56" fmla="*/ 2406 w 3405"/>
                  <a:gd name="T57" fmla="*/ 718 h 2034"/>
                  <a:gd name="T58" fmla="*/ 2322 w 3405"/>
                  <a:gd name="T59" fmla="*/ 876 h 2034"/>
                  <a:gd name="T60" fmla="*/ 2231 w 3405"/>
                  <a:gd name="T61" fmla="*/ 1034 h 2034"/>
                  <a:gd name="T62" fmla="*/ 2131 w 3405"/>
                  <a:gd name="T63" fmla="*/ 1192 h 2034"/>
                  <a:gd name="T64" fmla="*/ 2023 w 3405"/>
                  <a:gd name="T65" fmla="*/ 1344 h 2034"/>
                  <a:gd name="T66" fmla="*/ 1904 w 3405"/>
                  <a:gd name="T67" fmla="*/ 1486 h 2034"/>
                  <a:gd name="T68" fmla="*/ 1774 w 3405"/>
                  <a:gd name="T69" fmla="*/ 1616 h 2034"/>
                  <a:gd name="T70" fmla="*/ 1257 w 3405"/>
                  <a:gd name="T71" fmla="*/ 1818 h 2034"/>
                  <a:gd name="T72" fmla="*/ 751 w 3405"/>
                  <a:gd name="T73" fmla="*/ 1943 h 2034"/>
                  <a:gd name="T74" fmla="*/ 392 w 3405"/>
                  <a:gd name="T75" fmla="*/ 1982 h 2034"/>
                  <a:gd name="T76" fmla="*/ 0 w 3405"/>
                  <a:gd name="T77" fmla="*/ 2026 h 20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05"/>
                  <a:gd name="T118" fmla="*/ 0 h 2034"/>
                  <a:gd name="T119" fmla="*/ 3405 w 3405"/>
                  <a:gd name="T120" fmla="*/ 2034 h 20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05" h="2034">
                    <a:moveTo>
                      <a:pt x="3405" y="2034"/>
                    </a:moveTo>
                    <a:lnTo>
                      <a:pt x="3390" y="1974"/>
                    </a:lnTo>
                    <a:lnTo>
                      <a:pt x="3377" y="1908"/>
                    </a:lnTo>
                    <a:lnTo>
                      <a:pt x="3364" y="1840"/>
                    </a:lnTo>
                    <a:lnTo>
                      <a:pt x="3351" y="1768"/>
                    </a:lnTo>
                    <a:lnTo>
                      <a:pt x="3340" y="1692"/>
                    </a:lnTo>
                    <a:lnTo>
                      <a:pt x="3327" y="1614"/>
                    </a:lnTo>
                    <a:lnTo>
                      <a:pt x="3314" y="1534"/>
                    </a:lnTo>
                    <a:lnTo>
                      <a:pt x="3303" y="1452"/>
                    </a:lnTo>
                    <a:lnTo>
                      <a:pt x="3279" y="1284"/>
                    </a:lnTo>
                    <a:lnTo>
                      <a:pt x="3256" y="1114"/>
                    </a:lnTo>
                    <a:lnTo>
                      <a:pt x="3243" y="1028"/>
                    </a:lnTo>
                    <a:lnTo>
                      <a:pt x="3232" y="944"/>
                    </a:lnTo>
                    <a:lnTo>
                      <a:pt x="3219" y="862"/>
                    </a:lnTo>
                    <a:lnTo>
                      <a:pt x="3206" y="780"/>
                    </a:lnTo>
                    <a:lnTo>
                      <a:pt x="3191" y="700"/>
                    </a:lnTo>
                    <a:lnTo>
                      <a:pt x="3178" y="622"/>
                    </a:lnTo>
                    <a:lnTo>
                      <a:pt x="3162" y="546"/>
                    </a:lnTo>
                    <a:lnTo>
                      <a:pt x="3147" y="474"/>
                    </a:lnTo>
                    <a:lnTo>
                      <a:pt x="3130" y="406"/>
                    </a:lnTo>
                    <a:lnTo>
                      <a:pt x="3113" y="342"/>
                    </a:lnTo>
                    <a:lnTo>
                      <a:pt x="3095" y="280"/>
                    </a:lnTo>
                    <a:lnTo>
                      <a:pt x="3076" y="226"/>
                    </a:lnTo>
                    <a:lnTo>
                      <a:pt x="3056" y="174"/>
                    </a:lnTo>
                    <a:lnTo>
                      <a:pt x="3035" y="130"/>
                    </a:lnTo>
                    <a:lnTo>
                      <a:pt x="3024" y="110"/>
                    </a:lnTo>
                    <a:lnTo>
                      <a:pt x="3013" y="92"/>
                    </a:lnTo>
                    <a:lnTo>
                      <a:pt x="3002" y="74"/>
                    </a:lnTo>
                    <a:lnTo>
                      <a:pt x="2989" y="58"/>
                    </a:lnTo>
                    <a:lnTo>
                      <a:pt x="2978" y="44"/>
                    </a:lnTo>
                    <a:lnTo>
                      <a:pt x="2965" y="32"/>
                    </a:lnTo>
                    <a:lnTo>
                      <a:pt x="2952" y="22"/>
                    </a:lnTo>
                    <a:lnTo>
                      <a:pt x="2939" y="14"/>
                    </a:lnTo>
                    <a:lnTo>
                      <a:pt x="2926" y="8"/>
                    </a:lnTo>
                    <a:lnTo>
                      <a:pt x="2911" y="4"/>
                    </a:lnTo>
                    <a:lnTo>
                      <a:pt x="2898" y="0"/>
                    </a:lnTo>
                    <a:lnTo>
                      <a:pt x="2883" y="0"/>
                    </a:lnTo>
                    <a:lnTo>
                      <a:pt x="2870" y="2"/>
                    </a:lnTo>
                    <a:lnTo>
                      <a:pt x="2855" y="6"/>
                    </a:lnTo>
                    <a:lnTo>
                      <a:pt x="2842" y="12"/>
                    </a:lnTo>
                    <a:lnTo>
                      <a:pt x="2827" y="18"/>
                    </a:lnTo>
                    <a:lnTo>
                      <a:pt x="2814" y="28"/>
                    </a:lnTo>
                    <a:lnTo>
                      <a:pt x="2801" y="40"/>
                    </a:lnTo>
                    <a:lnTo>
                      <a:pt x="2786" y="54"/>
                    </a:lnTo>
                    <a:lnTo>
                      <a:pt x="2770" y="68"/>
                    </a:lnTo>
                    <a:lnTo>
                      <a:pt x="2757" y="84"/>
                    </a:lnTo>
                    <a:lnTo>
                      <a:pt x="2742" y="104"/>
                    </a:lnTo>
                    <a:lnTo>
                      <a:pt x="2727" y="124"/>
                    </a:lnTo>
                    <a:lnTo>
                      <a:pt x="2714" y="144"/>
                    </a:lnTo>
                    <a:lnTo>
                      <a:pt x="2684" y="192"/>
                    </a:lnTo>
                    <a:lnTo>
                      <a:pt x="2653" y="244"/>
                    </a:lnTo>
                    <a:lnTo>
                      <a:pt x="2621" y="302"/>
                    </a:lnTo>
                    <a:lnTo>
                      <a:pt x="2588" y="362"/>
                    </a:lnTo>
                    <a:lnTo>
                      <a:pt x="2554" y="428"/>
                    </a:lnTo>
                    <a:lnTo>
                      <a:pt x="2519" y="496"/>
                    </a:lnTo>
                    <a:lnTo>
                      <a:pt x="2482" y="568"/>
                    </a:lnTo>
                    <a:lnTo>
                      <a:pt x="2445" y="642"/>
                    </a:lnTo>
                    <a:lnTo>
                      <a:pt x="2406" y="718"/>
                    </a:lnTo>
                    <a:lnTo>
                      <a:pt x="2365" y="796"/>
                    </a:lnTo>
                    <a:lnTo>
                      <a:pt x="2322" y="876"/>
                    </a:lnTo>
                    <a:lnTo>
                      <a:pt x="2279" y="954"/>
                    </a:lnTo>
                    <a:lnTo>
                      <a:pt x="2231" y="1034"/>
                    </a:lnTo>
                    <a:lnTo>
                      <a:pt x="2183" y="1112"/>
                    </a:lnTo>
                    <a:lnTo>
                      <a:pt x="2131" y="1192"/>
                    </a:lnTo>
                    <a:lnTo>
                      <a:pt x="2079" y="1268"/>
                    </a:lnTo>
                    <a:lnTo>
                      <a:pt x="2023" y="1344"/>
                    </a:lnTo>
                    <a:lnTo>
                      <a:pt x="1965" y="1416"/>
                    </a:lnTo>
                    <a:lnTo>
                      <a:pt x="1904" y="1486"/>
                    </a:lnTo>
                    <a:lnTo>
                      <a:pt x="1839" y="1552"/>
                    </a:lnTo>
                    <a:lnTo>
                      <a:pt x="1774" y="1616"/>
                    </a:lnTo>
                    <a:lnTo>
                      <a:pt x="1702" y="1674"/>
                    </a:lnTo>
                    <a:lnTo>
                      <a:pt x="1257" y="1818"/>
                    </a:lnTo>
                    <a:lnTo>
                      <a:pt x="860" y="1912"/>
                    </a:lnTo>
                    <a:lnTo>
                      <a:pt x="751" y="1943"/>
                    </a:lnTo>
                    <a:lnTo>
                      <a:pt x="618" y="1959"/>
                    </a:lnTo>
                    <a:lnTo>
                      <a:pt x="392" y="1982"/>
                    </a:lnTo>
                    <a:lnTo>
                      <a:pt x="198" y="1997"/>
                    </a:lnTo>
                    <a:lnTo>
                      <a:pt x="0" y="2026"/>
                    </a:ln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grpSp>
        <p:sp>
          <p:nvSpPr>
            <p:cNvPr id="116773" name="Freeform 12"/>
            <p:cNvSpPr>
              <a:spLocks/>
            </p:cNvSpPr>
            <p:nvPr/>
          </p:nvSpPr>
          <p:spPr bwMode="black">
            <a:xfrm flipH="1">
              <a:off x="4167" y="3110"/>
              <a:ext cx="70" cy="45"/>
            </a:xfrm>
            <a:custGeom>
              <a:avLst/>
              <a:gdLst>
                <a:gd name="T0" fmla="*/ 54 w 68"/>
                <a:gd name="T1" fmla="*/ 0 h 90"/>
                <a:gd name="T2" fmla="*/ 0 w 68"/>
                <a:gd name="T3" fmla="*/ 1 h 90"/>
                <a:gd name="T4" fmla="*/ 116 w 68"/>
                <a:gd name="T5" fmla="*/ 1 h 90"/>
                <a:gd name="T6" fmla="*/ 54 w 68"/>
                <a:gd name="T7" fmla="*/ 0 h 90"/>
                <a:gd name="T8" fmla="*/ 0 60000 65536"/>
                <a:gd name="T9" fmla="*/ 0 60000 65536"/>
                <a:gd name="T10" fmla="*/ 0 60000 65536"/>
                <a:gd name="T11" fmla="*/ 0 60000 65536"/>
                <a:gd name="T12" fmla="*/ 0 w 68"/>
                <a:gd name="T13" fmla="*/ 0 h 90"/>
                <a:gd name="T14" fmla="*/ 68 w 68"/>
                <a:gd name="T15" fmla="*/ 90 h 90"/>
              </a:gdLst>
              <a:ahLst/>
              <a:cxnLst>
                <a:cxn ang="T8">
                  <a:pos x="T0" y="T1"/>
                </a:cxn>
                <a:cxn ang="T9">
                  <a:pos x="T2" y="T3"/>
                </a:cxn>
                <a:cxn ang="T10">
                  <a:pos x="T4" y="T5"/>
                </a:cxn>
                <a:cxn ang="T11">
                  <a:pos x="T6" y="T7"/>
                </a:cxn>
              </a:cxnLst>
              <a:rect l="T12" t="T13" r="T14" b="T15"/>
              <a:pathLst>
                <a:path w="68" h="90">
                  <a:moveTo>
                    <a:pt x="34" y="0"/>
                  </a:moveTo>
                  <a:lnTo>
                    <a:pt x="0" y="90"/>
                  </a:lnTo>
                  <a:lnTo>
                    <a:pt x="68" y="90"/>
                  </a:lnTo>
                  <a:lnTo>
                    <a:pt x="34" y="0"/>
                  </a:lnTo>
                  <a:close/>
                </a:path>
              </a:pathLst>
            </a:custGeom>
            <a:solidFill>
              <a:schemeClr val="tx1"/>
            </a:solidFill>
            <a:ln w="9525">
              <a:solidFill>
                <a:schemeClr val="tx1"/>
              </a:solidFill>
              <a:round/>
              <a:headEnd/>
              <a:tailEnd/>
            </a:ln>
          </p:spPr>
          <p:txBody>
            <a:bodyPr/>
            <a:lstStyle/>
            <a:p>
              <a:endParaRPr lang="it-IT"/>
            </a:p>
          </p:txBody>
        </p:sp>
        <p:sp>
          <p:nvSpPr>
            <p:cNvPr id="116774" name="Text Box 13"/>
            <p:cNvSpPr txBox="1">
              <a:spLocks noChangeArrowheads="1"/>
            </p:cNvSpPr>
            <p:nvPr/>
          </p:nvSpPr>
          <p:spPr bwMode="blackWhite">
            <a:xfrm flipH="1">
              <a:off x="3290" y="3692"/>
              <a:ext cx="703" cy="8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type="none" w="med" len="lg"/>
                </a14:hiddenLine>
              </a:ext>
            </a:extLst>
          </p:spPr>
          <p:txBody>
            <a:bodyPr lIns="72000" tIns="0" rIns="7200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a:solidFill>
                    <a:srgbClr val="000066"/>
                  </a:solidFill>
                </a:rPr>
                <a:t>Risk Capital</a:t>
              </a:r>
            </a:p>
          </p:txBody>
        </p:sp>
        <p:sp>
          <p:nvSpPr>
            <p:cNvPr id="116775" name="Line 14"/>
            <p:cNvSpPr>
              <a:spLocks noChangeShapeType="1"/>
            </p:cNvSpPr>
            <p:nvPr/>
          </p:nvSpPr>
          <p:spPr bwMode="auto">
            <a:xfrm flipH="1">
              <a:off x="4398" y="3127"/>
              <a:ext cx="0" cy="780"/>
            </a:xfrm>
            <a:prstGeom prst="line">
              <a:avLst/>
            </a:prstGeom>
            <a:noFill/>
            <a:ln w="12700">
              <a:solidFill>
                <a:srgbClr val="000080"/>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it-IT"/>
            </a:p>
          </p:txBody>
        </p:sp>
        <p:sp>
          <p:nvSpPr>
            <p:cNvPr id="116776" name="Text Box 15"/>
            <p:cNvSpPr txBox="1">
              <a:spLocks noChangeArrowheads="1"/>
            </p:cNvSpPr>
            <p:nvPr/>
          </p:nvSpPr>
          <p:spPr bwMode="auto">
            <a:xfrm flipH="1">
              <a:off x="3942" y="2995"/>
              <a:ext cx="497"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200">
                  <a:solidFill>
                    <a:srgbClr val="000066"/>
                  </a:solidFill>
                </a:rPr>
                <a:t>Probability</a:t>
              </a:r>
            </a:p>
          </p:txBody>
        </p:sp>
        <p:sp>
          <p:nvSpPr>
            <p:cNvPr id="116777" name="Text Box 16"/>
            <p:cNvSpPr txBox="1">
              <a:spLocks noChangeArrowheads="1"/>
            </p:cNvSpPr>
            <p:nvPr/>
          </p:nvSpPr>
          <p:spPr bwMode="auto">
            <a:xfrm flipH="1">
              <a:off x="3678" y="4008"/>
              <a:ext cx="256"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200">
                  <a:solidFill>
                    <a:srgbClr val="000066"/>
                  </a:solidFill>
                </a:rPr>
                <a:t>Value</a:t>
              </a:r>
            </a:p>
          </p:txBody>
        </p:sp>
        <p:sp>
          <p:nvSpPr>
            <p:cNvPr id="116778" name="Text Box 17"/>
            <p:cNvSpPr txBox="1">
              <a:spLocks noChangeArrowheads="1"/>
            </p:cNvSpPr>
            <p:nvPr/>
          </p:nvSpPr>
          <p:spPr bwMode="auto">
            <a:xfrm flipH="1">
              <a:off x="4244" y="3904"/>
              <a:ext cx="33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b="0" i="1">
                  <a:solidFill>
                    <a:srgbClr val="000066"/>
                  </a:solidFill>
                </a:rPr>
                <a:t>Expected</a:t>
              </a:r>
              <a:br>
                <a:rPr lang="en-GB" sz="1000" b="0" i="1">
                  <a:solidFill>
                    <a:srgbClr val="000066"/>
                  </a:solidFill>
                </a:rPr>
              </a:br>
              <a:r>
                <a:rPr lang="en-GB" sz="1000" b="0" i="1">
                  <a:solidFill>
                    <a:srgbClr val="000066"/>
                  </a:solidFill>
                </a:rPr>
                <a:t>Value</a:t>
              </a:r>
            </a:p>
          </p:txBody>
        </p:sp>
        <p:sp>
          <p:nvSpPr>
            <p:cNvPr id="116779" name="Line 18"/>
            <p:cNvSpPr>
              <a:spLocks noChangeShapeType="1"/>
            </p:cNvSpPr>
            <p:nvPr/>
          </p:nvSpPr>
          <p:spPr bwMode="blackWhite">
            <a:xfrm>
              <a:off x="2411" y="3907"/>
              <a:ext cx="2601" cy="1"/>
            </a:xfrm>
            <a:prstGeom prst="line">
              <a:avLst/>
            </a:prstGeom>
            <a:noFill/>
            <a:ln w="12700">
              <a:solidFill>
                <a:srgbClr val="000080"/>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6780" name="Line 19"/>
            <p:cNvSpPr>
              <a:spLocks noChangeShapeType="1"/>
            </p:cNvSpPr>
            <p:nvPr/>
          </p:nvSpPr>
          <p:spPr bwMode="blackWhite">
            <a:xfrm>
              <a:off x="4212" y="3140"/>
              <a:ext cx="0" cy="767"/>
            </a:xfrm>
            <a:prstGeom prst="line">
              <a:avLst/>
            </a:prstGeom>
            <a:noFill/>
            <a:ln w="12700">
              <a:solidFill>
                <a:srgbClr val="000080"/>
              </a:solidFill>
              <a:round/>
              <a:headEnd/>
              <a:tailEn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6781" name="Line 20"/>
            <p:cNvSpPr>
              <a:spLocks noChangeShapeType="1"/>
            </p:cNvSpPr>
            <p:nvPr/>
          </p:nvSpPr>
          <p:spPr bwMode="blackWhite">
            <a:xfrm flipH="1" flipV="1">
              <a:off x="3033" y="3906"/>
              <a:ext cx="8" cy="145"/>
            </a:xfrm>
            <a:prstGeom prst="line">
              <a:avLst/>
            </a:prstGeom>
            <a:noFill/>
            <a:ln w="12700">
              <a:solidFill>
                <a:srgbClr val="000080"/>
              </a:solidFill>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6782" name="Text Box 21"/>
            <p:cNvSpPr txBox="1">
              <a:spLocks noChangeArrowheads="1"/>
            </p:cNvSpPr>
            <p:nvPr/>
          </p:nvSpPr>
          <p:spPr bwMode="blackWhite">
            <a:xfrm>
              <a:off x="2679" y="4056"/>
              <a:ext cx="7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200" b="0" i="1">
                  <a:solidFill>
                    <a:srgbClr val="000066"/>
                  </a:solidFill>
                </a:rPr>
                <a:t>0.50%</a:t>
              </a:r>
            </a:p>
          </p:txBody>
        </p:sp>
        <p:sp>
          <p:nvSpPr>
            <p:cNvPr id="116783" name="Line 22"/>
            <p:cNvSpPr>
              <a:spLocks noChangeShapeType="1"/>
            </p:cNvSpPr>
            <p:nvPr/>
          </p:nvSpPr>
          <p:spPr bwMode="blackWhite">
            <a:xfrm>
              <a:off x="3040" y="3629"/>
              <a:ext cx="0" cy="214"/>
            </a:xfrm>
            <a:prstGeom prst="line">
              <a:avLst/>
            </a:prstGeom>
            <a:noFill/>
            <a:ln w="12700">
              <a:solidFill>
                <a:srgbClr val="000080"/>
              </a:solidFill>
              <a:prstDash val="dash"/>
              <a:round/>
              <a:headEnd/>
              <a:tailEnd type="triangle" w="med" len="med"/>
            </a:ln>
            <a:extLst>
              <a:ext uri="{909E8E84-426E-40DD-AFC4-6F175D3DCCD1}">
                <a14:hiddenFill xmlns:a14="http://schemas.microsoft.com/office/drawing/2010/main" xmlns="">
                  <a:noFill/>
                </a14:hiddenFill>
              </a:ext>
            </a:extLst>
          </p:spPr>
          <p:txBody>
            <a:bodyPr wrap="none" lIns="0" tIns="0" rIns="0" bIns="0" anchor="ctr"/>
            <a:lstStyle/>
            <a:p>
              <a:endParaRPr lang="it-IT"/>
            </a:p>
          </p:txBody>
        </p:sp>
        <p:sp>
          <p:nvSpPr>
            <p:cNvPr id="116784" name="Text Box 23"/>
            <p:cNvSpPr txBox="1">
              <a:spLocks noChangeArrowheads="1"/>
            </p:cNvSpPr>
            <p:nvPr/>
          </p:nvSpPr>
          <p:spPr bwMode="auto">
            <a:xfrm flipH="1">
              <a:off x="2843" y="3447"/>
              <a:ext cx="41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b="0" i="1">
                  <a:solidFill>
                    <a:srgbClr val="000066"/>
                  </a:solidFill>
                </a:rPr>
                <a:t>Worst Case</a:t>
              </a:r>
              <a:br>
                <a:rPr lang="en-GB" sz="1000" b="0" i="1">
                  <a:solidFill>
                    <a:srgbClr val="000066"/>
                  </a:solidFill>
                </a:rPr>
              </a:br>
              <a:r>
                <a:rPr lang="en-GB" sz="1000" b="0" i="1">
                  <a:solidFill>
                    <a:srgbClr val="000066"/>
                  </a:solidFill>
                </a:rPr>
                <a:t>Value</a:t>
              </a:r>
            </a:p>
          </p:txBody>
        </p:sp>
      </p:grpSp>
      <p:sp>
        <p:nvSpPr>
          <p:cNvPr id="116744" name="Text Box 24"/>
          <p:cNvSpPr txBox="1">
            <a:spLocks noChangeArrowheads="1"/>
          </p:cNvSpPr>
          <p:nvPr/>
        </p:nvSpPr>
        <p:spPr bwMode="auto">
          <a:xfrm>
            <a:off x="3419475" y="4221163"/>
            <a:ext cx="1439863"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400">
                <a:solidFill>
                  <a:srgbClr val="003366"/>
                </a:solidFill>
              </a:rPr>
              <a:t>Available Capital</a:t>
            </a:r>
          </a:p>
        </p:txBody>
      </p:sp>
      <p:grpSp>
        <p:nvGrpSpPr>
          <p:cNvPr id="116745" name="Group 53"/>
          <p:cNvGrpSpPr>
            <a:grpSpLocks/>
          </p:cNvGrpSpPr>
          <p:nvPr/>
        </p:nvGrpSpPr>
        <p:grpSpPr bwMode="auto">
          <a:xfrm>
            <a:off x="874713" y="2276475"/>
            <a:ext cx="574675" cy="936625"/>
            <a:chOff x="551" y="1434"/>
            <a:chExt cx="362" cy="590"/>
          </a:xfrm>
        </p:grpSpPr>
        <p:sp>
          <p:nvSpPr>
            <p:cNvPr id="116768" name="Rectangle 26"/>
            <p:cNvSpPr>
              <a:spLocks noChangeArrowheads="1"/>
            </p:cNvSpPr>
            <p:nvPr/>
          </p:nvSpPr>
          <p:spPr bwMode="auto">
            <a:xfrm>
              <a:off x="551" y="1434"/>
              <a:ext cx="147" cy="590"/>
            </a:xfrm>
            <a:prstGeom prst="rect">
              <a:avLst/>
            </a:prstGeom>
            <a:solidFill>
              <a:srgbClr val="002060"/>
            </a:solidFill>
            <a:ln w="12700">
              <a:solidFill>
                <a:schemeClr val="tx1"/>
              </a:solidFill>
              <a:miter lim="800000"/>
              <a:headEnd/>
              <a:tailEnd/>
            </a:ln>
          </p:spPr>
          <p:txBody>
            <a:bodyPr wrap="none" anchor="ctr"/>
            <a:lstStyle/>
            <a:p>
              <a:pPr defTabSz="912813"/>
              <a:endParaRPr lang="en-US" sz="1200" b="0">
                <a:solidFill>
                  <a:srgbClr val="FFFFFF"/>
                </a:solidFill>
              </a:endParaRPr>
            </a:p>
          </p:txBody>
        </p:sp>
        <p:sp>
          <p:nvSpPr>
            <p:cNvPr id="116769" name="Rectangle 27"/>
            <p:cNvSpPr>
              <a:spLocks noChangeArrowheads="1"/>
            </p:cNvSpPr>
            <p:nvPr/>
          </p:nvSpPr>
          <p:spPr bwMode="auto">
            <a:xfrm>
              <a:off x="766" y="1676"/>
              <a:ext cx="147" cy="348"/>
            </a:xfrm>
            <a:prstGeom prst="rect">
              <a:avLst/>
            </a:prstGeom>
            <a:solidFill>
              <a:srgbClr val="006600"/>
            </a:solidFill>
            <a:ln w="12700">
              <a:solidFill>
                <a:schemeClr val="tx1"/>
              </a:solidFill>
              <a:miter lim="800000"/>
              <a:headEnd/>
              <a:tailEnd/>
            </a:ln>
          </p:spPr>
          <p:txBody>
            <a:bodyPr wrap="none" anchor="ctr"/>
            <a:lstStyle/>
            <a:p>
              <a:pPr defTabSz="912813"/>
              <a:endParaRPr lang="en-US" sz="1200" b="0">
                <a:solidFill>
                  <a:srgbClr val="FFFFFF"/>
                </a:solidFill>
              </a:endParaRPr>
            </a:p>
          </p:txBody>
        </p:sp>
        <p:sp>
          <p:nvSpPr>
            <p:cNvPr id="116770" name="Rectangle 28"/>
            <p:cNvSpPr>
              <a:spLocks noChangeArrowheads="1"/>
            </p:cNvSpPr>
            <p:nvPr/>
          </p:nvSpPr>
          <p:spPr bwMode="auto">
            <a:xfrm>
              <a:off x="766" y="1434"/>
              <a:ext cx="147" cy="242"/>
            </a:xfrm>
            <a:prstGeom prst="rect">
              <a:avLst/>
            </a:prstGeom>
            <a:solidFill>
              <a:srgbClr val="C00000"/>
            </a:solidFill>
            <a:ln w="12700">
              <a:solidFill>
                <a:schemeClr val="tx1"/>
              </a:solidFill>
              <a:miter lim="800000"/>
              <a:headEnd/>
              <a:tailEnd/>
            </a:ln>
          </p:spPr>
          <p:txBody>
            <a:bodyPr wrap="none" anchor="ctr"/>
            <a:lstStyle/>
            <a:p>
              <a:pPr defTabSz="912813"/>
              <a:endParaRPr lang="en-US" sz="1200" b="0">
                <a:solidFill>
                  <a:srgbClr val="003366"/>
                </a:solidFill>
              </a:endParaRPr>
            </a:p>
          </p:txBody>
        </p:sp>
      </p:grpSp>
      <p:sp>
        <p:nvSpPr>
          <p:cNvPr id="116746" name="Text Box 38"/>
          <p:cNvSpPr txBox="1">
            <a:spLocks noChangeArrowheads="1"/>
          </p:cNvSpPr>
          <p:nvPr/>
        </p:nvSpPr>
        <p:spPr bwMode="auto">
          <a:xfrm>
            <a:off x="323850" y="1484313"/>
            <a:ext cx="1655763"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GB" sz="1400">
                <a:solidFill>
                  <a:srgbClr val="003366"/>
                </a:solidFill>
              </a:rPr>
              <a:t>Economic</a:t>
            </a:r>
          </a:p>
          <a:p>
            <a:r>
              <a:rPr lang="en-GB" sz="1400">
                <a:solidFill>
                  <a:srgbClr val="003366"/>
                </a:solidFill>
              </a:rPr>
              <a:t>Balance Sheet</a:t>
            </a:r>
          </a:p>
          <a:p>
            <a:r>
              <a:rPr lang="en-GB" sz="1400">
                <a:solidFill>
                  <a:srgbClr val="003366"/>
                </a:solidFill>
              </a:rPr>
              <a:t>at t=0</a:t>
            </a:r>
          </a:p>
        </p:txBody>
      </p:sp>
      <p:grpSp>
        <p:nvGrpSpPr>
          <p:cNvPr id="116747" name="Group 54"/>
          <p:cNvGrpSpPr>
            <a:grpSpLocks/>
          </p:cNvGrpSpPr>
          <p:nvPr/>
        </p:nvGrpSpPr>
        <p:grpSpPr bwMode="auto">
          <a:xfrm>
            <a:off x="395288" y="4006850"/>
            <a:ext cx="1727200" cy="1727200"/>
            <a:chOff x="204" y="2387"/>
            <a:chExt cx="1088" cy="1088"/>
          </a:xfrm>
        </p:grpSpPr>
        <p:sp>
          <p:nvSpPr>
            <p:cNvPr id="116763" name="Rectangle 31"/>
            <p:cNvSpPr>
              <a:spLocks noChangeArrowheads="1"/>
            </p:cNvSpPr>
            <p:nvPr/>
          </p:nvSpPr>
          <p:spPr bwMode="auto">
            <a:xfrm>
              <a:off x="551" y="2885"/>
              <a:ext cx="147" cy="590"/>
            </a:xfrm>
            <a:prstGeom prst="rect">
              <a:avLst/>
            </a:prstGeom>
            <a:solidFill>
              <a:srgbClr val="002060"/>
            </a:solidFill>
            <a:ln w="12700">
              <a:solidFill>
                <a:schemeClr val="tx1"/>
              </a:solidFill>
              <a:miter lim="800000"/>
              <a:headEnd/>
              <a:tailEnd/>
            </a:ln>
          </p:spPr>
          <p:txBody>
            <a:bodyPr wrap="none" anchor="ctr"/>
            <a:lstStyle/>
            <a:p>
              <a:pPr defTabSz="912813"/>
              <a:endParaRPr lang="en-US" sz="1200" b="0">
                <a:solidFill>
                  <a:srgbClr val="FFFFFF"/>
                </a:solidFill>
              </a:endParaRPr>
            </a:p>
          </p:txBody>
        </p:sp>
        <p:sp>
          <p:nvSpPr>
            <p:cNvPr id="116764" name="Rectangle 32"/>
            <p:cNvSpPr>
              <a:spLocks noChangeArrowheads="1"/>
            </p:cNvSpPr>
            <p:nvPr/>
          </p:nvSpPr>
          <p:spPr bwMode="auto">
            <a:xfrm>
              <a:off x="766" y="3127"/>
              <a:ext cx="147" cy="348"/>
            </a:xfrm>
            <a:prstGeom prst="rect">
              <a:avLst/>
            </a:prstGeom>
            <a:solidFill>
              <a:srgbClr val="006600"/>
            </a:solidFill>
            <a:ln w="12700">
              <a:solidFill>
                <a:schemeClr val="tx1"/>
              </a:solidFill>
              <a:miter lim="800000"/>
              <a:headEnd/>
              <a:tailEnd/>
            </a:ln>
          </p:spPr>
          <p:txBody>
            <a:bodyPr wrap="none" anchor="ctr"/>
            <a:lstStyle/>
            <a:p>
              <a:pPr defTabSz="912813"/>
              <a:endParaRPr lang="en-US" sz="1200" b="0">
                <a:solidFill>
                  <a:srgbClr val="FFFFFF"/>
                </a:solidFill>
              </a:endParaRPr>
            </a:p>
          </p:txBody>
        </p:sp>
        <p:sp>
          <p:nvSpPr>
            <p:cNvPr id="116765" name="Rectangle 36"/>
            <p:cNvSpPr>
              <a:spLocks noChangeArrowheads="1"/>
            </p:cNvSpPr>
            <p:nvPr/>
          </p:nvSpPr>
          <p:spPr bwMode="auto">
            <a:xfrm>
              <a:off x="762" y="2969"/>
              <a:ext cx="151" cy="158"/>
            </a:xfrm>
            <a:prstGeom prst="rect">
              <a:avLst/>
            </a:prstGeom>
            <a:solidFill>
              <a:srgbClr val="C00000"/>
            </a:solidFill>
            <a:ln w="12700">
              <a:solidFill>
                <a:schemeClr val="tx1"/>
              </a:solidFill>
              <a:miter lim="800000"/>
              <a:headEnd/>
              <a:tailEnd/>
            </a:ln>
          </p:spPr>
          <p:txBody>
            <a:bodyPr wrap="none" anchor="ctr"/>
            <a:lstStyle/>
            <a:p>
              <a:pPr defTabSz="912813"/>
              <a:endParaRPr lang="en-US" sz="1200" b="0">
                <a:solidFill>
                  <a:srgbClr val="003366"/>
                </a:solidFill>
              </a:endParaRPr>
            </a:p>
          </p:txBody>
        </p:sp>
        <p:sp>
          <p:nvSpPr>
            <p:cNvPr id="116766" name="Rectangle 37"/>
            <p:cNvSpPr>
              <a:spLocks noChangeArrowheads="1"/>
            </p:cNvSpPr>
            <p:nvPr/>
          </p:nvSpPr>
          <p:spPr bwMode="auto">
            <a:xfrm>
              <a:off x="762" y="2885"/>
              <a:ext cx="151" cy="84"/>
            </a:xfrm>
            <a:prstGeom prst="rect">
              <a:avLst/>
            </a:prstGeom>
            <a:solidFill>
              <a:srgbClr val="FFFF99"/>
            </a:solidFill>
            <a:ln w="12700">
              <a:solidFill>
                <a:schemeClr val="tx1"/>
              </a:solidFill>
              <a:miter lim="800000"/>
              <a:headEnd/>
              <a:tailEnd/>
            </a:ln>
          </p:spPr>
          <p:txBody>
            <a:bodyPr wrap="none" anchor="ctr"/>
            <a:lstStyle/>
            <a:p>
              <a:pPr defTabSz="912813"/>
              <a:endParaRPr lang="en-US" sz="1200" b="0">
                <a:solidFill>
                  <a:srgbClr val="003366"/>
                </a:solidFill>
              </a:endParaRPr>
            </a:p>
          </p:txBody>
        </p:sp>
        <p:sp>
          <p:nvSpPr>
            <p:cNvPr id="116767" name="Text Box 39"/>
            <p:cNvSpPr txBox="1">
              <a:spLocks noChangeArrowheads="1"/>
            </p:cNvSpPr>
            <p:nvPr/>
          </p:nvSpPr>
          <p:spPr bwMode="auto">
            <a:xfrm>
              <a:off x="204" y="2387"/>
              <a:ext cx="1088"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GB" sz="1400">
                  <a:solidFill>
                    <a:srgbClr val="003366"/>
                  </a:solidFill>
                </a:rPr>
                <a:t>Solvency</a:t>
              </a:r>
            </a:p>
            <a:p>
              <a:r>
                <a:rPr lang="en-GB" sz="1400">
                  <a:solidFill>
                    <a:srgbClr val="003366"/>
                  </a:solidFill>
                </a:rPr>
                <a:t>Balance Sheet</a:t>
              </a:r>
            </a:p>
            <a:p>
              <a:r>
                <a:rPr lang="en-GB" sz="1400">
                  <a:solidFill>
                    <a:srgbClr val="003366"/>
                  </a:solidFill>
                </a:rPr>
                <a:t>at t=0</a:t>
              </a:r>
            </a:p>
          </p:txBody>
        </p:sp>
      </p:grpSp>
      <p:pic>
        <p:nvPicPr>
          <p:cNvPr id="116748" name="Picture 40"/>
          <p:cNvPicPr>
            <a:picLocks noChangeAspect="1" noChangeArrowheads="1"/>
          </p:cNvPicPr>
          <p:nvPr/>
        </p:nvPicPr>
        <p:blipFill>
          <a:blip r:embed="rId2">
            <a:extLst>
              <a:ext uri="{28A0092B-C50C-407E-A947-70E740481C1C}">
                <a14:useLocalDpi xmlns:a14="http://schemas.microsoft.com/office/drawing/2010/main" xmlns="" val="0"/>
              </a:ext>
            </a:extLst>
          </a:blip>
          <a:srcRect r="19742" b="18660"/>
          <a:stretch>
            <a:fillRect/>
          </a:stretch>
        </p:blipFill>
        <p:spPr bwMode="auto">
          <a:xfrm>
            <a:off x="2771775" y="1460500"/>
            <a:ext cx="4537075" cy="225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6749" name="Rectangle 41"/>
          <p:cNvSpPr>
            <a:spLocks noChangeArrowheads="1"/>
          </p:cNvSpPr>
          <p:nvPr/>
        </p:nvSpPr>
        <p:spPr bwMode="auto">
          <a:xfrm>
            <a:off x="3708400" y="1771650"/>
            <a:ext cx="576263" cy="360363"/>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defTabSz="912813" eaLnBrk="1" hangingPunct="1"/>
            <a:endParaRPr lang="it-IT" sz="2000" b="0">
              <a:solidFill>
                <a:srgbClr val="000000"/>
              </a:solidFill>
            </a:endParaRPr>
          </a:p>
        </p:txBody>
      </p:sp>
      <p:sp>
        <p:nvSpPr>
          <p:cNvPr id="116750" name="Text Box 42"/>
          <p:cNvSpPr txBox="1">
            <a:spLocks noChangeArrowheads="1"/>
          </p:cNvSpPr>
          <p:nvPr/>
        </p:nvSpPr>
        <p:spPr bwMode="auto">
          <a:xfrm>
            <a:off x="2849563" y="3644900"/>
            <a:ext cx="2540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de-DE" sz="1000" b="0">
                <a:solidFill>
                  <a:srgbClr val="003366"/>
                </a:solidFill>
              </a:rPr>
              <a:t>0</a:t>
            </a:r>
            <a:endParaRPr lang="en-GB" sz="1000" b="0">
              <a:solidFill>
                <a:srgbClr val="003366"/>
              </a:solidFill>
            </a:endParaRPr>
          </a:p>
        </p:txBody>
      </p:sp>
      <p:sp>
        <p:nvSpPr>
          <p:cNvPr id="116751" name="Text Box 43"/>
          <p:cNvSpPr txBox="1">
            <a:spLocks noChangeArrowheads="1"/>
          </p:cNvSpPr>
          <p:nvPr/>
        </p:nvSpPr>
        <p:spPr bwMode="auto">
          <a:xfrm>
            <a:off x="4894263" y="3660775"/>
            <a:ext cx="2540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de-DE" sz="1000" b="0">
                <a:solidFill>
                  <a:srgbClr val="003366"/>
                </a:solidFill>
              </a:rPr>
              <a:t>1</a:t>
            </a:r>
            <a:endParaRPr lang="en-GB" sz="1000" b="0">
              <a:solidFill>
                <a:srgbClr val="003366"/>
              </a:solidFill>
            </a:endParaRPr>
          </a:p>
        </p:txBody>
      </p:sp>
      <p:sp>
        <p:nvSpPr>
          <p:cNvPr id="116752" name="Text Box 44"/>
          <p:cNvSpPr txBox="1">
            <a:spLocks noChangeArrowheads="1"/>
          </p:cNvSpPr>
          <p:nvPr/>
        </p:nvSpPr>
        <p:spPr bwMode="auto">
          <a:xfrm>
            <a:off x="6697663" y="3619500"/>
            <a:ext cx="5397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de-DE" sz="1200">
                <a:solidFill>
                  <a:srgbClr val="003366"/>
                </a:solidFill>
              </a:rPr>
              <a:t>Time</a:t>
            </a:r>
            <a:endParaRPr lang="en-GB" sz="1200">
              <a:solidFill>
                <a:srgbClr val="003366"/>
              </a:solidFill>
            </a:endParaRPr>
          </a:p>
        </p:txBody>
      </p:sp>
      <p:sp>
        <p:nvSpPr>
          <p:cNvPr id="116753" name="Text Box 45"/>
          <p:cNvSpPr txBox="1">
            <a:spLocks noChangeArrowheads="1"/>
          </p:cNvSpPr>
          <p:nvPr/>
        </p:nvSpPr>
        <p:spPr bwMode="auto">
          <a:xfrm>
            <a:off x="2112963" y="1603375"/>
            <a:ext cx="8524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r"/>
            <a:r>
              <a:rPr lang="en-GB" sz="1200">
                <a:solidFill>
                  <a:srgbClr val="003366"/>
                </a:solidFill>
              </a:rPr>
              <a:t>Available</a:t>
            </a:r>
          </a:p>
          <a:p>
            <a:pPr algn="r"/>
            <a:r>
              <a:rPr lang="en-GB" sz="1200">
                <a:solidFill>
                  <a:srgbClr val="003366"/>
                </a:solidFill>
              </a:rPr>
              <a:t>Capital</a:t>
            </a:r>
          </a:p>
        </p:txBody>
      </p:sp>
      <p:sp>
        <p:nvSpPr>
          <p:cNvPr id="116754" name="Line 46"/>
          <p:cNvSpPr>
            <a:spLocks noChangeShapeType="1"/>
          </p:cNvSpPr>
          <p:nvPr/>
        </p:nvSpPr>
        <p:spPr bwMode="auto">
          <a:xfrm rot="5400000" flipH="1">
            <a:off x="2574132" y="4490244"/>
            <a:ext cx="0" cy="1189037"/>
          </a:xfrm>
          <a:prstGeom prst="line">
            <a:avLst/>
          </a:prstGeom>
          <a:noFill/>
          <a:ln w="76200">
            <a:solidFill>
              <a:srgbClr val="80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nvGrpSpPr>
          <p:cNvPr id="116755" name="Group 47"/>
          <p:cNvGrpSpPr>
            <a:grpSpLocks/>
          </p:cNvGrpSpPr>
          <p:nvPr/>
        </p:nvGrpSpPr>
        <p:grpSpPr bwMode="auto">
          <a:xfrm>
            <a:off x="2843213" y="1196975"/>
            <a:ext cx="4494212" cy="457200"/>
            <a:chOff x="2245" y="1080"/>
            <a:chExt cx="2831" cy="288"/>
          </a:xfrm>
        </p:grpSpPr>
        <p:sp>
          <p:nvSpPr>
            <p:cNvPr id="116761" name="Text Box 48"/>
            <p:cNvSpPr txBox="1">
              <a:spLocks noChangeArrowheads="1"/>
            </p:cNvSpPr>
            <p:nvPr/>
          </p:nvSpPr>
          <p:spPr bwMode="auto">
            <a:xfrm>
              <a:off x="2245" y="1080"/>
              <a:ext cx="136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200">
                  <a:solidFill>
                    <a:srgbClr val="003366"/>
                  </a:solidFill>
                </a:rPr>
                <a:t>Realistic simulation of the </a:t>
              </a:r>
            </a:p>
            <a:p>
              <a:pPr algn="l"/>
              <a:r>
                <a:rPr lang="en-GB" sz="1200">
                  <a:solidFill>
                    <a:srgbClr val="003366"/>
                  </a:solidFill>
                </a:rPr>
                <a:t>business over the first year</a:t>
              </a:r>
            </a:p>
          </p:txBody>
        </p:sp>
        <p:sp>
          <p:nvSpPr>
            <p:cNvPr id="116762" name="Text Box 49"/>
            <p:cNvSpPr txBox="1">
              <a:spLocks noChangeArrowheads="1"/>
            </p:cNvSpPr>
            <p:nvPr/>
          </p:nvSpPr>
          <p:spPr bwMode="auto">
            <a:xfrm>
              <a:off x="3606" y="1080"/>
              <a:ext cx="147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200">
                  <a:solidFill>
                    <a:srgbClr val="003366"/>
                  </a:solidFill>
                </a:rPr>
                <a:t>Market consistent revaluation</a:t>
              </a:r>
            </a:p>
            <a:p>
              <a:pPr algn="l"/>
              <a:r>
                <a:rPr lang="en-GB" sz="1200">
                  <a:solidFill>
                    <a:srgbClr val="003366"/>
                  </a:solidFill>
                </a:rPr>
                <a:t>of liabilities at t=1</a:t>
              </a:r>
            </a:p>
          </p:txBody>
        </p:sp>
      </p:grpSp>
      <p:sp>
        <p:nvSpPr>
          <p:cNvPr id="11675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 name="Rectangle 1"/>
          <p:cNvSpPr>
            <a:spLocks noChangeArrowheads="1"/>
          </p:cNvSpPr>
          <p:nvPr/>
        </p:nvSpPr>
        <p:spPr bwMode="auto">
          <a:xfrm>
            <a:off x="5049838" y="1231900"/>
            <a:ext cx="2260600" cy="2708275"/>
          </a:xfrm>
          <a:prstGeom prst="rect">
            <a:avLst/>
          </a:prstGeom>
          <a:solidFill>
            <a:srgbClr val="CCCCCC">
              <a:alpha val="76077"/>
            </a:srgbClr>
          </a:solidFill>
          <a:ln w="11176" algn="ctr">
            <a:solidFill>
              <a:srgbClr val="CCFFCC"/>
            </a:solidFill>
            <a:round/>
            <a:headEnd/>
            <a:tailEnd/>
          </a:ln>
        </p:spPr>
        <p:txBody>
          <a:bodyPr/>
          <a:lstStyle/>
          <a:p>
            <a:endParaRPr lang="it-IT" sz="2400" b="0" i="1"/>
          </a:p>
        </p:txBody>
      </p:sp>
      <p:sp>
        <p:nvSpPr>
          <p:cNvPr id="116759" name="Text Box 38"/>
          <p:cNvSpPr txBox="1">
            <a:spLocks noChangeArrowheads="1"/>
          </p:cNvSpPr>
          <p:nvPr/>
        </p:nvSpPr>
        <p:spPr bwMode="auto">
          <a:xfrm>
            <a:off x="7337425" y="4238625"/>
            <a:ext cx="1655763" cy="738188"/>
          </a:xfrm>
          <a:prstGeom prst="rect">
            <a:avLst/>
          </a:prstGeom>
          <a:solidFill>
            <a:schemeClr val="bg1"/>
          </a:solidFill>
          <a:ln w="12700">
            <a:solidFill>
              <a:srgbClr val="000000"/>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GB" sz="1400">
                <a:solidFill>
                  <a:srgbClr val="003366"/>
                </a:solidFill>
              </a:rPr>
              <a:t>Joint distribution of all the risk factors</a:t>
            </a:r>
          </a:p>
        </p:txBody>
      </p:sp>
      <p:sp>
        <p:nvSpPr>
          <p:cNvPr id="50" name="Text Box 38"/>
          <p:cNvSpPr txBox="1">
            <a:spLocks noChangeArrowheads="1"/>
          </p:cNvSpPr>
          <p:nvPr/>
        </p:nvSpPr>
        <p:spPr bwMode="auto">
          <a:xfrm>
            <a:off x="7345363" y="1239838"/>
            <a:ext cx="1655762" cy="954087"/>
          </a:xfrm>
          <a:prstGeom prst="rect">
            <a:avLst/>
          </a:prstGeom>
          <a:solidFill>
            <a:schemeClr val="bg1"/>
          </a:solidFill>
          <a:ln w="12700">
            <a:solidFill>
              <a:srgbClr val="000000"/>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GB" sz="1400">
                <a:solidFill>
                  <a:srgbClr val="003366"/>
                </a:solidFill>
              </a:rPr>
              <a:t>1.000 simulation for each realistic simulation:</a:t>
            </a:r>
          </a:p>
          <a:p>
            <a:r>
              <a:rPr lang="en-GB" sz="1400">
                <a:solidFill>
                  <a:srgbClr val="003366"/>
                </a:solidFill>
              </a:rPr>
              <a:t>10.000 x 1.000</a:t>
            </a:r>
          </a:p>
        </p:txBody>
      </p:sp>
      <p:sp>
        <p:nvSpPr>
          <p:cNvPr id="5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250825" y="546100"/>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a:solidFill>
                  <a:schemeClr val="bg1"/>
                </a:solidFill>
              </a:rPr>
              <a:t>Methodology for Risk capital: Modular Approach (1/3)</a:t>
            </a:r>
          </a:p>
        </p:txBody>
      </p:sp>
      <p:grpSp>
        <p:nvGrpSpPr>
          <p:cNvPr id="117763" name="Group 5"/>
          <p:cNvGrpSpPr>
            <a:grpSpLocks/>
          </p:cNvGrpSpPr>
          <p:nvPr/>
        </p:nvGrpSpPr>
        <p:grpSpPr bwMode="auto">
          <a:xfrm>
            <a:off x="117475" y="2133600"/>
            <a:ext cx="4103688" cy="1944688"/>
            <a:chOff x="478" y="2229"/>
            <a:chExt cx="4835" cy="1791"/>
          </a:xfrm>
        </p:grpSpPr>
        <p:sp>
          <p:nvSpPr>
            <p:cNvPr id="117802" name="Freeform 6"/>
            <p:cNvSpPr>
              <a:spLocks noChangeAspect="1"/>
            </p:cNvSpPr>
            <p:nvPr/>
          </p:nvSpPr>
          <p:spPr bwMode="auto">
            <a:xfrm>
              <a:off x="755" y="2795"/>
              <a:ext cx="3849" cy="1198"/>
            </a:xfrm>
            <a:custGeom>
              <a:avLst/>
              <a:gdLst>
                <a:gd name="T0" fmla="*/ 24096 w 3405"/>
                <a:gd name="T1" fmla="*/ 1 h 2034"/>
                <a:gd name="T2" fmla="*/ 23916 w 3405"/>
                <a:gd name="T3" fmla="*/ 1 h 2034"/>
                <a:gd name="T4" fmla="*/ 23741 w 3405"/>
                <a:gd name="T5" fmla="*/ 1 h 2034"/>
                <a:gd name="T6" fmla="*/ 23548 w 3405"/>
                <a:gd name="T7" fmla="*/ 1 h 2034"/>
                <a:gd name="T8" fmla="*/ 23302 w 3405"/>
                <a:gd name="T9" fmla="*/ 1 h 2034"/>
                <a:gd name="T10" fmla="*/ 23042 w 3405"/>
                <a:gd name="T11" fmla="*/ 1 h 2034"/>
                <a:gd name="T12" fmla="*/ 22878 w 3405"/>
                <a:gd name="T13" fmla="*/ 1 h 2034"/>
                <a:gd name="T14" fmla="*/ 22676 w 3405"/>
                <a:gd name="T15" fmla="*/ 1 h 2034"/>
                <a:gd name="T16" fmla="*/ 22468 w 3405"/>
                <a:gd name="T17" fmla="*/ 1 h 2034"/>
                <a:gd name="T18" fmla="*/ 22238 w 3405"/>
                <a:gd name="T19" fmla="*/ 1 h 2034"/>
                <a:gd name="T20" fmla="*/ 21999 w 3405"/>
                <a:gd name="T21" fmla="*/ 1 h 2034"/>
                <a:gd name="T22" fmla="*/ 21709 w 3405"/>
                <a:gd name="T23" fmla="*/ 1 h 2034"/>
                <a:gd name="T24" fmla="*/ 21491 w 3405"/>
                <a:gd name="T25" fmla="*/ 1 h 2034"/>
                <a:gd name="T26" fmla="*/ 21326 w 3405"/>
                <a:gd name="T27" fmla="*/ 1 h 2034"/>
                <a:gd name="T28" fmla="*/ 21164 w 3405"/>
                <a:gd name="T29" fmla="*/ 1 h 2034"/>
                <a:gd name="T30" fmla="*/ 20981 w 3405"/>
                <a:gd name="T31" fmla="*/ 1 h 2034"/>
                <a:gd name="T32" fmla="*/ 20796 w 3405"/>
                <a:gd name="T33" fmla="*/ 1 h 2034"/>
                <a:gd name="T34" fmla="*/ 20595 w 3405"/>
                <a:gd name="T35" fmla="*/ 0 h 2034"/>
                <a:gd name="T36" fmla="*/ 20398 w 3405"/>
                <a:gd name="T37" fmla="*/ 1 h 2034"/>
                <a:gd name="T38" fmla="*/ 20198 w 3405"/>
                <a:gd name="T39" fmla="*/ 1 h 2034"/>
                <a:gd name="T40" fmla="*/ 19999 w 3405"/>
                <a:gd name="T41" fmla="*/ 1 h 2034"/>
                <a:gd name="T42" fmla="*/ 19798 w 3405"/>
                <a:gd name="T43" fmla="*/ 1 h 2034"/>
                <a:gd name="T44" fmla="*/ 19589 w 3405"/>
                <a:gd name="T45" fmla="*/ 1 h 2034"/>
                <a:gd name="T46" fmla="*/ 19385 w 3405"/>
                <a:gd name="T47" fmla="*/ 1 h 2034"/>
                <a:gd name="T48" fmla="*/ 19079 w 3405"/>
                <a:gd name="T49" fmla="*/ 1 h 2034"/>
                <a:gd name="T50" fmla="*/ 18629 w 3405"/>
                <a:gd name="T51" fmla="*/ 1 h 2034"/>
                <a:gd name="T52" fmla="*/ 18149 w 3405"/>
                <a:gd name="T53" fmla="*/ 1 h 2034"/>
                <a:gd name="T54" fmla="*/ 17650 w 3405"/>
                <a:gd name="T55" fmla="*/ 1 h 2034"/>
                <a:gd name="T56" fmla="*/ 17102 w 3405"/>
                <a:gd name="T57" fmla="*/ 1 h 2034"/>
                <a:gd name="T58" fmla="*/ 16502 w 3405"/>
                <a:gd name="T59" fmla="*/ 1 h 2034"/>
                <a:gd name="T60" fmla="*/ 15856 w 3405"/>
                <a:gd name="T61" fmla="*/ 1 h 2034"/>
                <a:gd name="T62" fmla="*/ 15146 w 3405"/>
                <a:gd name="T63" fmla="*/ 1 h 2034"/>
                <a:gd name="T64" fmla="*/ 14378 w 3405"/>
                <a:gd name="T65" fmla="*/ 1 h 2034"/>
                <a:gd name="T66" fmla="*/ 13532 w 3405"/>
                <a:gd name="T67" fmla="*/ 1 h 2034"/>
                <a:gd name="T68" fmla="*/ 12598 w 3405"/>
                <a:gd name="T69" fmla="*/ 1 h 2034"/>
                <a:gd name="T70" fmla="*/ 8936 w 3405"/>
                <a:gd name="T71" fmla="*/ 1 h 2034"/>
                <a:gd name="T72" fmla="*/ 5338 w 3405"/>
                <a:gd name="T73" fmla="*/ 1 h 2034"/>
                <a:gd name="T74" fmla="*/ 2783 w 3405"/>
                <a:gd name="T75" fmla="*/ 1 h 2034"/>
                <a:gd name="T76" fmla="*/ 0 w 3405"/>
                <a:gd name="T77" fmla="*/ 1 h 20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05"/>
                <a:gd name="T118" fmla="*/ 0 h 2034"/>
                <a:gd name="T119" fmla="*/ 3405 w 3405"/>
                <a:gd name="T120" fmla="*/ 2034 h 20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05" h="2034">
                  <a:moveTo>
                    <a:pt x="3405" y="2034"/>
                  </a:moveTo>
                  <a:lnTo>
                    <a:pt x="3390" y="1974"/>
                  </a:lnTo>
                  <a:lnTo>
                    <a:pt x="3377" y="1908"/>
                  </a:lnTo>
                  <a:lnTo>
                    <a:pt x="3364" y="1840"/>
                  </a:lnTo>
                  <a:lnTo>
                    <a:pt x="3351" y="1768"/>
                  </a:lnTo>
                  <a:lnTo>
                    <a:pt x="3340" y="1692"/>
                  </a:lnTo>
                  <a:lnTo>
                    <a:pt x="3327" y="1614"/>
                  </a:lnTo>
                  <a:lnTo>
                    <a:pt x="3314" y="1534"/>
                  </a:lnTo>
                  <a:lnTo>
                    <a:pt x="3303" y="1452"/>
                  </a:lnTo>
                  <a:lnTo>
                    <a:pt x="3279" y="1284"/>
                  </a:lnTo>
                  <a:lnTo>
                    <a:pt x="3256" y="1114"/>
                  </a:lnTo>
                  <a:lnTo>
                    <a:pt x="3243" y="1028"/>
                  </a:lnTo>
                  <a:lnTo>
                    <a:pt x="3232" y="944"/>
                  </a:lnTo>
                  <a:lnTo>
                    <a:pt x="3219" y="862"/>
                  </a:lnTo>
                  <a:lnTo>
                    <a:pt x="3206" y="780"/>
                  </a:lnTo>
                  <a:lnTo>
                    <a:pt x="3191" y="700"/>
                  </a:lnTo>
                  <a:lnTo>
                    <a:pt x="3178" y="622"/>
                  </a:lnTo>
                  <a:lnTo>
                    <a:pt x="3162" y="546"/>
                  </a:lnTo>
                  <a:lnTo>
                    <a:pt x="3147" y="474"/>
                  </a:lnTo>
                  <a:lnTo>
                    <a:pt x="3130" y="406"/>
                  </a:lnTo>
                  <a:lnTo>
                    <a:pt x="3113" y="342"/>
                  </a:lnTo>
                  <a:lnTo>
                    <a:pt x="3095" y="280"/>
                  </a:lnTo>
                  <a:lnTo>
                    <a:pt x="3076" y="226"/>
                  </a:lnTo>
                  <a:lnTo>
                    <a:pt x="3056" y="174"/>
                  </a:lnTo>
                  <a:lnTo>
                    <a:pt x="3035" y="130"/>
                  </a:lnTo>
                  <a:lnTo>
                    <a:pt x="3024" y="110"/>
                  </a:lnTo>
                  <a:lnTo>
                    <a:pt x="3013" y="92"/>
                  </a:lnTo>
                  <a:lnTo>
                    <a:pt x="3002" y="74"/>
                  </a:lnTo>
                  <a:lnTo>
                    <a:pt x="2989" y="58"/>
                  </a:lnTo>
                  <a:lnTo>
                    <a:pt x="2978" y="44"/>
                  </a:lnTo>
                  <a:lnTo>
                    <a:pt x="2965" y="32"/>
                  </a:lnTo>
                  <a:lnTo>
                    <a:pt x="2952" y="22"/>
                  </a:lnTo>
                  <a:lnTo>
                    <a:pt x="2939" y="14"/>
                  </a:lnTo>
                  <a:lnTo>
                    <a:pt x="2926" y="8"/>
                  </a:lnTo>
                  <a:lnTo>
                    <a:pt x="2911" y="4"/>
                  </a:lnTo>
                  <a:lnTo>
                    <a:pt x="2898" y="0"/>
                  </a:lnTo>
                  <a:lnTo>
                    <a:pt x="2883" y="0"/>
                  </a:lnTo>
                  <a:lnTo>
                    <a:pt x="2870" y="2"/>
                  </a:lnTo>
                  <a:lnTo>
                    <a:pt x="2855" y="6"/>
                  </a:lnTo>
                  <a:lnTo>
                    <a:pt x="2842" y="12"/>
                  </a:lnTo>
                  <a:lnTo>
                    <a:pt x="2827" y="18"/>
                  </a:lnTo>
                  <a:lnTo>
                    <a:pt x="2814" y="28"/>
                  </a:lnTo>
                  <a:lnTo>
                    <a:pt x="2801" y="40"/>
                  </a:lnTo>
                  <a:lnTo>
                    <a:pt x="2786" y="54"/>
                  </a:lnTo>
                  <a:lnTo>
                    <a:pt x="2770" y="68"/>
                  </a:lnTo>
                  <a:lnTo>
                    <a:pt x="2757" y="84"/>
                  </a:lnTo>
                  <a:lnTo>
                    <a:pt x="2742" y="104"/>
                  </a:lnTo>
                  <a:lnTo>
                    <a:pt x="2727" y="124"/>
                  </a:lnTo>
                  <a:lnTo>
                    <a:pt x="2714" y="144"/>
                  </a:lnTo>
                  <a:lnTo>
                    <a:pt x="2684" y="192"/>
                  </a:lnTo>
                  <a:lnTo>
                    <a:pt x="2653" y="244"/>
                  </a:lnTo>
                  <a:lnTo>
                    <a:pt x="2621" y="302"/>
                  </a:lnTo>
                  <a:lnTo>
                    <a:pt x="2588" y="362"/>
                  </a:lnTo>
                  <a:lnTo>
                    <a:pt x="2554" y="428"/>
                  </a:lnTo>
                  <a:lnTo>
                    <a:pt x="2519" y="496"/>
                  </a:lnTo>
                  <a:lnTo>
                    <a:pt x="2482" y="568"/>
                  </a:lnTo>
                  <a:lnTo>
                    <a:pt x="2445" y="642"/>
                  </a:lnTo>
                  <a:lnTo>
                    <a:pt x="2406" y="718"/>
                  </a:lnTo>
                  <a:lnTo>
                    <a:pt x="2365" y="796"/>
                  </a:lnTo>
                  <a:lnTo>
                    <a:pt x="2322" y="876"/>
                  </a:lnTo>
                  <a:lnTo>
                    <a:pt x="2279" y="954"/>
                  </a:lnTo>
                  <a:lnTo>
                    <a:pt x="2231" y="1034"/>
                  </a:lnTo>
                  <a:lnTo>
                    <a:pt x="2183" y="1112"/>
                  </a:lnTo>
                  <a:lnTo>
                    <a:pt x="2131" y="1192"/>
                  </a:lnTo>
                  <a:lnTo>
                    <a:pt x="2079" y="1268"/>
                  </a:lnTo>
                  <a:lnTo>
                    <a:pt x="2023" y="1344"/>
                  </a:lnTo>
                  <a:lnTo>
                    <a:pt x="1965" y="1416"/>
                  </a:lnTo>
                  <a:lnTo>
                    <a:pt x="1904" y="1486"/>
                  </a:lnTo>
                  <a:lnTo>
                    <a:pt x="1839" y="1552"/>
                  </a:lnTo>
                  <a:lnTo>
                    <a:pt x="1774" y="1616"/>
                  </a:lnTo>
                  <a:lnTo>
                    <a:pt x="1702" y="1674"/>
                  </a:lnTo>
                  <a:lnTo>
                    <a:pt x="1257" y="1818"/>
                  </a:lnTo>
                  <a:lnTo>
                    <a:pt x="860" y="1912"/>
                  </a:lnTo>
                  <a:lnTo>
                    <a:pt x="751" y="1943"/>
                  </a:lnTo>
                  <a:lnTo>
                    <a:pt x="618" y="1959"/>
                  </a:lnTo>
                  <a:lnTo>
                    <a:pt x="392" y="1982"/>
                  </a:lnTo>
                  <a:lnTo>
                    <a:pt x="198" y="1997"/>
                  </a:lnTo>
                  <a:lnTo>
                    <a:pt x="0" y="2026"/>
                  </a:ln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117803" name="Text Box 7"/>
            <p:cNvSpPr txBox="1">
              <a:spLocks noChangeArrowheads="1"/>
            </p:cNvSpPr>
            <p:nvPr/>
          </p:nvSpPr>
          <p:spPr bwMode="auto">
            <a:xfrm flipH="1">
              <a:off x="478" y="2283"/>
              <a:ext cx="75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spcBef>
                  <a:spcPct val="50000"/>
                </a:spcBef>
              </a:pPr>
              <a:r>
                <a:rPr lang="en-GB" sz="1000">
                  <a:solidFill>
                    <a:srgbClr val="000066"/>
                  </a:solidFill>
                </a:rPr>
                <a:t>density f(x)</a:t>
              </a:r>
            </a:p>
          </p:txBody>
        </p:sp>
        <p:sp>
          <p:nvSpPr>
            <p:cNvPr id="117804" name="Line 8"/>
            <p:cNvSpPr>
              <a:spLocks noChangeShapeType="1"/>
            </p:cNvSpPr>
            <p:nvPr/>
          </p:nvSpPr>
          <p:spPr bwMode="auto">
            <a:xfrm>
              <a:off x="3787" y="2704"/>
              <a:ext cx="0" cy="1316"/>
            </a:xfrm>
            <a:prstGeom prst="line">
              <a:avLst/>
            </a:prstGeom>
            <a:noFill/>
            <a:ln w="9525" cap="rnd">
              <a:solidFill>
                <a:schemeClr val="accent1"/>
              </a:solidFill>
              <a:prstDash val="sysDot"/>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7805" name="Line 9"/>
            <p:cNvSpPr>
              <a:spLocks noChangeShapeType="1"/>
            </p:cNvSpPr>
            <p:nvPr/>
          </p:nvSpPr>
          <p:spPr bwMode="auto">
            <a:xfrm>
              <a:off x="748" y="4002"/>
              <a:ext cx="4128" cy="18"/>
            </a:xfrm>
            <a:prstGeom prst="line">
              <a:avLst/>
            </a:prstGeom>
            <a:noFill/>
            <a:ln w="254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7806" name="Line 10"/>
            <p:cNvSpPr>
              <a:spLocks noChangeShapeType="1"/>
            </p:cNvSpPr>
            <p:nvPr/>
          </p:nvSpPr>
          <p:spPr bwMode="auto">
            <a:xfrm flipV="1">
              <a:off x="748" y="2478"/>
              <a:ext cx="0" cy="1542"/>
            </a:xfrm>
            <a:prstGeom prst="line">
              <a:avLst/>
            </a:prstGeom>
            <a:noFill/>
            <a:ln w="1905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7807" name="Oval 11"/>
            <p:cNvSpPr>
              <a:spLocks noChangeArrowheads="1"/>
            </p:cNvSpPr>
            <p:nvPr/>
          </p:nvSpPr>
          <p:spPr bwMode="invGray">
            <a:xfrm>
              <a:off x="1082" y="3363"/>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Markets</a:t>
              </a:r>
            </a:p>
          </p:txBody>
        </p:sp>
        <p:sp>
          <p:nvSpPr>
            <p:cNvPr id="117808" name="Oval 12"/>
            <p:cNvSpPr>
              <a:spLocks noChangeArrowheads="1"/>
            </p:cNvSpPr>
            <p:nvPr/>
          </p:nvSpPr>
          <p:spPr bwMode="invGray">
            <a:xfrm>
              <a:off x="884" y="2682"/>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Credit Risk</a:t>
              </a:r>
            </a:p>
          </p:txBody>
        </p:sp>
        <p:sp>
          <p:nvSpPr>
            <p:cNvPr id="117809" name="Oval 13"/>
            <p:cNvSpPr>
              <a:spLocks noChangeArrowheads="1"/>
            </p:cNvSpPr>
            <p:nvPr/>
          </p:nvSpPr>
          <p:spPr bwMode="invGray">
            <a:xfrm>
              <a:off x="2880" y="2455"/>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Longevity</a:t>
              </a:r>
            </a:p>
          </p:txBody>
        </p:sp>
        <p:sp>
          <p:nvSpPr>
            <p:cNvPr id="117810" name="Oval 14"/>
            <p:cNvSpPr>
              <a:spLocks noChangeArrowheads="1"/>
            </p:cNvSpPr>
            <p:nvPr/>
          </p:nvSpPr>
          <p:spPr bwMode="invGray">
            <a:xfrm>
              <a:off x="2200" y="3000"/>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Mortality</a:t>
              </a:r>
            </a:p>
          </p:txBody>
        </p:sp>
        <p:sp>
          <p:nvSpPr>
            <p:cNvPr id="117811" name="Oval 15"/>
            <p:cNvSpPr>
              <a:spLocks noChangeArrowheads="1"/>
            </p:cNvSpPr>
            <p:nvPr/>
          </p:nvSpPr>
          <p:spPr bwMode="invGray">
            <a:xfrm>
              <a:off x="4377" y="2773"/>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Operating Events</a:t>
              </a:r>
            </a:p>
          </p:txBody>
        </p:sp>
        <p:sp>
          <p:nvSpPr>
            <p:cNvPr id="117812" name="Oval 16"/>
            <p:cNvSpPr>
              <a:spLocks noChangeArrowheads="1"/>
            </p:cNvSpPr>
            <p:nvPr/>
          </p:nvSpPr>
          <p:spPr bwMode="invGray">
            <a:xfrm>
              <a:off x="1853" y="2365"/>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Lapses</a:t>
              </a:r>
            </a:p>
          </p:txBody>
        </p:sp>
        <p:sp>
          <p:nvSpPr>
            <p:cNvPr id="117813" name="Oval 17"/>
            <p:cNvSpPr>
              <a:spLocks noChangeArrowheads="1"/>
            </p:cNvSpPr>
            <p:nvPr/>
          </p:nvSpPr>
          <p:spPr bwMode="invGray">
            <a:xfrm>
              <a:off x="3804" y="2229"/>
              <a:ext cx="936" cy="385"/>
            </a:xfrm>
            <a:prstGeom prst="ellipse">
              <a:avLst/>
            </a:prstGeom>
            <a:solidFill>
              <a:srgbClr val="000080"/>
            </a:solidFill>
            <a:ln>
              <a:noFill/>
            </a:ln>
            <a:extLst>
              <a:ext uri="{91240B29-F687-4F45-9708-019B960494DF}">
                <a14:hiddenLine xmlns:a14="http://schemas.microsoft.com/office/drawing/2010/main" xmlns="" w="12700">
                  <a:solidFill>
                    <a:srgbClr val="000000"/>
                  </a:solidFill>
                  <a:round/>
                  <a:headEnd/>
                  <a:tailEnd/>
                </a14:hiddenLine>
              </a:ext>
            </a:extLst>
          </p:spPr>
          <p:txBody>
            <a:bodyPr lIns="0" tIns="0" rIns="0" bIns="0" anchor="ctr"/>
            <a:lstStyle/>
            <a:p>
              <a:pPr defTabSz="912813"/>
              <a:r>
                <a:rPr lang="en-GB" sz="1000" b="0">
                  <a:solidFill>
                    <a:schemeClr val="bg1"/>
                  </a:solidFill>
                </a:rPr>
                <a:t>Expenses</a:t>
              </a:r>
            </a:p>
          </p:txBody>
        </p:sp>
      </p:grpSp>
      <p:sp>
        <p:nvSpPr>
          <p:cNvPr id="117764" name="Text Box 19"/>
          <p:cNvSpPr txBox="1">
            <a:spLocks noChangeArrowheads="1"/>
          </p:cNvSpPr>
          <p:nvPr/>
        </p:nvSpPr>
        <p:spPr bwMode="auto">
          <a:xfrm>
            <a:off x="250825" y="1849438"/>
            <a:ext cx="40338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pPr>
            <a:endParaRPr lang="it-IT" sz="1800" b="0"/>
          </a:p>
        </p:txBody>
      </p:sp>
      <p:sp>
        <p:nvSpPr>
          <p:cNvPr id="117765" name="Text Box 20"/>
          <p:cNvSpPr txBox="1">
            <a:spLocks noChangeArrowheads="1"/>
          </p:cNvSpPr>
          <p:nvPr/>
        </p:nvSpPr>
        <p:spPr bwMode="auto">
          <a:xfrm>
            <a:off x="239713" y="1587500"/>
            <a:ext cx="372268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4138" tIns="42863" rIns="84138" bIns="42863">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just">
              <a:spcBef>
                <a:spcPct val="20000"/>
              </a:spcBef>
              <a:buClr>
                <a:schemeClr val="tx2"/>
              </a:buClr>
              <a:buSzPct val="130000"/>
            </a:pPr>
            <a:r>
              <a:rPr lang="it-IT" sz="1400" b="0"/>
              <a:t>Identification of Risk Factors that affects the AC distribution</a:t>
            </a:r>
            <a:endParaRPr lang="it-IT" sz="1400" b="0" i="1"/>
          </a:p>
        </p:txBody>
      </p:sp>
      <p:grpSp>
        <p:nvGrpSpPr>
          <p:cNvPr id="117766" name="Group 22"/>
          <p:cNvGrpSpPr>
            <a:grpSpLocks/>
          </p:cNvGrpSpPr>
          <p:nvPr/>
        </p:nvGrpSpPr>
        <p:grpSpPr bwMode="auto">
          <a:xfrm>
            <a:off x="4368800" y="2590800"/>
            <a:ext cx="4716463" cy="1871663"/>
            <a:chOff x="3376" y="2024"/>
            <a:chExt cx="1838" cy="710"/>
          </a:xfrm>
        </p:grpSpPr>
        <p:sp>
          <p:nvSpPr>
            <p:cNvPr id="117793" name="Freeform 23"/>
            <p:cNvSpPr>
              <a:spLocks/>
            </p:cNvSpPr>
            <p:nvPr/>
          </p:nvSpPr>
          <p:spPr bwMode="auto">
            <a:xfrm>
              <a:off x="3748" y="2080"/>
              <a:ext cx="872" cy="508"/>
            </a:xfrm>
            <a:custGeom>
              <a:avLst/>
              <a:gdLst>
                <a:gd name="T0" fmla="*/ 0 w 3144"/>
                <a:gd name="T1" fmla="*/ 0 h 2034"/>
                <a:gd name="T2" fmla="*/ 0 w 3144"/>
                <a:gd name="T3" fmla="*/ 0 h 2034"/>
                <a:gd name="T4" fmla="*/ 0 w 3144"/>
                <a:gd name="T5" fmla="*/ 0 h 2034"/>
                <a:gd name="T6" fmla="*/ 0 w 3144"/>
                <a:gd name="T7" fmla="*/ 0 h 2034"/>
                <a:gd name="T8" fmla="*/ 0 w 3144"/>
                <a:gd name="T9" fmla="*/ 0 h 2034"/>
                <a:gd name="T10" fmla="*/ 0 w 3144"/>
                <a:gd name="T11" fmla="*/ 0 h 2034"/>
                <a:gd name="T12" fmla="*/ 0 w 3144"/>
                <a:gd name="T13" fmla="*/ 0 h 2034"/>
                <a:gd name="T14" fmla="*/ 0 w 3144"/>
                <a:gd name="T15" fmla="*/ 0 h 2034"/>
                <a:gd name="T16" fmla="*/ 0 w 3144"/>
                <a:gd name="T17" fmla="*/ 0 h 2034"/>
                <a:gd name="T18" fmla="*/ 0 w 3144"/>
                <a:gd name="T19" fmla="*/ 0 h 2034"/>
                <a:gd name="T20" fmla="*/ 0 w 3144"/>
                <a:gd name="T21" fmla="*/ 0 h 2034"/>
                <a:gd name="T22" fmla="*/ 0 w 3144"/>
                <a:gd name="T23" fmla="*/ 0 h 2034"/>
                <a:gd name="T24" fmla="*/ 0 w 3144"/>
                <a:gd name="T25" fmla="*/ 0 h 2034"/>
                <a:gd name="T26" fmla="*/ 0 w 3144"/>
                <a:gd name="T27" fmla="*/ 0 h 2034"/>
                <a:gd name="T28" fmla="*/ 0 w 3144"/>
                <a:gd name="T29" fmla="*/ 0 h 2034"/>
                <a:gd name="T30" fmla="*/ 0 w 3144"/>
                <a:gd name="T31" fmla="*/ 0 h 2034"/>
                <a:gd name="T32" fmla="*/ 0 w 3144"/>
                <a:gd name="T33" fmla="*/ 0 h 2034"/>
                <a:gd name="T34" fmla="*/ 0 w 3144"/>
                <a:gd name="T35" fmla="*/ 0 h 2034"/>
                <a:gd name="T36" fmla="*/ 0 w 3144"/>
                <a:gd name="T37" fmla="*/ 0 h 2034"/>
                <a:gd name="T38" fmla="*/ 0 w 3144"/>
                <a:gd name="T39" fmla="*/ 0 h 2034"/>
                <a:gd name="T40" fmla="*/ 0 w 3144"/>
                <a:gd name="T41" fmla="*/ 0 h 2034"/>
                <a:gd name="T42" fmla="*/ 0 w 3144"/>
                <a:gd name="T43" fmla="*/ 0 h 2034"/>
                <a:gd name="T44" fmla="*/ 0 w 3144"/>
                <a:gd name="T45" fmla="*/ 0 h 2034"/>
                <a:gd name="T46" fmla="*/ 0 w 3144"/>
                <a:gd name="T47" fmla="*/ 0 h 2034"/>
                <a:gd name="T48" fmla="*/ 0 w 3144"/>
                <a:gd name="T49" fmla="*/ 0 h 2034"/>
                <a:gd name="T50" fmla="*/ 0 w 3144"/>
                <a:gd name="T51" fmla="*/ 0 h 2034"/>
                <a:gd name="T52" fmla="*/ 0 w 3144"/>
                <a:gd name="T53" fmla="*/ 0 h 2034"/>
                <a:gd name="T54" fmla="*/ 0 w 3144"/>
                <a:gd name="T55" fmla="*/ 0 h 2034"/>
                <a:gd name="T56" fmla="*/ 0 w 3144"/>
                <a:gd name="T57" fmla="*/ 0 h 2034"/>
                <a:gd name="T58" fmla="*/ 0 w 3144"/>
                <a:gd name="T59" fmla="*/ 0 h 2034"/>
                <a:gd name="T60" fmla="*/ 0 w 3144"/>
                <a:gd name="T61" fmla="*/ 0 h 2034"/>
                <a:gd name="T62" fmla="*/ 0 w 3144"/>
                <a:gd name="T63" fmla="*/ 0 h 2034"/>
                <a:gd name="T64" fmla="*/ 0 w 3144"/>
                <a:gd name="T65" fmla="*/ 0 h 2034"/>
                <a:gd name="T66" fmla="*/ 0 w 3144"/>
                <a:gd name="T67" fmla="*/ 0 h 2034"/>
                <a:gd name="T68" fmla="*/ 0 w 3144"/>
                <a:gd name="T69" fmla="*/ 0 h 2034"/>
                <a:gd name="T70" fmla="*/ 0 w 3144"/>
                <a:gd name="T71" fmla="*/ 0 h 2034"/>
                <a:gd name="T72" fmla="*/ 0 w 3144"/>
                <a:gd name="T73" fmla="*/ 0 h 2034"/>
                <a:gd name="T74" fmla="*/ 0 w 3144"/>
                <a:gd name="T75" fmla="*/ 0 h 2034"/>
                <a:gd name="T76" fmla="*/ 0 w 3144"/>
                <a:gd name="T77" fmla="*/ 0 h 2034"/>
                <a:gd name="T78" fmla="*/ 0 w 3144"/>
                <a:gd name="T79" fmla="*/ 0 h 2034"/>
                <a:gd name="T80" fmla="*/ 0 w 3144"/>
                <a:gd name="T81" fmla="*/ 0 h 2034"/>
                <a:gd name="T82" fmla="*/ 0 w 3144"/>
                <a:gd name="T83" fmla="*/ 0 h 2034"/>
                <a:gd name="T84" fmla="*/ 0 w 3144"/>
                <a:gd name="T85" fmla="*/ 0 h 2034"/>
                <a:gd name="T86" fmla="*/ 0 w 3144"/>
                <a:gd name="T87" fmla="*/ 0 h 2034"/>
                <a:gd name="T88" fmla="*/ 0 w 3144"/>
                <a:gd name="T89" fmla="*/ 0 h 2034"/>
                <a:gd name="T90" fmla="*/ 0 w 3144"/>
                <a:gd name="T91" fmla="*/ 0 h 20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44"/>
                <a:gd name="T139" fmla="*/ 0 h 2034"/>
                <a:gd name="T140" fmla="*/ 3144 w 3144"/>
                <a:gd name="T141" fmla="*/ 2034 h 20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44" h="2034">
                  <a:moveTo>
                    <a:pt x="0" y="2034"/>
                  </a:moveTo>
                  <a:lnTo>
                    <a:pt x="14" y="1974"/>
                  </a:lnTo>
                  <a:lnTo>
                    <a:pt x="26" y="1908"/>
                  </a:lnTo>
                  <a:lnTo>
                    <a:pt x="38" y="1840"/>
                  </a:lnTo>
                  <a:lnTo>
                    <a:pt x="50" y="1768"/>
                  </a:lnTo>
                  <a:lnTo>
                    <a:pt x="60" y="1692"/>
                  </a:lnTo>
                  <a:lnTo>
                    <a:pt x="72" y="1614"/>
                  </a:lnTo>
                  <a:lnTo>
                    <a:pt x="84" y="1534"/>
                  </a:lnTo>
                  <a:lnTo>
                    <a:pt x="94" y="1452"/>
                  </a:lnTo>
                  <a:lnTo>
                    <a:pt x="116" y="1284"/>
                  </a:lnTo>
                  <a:lnTo>
                    <a:pt x="138" y="1114"/>
                  </a:lnTo>
                  <a:lnTo>
                    <a:pt x="150" y="1028"/>
                  </a:lnTo>
                  <a:lnTo>
                    <a:pt x="160" y="944"/>
                  </a:lnTo>
                  <a:lnTo>
                    <a:pt x="172" y="862"/>
                  </a:lnTo>
                  <a:lnTo>
                    <a:pt x="184" y="780"/>
                  </a:lnTo>
                  <a:lnTo>
                    <a:pt x="198" y="700"/>
                  </a:lnTo>
                  <a:lnTo>
                    <a:pt x="210" y="622"/>
                  </a:lnTo>
                  <a:lnTo>
                    <a:pt x="224" y="546"/>
                  </a:lnTo>
                  <a:lnTo>
                    <a:pt x="238" y="474"/>
                  </a:lnTo>
                  <a:lnTo>
                    <a:pt x="254" y="406"/>
                  </a:lnTo>
                  <a:lnTo>
                    <a:pt x="270" y="342"/>
                  </a:lnTo>
                  <a:lnTo>
                    <a:pt x="286" y="280"/>
                  </a:lnTo>
                  <a:lnTo>
                    <a:pt x="304" y="226"/>
                  </a:lnTo>
                  <a:lnTo>
                    <a:pt x="322" y="174"/>
                  </a:lnTo>
                  <a:lnTo>
                    <a:pt x="342" y="130"/>
                  </a:lnTo>
                  <a:lnTo>
                    <a:pt x="352" y="110"/>
                  </a:lnTo>
                  <a:lnTo>
                    <a:pt x="362" y="92"/>
                  </a:lnTo>
                  <a:lnTo>
                    <a:pt x="372" y="74"/>
                  </a:lnTo>
                  <a:lnTo>
                    <a:pt x="384" y="58"/>
                  </a:lnTo>
                  <a:lnTo>
                    <a:pt x="394" y="44"/>
                  </a:lnTo>
                  <a:lnTo>
                    <a:pt x="406" y="32"/>
                  </a:lnTo>
                  <a:lnTo>
                    <a:pt x="418" y="22"/>
                  </a:lnTo>
                  <a:lnTo>
                    <a:pt x="430" y="14"/>
                  </a:lnTo>
                  <a:lnTo>
                    <a:pt x="442" y="8"/>
                  </a:lnTo>
                  <a:lnTo>
                    <a:pt x="456" y="4"/>
                  </a:lnTo>
                  <a:lnTo>
                    <a:pt x="468" y="0"/>
                  </a:lnTo>
                  <a:lnTo>
                    <a:pt x="482" y="0"/>
                  </a:lnTo>
                  <a:lnTo>
                    <a:pt x="494" y="2"/>
                  </a:lnTo>
                  <a:lnTo>
                    <a:pt x="508" y="6"/>
                  </a:lnTo>
                  <a:lnTo>
                    <a:pt x="520" y="12"/>
                  </a:lnTo>
                  <a:lnTo>
                    <a:pt x="534" y="18"/>
                  </a:lnTo>
                  <a:lnTo>
                    <a:pt x="546" y="28"/>
                  </a:lnTo>
                  <a:lnTo>
                    <a:pt x="558" y="40"/>
                  </a:lnTo>
                  <a:lnTo>
                    <a:pt x="572" y="54"/>
                  </a:lnTo>
                  <a:lnTo>
                    <a:pt x="586" y="68"/>
                  </a:lnTo>
                  <a:lnTo>
                    <a:pt x="598" y="84"/>
                  </a:lnTo>
                  <a:lnTo>
                    <a:pt x="612" y="104"/>
                  </a:lnTo>
                  <a:lnTo>
                    <a:pt x="626" y="124"/>
                  </a:lnTo>
                  <a:lnTo>
                    <a:pt x="638" y="144"/>
                  </a:lnTo>
                  <a:lnTo>
                    <a:pt x="666" y="192"/>
                  </a:lnTo>
                  <a:lnTo>
                    <a:pt x="694" y="244"/>
                  </a:lnTo>
                  <a:lnTo>
                    <a:pt x="724" y="302"/>
                  </a:lnTo>
                  <a:lnTo>
                    <a:pt x="754" y="362"/>
                  </a:lnTo>
                  <a:lnTo>
                    <a:pt x="786" y="428"/>
                  </a:lnTo>
                  <a:lnTo>
                    <a:pt x="818" y="496"/>
                  </a:lnTo>
                  <a:lnTo>
                    <a:pt x="852" y="568"/>
                  </a:lnTo>
                  <a:lnTo>
                    <a:pt x="886" y="642"/>
                  </a:lnTo>
                  <a:lnTo>
                    <a:pt x="922" y="718"/>
                  </a:lnTo>
                  <a:lnTo>
                    <a:pt x="960" y="796"/>
                  </a:lnTo>
                  <a:lnTo>
                    <a:pt x="1000" y="876"/>
                  </a:lnTo>
                  <a:lnTo>
                    <a:pt x="1040" y="954"/>
                  </a:lnTo>
                  <a:lnTo>
                    <a:pt x="1084" y="1034"/>
                  </a:lnTo>
                  <a:lnTo>
                    <a:pt x="1128" y="1112"/>
                  </a:lnTo>
                  <a:lnTo>
                    <a:pt x="1176" y="1192"/>
                  </a:lnTo>
                  <a:lnTo>
                    <a:pt x="1224" y="1268"/>
                  </a:lnTo>
                  <a:lnTo>
                    <a:pt x="1276" y="1344"/>
                  </a:lnTo>
                  <a:lnTo>
                    <a:pt x="1330" y="1416"/>
                  </a:lnTo>
                  <a:lnTo>
                    <a:pt x="1386" y="1486"/>
                  </a:lnTo>
                  <a:lnTo>
                    <a:pt x="1446" y="1552"/>
                  </a:lnTo>
                  <a:lnTo>
                    <a:pt x="1506" y="1616"/>
                  </a:lnTo>
                  <a:lnTo>
                    <a:pt x="1572" y="1674"/>
                  </a:lnTo>
                  <a:lnTo>
                    <a:pt x="1638" y="1730"/>
                  </a:lnTo>
                  <a:lnTo>
                    <a:pt x="1708" y="1778"/>
                  </a:lnTo>
                  <a:lnTo>
                    <a:pt x="1744" y="1802"/>
                  </a:lnTo>
                  <a:lnTo>
                    <a:pt x="1782" y="1822"/>
                  </a:lnTo>
                  <a:lnTo>
                    <a:pt x="1820" y="1842"/>
                  </a:lnTo>
                  <a:lnTo>
                    <a:pt x="1858" y="1860"/>
                  </a:lnTo>
                  <a:lnTo>
                    <a:pt x="1884" y="1870"/>
                  </a:lnTo>
                  <a:lnTo>
                    <a:pt x="1912" y="1882"/>
                  </a:lnTo>
                  <a:lnTo>
                    <a:pt x="1940" y="1892"/>
                  </a:lnTo>
                  <a:lnTo>
                    <a:pt x="1970" y="1900"/>
                  </a:lnTo>
                  <a:lnTo>
                    <a:pt x="2034" y="1918"/>
                  </a:lnTo>
                  <a:lnTo>
                    <a:pt x="2104" y="1934"/>
                  </a:lnTo>
                  <a:lnTo>
                    <a:pt x="2176" y="1950"/>
                  </a:lnTo>
                  <a:lnTo>
                    <a:pt x="2254" y="1962"/>
                  </a:lnTo>
                  <a:lnTo>
                    <a:pt x="2334" y="1974"/>
                  </a:lnTo>
                  <a:lnTo>
                    <a:pt x="2418" y="1986"/>
                  </a:lnTo>
                  <a:lnTo>
                    <a:pt x="2504" y="1994"/>
                  </a:lnTo>
                  <a:lnTo>
                    <a:pt x="2592" y="2002"/>
                  </a:lnTo>
                  <a:lnTo>
                    <a:pt x="2682" y="2008"/>
                  </a:lnTo>
                  <a:lnTo>
                    <a:pt x="2774" y="2014"/>
                  </a:lnTo>
                  <a:lnTo>
                    <a:pt x="2960" y="2022"/>
                  </a:lnTo>
                  <a:lnTo>
                    <a:pt x="3144" y="2026"/>
                  </a:ln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117794" name="Line 24"/>
            <p:cNvSpPr>
              <a:spLocks noChangeShapeType="1"/>
            </p:cNvSpPr>
            <p:nvPr/>
          </p:nvSpPr>
          <p:spPr bwMode="auto">
            <a:xfrm>
              <a:off x="3726" y="2024"/>
              <a:ext cx="0" cy="576"/>
            </a:xfrm>
            <a:prstGeom prst="line">
              <a:avLst/>
            </a:prstGeom>
            <a:noFill/>
            <a:ln w="12700">
              <a:solidFill>
                <a:schemeClr val="tx1"/>
              </a:solidFill>
              <a:round/>
              <a:headEnd type="triangle" w="sm" len="sm"/>
              <a:tailEnd type="none" w="sm" len="sm"/>
            </a:ln>
            <a:extLst>
              <a:ext uri="{909E8E84-426E-40DD-AFC4-6F175D3DCCD1}">
                <a14:hiddenFill xmlns:a14="http://schemas.microsoft.com/office/drawing/2010/main" xmlns="">
                  <a:noFill/>
                </a14:hiddenFill>
              </a:ext>
            </a:extLst>
          </p:spPr>
          <p:txBody>
            <a:bodyPr/>
            <a:lstStyle/>
            <a:p>
              <a:endParaRPr lang="it-IT"/>
            </a:p>
          </p:txBody>
        </p:sp>
        <p:sp>
          <p:nvSpPr>
            <p:cNvPr id="117795" name="Line 25"/>
            <p:cNvSpPr>
              <a:spLocks noChangeShapeType="1"/>
            </p:cNvSpPr>
            <p:nvPr/>
          </p:nvSpPr>
          <p:spPr bwMode="auto">
            <a:xfrm>
              <a:off x="3726" y="2582"/>
              <a:ext cx="1488" cy="0"/>
            </a:xfrm>
            <a:prstGeom prst="line">
              <a:avLst/>
            </a:prstGeom>
            <a:noFill/>
            <a:ln w="12700">
              <a:solidFill>
                <a:schemeClr val="tx1"/>
              </a:solidFill>
              <a:round/>
              <a:headEnd/>
              <a:tailEnd type="triangle" w="sm" len="sm"/>
            </a:ln>
            <a:extLst>
              <a:ext uri="{909E8E84-426E-40DD-AFC4-6F175D3DCCD1}">
                <a14:hiddenFill xmlns:a14="http://schemas.microsoft.com/office/drawing/2010/main" xmlns="">
                  <a:noFill/>
                </a14:hiddenFill>
              </a:ext>
            </a:extLst>
          </p:spPr>
          <p:txBody>
            <a:bodyPr/>
            <a:lstStyle/>
            <a:p>
              <a:endParaRPr lang="it-IT"/>
            </a:p>
          </p:txBody>
        </p:sp>
        <p:sp>
          <p:nvSpPr>
            <p:cNvPr id="117796" name="Line 26"/>
            <p:cNvSpPr>
              <a:spLocks noChangeShapeType="1"/>
            </p:cNvSpPr>
            <p:nvPr/>
          </p:nvSpPr>
          <p:spPr bwMode="auto">
            <a:xfrm>
              <a:off x="3976" y="2072"/>
              <a:ext cx="1" cy="521"/>
            </a:xfrm>
            <a:prstGeom prst="line">
              <a:avLst/>
            </a:prstGeom>
            <a:noFill/>
            <a:ln w="38100">
              <a:solidFill>
                <a:schemeClr val="tx1"/>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it-IT"/>
            </a:p>
          </p:txBody>
        </p:sp>
        <p:sp>
          <p:nvSpPr>
            <p:cNvPr id="117797" name="Text Box 27"/>
            <p:cNvSpPr txBox="1">
              <a:spLocks noChangeArrowheads="1"/>
            </p:cNvSpPr>
            <p:nvPr/>
          </p:nvSpPr>
          <p:spPr bwMode="auto">
            <a:xfrm>
              <a:off x="3376" y="2160"/>
              <a:ext cx="50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b="0">
                  <a:latin typeface="Times New Roman" pitchFamily="18" charset="0"/>
                </a:rPr>
                <a:t>f(x)</a:t>
              </a:r>
              <a:endParaRPr lang="en-GB" sz="1400">
                <a:latin typeface="Times New Roman" pitchFamily="18" charset="0"/>
              </a:endParaRPr>
            </a:p>
          </p:txBody>
        </p:sp>
        <p:sp>
          <p:nvSpPr>
            <p:cNvPr id="117798" name="Text Box 28"/>
            <p:cNvSpPr txBox="1">
              <a:spLocks noChangeArrowheads="1"/>
            </p:cNvSpPr>
            <p:nvPr/>
          </p:nvSpPr>
          <p:spPr bwMode="auto">
            <a:xfrm>
              <a:off x="4584" y="2600"/>
              <a:ext cx="426" cy="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b="0">
                  <a:latin typeface="Times New Roman" pitchFamily="18" charset="0"/>
                </a:rPr>
                <a:t>Risk Factor</a:t>
              </a:r>
              <a:endParaRPr lang="en-GB" sz="1000">
                <a:latin typeface="Times New Roman" pitchFamily="18" charset="0"/>
              </a:endParaRPr>
            </a:p>
          </p:txBody>
        </p:sp>
        <p:sp>
          <p:nvSpPr>
            <p:cNvPr id="117799" name="Text Box 29"/>
            <p:cNvSpPr txBox="1">
              <a:spLocks noChangeArrowheads="1"/>
            </p:cNvSpPr>
            <p:nvPr/>
          </p:nvSpPr>
          <p:spPr bwMode="auto">
            <a:xfrm>
              <a:off x="3916" y="2600"/>
              <a:ext cx="15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BE</a:t>
              </a:r>
              <a:endParaRPr lang="en-GB" sz="1400">
                <a:latin typeface="Times New Roman" pitchFamily="18" charset="0"/>
              </a:endParaRPr>
            </a:p>
          </p:txBody>
        </p:sp>
        <p:sp>
          <p:nvSpPr>
            <p:cNvPr id="117800" name="Text Box 30"/>
            <p:cNvSpPr txBox="1">
              <a:spLocks noChangeArrowheads="1"/>
            </p:cNvSpPr>
            <p:nvPr/>
          </p:nvSpPr>
          <p:spPr bwMode="auto">
            <a:xfrm>
              <a:off x="3741" y="2624"/>
              <a:ext cx="121" cy="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solidFill>
                    <a:srgbClr val="FF0000"/>
                  </a:solidFill>
                  <a:latin typeface="Times New Roman" pitchFamily="18" charset="0"/>
                </a:rPr>
                <a:t>WC</a:t>
              </a:r>
              <a:endParaRPr lang="en-GB" sz="1400">
                <a:solidFill>
                  <a:srgbClr val="FF0000"/>
                </a:solidFill>
                <a:latin typeface="Times New Roman" pitchFamily="18" charset="0"/>
              </a:endParaRPr>
            </a:p>
          </p:txBody>
        </p:sp>
        <p:sp>
          <p:nvSpPr>
            <p:cNvPr id="117801" name="Line 31"/>
            <p:cNvSpPr>
              <a:spLocks noChangeShapeType="1"/>
            </p:cNvSpPr>
            <p:nvPr/>
          </p:nvSpPr>
          <p:spPr bwMode="auto">
            <a:xfrm>
              <a:off x="3794" y="2076"/>
              <a:ext cx="1" cy="521"/>
            </a:xfrm>
            <a:prstGeom prst="line">
              <a:avLst/>
            </a:prstGeom>
            <a:noFill/>
            <a:ln w="38100">
              <a:solidFill>
                <a:srgbClr val="FF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it-IT"/>
            </a:p>
          </p:txBody>
        </p:sp>
      </p:grpSp>
      <p:sp>
        <p:nvSpPr>
          <p:cNvPr id="117767" name="Text Box 32"/>
          <p:cNvSpPr txBox="1">
            <a:spLocks noChangeArrowheads="1"/>
          </p:cNvSpPr>
          <p:nvPr/>
        </p:nvSpPr>
        <p:spPr bwMode="auto">
          <a:xfrm>
            <a:off x="5241925" y="1336675"/>
            <a:ext cx="3455988" cy="96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4138" tIns="42863" rIns="84138" bIns="42863">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just">
              <a:lnSpc>
                <a:spcPct val="90000"/>
              </a:lnSpc>
              <a:spcBef>
                <a:spcPct val="20000"/>
              </a:spcBef>
              <a:buClr>
                <a:schemeClr val="tx2"/>
              </a:buClr>
              <a:buSzPct val="130000"/>
            </a:pPr>
            <a:r>
              <a:rPr lang="it-IT" sz="1500"/>
              <a:t>Focus on the single risk factors:</a:t>
            </a:r>
          </a:p>
          <a:p>
            <a:pPr algn="just">
              <a:lnSpc>
                <a:spcPct val="90000"/>
              </a:lnSpc>
              <a:spcBef>
                <a:spcPct val="20000"/>
              </a:spcBef>
              <a:buClr>
                <a:schemeClr val="tx2"/>
              </a:buClr>
              <a:buSzPct val="130000"/>
            </a:pPr>
            <a:r>
              <a:rPr lang="it-IT" sz="1500" b="0"/>
              <a:t>for each of them the stress level  corresponding to desired confidence level is determined</a:t>
            </a:r>
            <a:endParaRPr lang="it-IT" sz="1500" b="0" i="1"/>
          </a:p>
        </p:txBody>
      </p:sp>
      <p:sp>
        <p:nvSpPr>
          <p:cNvPr id="121865" name="Text Box 45"/>
          <p:cNvSpPr txBox="1">
            <a:spLocks noChangeArrowheads="1"/>
          </p:cNvSpPr>
          <p:nvPr/>
        </p:nvSpPr>
        <p:spPr bwMode="auto">
          <a:xfrm>
            <a:off x="173038" y="1062038"/>
            <a:ext cx="4564062" cy="369887"/>
          </a:xfrm>
          <a:prstGeom prst="rect">
            <a:avLst/>
          </a:prstGeom>
          <a:noFill/>
          <a:ln>
            <a:noFill/>
          </a:ln>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defRPr/>
            </a:pPr>
            <a:r>
              <a:rPr lang="it-IT" sz="1800" i="1" dirty="0" smtClean="0">
                <a:solidFill>
                  <a:schemeClr val="tx2">
                    <a:lumMod val="50000"/>
                  </a:schemeClr>
                </a:solidFill>
              </a:rPr>
              <a:t>alternative </a:t>
            </a:r>
            <a:r>
              <a:rPr lang="it-IT" sz="1800" i="1" dirty="0" err="1" smtClean="0">
                <a:solidFill>
                  <a:schemeClr val="tx2">
                    <a:lumMod val="50000"/>
                  </a:schemeClr>
                </a:solidFill>
              </a:rPr>
              <a:t>solution</a:t>
            </a:r>
            <a:r>
              <a:rPr lang="it-IT" sz="1800" i="1" dirty="0" smtClean="0">
                <a:solidFill>
                  <a:schemeClr val="tx2">
                    <a:lumMod val="50000"/>
                  </a:schemeClr>
                </a:solidFill>
              </a:rPr>
              <a:t>: Modular </a:t>
            </a:r>
            <a:r>
              <a:rPr lang="it-IT" sz="1800" i="1" dirty="0" err="1" smtClean="0">
                <a:solidFill>
                  <a:schemeClr val="tx2">
                    <a:lumMod val="50000"/>
                  </a:schemeClr>
                </a:solidFill>
              </a:rPr>
              <a:t>approach</a:t>
            </a:r>
            <a:endParaRPr lang="it-IT" sz="1800" i="1" dirty="0" smtClean="0">
              <a:solidFill>
                <a:schemeClr val="tx2">
                  <a:lumMod val="50000"/>
                </a:schemeClr>
              </a:solidFill>
            </a:endParaRPr>
          </a:p>
        </p:txBody>
      </p:sp>
      <p:grpSp>
        <p:nvGrpSpPr>
          <p:cNvPr id="117769" name="Group 34"/>
          <p:cNvGrpSpPr>
            <a:grpSpLocks/>
          </p:cNvGrpSpPr>
          <p:nvPr/>
        </p:nvGrpSpPr>
        <p:grpSpPr bwMode="auto">
          <a:xfrm>
            <a:off x="5391150" y="4708525"/>
            <a:ext cx="2932113" cy="1878013"/>
            <a:chOff x="3470" y="3205"/>
            <a:chExt cx="1137" cy="863"/>
          </a:xfrm>
        </p:grpSpPr>
        <p:sp>
          <p:nvSpPr>
            <p:cNvPr id="117784" name="Rectangle 35"/>
            <p:cNvSpPr>
              <a:spLocks noChangeArrowheads="1"/>
            </p:cNvSpPr>
            <p:nvPr/>
          </p:nvSpPr>
          <p:spPr bwMode="auto">
            <a:xfrm>
              <a:off x="3470" y="3205"/>
              <a:ext cx="239" cy="543"/>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7785" name="Rectangle 36"/>
            <p:cNvSpPr>
              <a:spLocks noChangeArrowheads="1"/>
            </p:cNvSpPr>
            <p:nvPr/>
          </p:nvSpPr>
          <p:spPr bwMode="auto">
            <a:xfrm>
              <a:off x="3745" y="3447"/>
              <a:ext cx="239" cy="30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7786" name="Rectangle 37"/>
            <p:cNvSpPr>
              <a:spLocks noChangeArrowheads="1"/>
            </p:cNvSpPr>
            <p:nvPr/>
          </p:nvSpPr>
          <p:spPr bwMode="auto">
            <a:xfrm>
              <a:off x="3745" y="3205"/>
              <a:ext cx="239" cy="242"/>
            </a:xfrm>
            <a:prstGeom prst="rect">
              <a:avLst/>
            </a:prstGeom>
            <a:solidFill>
              <a:srgbClr val="00B050"/>
            </a:solidFill>
            <a:ln w="12700">
              <a:solidFill>
                <a:schemeClr val="tx1"/>
              </a:solidFill>
              <a:miter lim="800000"/>
              <a:headEnd/>
              <a:tailEnd/>
            </a:ln>
          </p:spPr>
          <p:txBody>
            <a:bodyPr wrap="none" anchor="ctr"/>
            <a:lstStyle/>
            <a:p>
              <a:pPr defTabSz="912813"/>
              <a:r>
                <a:rPr lang="it-IT" sz="1600">
                  <a:solidFill>
                    <a:schemeClr val="bg1"/>
                  </a:solidFill>
                </a:rPr>
                <a:t>AC</a:t>
              </a:r>
            </a:p>
          </p:txBody>
        </p:sp>
        <p:sp>
          <p:nvSpPr>
            <p:cNvPr id="117787" name="Rectangle 38"/>
            <p:cNvSpPr>
              <a:spLocks noChangeArrowheads="1"/>
            </p:cNvSpPr>
            <p:nvPr/>
          </p:nvSpPr>
          <p:spPr bwMode="auto">
            <a:xfrm>
              <a:off x="4096" y="3297"/>
              <a:ext cx="239" cy="45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7788" name="Rectangle 39"/>
            <p:cNvSpPr>
              <a:spLocks noChangeArrowheads="1"/>
            </p:cNvSpPr>
            <p:nvPr/>
          </p:nvSpPr>
          <p:spPr bwMode="auto">
            <a:xfrm>
              <a:off x="4368" y="3476"/>
              <a:ext cx="239" cy="272"/>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7789" name="Rectangle 40"/>
            <p:cNvSpPr>
              <a:spLocks noChangeArrowheads="1"/>
            </p:cNvSpPr>
            <p:nvPr/>
          </p:nvSpPr>
          <p:spPr bwMode="auto">
            <a:xfrm>
              <a:off x="4368" y="3309"/>
              <a:ext cx="239" cy="167"/>
            </a:xfrm>
            <a:prstGeom prst="rect">
              <a:avLst/>
            </a:prstGeom>
            <a:solidFill>
              <a:srgbClr val="00B050"/>
            </a:solidFill>
            <a:ln w="12700">
              <a:solidFill>
                <a:schemeClr val="tx1"/>
              </a:solidFill>
              <a:miter lim="800000"/>
              <a:headEnd/>
              <a:tailEnd/>
            </a:ln>
          </p:spPr>
          <p:txBody>
            <a:bodyPr wrap="none" anchor="ctr"/>
            <a:lstStyle/>
            <a:p>
              <a:pPr defTabSz="912813"/>
              <a:r>
                <a:rPr lang="it-IT" sz="1600">
                  <a:solidFill>
                    <a:schemeClr val="bg1"/>
                  </a:solidFill>
                </a:rPr>
                <a:t>AC</a:t>
              </a:r>
            </a:p>
          </p:txBody>
        </p:sp>
        <p:sp>
          <p:nvSpPr>
            <p:cNvPr id="117790" name="Text Box 41"/>
            <p:cNvSpPr txBox="1">
              <a:spLocks noChangeArrowheads="1"/>
            </p:cNvSpPr>
            <p:nvPr/>
          </p:nvSpPr>
          <p:spPr bwMode="auto">
            <a:xfrm>
              <a:off x="3523" y="3760"/>
              <a:ext cx="408"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Best Estimate</a:t>
              </a:r>
              <a:endParaRPr lang="en-GB" sz="1400">
                <a:latin typeface="Times New Roman" pitchFamily="18" charset="0"/>
              </a:endParaRPr>
            </a:p>
          </p:txBody>
        </p:sp>
        <p:sp>
          <p:nvSpPr>
            <p:cNvPr id="117791" name="Text Box 42"/>
            <p:cNvSpPr txBox="1">
              <a:spLocks noChangeArrowheads="1"/>
            </p:cNvSpPr>
            <p:nvPr/>
          </p:nvSpPr>
          <p:spPr bwMode="auto">
            <a:xfrm>
              <a:off x="4201" y="3785"/>
              <a:ext cx="360"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lnSpc>
                  <a:spcPts val="900"/>
                </a:lnSpc>
                <a:spcBef>
                  <a:spcPct val="50000"/>
                </a:spcBef>
              </a:pPr>
              <a:r>
                <a:rPr lang="it-IT" sz="1400">
                  <a:latin typeface="Times New Roman" pitchFamily="18" charset="0"/>
                </a:rPr>
                <a:t>Worst Case </a:t>
              </a:r>
            </a:p>
            <a:p>
              <a:pPr eaLnBrk="1" hangingPunct="1">
                <a:lnSpc>
                  <a:spcPts val="900"/>
                </a:lnSpc>
                <a:spcBef>
                  <a:spcPct val="50000"/>
                </a:spcBef>
              </a:pPr>
              <a:r>
                <a:rPr lang="it-IT" sz="1400">
                  <a:latin typeface="Times New Roman" pitchFamily="18" charset="0"/>
                </a:rPr>
                <a:t>risk factor i</a:t>
              </a:r>
              <a:endParaRPr lang="en-GB" sz="1400">
                <a:latin typeface="Times New Roman" pitchFamily="18" charset="0"/>
              </a:endParaRPr>
            </a:p>
          </p:txBody>
        </p:sp>
        <p:sp>
          <p:nvSpPr>
            <p:cNvPr id="117792" name="Text Box 43"/>
            <p:cNvSpPr txBox="1">
              <a:spLocks noChangeArrowheads="1"/>
            </p:cNvSpPr>
            <p:nvPr/>
          </p:nvSpPr>
          <p:spPr bwMode="auto">
            <a:xfrm>
              <a:off x="3641" y="3969"/>
              <a:ext cx="819"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dirty="0" smtClean="0">
                  <a:latin typeface="Times New Roman" pitchFamily="18" charset="0"/>
                  <a:cs typeface="Times New Roman" pitchFamily="18" charset="0"/>
                </a:rPr>
                <a:t>SCR </a:t>
              </a:r>
              <a:r>
                <a:rPr lang="it-IT" sz="1400" dirty="0">
                  <a:latin typeface="Times New Roman" pitchFamily="18" charset="0"/>
                  <a:cs typeface="Times New Roman" pitchFamily="18" charset="0"/>
                </a:rPr>
                <a:t>= AC (BE) – AC(</a:t>
              </a:r>
              <a:r>
                <a:rPr lang="it-IT" sz="1400" dirty="0" err="1">
                  <a:latin typeface="Times New Roman" pitchFamily="18" charset="0"/>
                  <a:cs typeface="Times New Roman" pitchFamily="18" charset="0"/>
                </a:rPr>
                <a:t>WCi</a:t>
              </a:r>
              <a:r>
                <a:rPr lang="it-IT" sz="1400" dirty="0">
                  <a:latin typeface="Times New Roman" pitchFamily="18" charset="0"/>
                  <a:cs typeface="Times New Roman" pitchFamily="18" charset="0"/>
                </a:rPr>
                <a:t>)</a:t>
              </a:r>
              <a:endParaRPr lang="en-GB" sz="1400" baseline="-25000" dirty="0">
                <a:latin typeface="Times New Roman" pitchFamily="18" charset="0"/>
              </a:endParaRPr>
            </a:p>
          </p:txBody>
        </p:sp>
      </p:grpSp>
      <p:grpSp>
        <p:nvGrpSpPr>
          <p:cNvPr id="117770" name="Group 9"/>
          <p:cNvGrpSpPr>
            <a:grpSpLocks/>
          </p:cNvGrpSpPr>
          <p:nvPr/>
        </p:nvGrpSpPr>
        <p:grpSpPr bwMode="auto">
          <a:xfrm>
            <a:off x="284163" y="4356100"/>
            <a:ext cx="4897437" cy="2290763"/>
            <a:chOff x="2517" y="1298"/>
            <a:chExt cx="3085" cy="2404"/>
          </a:xfrm>
        </p:grpSpPr>
        <p:grpSp>
          <p:nvGrpSpPr>
            <p:cNvPr id="117776" name="Group 10"/>
            <p:cNvGrpSpPr>
              <a:grpSpLocks/>
            </p:cNvGrpSpPr>
            <p:nvPr/>
          </p:nvGrpSpPr>
          <p:grpSpPr bwMode="auto">
            <a:xfrm>
              <a:off x="2517" y="1298"/>
              <a:ext cx="3085" cy="2404"/>
              <a:chOff x="2517" y="1071"/>
              <a:chExt cx="3085" cy="2404"/>
            </a:xfrm>
          </p:grpSpPr>
          <p:sp>
            <p:nvSpPr>
              <p:cNvPr id="117778" name="Rectangle 11"/>
              <p:cNvSpPr>
                <a:spLocks noChangeArrowheads="1"/>
              </p:cNvSpPr>
              <p:nvPr/>
            </p:nvSpPr>
            <p:spPr bwMode="auto">
              <a:xfrm>
                <a:off x="2517" y="1071"/>
                <a:ext cx="3085" cy="2404"/>
              </a:xfrm>
              <a:prstGeom prst="rect">
                <a:avLst/>
              </a:prstGeom>
              <a:solidFill>
                <a:schemeClr val="bg1"/>
              </a:solidFill>
              <a:ln w="12700">
                <a:solidFill>
                  <a:schemeClr val="tx1"/>
                </a:solidFill>
                <a:miter lim="800000"/>
                <a:headEnd/>
                <a:tailEnd/>
              </a:ln>
            </p:spPr>
            <p:txBody>
              <a:bodyPr wrap="none" anchor="ctr"/>
              <a:lstStyle/>
              <a:p>
                <a:pPr defTabSz="912813"/>
                <a:endParaRPr lang="it-IT"/>
              </a:p>
            </p:txBody>
          </p:sp>
          <p:pic>
            <p:nvPicPr>
              <p:cNvPr id="117779"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l="3841" t="4211" r="16096" b="19374"/>
              <a:stretch>
                <a:fillRect/>
              </a:stretch>
            </p:blipFill>
            <p:spPr bwMode="auto">
              <a:xfrm>
                <a:off x="2573" y="1399"/>
                <a:ext cx="2750" cy="1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80" name="Text Box 18"/>
              <p:cNvSpPr txBox="1">
                <a:spLocks noChangeArrowheads="1"/>
              </p:cNvSpPr>
              <p:nvPr/>
            </p:nvSpPr>
            <p:spPr bwMode="auto">
              <a:xfrm>
                <a:off x="2539" y="3095"/>
                <a:ext cx="16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de-DE" sz="1000" b="0">
                    <a:solidFill>
                      <a:srgbClr val="003366"/>
                    </a:solidFill>
                  </a:rPr>
                  <a:t>0</a:t>
                </a:r>
                <a:endParaRPr lang="en-GB" sz="1000" b="0">
                  <a:solidFill>
                    <a:srgbClr val="003366"/>
                  </a:solidFill>
                </a:endParaRPr>
              </a:p>
            </p:txBody>
          </p:sp>
          <p:sp>
            <p:nvSpPr>
              <p:cNvPr id="117781" name="Text Box 19"/>
              <p:cNvSpPr txBox="1">
                <a:spLocks noChangeArrowheads="1"/>
              </p:cNvSpPr>
              <p:nvPr/>
            </p:nvSpPr>
            <p:spPr bwMode="auto">
              <a:xfrm>
                <a:off x="3923" y="3095"/>
                <a:ext cx="16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de-DE" sz="1000" b="0">
                    <a:solidFill>
                      <a:srgbClr val="003366"/>
                    </a:solidFill>
                  </a:rPr>
                  <a:t>1</a:t>
                </a:r>
                <a:endParaRPr lang="en-GB" sz="1000" b="0">
                  <a:solidFill>
                    <a:srgbClr val="003366"/>
                  </a:solidFill>
                </a:endParaRPr>
              </a:p>
            </p:txBody>
          </p:sp>
          <p:sp>
            <p:nvSpPr>
              <p:cNvPr id="117782" name="Text Box 20"/>
              <p:cNvSpPr txBox="1">
                <a:spLocks noChangeArrowheads="1"/>
              </p:cNvSpPr>
              <p:nvPr/>
            </p:nvSpPr>
            <p:spPr bwMode="auto">
              <a:xfrm>
                <a:off x="5163" y="3095"/>
                <a:ext cx="302"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de-DE" sz="1000">
                    <a:solidFill>
                      <a:srgbClr val="003366"/>
                    </a:solidFill>
                  </a:rPr>
                  <a:t>Time</a:t>
                </a:r>
                <a:endParaRPr lang="en-GB" sz="1000">
                  <a:solidFill>
                    <a:srgbClr val="003366"/>
                  </a:solidFill>
                </a:endParaRPr>
              </a:p>
            </p:txBody>
          </p:sp>
          <p:sp>
            <p:nvSpPr>
              <p:cNvPr id="117783" name="Text Box 21"/>
              <p:cNvSpPr txBox="1">
                <a:spLocks noChangeArrowheads="1"/>
              </p:cNvSpPr>
              <p:nvPr/>
            </p:nvSpPr>
            <p:spPr bwMode="auto">
              <a:xfrm>
                <a:off x="2596" y="1275"/>
                <a:ext cx="46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000">
                    <a:solidFill>
                      <a:srgbClr val="003366"/>
                    </a:solidFill>
                  </a:rPr>
                  <a:t>Available</a:t>
                </a:r>
              </a:p>
              <a:p>
                <a:pPr algn="l"/>
                <a:r>
                  <a:rPr lang="en-GB" sz="1000">
                    <a:solidFill>
                      <a:srgbClr val="003366"/>
                    </a:solidFill>
                  </a:rPr>
                  <a:t>Capital</a:t>
                </a:r>
              </a:p>
            </p:txBody>
          </p:sp>
        </p:grpSp>
        <p:sp>
          <p:nvSpPr>
            <p:cNvPr id="117777" name="Text Box 23"/>
            <p:cNvSpPr txBox="1">
              <a:spLocks noChangeArrowheads="1"/>
            </p:cNvSpPr>
            <p:nvPr/>
          </p:nvSpPr>
          <p:spPr bwMode="auto">
            <a:xfrm>
              <a:off x="2755" y="2144"/>
              <a:ext cx="708" cy="173"/>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200" b="0">
                  <a:solidFill>
                    <a:srgbClr val="003366"/>
                  </a:solidFill>
                </a:rPr>
                <a:t>Best Estimate</a:t>
              </a:r>
            </a:p>
          </p:txBody>
        </p:sp>
      </p:grpSp>
      <p:sp>
        <p:nvSpPr>
          <p:cNvPr id="117771" name="Rectangle 73"/>
          <p:cNvSpPr>
            <a:spLocks noChangeArrowheads="1"/>
          </p:cNvSpPr>
          <p:nvPr/>
        </p:nvSpPr>
        <p:spPr bwMode="auto">
          <a:xfrm>
            <a:off x="838200" y="5778500"/>
            <a:ext cx="723900" cy="228600"/>
          </a:xfrm>
          <a:prstGeom prst="rect">
            <a:avLst/>
          </a:prstGeom>
          <a:solidFill>
            <a:schemeClr val="bg1"/>
          </a:solidFill>
          <a:ln>
            <a:noFill/>
          </a:ln>
          <a:extLst>
            <a:ext uri="{91240B29-F687-4F45-9708-019B960494DF}">
              <a14:hiddenLine xmlns:a14="http://schemas.microsoft.com/office/drawing/2010/main" xmlns="" w="11176" algn="ctr">
                <a:solidFill>
                  <a:srgbClr val="000000"/>
                </a:solidFill>
                <a:round/>
                <a:headEnd/>
                <a:tailEnd/>
              </a14:hiddenLine>
            </a:ext>
          </a:extLst>
        </p:spPr>
        <p:txBody>
          <a:bodyPr/>
          <a:lstStyle/>
          <a:p>
            <a:pPr defTabSz="912813"/>
            <a:endParaRPr lang="it-IT" sz="2400" b="0" i="1"/>
          </a:p>
        </p:txBody>
      </p:sp>
      <p:sp>
        <p:nvSpPr>
          <p:cNvPr id="117772" name="Text Box 24"/>
          <p:cNvSpPr txBox="1">
            <a:spLocks noChangeArrowheads="1"/>
          </p:cNvSpPr>
          <p:nvPr/>
        </p:nvSpPr>
        <p:spPr bwMode="auto">
          <a:xfrm>
            <a:off x="661988" y="5715000"/>
            <a:ext cx="1331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a:r>
              <a:rPr lang="en-GB" sz="1200">
                <a:solidFill>
                  <a:schemeClr val="tx2"/>
                </a:solidFill>
              </a:rPr>
              <a:t>Worst case</a:t>
            </a:r>
          </a:p>
          <a:p>
            <a:pPr algn="l"/>
            <a:r>
              <a:rPr lang="en-GB" sz="1200">
                <a:solidFill>
                  <a:schemeClr val="tx2"/>
                </a:solidFill>
              </a:rPr>
              <a:t>(risk factor i)</a:t>
            </a:r>
          </a:p>
        </p:txBody>
      </p:sp>
      <p:sp>
        <p:nvSpPr>
          <p:cNvPr id="117773" name="Line 5"/>
          <p:cNvSpPr>
            <a:spLocks noChangeShapeType="1"/>
          </p:cNvSpPr>
          <p:nvPr/>
        </p:nvSpPr>
        <p:spPr bwMode="auto">
          <a:xfrm>
            <a:off x="4171950" y="3687763"/>
            <a:ext cx="792163"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7775"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54"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5"/>
          <p:cNvGrpSpPr>
            <a:grpSpLocks/>
          </p:cNvGrpSpPr>
          <p:nvPr/>
        </p:nvGrpSpPr>
        <p:grpSpPr bwMode="auto">
          <a:xfrm>
            <a:off x="595313" y="1244600"/>
            <a:ext cx="1943100" cy="1366838"/>
            <a:chOff x="295" y="664"/>
            <a:chExt cx="1224" cy="861"/>
          </a:xfrm>
        </p:grpSpPr>
        <p:sp>
          <p:nvSpPr>
            <p:cNvPr id="118818" name="Rectangle 6"/>
            <p:cNvSpPr>
              <a:spLocks noChangeArrowheads="1"/>
            </p:cNvSpPr>
            <p:nvPr/>
          </p:nvSpPr>
          <p:spPr bwMode="auto">
            <a:xfrm>
              <a:off x="295" y="846"/>
              <a:ext cx="239" cy="543"/>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19" name="Rectangle 7"/>
            <p:cNvSpPr>
              <a:spLocks noChangeArrowheads="1"/>
            </p:cNvSpPr>
            <p:nvPr/>
          </p:nvSpPr>
          <p:spPr bwMode="auto">
            <a:xfrm>
              <a:off x="570" y="1088"/>
              <a:ext cx="239" cy="30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20" name="Rectangle 8"/>
            <p:cNvSpPr>
              <a:spLocks noChangeArrowheads="1"/>
            </p:cNvSpPr>
            <p:nvPr/>
          </p:nvSpPr>
          <p:spPr bwMode="auto">
            <a:xfrm>
              <a:off x="570" y="846"/>
              <a:ext cx="239" cy="242"/>
            </a:xfrm>
            <a:prstGeom prst="rect">
              <a:avLst/>
            </a:prstGeom>
            <a:solidFill>
              <a:srgbClr val="00B050"/>
            </a:solidFill>
            <a:ln w="12700">
              <a:solidFill>
                <a:schemeClr val="tx1"/>
              </a:solidFill>
              <a:miter lim="800000"/>
              <a:headEnd/>
              <a:tailEnd/>
            </a:ln>
          </p:spPr>
          <p:txBody>
            <a:bodyPr wrap="none" anchor="ctr"/>
            <a:lstStyle/>
            <a:p>
              <a:pPr defTabSz="912813"/>
              <a:endParaRPr lang="it-IT" sz="1200" b="0">
                <a:solidFill>
                  <a:srgbClr val="003366"/>
                </a:solidFill>
              </a:endParaRPr>
            </a:p>
          </p:txBody>
        </p:sp>
        <p:sp>
          <p:nvSpPr>
            <p:cNvPr id="118821" name="Rectangle 9"/>
            <p:cNvSpPr>
              <a:spLocks noChangeArrowheads="1"/>
            </p:cNvSpPr>
            <p:nvPr/>
          </p:nvSpPr>
          <p:spPr bwMode="auto">
            <a:xfrm>
              <a:off x="921" y="938"/>
              <a:ext cx="239" cy="45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22" name="Rectangle 10"/>
            <p:cNvSpPr>
              <a:spLocks noChangeArrowheads="1"/>
            </p:cNvSpPr>
            <p:nvPr/>
          </p:nvSpPr>
          <p:spPr bwMode="auto">
            <a:xfrm>
              <a:off x="1193" y="1165"/>
              <a:ext cx="239" cy="224"/>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23" name="Rectangle 11"/>
            <p:cNvSpPr>
              <a:spLocks noChangeArrowheads="1"/>
            </p:cNvSpPr>
            <p:nvPr/>
          </p:nvSpPr>
          <p:spPr bwMode="auto">
            <a:xfrm>
              <a:off x="1193" y="938"/>
              <a:ext cx="239" cy="227"/>
            </a:xfrm>
            <a:prstGeom prst="rect">
              <a:avLst/>
            </a:prstGeom>
            <a:solidFill>
              <a:srgbClr val="00B050"/>
            </a:solidFill>
            <a:ln w="12700">
              <a:solidFill>
                <a:schemeClr val="tx1"/>
              </a:solidFill>
              <a:miter lim="800000"/>
              <a:headEnd/>
              <a:tailEnd/>
            </a:ln>
          </p:spPr>
          <p:txBody>
            <a:bodyPr wrap="none" anchor="ctr"/>
            <a:lstStyle/>
            <a:p>
              <a:pPr defTabSz="912813"/>
              <a:endParaRPr lang="it-IT" sz="1200" b="0">
                <a:solidFill>
                  <a:srgbClr val="003366"/>
                </a:solidFill>
              </a:endParaRPr>
            </a:p>
          </p:txBody>
        </p:sp>
        <p:sp>
          <p:nvSpPr>
            <p:cNvPr id="118824" name="Text Box 12"/>
            <p:cNvSpPr txBox="1">
              <a:spLocks noChangeArrowheads="1"/>
            </p:cNvSpPr>
            <p:nvPr/>
          </p:nvSpPr>
          <p:spPr bwMode="auto">
            <a:xfrm>
              <a:off x="466" y="1389"/>
              <a:ext cx="15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BE</a:t>
              </a:r>
              <a:endParaRPr lang="en-GB" sz="1400">
                <a:latin typeface="Times New Roman" pitchFamily="18" charset="0"/>
              </a:endParaRPr>
            </a:p>
          </p:txBody>
        </p:sp>
        <p:sp>
          <p:nvSpPr>
            <p:cNvPr id="118825" name="Text Box 13"/>
            <p:cNvSpPr txBox="1">
              <a:spLocks noChangeArrowheads="1"/>
            </p:cNvSpPr>
            <p:nvPr/>
          </p:nvSpPr>
          <p:spPr bwMode="auto">
            <a:xfrm>
              <a:off x="1090" y="1391"/>
              <a:ext cx="19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WC</a:t>
              </a:r>
              <a:endParaRPr lang="en-GB" sz="1400">
                <a:latin typeface="Times New Roman" pitchFamily="18" charset="0"/>
              </a:endParaRPr>
            </a:p>
          </p:txBody>
        </p:sp>
        <p:sp>
          <p:nvSpPr>
            <p:cNvPr id="118826" name="Text Box 14"/>
            <p:cNvSpPr txBox="1">
              <a:spLocks noChangeArrowheads="1"/>
            </p:cNvSpPr>
            <p:nvPr/>
          </p:nvSpPr>
          <p:spPr bwMode="auto">
            <a:xfrm>
              <a:off x="385" y="664"/>
              <a:ext cx="113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pPr>
              <a:r>
                <a:rPr lang="it-IT" sz="1200" i="1"/>
                <a:t>RISK FACTOR 1</a:t>
              </a:r>
            </a:p>
          </p:txBody>
        </p:sp>
      </p:grpSp>
      <p:grpSp>
        <p:nvGrpSpPr>
          <p:cNvPr id="118787" name="Group 15"/>
          <p:cNvGrpSpPr>
            <a:grpSpLocks/>
          </p:cNvGrpSpPr>
          <p:nvPr/>
        </p:nvGrpSpPr>
        <p:grpSpPr bwMode="auto">
          <a:xfrm>
            <a:off x="6500813" y="1244600"/>
            <a:ext cx="1943100" cy="1366838"/>
            <a:chOff x="295" y="572"/>
            <a:chExt cx="1224" cy="861"/>
          </a:xfrm>
        </p:grpSpPr>
        <p:sp>
          <p:nvSpPr>
            <p:cNvPr id="118809" name="Rectangle 16"/>
            <p:cNvSpPr>
              <a:spLocks noChangeArrowheads="1"/>
            </p:cNvSpPr>
            <p:nvPr/>
          </p:nvSpPr>
          <p:spPr bwMode="auto">
            <a:xfrm>
              <a:off x="295" y="754"/>
              <a:ext cx="239" cy="543"/>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10" name="Rectangle 17"/>
            <p:cNvSpPr>
              <a:spLocks noChangeArrowheads="1"/>
            </p:cNvSpPr>
            <p:nvPr/>
          </p:nvSpPr>
          <p:spPr bwMode="auto">
            <a:xfrm>
              <a:off x="570" y="996"/>
              <a:ext cx="239" cy="30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11" name="Rectangle 18"/>
            <p:cNvSpPr>
              <a:spLocks noChangeArrowheads="1"/>
            </p:cNvSpPr>
            <p:nvPr/>
          </p:nvSpPr>
          <p:spPr bwMode="auto">
            <a:xfrm>
              <a:off x="570" y="754"/>
              <a:ext cx="239" cy="242"/>
            </a:xfrm>
            <a:prstGeom prst="rect">
              <a:avLst/>
            </a:prstGeom>
            <a:solidFill>
              <a:srgbClr val="00B050"/>
            </a:solidFill>
            <a:ln w="12700">
              <a:solidFill>
                <a:schemeClr val="tx1"/>
              </a:solidFill>
              <a:miter lim="800000"/>
              <a:headEnd/>
              <a:tailEnd/>
            </a:ln>
          </p:spPr>
          <p:txBody>
            <a:bodyPr wrap="none" anchor="ctr"/>
            <a:lstStyle/>
            <a:p>
              <a:pPr defTabSz="912813"/>
              <a:endParaRPr lang="it-IT" sz="1200" b="0">
                <a:solidFill>
                  <a:srgbClr val="003366"/>
                </a:solidFill>
              </a:endParaRPr>
            </a:p>
          </p:txBody>
        </p:sp>
        <p:sp>
          <p:nvSpPr>
            <p:cNvPr id="118812" name="Rectangle 19"/>
            <p:cNvSpPr>
              <a:spLocks noChangeArrowheads="1"/>
            </p:cNvSpPr>
            <p:nvPr/>
          </p:nvSpPr>
          <p:spPr bwMode="auto">
            <a:xfrm>
              <a:off x="921" y="846"/>
              <a:ext cx="239" cy="45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13" name="Rectangle 20"/>
            <p:cNvSpPr>
              <a:spLocks noChangeArrowheads="1"/>
            </p:cNvSpPr>
            <p:nvPr/>
          </p:nvSpPr>
          <p:spPr bwMode="auto">
            <a:xfrm>
              <a:off x="1193" y="1073"/>
              <a:ext cx="239" cy="224"/>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14" name="Rectangle 21"/>
            <p:cNvSpPr>
              <a:spLocks noChangeArrowheads="1"/>
            </p:cNvSpPr>
            <p:nvPr/>
          </p:nvSpPr>
          <p:spPr bwMode="auto">
            <a:xfrm>
              <a:off x="1193" y="846"/>
              <a:ext cx="239" cy="227"/>
            </a:xfrm>
            <a:prstGeom prst="rect">
              <a:avLst/>
            </a:prstGeom>
            <a:solidFill>
              <a:srgbClr val="00B050"/>
            </a:solidFill>
            <a:ln w="12700">
              <a:solidFill>
                <a:schemeClr val="tx1"/>
              </a:solidFill>
              <a:miter lim="800000"/>
              <a:headEnd/>
              <a:tailEnd/>
            </a:ln>
          </p:spPr>
          <p:txBody>
            <a:bodyPr wrap="none" anchor="ctr"/>
            <a:lstStyle/>
            <a:p>
              <a:pPr defTabSz="912813"/>
              <a:endParaRPr lang="it-IT" sz="1200" b="0">
                <a:solidFill>
                  <a:srgbClr val="003366"/>
                </a:solidFill>
              </a:endParaRPr>
            </a:p>
          </p:txBody>
        </p:sp>
        <p:sp>
          <p:nvSpPr>
            <p:cNvPr id="118815" name="Text Box 22"/>
            <p:cNvSpPr txBox="1">
              <a:spLocks noChangeArrowheads="1"/>
            </p:cNvSpPr>
            <p:nvPr/>
          </p:nvSpPr>
          <p:spPr bwMode="auto">
            <a:xfrm>
              <a:off x="466" y="1297"/>
              <a:ext cx="15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BE</a:t>
              </a:r>
              <a:endParaRPr lang="en-GB" sz="1400">
                <a:latin typeface="Times New Roman" pitchFamily="18" charset="0"/>
              </a:endParaRPr>
            </a:p>
          </p:txBody>
        </p:sp>
        <p:sp>
          <p:nvSpPr>
            <p:cNvPr id="118816" name="Text Box 23"/>
            <p:cNvSpPr txBox="1">
              <a:spLocks noChangeArrowheads="1"/>
            </p:cNvSpPr>
            <p:nvPr/>
          </p:nvSpPr>
          <p:spPr bwMode="auto">
            <a:xfrm>
              <a:off x="1090" y="1299"/>
              <a:ext cx="19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WC</a:t>
              </a:r>
              <a:endParaRPr lang="en-GB" sz="1400">
                <a:latin typeface="Times New Roman" pitchFamily="18" charset="0"/>
              </a:endParaRPr>
            </a:p>
          </p:txBody>
        </p:sp>
        <p:sp>
          <p:nvSpPr>
            <p:cNvPr id="118817" name="Text Box 24"/>
            <p:cNvSpPr txBox="1">
              <a:spLocks noChangeArrowheads="1"/>
            </p:cNvSpPr>
            <p:nvPr/>
          </p:nvSpPr>
          <p:spPr bwMode="auto">
            <a:xfrm>
              <a:off x="385" y="572"/>
              <a:ext cx="113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pPr>
              <a:r>
                <a:rPr lang="it-IT" sz="1200" i="1"/>
                <a:t>RISK DRIVER n</a:t>
              </a:r>
            </a:p>
          </p:txBody>
        </p:sp>
      </p:grpSp>
      <p:grpSp>
        <p:nvGrpSpPr>
          <p:cNvPr id="118788" name="Group 25"/>
          <p:cNvGrpSpPr>
            <a:grpSpLocks/>
          </p:cNvGrpSpPr>
          <p:nvPr/>
        </p:nvGrpSpPr>
        <p:grpSpPr bwMode="auto">
          <a:xfrm>
            <a:off x="2827338" y="1243013"/>
            <a:ext cx="1871662" cy="1365250"/>
            <a:chOff x="1701" y="663"/>
            <a:chExt cx="1179" cy="860"/>
          </a:xfrm>
        </p:grpSpPr>
        <p:grpSp>
          <p:nvGrpSpPr>
            <p:cNvPr id="118799" name="Group 26"/>
            <p:cNvGrpSpPr>
              <a:grpSpLocks/>
            </p:cNvGrpSpPr>
            <p:nvPr/>
          </p:nvGrpSpPr>
          <p:grpSpPr bwMode="auto">
            <a:xfrm>
              <a:off x="1701" y="845"/>
              <a:ext cx="1137" cy="544"/>
              <a:chOff x="3594" y="2659"/>
              <a:chExt cx="1137" cy="544"/>
            </a:xfrm>
          </p:grpSpPr>
          <p:sp>
            <p:nvSpPr>
              <p:cNvPr id="118803" name="Rectangle 27"/>
              <p:cNvSpPr>
                <a:spLocks noChangeArrowheads="1"/>
              </p:cNvSpPr>
              <p:nvPr/>
            </p:nvSpPr>
            <p:spPr bwMode="auto">
              <a:xfrm>
                <a:off x="3594" y="2660"/>
                <a:ext cx="239" cy="543"/>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04" name="Rectangle 28"/>
              <p:cNvSpPr>
                <a:spLocks noChangeArrowheads="1"/>
              </p:cNvSpPr>
              <p:nvPr/>
            </p:nvSpPr>
            <p:spPr bwMode="auto">
              <a:xfrm>
                <a:off x="3869" y="2902"/>
                <a:ext cx="239" cy="301"/>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05" name="Rectangle 29"/>
              <p:cNvSpPr>
                <a:spLocks noChangeArrowheads="1"/>
              </p:cNvSpPr>
              <p:nvPr/>
            </p:nvSpPr>
            <p:spPr bwMode="auto">
              <a:xfrm>
                <a:off x="3869" y="2660"/>
                <a:ext cx="239" cy="242"/>
              </a:xfrm>
              <a:prstGeom prst="rect">
                <a:avLst/>
              </a:prstGeom>
              <a:solidFill>
                <a:srgbClr val="00B050"/>
              </a:solidFill>
              <a:ln w="12700">
                <a:solidFill>
                  <a:schemeClr val="tx1"/>
                </a:solidFill>
                <a:miter lim="800000"/>
                <a:headEnd/>
                <a:tailEnd/>
              </a:ln>
            </p:spPr>
            <p:txBody>
              <a:bodyPr wrap="none" anchor="ctr"/>
              <a:lstStyle/>
              <a:p>
                <a:pPr defTabSz="912813"/>
                <a:endParaRPr lang="it-IT" sz="1200" b="0">
                  <a:solidFill>
                    <a:srgbClr val="003366"/>
                  </a:solidFill>
                </a:endParaRPr>
              </a:p>
            </p:txBody>
          </p:sp>
          <p:sp>
            <p:nvSpPr>
              <p:cNvPr id="118806" name="Rectangle 30"/>
              <p:cNvSpPr>
                <a:spLocks noChangeArrowheads="1"/>
              </p:cNvSpPr>
              <p:nvPr/>
            </p:nvSpPr>
            <p:spPr bwMode="auto">
              <a:xfrm>
                <a:off x="4220" y="2659"/>
                <a:ext cx="239" cy="544"/>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07" name="Rectangle 31"/>
              <p:cNvSpPr>
                <a:spLocks noChangeArrowheads="1"/>
              </p:cNvSpPr>
              <p:nvPr/>
            </p:nvSpPr>
            <p:spPr bwMode="auto">
              <a:xfrm>
                <a:off x="4492" y="2840"/>
                <a:ext cx="239" cy="363"/>
              </a:xfrm>
              <a:prstGeom prst="rect">
                <a:avLst/>
              </a:prstGeom>
              <a:solidFill>
                <a:srgbClr val="003366"/>
              </a:solidFill>
              <a:ln w="12700">
                <a:solidFill>
                  <a:schemeClr val="tx1"/>
                </a:solidFill>
                <a:miter lim="800000"/>
                <a:headEnd/>
                <a:tailEnd/>
              </a:ln>
            </p:spPr>
            <p:txBody>
              <a:bodyPr wrap="none" anchor="ctr"/>
              <a:lstStyle/>
              <a:p>
                <a:pPr defTabSz="912813"/>
                <a:endParaRPr lang="it-IT" sz="1200" b="0">
                  <a:solidFill>
                    <a:schemeClr val="bg1"/>
                  </a:solidFill>
                </a:endParaRPr>
              </a:p>
            </p:txBody>
          </p:sp>
          <p:sp>
            <p:nvSpPr>
              <p:cNvPr id="118808" name="Rectangle 32"/>
              <p:cNvSpPr>
                <a:spLocks noChangeArrowheads="1"/>
              </p:cNvSpPr>
              <p:nvPr/>
            </p:nvSpPr>
            <p:spPr bwMode="auto">
              <a:xfrm>
                <a:off x="4492" y="2659"/>
                <a:ext cx="239" cy="181"/>
              </a:xfrm>
              <a:prstGeom prst="rect">
                <a:avLst/>
              </a:prstGeom>
              <a:solidFill>
                <a:srgbClr val="00B050"/>
              </a:solidFill>
              <a:ln w="12700">
                <a:solidFill>
                  <a:schemeClr val="tx1"/>
                </a:solidFill>
                <a:miter lim="800000"/>
                <a:headEnd/>
                <a:tailEnd/>
              </a:ln>
            </p:spPr>
            <p:txBody>
              <a:bodyPr wrap="none" anchor="ctr"/>
              <a:lstStyle/>
              <a:p>
                <a:pPr defTabSz="912813"/>
                <a:endParaRPr lang="it-IT" sz="1200" b="0">
                  <a:solidFill>
                    <a:srgbClr val="003366"/>
                  </a:solidFill>
                </a:endParaRPr>
              </a:p>
            </p:txBody>
          </p:sp>
        </p:grpSp>
        <p:sp>
          <p:nvSpPr>
            <p:cNvPr id="118800" name="Text Box 33"/>
            <p:cNvSpPr txBox="1">
              <a:spLocks noChangeArrowheads="1"/>
            </p:cNvSpPr>
            <p:nvPr/>
          </p:nvSpPr>
          <p:spPr bwMode="auto">
            <a:xfrm>
              <a:off x="1746" y="663"/>
              <a:ext cx="113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pPr>
              <a:r>
                <a:rPr lang="it-IT" sz="1200" i="1"/>
                <a:t>RISK FACTOR 2</a:t>
              </a:r>
            </a:p>
          </p:txBody>
        </p:sp>
        <p:sp>
          <p:nvSpPr>
            <p:cNvPr id="118801" name="Text Box 34"/>
            <p:cNvSpPr txBox="1">
              <a:spLocks noChangeArrowheads="1"/>
            </p:cNvSpPr>
            <p:nvPr/>
          </p:nvSpPr>
          <p:spPr bwMode="auto">
            <a:xfrm>
              <a:off x="1914" y="1389"/>
              <a:ext cx="15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BE</a:t>
              </a:r>
              <a:endParaRPr lang="en-GB" sz="1400">
                <a:latin typeface="Times New Roman" pitchFamily="18" charset="0"/>
              </a:endParaRPr>
            </a:p>
          </p:txBody>
        </p:sp>
        <p:sp>
          <p:nvSpPr>
            <p:cNvPr id="118802" name="Text Box 35"/>
            <p:cNvSpPr txBox="1">
              <a:spLocks noChangeArrowheads="1"/>
            </p:cNvSpPr>
            <p:nvPr/>
          </p:nvSpPr>
          <p:spPr bwMode="auto">
            <a:xfrm>
              <a:off x="2472" y="1389"/>
              <a:ext cx="19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eaLnBrk="1" hangingPunct="1">
                <a:spcBef>
                  <a:spcPct val="50000"/>
                </a:spcBef>
              </a:pPr>
              <a:r>
                <a:rPr lang="it-IT" sz="1400">
                  <a:latin typeface="Times New Roman" pitchFamily="18" charset="0"/>
                </a:rPr>
                <a:t>WC</a:t>
              </a:r>
              <a:endParaRPr lang="en-GB" sz="1400">
                <a:latin typeface="Times New Roman" pitchFamily="18" charset="0"/>
              </a:endParaRPr>
            </a:p>
          </p:txBody>
        </p:sp>
      </p:grpSp>
      <p:sp>
        <p:nvSpPr>
          <p:cNvPr id="118789" name="Text Box 36"/>
          <p:cNvSpPr txBox="1">
            <a:spLocks noChangeArrowheads="1"/>
          </p:cNvSpPr>
          <p:nvPr/>
        </p:nvSpPr>
        <p:spPr bwMode="auto">
          <a:xfrm>
            <a:off x="4914900" y="2009775"/>
            <a:ext cx="14398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pPr>
            <a:r>
              <a:rPr lang="it-IT" sz="2400" b="0"/>
              <a:t>. . . . . . .</a:t>
            </a:r>
          </a:p>
        </p:txBody>
      </p:sp>
      <p:pic>
        <p:nvPicPr>
          <p:cNvPr id="118790" name="Picture 37"/>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a:xfrm>
            <a:off x="2322513" y="4291013"/>
            <a:ext cx="4464050" cy="2281237"/>
          </a:xfrm>
          <a:noFill/>
        </p:spPr>
      </p:pic>
      <p:sp>
        <p:nvSpPr>
          <p:cNvPr id="118791" name="Line 38"/>
          <p:cNvSpPr>
            <a:spLocks noChangeShapeType="1"/>
          </p:cNvSpPr>
          <p:nvPr/>
        </p:nvSpPr>
        <p:spPr bwMode="auto">
          <a:xfrm>
            <a:off x="1819275" y="2682875"/>
            <a:ext cx="1655763" cy="649288"/>
          </a:xfrm>
          <a:prstGeom prst="line">
            <a:avLst/>
          </a:prstGeom>
          <a:noFill/>
          <a:ln w="38100">
            <a:solidFill>
              <a:srgbClr val="00008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8792" name="Line 39"/>
          <p:cNvSpPr>
            <a:spLocks noChangeShapeType="1"/>
          </p:cNvSpPr>
          <p:nvPr/>
        </p:nvSpPr>
        <p:spPr bwMode="auto">
          <a:xfrm>
            <a:off x="3762375" y="2540000"/>
            <a:ext cx="792163" cy="863600"/>
          </a:xfrm>
          <a:prstGeom prst="line">
            <a:avLst/>
          </a:prstGeom>
          <a:noFill/>
          <a:ln w="38100">
            <a:solidFill>
              <a:srgbClr val="00008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8793" name="Line 40"/>
          <p:cNvSpPr>
            <a:spLocks noChangeShapeType="1"/>
          </p:cNvSpPr>
          <p:nvPr/>
        </p:nvSpPr>
        <p:spPr bwMode="auto">
          <a:xfrm flipH="1">
            <a:off x="5922963" y="2611438"/>
            <a:ext cx="1692275" cy="720725"/>
          </a:xfrm>
          <a:prstGeom prst="line">
            <a:avLst/>
          </a:prstGeom>
          <a:noFill/>
          <a:ln w="38100">
            <a:solidFill>
              <a:srgbClr val="00008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18794" name="Text Box 41"/>
          <p:cNvSpPr txBox="1">
            <a:spLocks noChangeArrowheads="1"/>
          </p:cNvSpPr>
          <p:nvPr/>
        </p:nvSpPr>
        <p:spPr bwMode="auto">
          <a:xfrm>
            <a:off x="2106613" y="3475038"/>
            <a:ext cx="50403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spcBef>
                <a:spcPct val="50000"/>
              </a:spcBef>
            </a:pPr>
            <a:endParaRPr lang="it-IT" sz="1800" b="0"/>
          </a:p>
        </p:txBody>
      </p:sp>
      <p:sp>
        <p:nvSpPr>
          <p:cNvPr id="118795" name="Text Box 42"/>
          <p:cNvSpPr txBox="1">
            <a:spLocks noChangeArrowheads="1"/>
          </p:cNvSpPr>
          <p:nvPr/>
        </p:nvSpPr>
        <p:spPr bwMode="auto">
          <a:xfrm>
            <a:off x="1819275" y="3475038"/>
            <a:ext cx="5688013"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4138" tIns="42863" rIns="84138" bIns="42863">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just">
              <a:spcBef>
                <a:spcPct val="20000"/>
              </a:spcBef>
              <a:buClr>
                <a:schemeClr val="tx2"/>
              </a:buClr>
              <a:buSzPct val="130000"/>
            </a:pPr>
            <a:r>
              <a:rPr lang="it-IT" sz="1600"/>
              <a:t>The stress impacts for all the risk drivers are finally aggregated using a correlation matrix </a:t>
            </a:r>
            <a:r>
              <a:rPr lang="it-IT" sz="1600" u="sng"/>
              <a:t>in stress conditions</a:t>
            </a:r>
            <a:endParaRPr lang="it-IT" sz="1600" i="1"/>
          </a:p>
        </p:txBody>
      </p:sp>
      <p:sp>
        <p:nvSpPr>
          <p:cNvPr id="118796" name="Rectangle 3"/>
          <p:cNvSpPr>
            <a:spLocks noChangeArrowheads="1"/>
          </p:cNvSpPr>
          <p:nvPr/>
        </p:nvSpPr>
        <p:spPr bwMode="auto">
          <a:xfrm>
            <a:off x="250825" y="558800"/>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a:solidFill>
                  <a:schemeClr val="bg1"/>
                </a:solidFill>
              </a:rPr>
              <a:t>Methodology for Risk capital: Modular Approach (2/3)</a:t>
            </a:r>
          </a:p>
        </p:txBody>
      </p:sp>
      <p:sp>
        <p:nvSpPr>
          <p:cNvPr id="11879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9183" t="12115" r="2644" b="11539"/>
          <a:stretch>
            <a:fillRect/>
          </a:stretch>
        </p:blipFill>
        <p:spPr bwMode="auto">
          <a:xfrm>
            <a:off x="485775" y="1560513"/>
            <a:ext cx="8004175" cy="462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Lst>
        </p:spPr>
      </p:pic>
      <p:sp>
        <p:nvSpPr>
          <p:cNvPr id="44" name="Segnaposto contenuto 2"/>
          <p:cNvSpPr txBox="1">
            <a:spLocks/>
          </p:cNvSpPr>
          <p:nvPr/>
        </p:nvSpPr>
        <p:spPr>
          <a:xfrm>
            <a:off x="219075" y="1084263"/>
            <a:ext cx="8296275" cy="2438400"/>
          </a:xfrm>
          <a:prstGeom prst="rect">
            <a:avLst/>
          </a:prstGeom>
        </p:spPr>
        <p:txBody>
          <a:bodyPr/>
          <a:lstStyle>
            <a:lvl1pPr marL="266700" indent="-266700" algn="l" rtl="0" eaLnBrk="0" fontAlgn="base" hangingPunct="0">
              <a:lnSpc>
                <a:spcPct val="110000"/>
              </a:lnSpc>
              <a:spcBef>
                <a:spcPct val="20000"/>
              </a:spcBef>
              <a:spcAft>
                <a:spcPct val="0"/>
              </a:spcAft>
              <a:buClr>
                <a:schemeClr val="accent1"/>
              </a:buClr>
              <a:buFont typeface="Wingdings" pitchFamily="2" charset="2"/>
              <a:buChar char="§"/>
              <a:defRPr sz="1600">
                <a:solidFill>
                  <a:schemeClr val="tx1"/>
                </a:solidFill>
                <a:latin typeface="+mn-lt"/>
                <a:ea typeface="+mn-ea"/>
                <a:cs typeface="+mn-cs"/>
              </a:defRPr>
            </a:lvl1pPr>
            <a:lvl2pPr marL="550863"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2pPr>
            <a:lvl3pPr marL="901700"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3pPr>
            <a:lvl4pPr marL="1265238"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4pPr>
            <a:lvl5pPr marL="1628775"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5pPr>
            <a:lvl6pPr marL="20859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6pPr>
            <a:lvl7pPr marL="25431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7pPr>
            <a:lvl8pPr marL="30003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8pPr>
            <a:lvl9pPr marL="34575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9pPr>
          </a:lstStyle>
          <a:p>
            <a:pPr marL="0" indent="0">
              <a:buFont typeface="Wingdings" pitchFamily="2" charset="2"/>
              <a:buNone/>
              <a:defRPr/>
            </a:pPr>
            <a:r>
              <a:rPr lang="it-IT" dirty="0" err="1" smtClean="0"/>
              <a:t>Solvency</a:t>
            </a:r>
            <a:r>
              <a:rPr lang="it-IT" dirty="0" smtClean="0"/>
              <a:t> II Framework: </a:t>
            </a:r>
            <a:r>
              <a:rPr lang="it-IT" dirty="0" err="1" smtClean="0"/>
              <a:t>risk</a:t>
            </a:r>
            <a:r>
              <a:rPr lang="it-IT" dirty="0" smtClean="0"/>
              <a:t> </a:t>
            </a:r>
            <a:r>
              <a:rPr lang="it-IT" dirty="0" err="1" smtClean="0"/>
              <a:t>overview</a:t>
            </a:r>
            <a:endParaRPr lang="it-IT" dirty="0" smtClean="0"/>
          </a:p>
          <a:p>
            <a:pPr>
              <a:defRPr/>
            </a:pPr>
            <a:endParaRPr lang="it-IT" dirty="0" smtClean="0"/>
          </a:p>
        </p:txBody>
      </p:sp>
      <p:sp>
        <p:nvSpPr>
          <p:cNvPr id="119812" name="Rectangle 3"/>
          <p:cNvSpPr>
            <a:spLocks noChangeArrowheads="1"/>
          </p:cNvSpPr>
          <p:nvPr/>
        </p:nvSpPr>
        <p:spPr bwMode="auto">
          <a:xfrm>
            <a:off x="301625" y="573150"/>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dirty="0">
                <a:solidFill>
                  <a:schemeClr val="bg1"/>
                </a:solidFill>
              </a:rPr>
              <a:t>Methodology for Risk capital: Modular Approach (3/3)</a:t>
            </a:r>
          </a:p>
        </p:txBody>
      </p:sp>
      <p:sp>
        <p:nvSpPr>
          <p:cNvPr id="11981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defTabSz="912813" eaLnBrk="1" hangingPunct="1"/>
            <a:r>
              <a:rPr lang="it-IT" sz="2000" dirty="0" smtClean="0"/>
              <a:t>QIS5 – </a:t>
            </a:r>
            <a:r>
              <a:rPr lang="it-IT" sz="2000" dirty="0" err="1" smtClean="0"/>
              <a:t>Final</a:t>
            </a:r>
            <a:r>
              <a:rPr lang="it-IT" sz="2000" dirty="0" smtClean="0"/>
              <a:t> </a:t>
            </a:r>
            <a:r>
              <a:rPr lang="it-IT" sz="2000" dirty="0" err="1" smtClean="0"/>
              <a:t>Results</a:t>
            </a:r>
            <a:endParaRPr lang="en-GB" sz="2000" i="1" dirty="0" smtClean="0"/>
          </a:p>
        </p:txBody>
      </p:sp>
      <p:pic>
        <p:nvPicPr>
          <p:cNvPr id="1454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t="50000" b="10493"/>
          <a:stretch>
            <a:fillRect/>
          </a:stretch>
        </p:blipFill>
        <p:spPr bwMode="auto">
          <a:xfrm>
            <a:off x="384175" y="1460500"/>
            <a:ext cx="83153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45412" name="Picture 3"/>
          <p:cNvPicPr>
            <a:picLocks noChangeAspect="1" noChangeArrowheads="1"/>
          </p:cNvPicPr>
          <p:nvPr/>
        </p:nvPicPr>
        <p:blipFill>
          <a:blip r:embed="rId4">
            <a:extLst>
              <a:ext uri="{28A0092B-C50C-407E-A947-70E740481C1C}">
                <a14:useLocalDpi xmlns:a14="http://schemas.microsoft.com/office/drawing/2010/main" xmlns="" val="0"/>
              </a:ext>
            </a:extLst>
          </a:blip>
          <a:srcRect r="4051"/>
          <a:stretch>
            <a:fillRect/>
          </a:stretch>
        </p:blipFill>
        <p:spPr bwMode="auto">
          <a:xfrm>
            <a:off x="292100" y="2159000"/>
            <a:ext cx="8407400"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4541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3"/>
          <p:cNvSpPr>
            <a:spLocks noChangeArrowheads="1"/>
          </p:cNvSpPr>
          <p:nvPr/>
        </p:nvSpPr>
        <p:spPr bwMode="auto">
          <a:xfrm>
            <a:off x="371475" y="630238"/>
            <a:ext cx="82296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algn="l" defTabSz="912813"/>
            <a:r>
              <a:rPr lang="en-GB" sz="2000">
                <a:solidFill>
                  <a:schemeClr val="bg1"/>
                </a:solidFill>
                <a:cs typeface="Tahoma" pitchFamily="34" charset="0"/>
              </a:rPr>
              <a:t>Methodology: Risk Capital </a:t>
            </a:r>
          </a:p>
        </p:txBody>
      </p:sp>
      <p:sp>
        <p:nvSpPr>
          <p:cNvPr id="13926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39269" name="Rectangle 2"/>
          <p:cNvSpPr txBox="1">
            <a:spLocks noChangeArrowheads="1"/>
          </p:cNvSpPr>
          <p:nvPr/>
        </p:nvSpPr>
        <p:spPr bwMode="auto">
          <a:xfrm>
            <a:off x="508000" y="1254125"/>
            <a:ext cx="8074025"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just">
              <a:spcBef>
                <a:spcPct val="20000"/>
              </a:spcBef>
              <a:buClr>
                <a:srgbClr val="0066FF"/>
              </a:buClr>
              <a:buFont typeface="Arial" charset="0"/>
              <a:buNone/>
            </a:pPr>
            <a:r>
              <a:rPr lang="en-GB" sz="2000" dirty="0">
                <a:latin typeface="Calibri" pitchFamily="34" charset="0"/>
              </a:rPr>
              <a:t>Is the Standard Formula the unique way to evaluate SCR for Solvency2 purpose?</a:t>
            </a:r>
          </a:p>
          <a:p>
            <a:pPr algn="just">
              <a:spcBef>
                <a:spcPct val="20000"/>
              </a:spcBef>
              <a:buClr>
                <a:srgbClr val="0066FF"/>
              </a:buClr>
              <a:buFont typeface="Arial" charset="0"/>
              <a:buNone/>
            </a:pPr>
            <a:endParaRPr lang="en-GB" sz="1400" dirty="0">
              <a:latin typeface="Calibri" pitchFamily="34" charset="0"/>
            </a:endParaRPr>
          </a:p>
          <a:p>
            <a:pPr algn="just">
              <a:spcBef>
                <a:spcPct val="20000"/>
              </a:spcBef>
              <a:buClr>
                <a:srgbClr val="0066FF"/>
              </a:buClr>
              <a:buFont typeface="Arial" charset="0"/>
              <a:buNone/>
            </a:pPr>
            <a:r>
              <a:rPr lang="en-GB" sz="2000" dirty="0">
                <a:latin typeface="Calibri" pitchFamily="34" charset="0"/>
                <a:sym typeface="Wingdings" pitchFamily="2" charset="2"/>
              </a:rPr>
              <a:t> Solvency II framework allows Companies to adopt an </a:t>
            </a:r>
            <a:r>
              <a:rPr lang="en-GB" sz="2000" u="sng" dirty="0">
                <a:latin typeface="Calibri" pitchFamily="34" charset="0"/>
                <a:sym typeface="Wingdings" pitchFamily="2" charset="2"/>
              </a:rPr>
              <a:t>Internal Model</a:t>
            </a:r>
            <a:r>
              <a:rPr lang="en-GB" sz="2000" dirty="0">
                <a:latin typeface="Calibri" pitchFamily="34" charset="0"/>
                <a:sym typeface="Wingdings" pitchFamily="2" charset="2"/>
              </a:rPr>
              <a:t>  or a </a:t>
            </a:r>
            <a:r>
              <a:rPr lang="en-GB" sz="2000" u="sng" dirty="0">
                <a:latin typeface="Calibri" pitchFamily="34" charset="0"/>
                <a:sym typeface="Wingdings" pitchFamily="2" charset="2"/>
              </a:rPr>
              <a:t>Partial Internal Model</a:t>
            </a:r>
            <a:r>
              <a:rPr lang="en-GB" sz="2000" dirty="0">
                <a:latin typeface="Calibri" pitchFamily="34" charset="0"/>
                <a:sym typeface="Wingdings" pitchFamily="2" charset="2"/>
              </a:rPr>
              <a:t>.</a:t>
            </a:r>
          </a:p>
        </p:txBody>
      </p:sp>
      <p:sp>
        <p:nvSpPr>
          <p:cNvPr id="43" name="Rectangle 2"/>
          <p:cNvSpPr txBox="1">
            <a:spLocks noChangeArrowheads="1"/>
          </p:cNvSpPr>
          <p:nvPr/>
        </p:nvSpPr>
        <p:spPr bwMode="auto">
          <a:xfrm>
            <a:off x="508000" y="3067050"/>
            <a:ext cx="8074025" cy="1314450"/>
          </a:xfrm>
          <a:prstGeom prst="rect">
            <a:avLst/>
          </a:prstGeom>
          <a:noFill/>
          <a:ln>
            <a:noFill/>
          </a:ln>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Clr>
                <a:srgbClr val="0066FF"/>
              </a:buClr>
              <a:buFont typeface="Arial" pitchFamily="34" charset="0"/>
              <a:buNone/>
              <a:defRPr/>
            </a:pPr>
            <a:r>
              <a:rPr lang="en-GB" sz="2200" dirty="0" smtClean="0">
                <a:solidFill>
                  <a:srgbClr val="FF0000"/>
                </a:solidFill>
                <a:latin typeface="+mj-lt"/>
              </a:rPr>
              <a:t>BUT</a:t>
            </a:r>
          </a:p>
          <a:p>
            <a:pPr marL="0" indent="0" algn="ctr">
              <a:buClr>
                <a:srgbClr val="0066FF"/>
              </a:buClr>
              <a:buFont typeface="Arial" pitchFamily="34" charset="0"/>
              <a:buNone/>
              <a:defRPr/>
            </a:pPr>
            <a:endParaRPr lang="en-GB" sz="1400" dirty="0" smtClean="0">
              <a:solidFill>
                <a:srgbClr val="FF0000"/>
              </a:solidFill>
              <a:latin typeface="+mj-lt"/>
            </a:endParaRPr>
          </a:p>
          <a:p>
            <a:pPr marL="0" indent="0" algn="just">
              <a:spcBef>
                <a:spcPct val="0"/>
              </a:spcBef>
              <a:buClr>
                <a:srgbClr val="0066FF"/>
              </a:buClr>
              <a:buFont typeface="Arial" pitchFamily="34" charset="0"/>
              <a:buNone/>
              <a:defRPr/>
            </a:pPr>
            <a:r>
              <a:rPr lang="en-GB" sz="2000" u="sng" dirty="0" smtClean="0">
                <a:solidFill>
                  <a:prstClr val="black"/>
                </a:solidFill>
                <a:latin typeface="+mj-lt"/>
                <a:sym typeface="Wingdings" pitchFamily="2" charset="2"/>
              </a:rPr>
              <a:t>Internal Model</a:t>
            </a:r>
            <a:r>
              <a:rPr lang="en-GB" sz="2000" dirty="0" smtClean="0">
                <a:solidFill>
                  <a:prstClr val="black"/>
                </a:solidFill>
                <a:latin typeface="+mj-lt"/>
                <a:sym typeface="Wingdings" pitchFamily="2" charset="2"/>
              </a:rPr>
              <a:t> (IM) and </a:t>
            </a:r>
            <a:r>
              <a:rPr lang="en-GB" sz="2000" u="sng" dirty="0" smtClean="0">
                <a:solidFill>
                  <a:prstClr val="black"/>
                </a:solidFill>
                <a:latin typeface="+mj-lt"/>
                <a:sym typeface="Wingdings" pitchFamily="2" charset="2"/>
              </a:rPr>
              <a:t>Partial Internal Model</a:t>
            </a:r>
            <a:r>
              <a:rPr lang="en-GB" sz="2000" dirty="0" smtClean="0">
                <a:solidFill>
                  <a:prstClr val="black"/>
                </a:solidFill>
                <a:latin typeface="+mj-lt"/>
                <a:sym typeface="Wingdings" pitchFamily="2" charset="2"/>
              </a:rPr>
              <a:t> (PIM) must be approved!</a:t>
            </a:r>
          </a:p>
          <a:p>
            <a:pPr marL="0" indent="0" algn="just">
              <a:spcBef>
                <a:spcPct val="0"/>
              </a:spcBef>
              <a:buClr>
                <a:srgbClr val="0066FF"/>
              </a:buClr>
              <a:buFont typeface="Arial" pitchFamily="34" charset="0"/>
              <a:buNone/>
              <a:defRPr/>
            </a:pPr>
            <a:endParaRPr lang="en-GB" sz="2000" dirty="0" smtClean="0">
              <a:solidFill>
                <a:prstClr val="black"/>
              </a:solidFill>
              <a:latin typeface="+mj-lt"/>
              <a:sym typeface="Wingdings" pitchFamily="2" charset="2"/>
            </a:endParaRPr>
          </a:p>
          <a:p>
            <a:pPr marL="0" indent="0" algn="just">
              <a:spcBef>
                <a:spcPct val="0"/>
              </a:spcBef>
              <a:buClr>
                <a:srgbClr val="0066FF"/>
              </a:buClr>
              <a:buFont typeface="Arial" pitchFamily="34" charset="0"/>
              <a:buNone/>
              <a:defRPr/>
            </a:pPr>
            <a:r>
              <a:rPr lang="en-GB" sz="2000" dirty="0" smtClean="0">
                <a:solidFill>
                  <a:prstClr val="black"/>
                </a:solidFill>
                <a:latin typeface="+mj-lt"/>
                <a:sym typeface="Wingdings" pitchFamily="2" charset="2"/>
              </a:rPr>
              <a:t>To obtain the approval,  Companies are required to demonstrate that their IM / PIM  verifies some Tests and Standards explicitly reported in the Solvency II Directive.</a:t>
            </a:r>
          </a:p>
          <a:p>
            <a:pPr marL="0" indent="0" algn="just">
              <a:spcBef>
                <a:spcPct val="0"/>
              </a:spcBef>
              <a:buClr>
                <a:srgbClr val="0066FF"/>
              </a:buClr>
              <a:buFont typeface="Arial" pitchFamily="34" charset="0"/>
              <a:buNone/>
              <a:defRPr/>
            </a:pPr>
            <a:endParaRPr lang="en-GB" sz="2000" dirty="0" smtClean="0">
              <a:solidFill>
                <a:prstClr val="black"/>
              </a:solidFill>
              <a:latin typeface="+mj-lt"/>
              <a:sym typeface="Wingdings" pitchFamily="2" charset="2"/>
            </a:endParaRPr>
          </a:p>
          <a:p>
            <a:pPr marL="0" indent="0" algn="just">
              <a:spcBef>
                <a:spcPct val="0"/>
              </a:spcBef>
              <a:buClr>
                <a:srgbClr val="0066FF"/>
              </a:buClr>
              <a:buFont typeface="Arial" pitchFamily="34" charset="0"/>
              <a:buNone/>
              <a:defRPr/>
            </a:pPr>
            <a:endParaRPr lang="en-GB" sz="2000" dirty="0" smtClean="0">
              <a:solidFill>
                <a:prstClr val="black"/>
              </a:solidFill>
              <a:latin typeface="+mj-lt"/>
              <a:sym typeface="Wingdings" pitchFamily="2" charset="2"/>
            </a:endParaRPr>
          </a:p>
          <a:p>
            <a:pPr marL="0" indent="0" algn="just">
              <a:lnSpc>
                <a:spcPct val="150000"/>
              </a:lnSpc>
              <a:spcBef>
                <a:spcPct val="0"/>
              </a:spcBef>
              <a:buClr>
                <a:srgbClr val="0066FF"/>
              </a:buClr>
              <a:buFont typeface="Arial" pitchFamily="34" charset="0"/>
              <a:buNone/>
              <a:defRPr/>
            </a:pPr>
            <a:endParaRPr lang="en-GB" sz="2000" dirty="0" smtClean="0">
              <a:latin typeface="+mj-lt"/>
              <a:sym typeface="Wingdings" pitchFamily="2" charset="2"/>
            </a:endParaRPr>
          </a:p>
          <a:p>
            <a:pPr marL="0" indent="0" algn="just">
              <a:lnSpc>
                <a:spcPct val="90000"/>
              </a:lnSpc>
              <a:spcBef>
                <a:spcPct val="0"/>
              </a:spcBef>
              <a:buClr>
                <a:srgbClr val="0066FF"/>
              </a:buClr>
              <a:buFont typeface="Arial" pitchFamily="34" charset="0"/>
              <a:buNone/>
              <a:defRPr/>
            </a:pPr>
            <a:endParaRPr lang="en-GB" sz="2000" dirty="0" smtClean="0">
              <a:solidFill>
                <a:prstClr val="black"/>
              </a:solidFill>
              <a:latin typeface="+mj-lt"/>
              <a:sym typeface="Wingdings" pitchFamily="2" charset="2"/>
            </a:endParaRPr>
          </a:p>
          <a:p>
            <a:pPr marL="0" indent="0" algn="just">
              <a:lnSpc>
                <a:spcPct val="90000"/>
              </a:lnSpc>
              <a:spcBef>
                <a:spcPct val="0"/>
              </a:spcBef>
              <a:buClr>
                <a:srgbClr val="0066FF"/>
              </a:buClr>
              <a:buFont typeface="Arial" pitchFamily="34" charset="0"/>
              <a:buNone/>
              <a:defRPr/>
            </a:pPr>
            <a:endParaRPr lang="en-GB" sz="2000" dirty="0">
              <a:solidFill>
                <a:prstClr val="black"/>
              </a:solidFill>
              <a:latin typeface="+mj-lt"/>
              <a:sym typeface="Wingdings" pitchFamily="2" charset="2"/>
            </a:endParaRPr>
          </a:p>
        </p:txBody>
      </p:sp>
      <p:sp>
        <p:nvSpPr>
          <p:cNvPr id="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313401674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3"/>
          <p:cNvSpPr>
            <a:spLocks noChangeArrowheads="1"/>
          </p:cNvSpPr>
          <p:nvPr/>
        </p:nvSpPr>
        <p:spPr bwMode="auto">
          <a:xfrm>
            <a:off x="371475" y="630238"/>
            <a:ext cx="82296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algn="l" defTabSz="912813"/>
            <a:r>
              <a:rPr lang="en-GB" sz="2000">
                <a:solidFill>
                  <a:schemeClr val="bg1"/>
                </a:solidFill>
                <a:cs typeface="Tahoma" pitchFamily="34" charset="0"/>
              </a:rPr>
              <a:t>Methodology: Risk Capital </a:t>
            </a:r>
          </a:p>
        </p:txBody>
      </p:sp>
      <p:sp>
        <p:nvSpPr>
          <p:cNvPr id="141316"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grpSp>
        <p:nvGrpSpPr>
          <p:cNvPr id="37" name="Group 1"/>
          <p:cNvGrpSpPr>
            <a:grpSpLocks/>
          </p:cNvGrpSpPr>
          <p:nvPr/>
        </p:nvGrpSpPr>
        <p:grpSpPr bwMode="auto">
          <a:xfrm>
            <a:off x="533400" y="1354138"/>
            <a:ext cx="8077200" cy="5132387"/>
            <a:chOff x="533398" y="1506085"/>
            <a:chExt cx="8077200" cy="3956050"/>
          </a:xfrm>
        </p:grpSpPr>
        <p:sp>
          <p:nvSpPr>
            <p:cNvPr id="38" name="Rectangle 5"/>
            <p:cNvSpPr>
              <a:spLocks noChangeArrowheads="1"/>
            </p:cNvSpPr>
            <p:nvPr/>
          </p:nvSpPr>
          <p:spPr bwMode="auto">
            <a:xfrm>
              <a:off x="533398" y="2078752"/>
              <a:ext cx="1552575" cy="512708"/>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Statistical</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Quality</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Standard</a:t>
              </a:r>
            </a:p>
          </p:txBody>
        </p:sp>
        <p:sp>
          <p:nvSpPr>
            <p:cNvPr id="39" name="Rectangle 6"/>
            <p:cNvSpPr>
              <a:spLocks noChangeArrowheads="1"/>
            </p:cNvSpPr>
            <p:nvPr/>
          </p:nvSpPr>
          <p:spPr bwMode="auto">
            <a:xfrm>
              <a:off x="533398" y="2645300"/>
              <a:ext cx="1552575" cy="511484"/>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Calibration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Standard</a:t>
              </a:r>
            </a:p>
          </p:txBody>
        </p:sp>
        <p:sp>
          <p:nvSpPr>
            <p:cNvPr id="40" name="AutoShape 7"/>
            <p:cNvSpPr>
              <a:spLocks noChangeArrowheads="1"/>
            </p:cNvSpPr>
            <p:nvPr/>
          </p:nvSpPr>
          <p:spPr bwMode="auto">
            <a:xfrm>
              <a:off x="2209798" y="2078752"/>
              <a:ext cx="6381750" cy="509037"/>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Data quality – Adequate, applicable and relevant actuarial and statistical tecniques – PDF based on current and credible information and realistic assumptions – Coverage of all material risks – Inclusion of mitigation tecniques and diversification effects</a:t>
              </a:r>
            </a:p>
          </p:txBody>
        </p:sp>
        <p:sp>
          <p:nvSpPr>
            <p:cNvPr id="41" name="AutoShape 8"/>
            <p:cNvSpPr>
              <a:spLocks noChangeArrowheads="1"/>
            </p:cNvSpPr>
            <p:nvPr/>
          </p:nvSpPr>
          <p:spPr bwMode="auto">
            <a:xfrm>
              <a:off x="2209798" y="2647747"/>
              <a:ext cx="6381750" cy="509037"/>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30000"/>
                </a:spcBef>
                <a:spcAft>
                  <a:spcPct val="0"/>
                </a:spcAft>
                <a:buClr>
                  <a:srgbClr val="800080"/>
                </a:buClr>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The Internal Model must provide policyholder and beneficiaries with the same level of protection equivalent to the Standard Formula della formula standard (i.e. VaR 99,5%)</a:t>
              </a:r>
            </a:p>
          </p:txBody>
        </p:sp>
        <p:sp>
          <p:nvSpPr>
            <p:cNvPr id="42" name="Rectangle 9"/>
            <p:cNvSpPr>
              <a:spLocks noChangeArrowheads="1"/>
            </p:cNvSpPr>
            <p:nvPr/>
          </p:nvSpPr>
          <p:spPr bwMode="auto">
            <a:xfrm>
              <a:off x="533398" y="1506085"/>
              <a:ext cx="1552575" cy="511484"/>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Use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Test</a:t>
              </a:r>
            </a:p>
          </p:txBody>
        </p:sp>
        <p:sp>
          <p:nvSpPr>
            <p:cNvPr id="43" name="AutoShape 10"/>
            <p:cNvSpPr>
              <a:spLocks noChangeArrowheads="1"/>
            </p:cNvSpPr>
            <p:nvPr/>
          </p:nvSpPr>
          <p:spPr bwMode="auto">
            <a:xfrm>
              <a:off x="2209798" y="1506085"/>
              <a:ext cx="6381750" cy="509037"/>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30000"/>
                </a:spcBef>
                <a:spcAft>
                  <a:spcPct val="0"/>
                </a:spcAft>
                <a:buClr>
                  <a:srgbClr val="800080"/>
                </a:buClr>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The Internal Model must be widely used in and plays an important role in the Company’s system of governance</a:t>
              </a:r>
            </a:p>
          </p:txBody>
        </p:sp>
        <p:sp>
          <p:nvSpPr>
            <p:cNvPr id="44" name="Rectangle 5"/>
            <p:cNvSpPr>
              <a:spLocks noChangeArrowheads="1"/>
            </p:cNvSpPr>
            <p:nvPr/>
          </p:nvSpPr>
          <p:spPr bwMode="auto">
            <a:xfrm>
              <a:off x="542923" y="3812659"/>
              <a:ext cx="1552575" cy="511484"/>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Validation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Standard</a:t>
              </a:r>
            </a:p>
          </p:txBody>
        </p:sp>
        <p:sp>
          <p:nvSpPr>
            <p:cNvPr id="45" name="Rectangle 6"/>
            <p:cNvSpPr>
              <a:spLocks noChangeArrowheads="1"/>
            </p:cNvSpPr>
            <p:nvPr/>
          </p:nvSpPr>
          <p:spPr bwMode="auto">
            <a:xfrm>
              <a:off x="542923" y="4377984"/>
              <a:ext cx="1552575" cy="512708"/>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Documentation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Standard</a:t>
              </a:r>
            </a:p>
          </p:txBody>
        </p:sp>
        <p:sp>
          <p:nvSpPr>
            <p:cNvPr id="46" name="AutoShape 7"/>
            <p:cNvSpPr>
              <a:spLocks noChangeArrowheads="1"/>
            </p:cNvSpPr>
            <p:nvPr/>
          </p:nvSpPr>
          <p:spPr bwMode="auto">
            <a:xfrm>
              <a:off x="2219323" y="3812659"/>
              <a:ext cx="6381750" cy="509037"/>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30000"/>
                </a:spcBef>
                <a:spcAft>
                  <a:spcPct val="0"/>
                </a:spcAft>
                <a:buClr>
                  <a:srgbClr val="800080"/>
                </a:buClr>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A regular model validation cycle must be put in place that includes monitoring the performance of the Internal Model, reviewing the on-going appropriateness of its specification and testing its results against experience</a:t>
              </a:r>
            </a:p>
          </p:txBody>
        </p:sp>
        <p:sp>
          <p:nvSpPr>
            <p:cNvPr id="47" name="AutoShape 8"/>
            <p:cNvSpPr>
              <a:spLocks noChangeArrowheads="1"/>
            </p:cNvSpPr>
            <p:nvPr/>
          </p:nvSpPr>
          <p:spPr bwMode="auto">
            <a:xfrm>
              <a:off x="2219323" y="4381655"/>
              <a:ext cx="6381750" cy="509037"/>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30000"/>
                </a:spcBef>
                <a:spcAft>
                  <a:spcPct val="0"/>
                </a:spcAft>
                <a:buClr>
                  <a:srgbClr val="800080"/>
                </a:buClr>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Company must document the design and operational details of the Internal Model, guaranteeing compliance with Directive articles 120-124, with focus on theory, assumptions, mathematical and empirical basis and circumstances for not working</a:t>
              </a:r>
            </a:p>
          </p:txBody>
        </p:sp>
        <p:sp>
          <p:nvSpPr>
            <p:cNvPr id="48" name="Rectangle 9"/>
            <p:cNvSpPr>
              <a:spLocks noChangeArrowheads="1"/>
            </p:cNvSpPr>
            <p:nvPr/>
          </p:nvSpPr>
          <p:spPr bwMode="auto">
            <a:xfrm>
              <a:off x="542923" y="3239992"/>
              <a:ext cx="1552575" cy="511484"/>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Profit and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Loss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Attribution</a:t>
              </a:r>
            </a:p>
          </p:txBody>
        </p:sp>
        <p:sp>
          <p:nvSpPr>
            <p:cNvPr id="49" name="AutoShape 10"/>
            <p:cNvSpPr>
              <a:spLocks noChangeArrowheads="1"/>
            </p:cNvSpPr>
            <p:nvPr/>
          </p:nvSpPr>
          <p:spPr bwMode="auto">
            <a:xfrm>
              <a:off x="2219323" y="3239992"/>
              <a:ext cx="6381750" cy="507814"/>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30000"/>
                </a:spcBef>
                <a:spcAft>
                  <a:spcPct val="0"/>
                </a:spcAft>
                <a:buClr>
                  <a:srgbClr val="800080"/>
                </a:buClr>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The Internal Model must identify the sources of profits and losses and must explain those sources in respect of categorisation of internal model risks and the Company’s risk profile</a:t>
              </a:r>
            </a:p>
          </p:txBody>
        </p:sp>
        <p:sp>
          <p:nvSpPr>
            <p:cNvPr id="50" name="Rectangle 6"/>
            <p:cNvSpPr>
              <a:spLocks noChangeArrowheads="1"/>
            </p:cNvSpPr>
            <p:nvPr/>
          </p:nvSpPr>
          <p:spPr bwMode="auto">
            <a:xfrm>
              <a:off x="552448" y="4950651"/>
              <a:ext cx="1552575" cy="511484"/>
            </a:xfrm>
            <a:prstGeom prst="rect">
              <a:avLst/>
            </a:prstGeom>
            <a:solidFill>
              <a:srgbClr val="1F497D">
                <a:lumMod val="75000"/>
              </a:srgbClr>
            </a:solidFill>
            <a:ln w="6350">
              <a:solidFill>
                <a:srgbClr val="1F497D"/>
              </a:solidFill>
              <a:miter lim="800000"/>
              <a:headEnd/>
              <a:tailEnd/>
            </a:ln>
          </p:spPr>
          <p:txBody>
            <a:bodyPr wrap="none" lIns="45720" rIns="4572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External Model</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rPr>
                <a:t>and Data</a:t>
              </a:r>
            </a:p>
          </p:txBody>
        </p:sp>
        <p:sp>
          <p:nvSpPr>
            <p:cNvPr id="51" name="AutoShape 8"/>
            <p:cNvSpPr>
              <a:spLocks noChangeArrowheads="1"/>
            </p:cNvSpPr>
            <p:nvPr/>
          </p:nvSpPr>
          <p:spPr bwMode="auto">
            <a:xfrm>
              <a:off x="2228848" y="4953098"/>
              <a:ext cx="6381750" cy="509037"/>
            </a:xfrm>
            <a:prstGeom prst="rect">
              <a:avLst/>
            </a:prstGeom>
            <a:solidFill>
              <a:srgbClr val="4F81BD">
                <a:lumMod val="40000"/>
                <a:lumOff val="60000"/>
              </a:srgbClr>
            </a:solidFill>
            <a:ln w="6350">
              <a:solidFill>
                <a:srgbClr val="1F497D"/>
              </a:solidFill>
              <a:miter lim="800000"/>
              <a:headEnd/>
              <a:tailEnd/>
            </a:ln>
          </p:spPr>
          <p:txBody>
            <a:bodyPr lIns="45720" rIns="45720" anchor="ctr"/>
            <a:lstStyle/>
            <a:p>
              <a:pPr marL="0" marR="0" lvl="0" indent="0" defTabSz="914400" eaLnBrk="0" fontAlgn="base" latinLnBrk="0" hangingPunct="0">
                <a:lnSpc>
                  <a:spcPct val="100000"/>
                </a:lnSpc>
                <a:spcBef>
                  <a:spcPct val="30000"/>
                </a:spcBef>
                <a:spcAft>
                  <a:spcPct val="0"/>
                </a:spcAft>
                <a:buClr>
                  <a:srgbClr val="800080"/>
                </a:buClr>
                <a:buSzTx/>
                <a:buFontTx/>
                <a:buNone/>
                <a:tabLst/>
                <a:defRPr/>
              </a:pPr>
              <a:r>
                <a:rPr kumimoji="0" lang="en-GB" sz="1200" b="1" i="0" u="none" strike="noStrike" kern="0" cap="none" spc="0" normalizeH="0" baseline="0" noProof="0">
                  <a:ln>
                    <a:noFill/>
                  </a:ln>
                  <a:solidFill>
                    <a:prstClr val="black"/>
                  </a:solidFill>
                  <a:effectLst/>
                  <a:uLnTx/>
                  <a:uFillTx/>
                  <a:latin typeface="Arial" pitchFamily="34" charset="0"/>
                </a:rPr>
                <a:t>All the above mentioned requirements must be considered also regarding the use of external model and data obtained from a 3rd party</a:t>
              </a:r>
            </a:p>
          </p:txBody>
        </p:sp>
      </p:grpSp>
      <p:sp>
        <p:nvSpPr>
          <p:cNvPr id="2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298695234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3"/>
          <p:cNvSpPr>
            <a:spLocks noChangeArrowheads="1"/>
          </p:cNvSpPr>
          <p:nvPr/>
        </p:nvSpPr>
        <p:spPr bwMode="auto">
          <a:xfrm>
            <a:off x="301625" y="596900"/>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dirty="0" smtClean="0">
                <a:solidFill>
                  <a:schemeClr val="bg1"/>
                </a:solidFill>
              </a:rPr>
              <a:t>Other Risk Based Capital Models</a:t>
            </a:r>
            <a:endParaRPr lang="en-GB" sz="2000" dirty="0">
              <a:solidFill>
                <a:schemeClr val="bg1"/>
              </a:solidFill>
            </a:endParaRPr>
          </a:p>
        </p:txBody>
      </p:sp>
      <p:sp>
        <p:nvSpPr>
          <p:cNvPr id="11981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 name="Rectangle 2"/>
          <p:cNvSpPr txBox="1">
            <a:spLocks noChangeArrowheads="1"/>
          </p:cNvSpPr>
          <p:nvPr/>
        </p:nvSpPr>
        <p:spPr bwMode="auto">
          <a:xfrm>
            <a:off x="469900" y="1196975"/>
            <a:ext cx="8350250" cy="5400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ct val="20000"/>
              </a:spcBef>
              <a:spcAft>
                <a:spcPct val="0"/>
              </a:spcAft>
              <a:buClr>
                <a:srgbClr val="0066FF"/>
              </a:buClr>
              <a:buSzTx/>
              <a:buFont typeface="Arial" pitchFamily="34" charset="0"/>
              <a:buNone/>
              <a:tabLst/>
              <a:defRPr/>
            </a:pPr>
            <a:r>
              <a:rPr lang="it-IT" sz="2000" dirty="0" err="1" smtClean="0">
                <a:solidFill>
                  <a:sysClr val="windowText" lastClr="000000"/>
                </a:solidFill>
                <a:latin typeface="Calibri"/>
              </a:rPr>
              <a:t>Different</a:t>
            </a:r>
            <a:r>
              <a:rPr lang="it-IT" sz="2000" dirty="0" smtClean="0">
                <a:solidFill>
                  <a:sysClr val="windowText" lastClr="000000"/>
                </a:solidFill>
                <a:latin typeface="Calibri"/>
              </a:rPr>
              <a:t> </a:t>
            </a:r>
            <a:r>
              <a:rPr lang="it-IT" sz="2000" dirty="0" err="1" smtClean="0">
                <a:solidFill>
                  <a:sysClr val="windowText" lastClr="000000"/>
                </a:solidFill>
                <a:latin typeface="Calibri"/>
              </a:rPr>
              <a:t>approaches</a:t>
            </a:r>
            <a:r>
              <a:rPr lang="it-IT" sz="2000" dirty="0" smtClean="0">
                <a:solidFill>
                  <a:sysClr val="windowText" lastClr="000000"/>
                </a:solidFill>
                <a:latin typeface="Calibri"/>
              </a:rPr>
              <a:t> can be </a:t>
            </a:r>
            <a:r>
              <a:rPr lang="it-IT" sz="2000" dirty="0" err="1" smtClean="0">
                <a:solidFill>
                  <a:sysClr val="windowText" lastClr="000000"/>
                </a:solidFill>
                <a:latin typeface="Calibri"/>
              </a:rPr>
              <a:t>implemented</a:t>
            </a:r>
            <a:r>
              <a:rPr lang="it-IT" sz="2000" dirty="0" smtClean="0">
                <a:solidFill>
                  <a:sysClr val="windowText" lastClr="000000"/>
                </a:solidFill>
                <a:latin typeface="Calibri"/>
              </a:rPr>
              <a:t> to </a:t>
            </a:r>
            <a:r>
              <a:rPr lang="it-IT" sz="2000" dirty="0" err="1" smtClean="0">
                <a:solidFill>
                  <a:sysClr val="windowText" lastClr="000000"/>
                </a:solidFill>
                <a:latin typeface="Calibri"/>
              </a:rPr>
              <a:t>evaluate</a:t>
            </a:r>
            <a:r>
              <a:rPr lang="it-IT" sz="2000" dirty="0" smtClean="0">
                <a:solidFill>
                  <a:sysClr val="windowText" lastClr="000000"/>
                </a:solidFill>
                <a:latin typeface="Calibri"/>
              </a:rPr>
              <a:t> Risk </a:t>
            </a:r>
            <a:r>
              <a:rPr lang="it-IT" sz="2000" dirty="0" err="1" smtClean="0">
                <a:solidFill>
                  <a:sysClr val="windowText" lastClr="000000"/>
                </a:solidFill>
                <a:latin typeface="Calibri"/>
              </a:rPr>
              <a:t>based</a:t>
            </a:r>
            <a:r>
              <a:rPr lang="it-IT" sz="2000" dirty="0" smtClean="0">
                <a:solidFill>
                  <a:sysClr val="windowText" lastClr="000000"/>
                </a:solidFill>
                <a:latin typeface="Calibri"/>
              </a:rPr>
              <a:t> Capital</a:t>
            </a:r>
            <a:endParaRPr kumimoji="0" lang="it-IT" sz="2000" i="0" u="none" strike="noStrike" kern="1200" cap="none" spc="0" normalizeH="0" baseline="0" noProof="0" dirty="0" smtClean="0">
              <a:ln>
                <a:noFill/>
              </a:ln>
              <a:solidFill>
                <a:sysClr val="windowText" lastClr="000000"/>
              </a:solidFill>
              <a:effectLst/>
              <a:uLnTx/>
              <a:uFillTx/>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endParaRPr kumimoji="0" lang="it-IT" sz="20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r>
              <a:rPr kumimoji="0" lang="it-IT" sz="1800" b="0" i="0" u="none" strike="noStrike" kern="1200" cap="none" spc="0" normalizeH="0" baseline="0" noProof="0" dirty="0" err="1" smtClean="0">
                <a:ln>
                  <a:noFill/>
                </a:ln>
                <a:solidFill>
                  <a:sysClr val="windowText" lastClr="000000"/>
                </a:solidFill>
                <a:effectLst/>
                <a:uLnTx/>
                <a:uFillTx/>
                <a:latin typeface="Calibri"/>
              </a:rPr>
              <a:t>VaR</a:t>
            </a:r>
            <a:r>
              <a:rPr kumimoji="0" lang="it-IT" sz="1800" b="0" i="0" u="none" strike="noStrike" kern="1200" cap="none" spc="0" normalizeH="0" baseline="0" noProof="0" dirty="0" smtClean="0">
                <a:ln>
                  <a:noFill/>
                </a:ln>
                <a:solidFill>
                  <a:sysClr val="windowText" lastClr="000000"/>
                </a:solidFill>
                <a:effectLst/>
                <a:uLnTx/>
                <a:uFillTx/>
                <a:latin typeface="Calibri"/>
              </a:rPr>
              <a:t> or </a:t>
            </a:r>
            <a:r>
              <a:rPr kumimoji="0" lang="it-IT" sz="1800" b="0" i="0" u="none" strike="noStrike" kern="1200" cap="none" spc="0" normalizeH="0" baseline="0" noProof="0" dirty="0" err="1" smtClean="0">
                <a:ln>
                  <a:noFill/>
                </a:ln>
                <a:solidFill>
                  <a:sysClr val="windowText" lastClr="000000"/>
                </a:solidFill>
                <a:effectLst/>
                <a:uLnTx/>
                <a:uFillTx/>
                <a:latin typeface="Calibri"/>
              </a:rPr>
              <a:t>Tail</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VaR</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Solvency</a:t>
            </a:r>
            <a:r>
              <a:rPr kumimoji="0" lang="it-IT" sz="1800" b="0" i="0" u="none" strike="noStrike" kern="1200" cap="none" spc="0" normalizeH="0" baseline="0" noProof="0" dirty="0" smtClean="0">
                <a:ln>
                  <a:noFill/>
                </a:ln>
                <a:solidFill>
                  <a:sysClr val="windowText" lastClr="000000"/>
                </a:solidFill>
                <a:effectLst/>
                <a:uLnTx/>
                <a:uFillTx/>
                <a:latin typeface="Calibri"/>
              </a:rPr>
              <a:t> 2  vs </a:t>
            </a:r>
            <a:r>
              <a:rPr kumimoji="0" lang="it-IT" sz="1800" b="0" i="0" u="none" strike="noStrike" kern="1200" cap="none" spc="0" normalizeH="0" baseline="0" noProof="0" dirty="0" err="1" smtClean="0">
                <a:ln>
                  <a:noFill/>
                </a:ln>
                <a:solidFill>
                  <a:sysClr val="windowText" lastClr="000000"/>
                </a:solidFill>
                <a:effectLst/>
                <a:uLnTx/>
                <a:uFillTx/>
                <a:latin typeface="Calibri"/>
              </a:rPr>
              <a:t>Swiss</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Solvency</a:t>
            </a:r>
            <a:r>
              <a:rPr kumimoji="0" lang="it-IT" sz="1800" b="0" i="0" u="none" strike="noStrike" kern="1200" cap="none" spc="0" normalizeH="0" baseline="0" noProof="0" dirty="0" smtClean="0">
                <a:ln>
                  <a:noFill/>
                </a:ln>
                <a:solidFill>
                  <a:sysClr val="windowText" lastClr="000000"/>
                </a:solidFill>
                <a:effectLst/>
                <a:uLnTx/>
                <a:uFillTx/>
                <a:latin typeface="Calibri"/>
              </a:rPr>
              <a:t> Test</a:t>
            </a:r>
            <a:endParaRPr kumimoji="0" lang="it-IT" sz="1800" b="1" i="0" u="none" strike="noStrike" kern="1200" cap="none" spc="0" normalizeH="0" baseline="0" noProof="0" dirty="0" smtClean="0">
              <a:ln>
                <a:noFill/>
              </a:ln>
              <a:solidFill>
                <a:sysClr val="windowText" lastClr="000000"/>
              </a:solidFill>
              <a:effectLst/>
              <a:uLnTx/>
              <a:uFillTx/>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endParaRPr kumimoji="0" lang="it-IT" sz="1800" b="0" i="0" u="none" strike="noStrike" kern="1200" cap="none" spc="0" normalizeH="0" baseline="0" noProof="0" dirty="0" smtClean="0">
              <a:ln>
                <a:noFill/>
              </a:ln>
              <a:solidFill>
                <a:sysClr val="windowText" lastClr="000000"/>
              </a:solidFill>
              <a:effectLst/>
              <a:uLnTx/>
              <a:uFillTx/>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r>
              <a:rPr kumimoji="0" lang="it-IT" sz="1800" b="0" i="0" u="none" strike="noStrike" kern="1200" cap="none" spc="0" normalizeH="0" baseline="0" noProof="0" dirty="0" err="1" smtClean="0">
                <a:ln>
                  <a:noFill/>
                </a:ln>
                <a:solidFill>
                  <a:sysClr val="windowText" lastClr="000000"/>
                </a:solidFill>
                <a:effectLst/>
                <a:uLnTx/>
                <a:uFillTx/>
                <a:latin typeface="Calibri"/>
              </a:rPr>
              <a:t>One</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year</a:t>
            </a:r>
            <a:r>
              <a:rPr kumimoji="0" lang="it-IT" sz="1800" b="0" i="0" u="none" strike="noStrike" kern="1200" cap="none" spc="0" normalizeH="0" baseline="0" noProof="0" dirty="0" smtClean="0">
                <a:ln>
                  <a:noFill/>
                </a:ln>
                <a:solidFill>
                  <a:sysClr val="windowText" lastClr="000000"/>
                </a:solidFill>
                <a:effectLst/>
                <a:uLnTx/>
                <a:uFillTx/>
                <a:latin typeface="Calibri"/>
              </a:rPr>
              <a:t> or multi-</a:t>
            </a:r>
            <a:r>
              <a:rPr kumimoji="0" lang="it-IT" sz="1800" b="0" i="0" u="none" strike="noStrike" kern="1200" cap="none" spc="0" normalizeH="0" baseline="0" noProof="0" dirty="0" err="1" smtClean="0">
                <a:ln>
                  <a:noFill/>
                </a:ln>
                <a:solidFill>
                  <a:sysClr val="windowText" lastClr="000000"/>
                </a:solidFill>
                <a:effectLst/>
                <a:uLnTx/>
                <a:uFillTx/>
                <a:latin typeface="Calibri"/>
              </a:rPr>
              <a:t>year</a:t>
            </a:r>
            <a:r>
              <a:rPr kumimoji="0" lang="it-IT" sz="1800" b="0" i="0" u="none" strike="noStrike" kern="1200" cap="none" spc="0" normalizeH="0" baseline="0" noProof="0" dirty="0" smtClean="0">
                <a:ln>
                  <a:noFill/>
                </a:ln>
                <a:solidFill>
                  <a:sysClr val="windowText" lastClr="000000"/>
                </a:solidFill>
                <a:effectLst/>
                <a:uLnTx/>
                <a:uFillTx/>
                <a:latin typeface="Calibri"/>
              </a:rPr>
              <a:t>?</a:t>
            </a: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endParaRPr kumimoji="0" lang="it-IT" sz="1800" b="0" i="0" u="none" strike="noStrike" kern="1200" cap="none" spc="0" normalizeH="0" baseline="0" noProof="0" dirty="0" smtClean="0">
              <a:ln>
                <a:noFill/>
              </a:ln>
              <a:solidFill>
                <a:sysClr val="windowText" lastClr="000000"/>
              </a:solidFill>
              <a:effectLst/>
              <a:uLnTx/>
              <a:uFillTx/>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r>
              <a:rPr kumimoji="0" lang="it-IT" sz="1800" b="0" i="0" u="none" strike="noStrike" kern="1200" cap="none" spc="0" normalizeH="0" baseline="0" noProof="0" dirty="0" smtClean="0">
                <a:ln>
                  <a:noFill/>
                </a:ln>
                <a:solidFill>
                  <a:sysClr val="windowText" lastClr="000000"/>
                </a:solidFill>
                <a:effectLst/>
                <a:uLnTx/>
                <a:uFillTx/>
                <a:latin typeface="Calibri"/>
              </a:rPr>
              <a:t>Modular </a:t>
            </a:r>
            <a:r>
              <a:rPr lang="it-IT" sz="1800" b="0" dirty="0" err="1" smtClean="0">
                <a:solidFill>
                  <a:sysClr val="windowText" lastClr="000000"/>
                </a:solidFill>
                <a:latin typeface="Calibri"/>
              </a:rPr>
              <a:t>approach</a:t>
            </a:r>
            <a:r>
              <a:rPr lang="it-IT" sz="1800" b="0" dirty="0" smtClean="0">
                <a:solidFill>
                  <a:sysClr val="windowText" lastClr="000000"/>
                </a:solidFill>
                <a:latin typeface="Calibri"/>
              </a:rPr>
              <a:t> ?</a:t>
            </a: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endParaRPr lang="it-IT" sz="1800" b="0" dirty="0" smtClean="0">
              <a:solidFill>
                <a:sysClr val="windowText" lastClr="000000"/>
              </a:solidFill>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r>
              <a:rPr lang="it-IT" sz="1800" b="0" dirty="0" err="1" smtClean="0">
                <a:solidFill>
                  <a:sysClr val="windowText" lastClr="000000"/>
                </a:solidFill>
                <a:latin typeface="Calibri"/>
              </a:rPr>
              <a:t>Probability</a:t>
            </a:r>
            <a:r>
              <a:rPr lang="it-IT" sz="1800" b="0" dirty="0" smtClean="0">
                <a:solidFill>
                  <a:sysClr val="windowText" lastClr="000000"/>
                </a:solidFill>
                <a:latin typeface="Calibri"/>
              </a:rPr>
              <a:t> </a:t>
            </a:r>
            <a:r>
              <a:rPr lang="it-IT" sz="1800" b="0" dirty="0" err="1" smtClean="0">
                <a:solidFill>
                  <a:sysClr val="windowText" lastClr="000000"/>
                </a:solidFill>
                <a:latin typeface="Calibri"/>
              </a:rPr>
              <a:t>distribution</a:t>
            </a:r>
            <a:r>
              <a:rPr lang="it-IT" sz="1800" b="0" dirty="0" smtClean="0">
                <a:solidFill>
                  <a:sysClr val="windowText" lastClr="000000"/>
                </a:solidFill>
                <a:latin typeface="Calibri"/>
              </a:rPr>
              <a:t> </a:t>
            </a:r>
            <a:r>
              <a:rPr lang="it-IT" sz="1800" b="0" dirty="0" err="1" smtClean="0">
                <a:solidFill>
                  <a:sysClr val="windowText" lastClr="000000"/>
                </a:solidFill>
                <a:latin typeface="Calibri"/>
              </a:rPr>
              <a:t>forecast</a:t>
            </a:r>
            <a:r>
              <a:rPr lang="it-IT" sz="1800" b="0" dirty="0" smtClean="0">
                <a:solidFill>
                  <a:sysClr val="windowText" lastClr="000000"/>
                </a:solidFill>
                <a:latin typeface="Calibri"/>
              </a:rPr>
              <a:t>? Using </a:t>
            </a:r>
            <a:r>
              <a:rPr lang="it-IT" sz="1800" b="0" dirty="0" err="1" smtClean="0">
                <a:solidFill>
                  <a:sysClr val="windowText" lastClr="000000"/>
                </a:solidFill>
                <a:latin typeface="Calibri"/>
              </a:rPr>
              <a:t>which</a:t>
            </a:r>
            <a:r>
              <a:rPr lang="it-IT" sz="1800" b="0" dirty="0" smtClean="0">
                <a:solidFill>
                  <a:sysClr val="windowText" lastClr="000000"/>
                </a:solidFill>
                <a:latin typeface="Calibri"/>
              </a:rPr>
              <a:t> </a:t>
            </a:r>
            <a:r>
              <a:rPr lang="it-IT" sz="1800" b="0" dirty="0" err="1" smtClean="0">
                <a:solidFill>
                  <a:sysClr val="windowText" lastClr="000000"/>
                </a:solidFill>
                <a:latin typeface="Calibri"/>
              </a:rPr>
              <a:t>type</a:t>
            </a:r>
            <a:r>
              <a:rPr lang="it-IT" sz="1800" b="0" dirty="0" smtClean="0">
                <a:solidFill>
                  <a:sysClr val="windowText" lastClr="000000"/>
                </a:solidFill>
                <a:latin typeface="Calibri"/>
              </a:rPr>
              <a:t> of model?</a:t>
            </a: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endParaRPr lang="it-IT" sz="1800" b="0" dirty="0" smtClean="0">
              <a:solidFill>
                <a:sysClr val="windowText" lastClr="000000"/>
              </a:solidFill>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r>
              <a:rPr kumimoji="0" lang="it-IT" sz="1800" b="0" i="0" u="none" strike="noStrike" kern="1200" cap="none" spc="0" normalizeH="0" baseline="0" noProof="0" dirty="0" err="1" smtClean="0">
                <a:ln>
                  <a:noFill/>
                </a:ln>
                <a:solidFill>
                  <a:sysClr val="windowText" lastClr="000000"/>
                </a:solidFill>
                <a:effectLst/>
                <a:uLnTx/>
                <a:uFillTx/>
                <a:latin typeface="Calibri"/>
              </a:rPr>
              <a:t>Including</a:t>
            </a:r>
            <a:r>
              <a:rPr kumimoji="0" lang="it-IT" sz="1800" b="0" i="0" u="none" strike="noStrike" kern="1200" cap="none" spc="0" normalizeH="0" baseline="0" noProof="0" dirty="0" smtClean="0">
                <a:ln>
                  <a:noFill/>
                </a:ln>
                <a:solidFill>
                  <a:sysClr val="windowText" lastClr="000000"/>
                </a:solidFill>
                <a:effectLst/>
                <a:uLnTx/>
                <a:uFillTx/>
                <a:latin typeface="Calibri"/>
              </a:rPr>
              <a:t> or </a:t>
            </a:r>
            <a:r>
              <a:rPr kumimoji="0" lang="it-IT" sz="1800" b="0" i="0" u="none" strike="noStrike" kern="1200" cap="none" spc="0" normalizeH="0" baseline="0" noProof="0" dirty="0" err="1" smtClean="0">
                <a:ln>
                  <a:noFill/>
                </a:ln>
                <a:solidFill>
                  <a:sysClr val="windowText" lastClr="000000"/>
                </a:solidFill>
                <a:effectLst/>
                <a:uLnTx/>
                <a:uFillTx/>
                <a:latin typeface="Calibri"/>
              </a:rPr>
              <a:t>not</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loss</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absorbency</a:t>
            </a:r>
            <a:r>
              <a:rPr kumimoji="0" lang="it-IT" sz="1800" b="0" i="0" u="none" strike="noStrike" kern="1200" cap="none" spc="0" normalizeH="0" baseline="0" noProof="0" dirty="0" smtClean="0">
                <a:ln>
                  <a:noFill/>
                </a:ln>
                <a:solidFill>
                  <a:sysClr val="windowText" lastClr="000000"/>
                </a:solidFill>
                <a:effectLst/>
                <a:uLnTx/>
                <a:uFillTx/>
                <a:latin typeface="Calibri"/>
              </a:rPr>
              <a:t> </a:t>
            </a:r>
            <a:r>
              <a:rPr kumimoji="0" lang="it-IT" sz="1800" b="0" i="0" u="none" strike="noStrike" kern="1200" cap="none" spc="0" normalizeH="0" baseline="0" noProof="0" dirty="0" err="1" smtClean="0">
                <a:ln>
                  <a:noFill/>
                </a:ln>
                <a:solidFill>
                  <a:sysClr val="windowText" lastClr="000000"/>
                </a:solidFill>
                <a:effectLst/>
                <a:uLnTx/>
                <a:uFillTx/>
                <a:latin typeface="Calibri"/>
              </a:rPr>
              <a:t>capability</a:t>
            </a:r>
            <a:r>
              <a:rPr kumimoji="0" lang="it-IT" sz="1800" b="0" i="0" u="none" strike="noStrike" kern="1200" cap="none" spc="0" normalizeH="0" baseline="0" noProof="0" dirty="0" smtClean="0">
                <a:ln>
                  <a:noFill/>
                </a:ln>
                <a:solidFill>
                  <a:sysClr val="windowText" lastClr="000000"/>
                </a:solidFill>
                <a:effectLst/>
                <a:uLnTx/>
                <a:uFillTx/>
                <a:latin typeface="Calibri"/>
              </a:rPr>
              <a:t> of</a:t>
            </a:r>
            <a:r>
              <a:rPr kumimoji="0" lang="it-IT" sz="1800" b="0" i="0" u="none" strike="noStrike" kern="1200" cap="none" spc="0" normalizeH="0" noProof="0" dirty="0" smtClean="0">
                <a:ln>
                  <a:noFill/>
                </a:ln>
                <a:solidFill>
                  <a:sysClr val="windowText" lastClr="000000"/>
                </a:solidFill>
                <a:effectLst/>
                <a:uLnTx/>
                <a:uFillTx/>
                <a:latin typeface="Calibri"/>
              </a:rPr>
              <a:t> </a:t>
            </a:r>
            <a:r>
              <a:rPr kumimoji="0" lang="it-IT" sz="1800" b="0" i="0" u="none" strike="noStrike" kern="1200" cap="none" spc="0" normalizeH="0" noProof="0" dirty="0" err="1" smtClean="0">
                <a:ln>
                  <a:noFill/>
                </a:ln>
                <a:solidFill>
                  <a:sysClr val="windowText" lastClr="000000"/>
                </a:solidFill>
                <a:effectLst/>
                <a:uLnTx/>
                <a:uFillTx/>
                <a:latin typeface="Calibri"/>
              </a:rPr>
              <a:t>liability</a:t>
            </a:r>
            <a:r>
              <a:rPr kumimoji="0" lang="it-IT" sz="1800" b="0" i="0" u="none" strike="noStrike" kern="1200" cap="none" spc="0" normalizeH="0" noProof="0" dirty="0" smtClean="0">
                <a:ln>
                  <a:noFill/>
                </a:ln>
                <a:solidFill>
                  <a:sysClr val="windowText" lastClr="000000"/>
                </a:solidFill>
                <a:effectLst/>
                <a:uLnTx/>
                <a:uFillTx/>
                <a:latin typeface="Calibri"/>
              </a:rPr>
              <a:t> ?</a:t>
            </a: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endParaRPr lang="it-IT" sz="1800" b="0" baseline="0" dirty="0">
              <a:solidFill>
                <a:sysClr val="windowText" lastClr="000000"/>
              </a:solidFill>
              <a:latin typeface="Calibri"/>
            </a:endParaRPr>
          </a:p>
          <a:p>
            <a:pPr marL="0" marR="0" lvl="0" indent="0" algn="just" defTabSz="914400" rtl="0" eaLnBrk="0" fontAlgn="base" latinLnBrk="0" hangingPunct="0">
              <a:lnSpc>
                <a:spcPct val="90000"/>
              </a:lnSpc>
              <a:spcBef>
                <a:spcPct val="20000"/>
              </a:spcBef>
              <a:spcAft>
                <a:spcPct val="0"/>
              </a:spcAft>
              <a:buClr>
                <a:srgbClr val="0066FF"/>
              </a:buClr>
              <a:buSzTx/>
              <a:buFont typeface="Wingdings" pitchFamily="2" charset="2"/>
              <a:buChar char="Ø"/>
              <a:tabLst/>
              <a:defRPr/>
            </a:pPr>
            <a:r>
              <a:rPr kumimoji="0" lang="it-IT" sz="1800" b="0" i="0" u="none" strike="noStrike" kern="1200" cap="none" spc="0" normalizeH="0" noProof="0" dirty="0" err="1" smtClean="0">
                <a:ln>
                  <a:noFill/>
                </a:ln>
                <a:solidFill>
                  <a:sysClr val="windowText" lastClr="000000"/>
                </a:solidFill>
                <a:effectLst/>
                <a:uLnTx/>
                <a:uFillTx/>
                <a:latin typeface="Calibri"/>
              </a:rPr>
              <a:t>Internal</a:t>
            </a:r>
            <a:r>
              <a:rPr kumimoji="0" lang="it-IT" sz="1800" b="0" i="0" u="none" strike="noStrike" kern="1200" cap="none" spc="0" normalizeH="0" noProof="0" dirty="0" smtClean="0">
                <a:ln>
                  <a:noFill/>
                </a:ln>
                <a:solidFill>
                  <a:sysClr val="windowText" lastClr="000000"/>
                </a:solidFill>
                <a:effectLst/>
                <a:uLnTx/>
                <a:uFillTx/>
                <a:latin typeface="Calibri"/>
              </a:rPr>
              <a:t> model or standard formula?</a:t>
            </a:r>
            <a:endParaRPr lang="it-IT" sz="1800" b="0" i="1" dirty="0">
              <a:solidFill>
                <a:sysClr val="windowText" lastClr="000000"/>
              </a:solidFill>
              <a:latin typeface="Calibri"/>
            </a:endParaRPr>
          </a:p>
          <a:p>
            <a:pPr marL="457200" marR="0" lvl="1" indent="0" algn="just" defTabSz="914400" rtl="0" eaLnBrk="0" fontAlgn="base" latinLnBrk="0" hangingPunct="0">
              <a:lnSpc>
                <a:spcPct val="90000"/>
              </a:lnSpc>
              <a:spcBef>
                <a:spcPct val="20000"/>
              </a:spcBef>
              <a:spcAft>
                <a:spcPct val="0"/>
              </a:spcAft>
              <a:buClr>
                <a:srgbClr val="EEECE1"/>
              </a:buClr>
              <a:buSzTx/>
              <a:buNone/>
              <a:tabLst/>
              <a:defRPr/>
            </a:pPr>
            <a:endParaRPr kumimoji="0" lang="en-GB" sz="1200" b="1"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457200" marR="0" lvl="1" indent="0" algn="just" defTabSz="914400" rtl="0" eaLnBrk="0" fontAlgn="base" latinLnBrk="0" hangingPunct="0">
              <a:lnSpc>
                <a:spcPct val="90000"/>
              </a:lnSpc>
              <a:spcBef>
                <a:spcPct val="20000"/>
              </a:spcBef>
              <a:spcAft>
                <a:spcPct val="0"/>
              </a:spcAft>
              <a:buClr>
                <a:srgbClr val="EEECE1"/>
              </a:buClr>
              <a:buSzTx/>
              <a:buNone/>
              <a:tabLst/>
              <a:defRPr/>
            </a:pPr>
            <a:endParaRPr lang="en-GB" sz="1200" i="1" dirty="0">
              <a:solidFill>
                <a:sysClr val="windowText" lastClr="000000"/>
              </a:solidFill>
              <a:latin typeface="Calibri"/>
            </a:endParaRPr>
          </a:p>
          <a:p>
            <a:pPr marL="457200" marR="0" lvl="1" indent="0" algn="just" defTabSz="914400" rtl="0" eaLnBrk="0" fontAlgn="base" latinLnBrk="0" hangingPunct="0">
              <a:lnSpc>
                <a:spcPct val="90000"/>
              </a:lnSpc>
              <a:spcBef>
                <a:spcPct val="20000"/>
              </a:spcBef>
              <a:spcAft>
                <a:spcPct val="0"/>
              </a:spcAft>
              <a:buClr>
                <a:srgbClr val="EEECE1"/>
              </a:buClr>
              <a:buSzTx/>
              <a:buNone/>
              <a:tabLst/>
              <a:defRPr/>
            </a:pPr>
            <a:endParaRPr kumimoji="0" lang="en-GB" sz="1200" b="1" i="1" u="none" strike="noStrike" kern="1200" cap="none" spc="0" normalizeH="0" baseline="0" noProof="0" dirty="0" smtClean="0">
              <a:ln>
                <a:noFill/>
              </a:ln>
              <a:solidFill>
                <a:sysClr val="windowText" lastClr="000000"/>
              </a:solidFill>
              <a:effectLst/>
              <a:uLnTx/>
              <a:uFillTx/>
              <a:latin typeface="Calibri"/>
              <a:ea typeface="+mn-ea"/>
              <a:cs typeface="+mn-cs"/>
            </a:endParaRPr>
          </a:p>
          <a:p>
            <a:pPr marL="457200" marR="0" lvl="1" indent="0" algn="just" defTabSz="914400" rtl="0" eaLnBrk="0" fontAlgn="base" latinLnBrk="0" hangingPunct="0">
              <a:lnSpc>
                <a:spcPct val="90000"/>
              </a:lnSpc>
              <a:spcBef>
                <a:spcPct val="20000"/>
              </a:spcBef>
              <a:spcAft>
                <a:spcPct val="0"/>
              </a:spcAft>
              <a:buClr>
                <a:srgbClr val="EEECE1"/>
              </a:buClr>
              <a:buSzTx/>
              <a:buNone/>
              <a:tabLst/>
              <a:defRPr/>
            </a:pPr>
            <a:r>
              <a:rPr kumimoji="0" lang="en-GB" sz="1200" b="1" i="1" u="none" strike="noStrike" kern="1200" cap="none" spc="0" normalizeH="0" baseline="0" noProof="0" dirty="0" smtClean="0">
                <a:ln>
                  <a:noFill/>
                </a:ln>
                <a:solidFill>
                  <a:sysClr val="windowText" lastClr="000000"/>
                </a:solidFill>
                <a:effectLst/>
                <a:uLnTx/>
                <a:uFillTx/>
                <a:latin typeface="Calibri"/>
                <a:ea typeface="+mn-ea"/>
                <a:cs typeface="+mn-cs"/>
              </a:rPr>
              <a:t>*Value at Risk (</a:t>
            </a:r>
            <a:r>
              <a:rPr kumimoji="0" lang="en-GB" sz="1200" b="1" i="1" u="none" strike="noStrike" kern="1200" cap="none" spc="0" normalizeH="0" baseline="0" noProof="0" dirty="0" err="1" smtClean="0">
                <a:ln>
                  <a:noFill/>
                </a:ln>
                <a:solidFill>
                  <a:sysClr val="windowText" lastClr="000000"/>
                </a:solidFill>
                <a:effectLst/>
                <a:uLnTx/>
                <a:uFillTx/>
                <a:latin typeface="Calibri"/>
                <a:ea typeface="+mn-ea"/>
                <a:cs typeface="+mn-cs"/>
              </a:rPr>
              <a:t>VaR</a:t>
            </a:r>
            <a:r>
              <a:rPr kumimoji="0" lang="en-GB" sz="1200" b="1" i="1" u="none" strike="noStrike" kern="1200" cap="none" spc="0" normalizeH="0" baseline="0" noProof="0" dirty="0" smtClean="0">
                <a:ln>
                  <a:noFill/>
                </a:ln>
                <a:solidFill>
                  <a:sysClr val="windowText" lastClr="000000"/>
                </a:solidFill>
                <a:effectLst/>
                <a:uLnTx/>
                <a:uFillTx/>
                <a:latin typeface="Calibri"/>
                <a:ea typeface="+mn-ea"/>
                <a:cs typeface="+mn-cs"/>
              </a:rPr>
              <a:t>)</a:t>
            </a:r>
            <a:r>
              <a:rPr kumimoji="0" lang="en-GB" sz="1200" b="0" i="0" u="none" strike="noStrike" kern="1200" cap="none" spc="0" normalizeH="0" baseline="0" noProof="0" dirty="0" smtClean="0">
                <a:ln>
                  <a:noFill/>
                </a:ln>
                <a:solidFill>
                  <a:sysClr val="windowText" lastClr="000000"/>
                </a:solidFill>
                <a:effectLst/>
                <a:uLnTx/>
                <a:uFillTx/>
                <a:latin typeface="Calibri"/>
                <a:ea typeface="+mn-ea"/>
                <a:cs typeface="+mn-cs"/>
              </a:rPr>
              <a:t>: </a:t>
            </a:r>
            <a:r>
              <a:rPr kumimoji="0" lang="it-IT" sz="1200" b="0" i="0" u="none" strike="noStrike" kern="1200" cap="none" spc="0" normalizeH="0" baseline="0" noProof="0" dirty="0" smtClean="0">
                <a:ln>
                  <a:noFill/>
                </a:ln>
                <a:solidFill>
                  <a:sysClr val="windowText" lastClr="000000"/>
                </a:solidFill>
                <a:effectLst/>
                <a:uLnTx/>
                <a:uFillTx/>
                <a:latin typeface="Calibri"/>
                <a:ea typeface="+mn-ea"/>
                <a:cs typeface="+mn-cs"/>
              </a:rPr>
              <a:t>massima perdita attesa, in uno specifico orizzonte temporale e ad un predefinito livello di confidenza.</a:t>
            </a:r>
          </a:p>
          <a:p>
            <a:pPr marL="457200" marR="0" lvl="1" indent="0" algn="just" defTabSz="914400" rtl="0" eaLnBrk="0" fontAlgn="base" latinLnBrk="0" hangingPunct="0">
              <a:lnSpc>
                <a:spcPct val="90000"/>
              </a:lnSpc>
              <a:spcBef>
                <a:spcPct val="20000"/>
              </a:spcBef>
              <a:spcAft>
                <a:spcPct val="0"/>
              </a:spcAft>
              <a:buClr>
                <a:srgbClr val="EEECE1"/>
              </a:buClr>
              <a:buSzTx/>
              <a:buNone/>
              <a:tabLst/>
              <a:defRPr/>
            </a:pPr>
            <a:r>
              <a:rPr kumimoji="0" lang="it-IT" sz="1200" b="1" i="1" u="none" strike="noStrike" kern="1200" cap="none" spc="0" normalizeH="0" baseline="0" noProof="0" dirty="0" err="1" smtClean="0">
                <a:ln>
                  <a:noFill/>
                </a:ln>
                <a:solidFill>
                  <a:sysClr val="windowText" lastClr="000000"/>
                </a:solidFill>
                <a:effectLst/>
                <a:uLnTx/>
                <a:uFillTx/>
                <a:latin typeface="Calibri"/>
                <a:ea typeface="+mn-ea"/>
                <a:cs typeface="+mn-cs"/>
              </a:rPr>
              <a:t>TailVaR</a:t>
            </a:r>
            <a:r>
              <a:rPr kumimoji="0" lang="it-IT" sz="1200" b="0" i="0" u="none" strike="noStrike" kern="1200" cap="none" spc="0" normalizeH="0" baseline="0" noProof="0" dirty="0" smtClean="0">
                <a:ln>
                  <a:noFill/>
                </a:ln>
                <a:solidFill>
                  <a:sysClr val="windowText" lastClr="000000"/>
                </a:solidFill>
                <a:effectLst/>
                <a:uLnTx/>
                <a:uFillTx/>
                <a:latin typeface="Calibri"/>
                <a:ea typeface="+mn-ea"/>
                <a:cs typeface="+mn-cs"/>
              </a:rPr>
              <a:t>: media delle perdite che eccedono, in uno specifico orizzonte temporale un predefinito livello di confidenza. </a:t>
            </a:r>
          </a:p>
          <a:p>
            <a:pPr marL="457200" marR="0" lvl="1" indent="0" algn="just" defTabSz="914400" rtl="0" eaLnBrk="0" fontAlgn="base" latinLnBrk="0" hangingPunct="0">
              <a:lnSpc>
                <a:spcPct val="90000"/>
              </a:lnSpc>
              <a:spcBef>
                <a:spcPct val="20000"/>
              </a:spcBef>
              <a:spcAft>
                <a:spcPct val="0"/>
              </a:spcAft>
              <a:buClr>
                <a:srgbClr val="EEECE1"/>
              </a:buClr>
              <a:buSzTx/>
              <a:buNone/>
              <a:tabLst/>
              <a:defRPr/>
            </a:pPr>
            <a:r>
              <a:rPr kumimoji="0" lang="it-IT" sz="1200" b="0" i="1" u="none" strike="noStrike" kern="1200" cap="none" spc="0" normalizeH="0" baseline="0" noProof="0" dirty="0" smtClean="0">
                <a:ln>
                  <a:noFill/>
                </a:ln>
                <a:solidFill>
                  <a:sysClr val="windowText" lastClr="000000"/>
                </a:solidFill>
                <a:effectLst/>
                <a:uLnTx/>
                <a:uFillTx/>
                <a:latin typeface="Calibri"/>
                <a:ea typeface="+mn-ea"/>
                <a:cs typeface="+mn-cs"/>
              </a:rPr>
              <a:t>Riassumendo, considerando 10.000 perdite simulate, il </a:t>
            </a:r>
            <a:r>
              <a:rPr kumimoji="0" lang="it-IT" sz="1200" b="0" i="1" u="none" strike="noStrike" kern="1200" cap="none" spc="0" normalizeH="0" baseline="0" noProof="0" dirty="0" err="1" smtClean="0">
                <a:ln>
                  <a:noFill/>
                </a:ln>
                <a:solidFill>
                  <a:sysClr val="windowText" lastClr="000000"/>
                </a:solidFill>
                <a:effectLst/>
                <a:uLnTx/>
                <a:uFillTx/>
                <a:latin typeface="Calibri"/>
                <a:ea typeface="+mn-ea"/>
                <a:cs typeface="+mn-cs"/>
              </a:rPr>
              <a:t>VaR</a:t>
            </a:r>
            <a:r>
              <a:rPr kumimoji="0" lang="it-IT" sz="1200" b="0" i="1" u="none" strike="noStrike" kern="1200" cap="none" spc="0" normalizeH="0" baseline="0" noProof="0" dirty="0" smtClean="0">
                <a:ln>
                  <a:noFill/>
                </a:ln>
                <a:solidFill>
                  <a:sysClr val="windowText" lastClr="000000"/>
                </a:solidFill>
                <a:effectLst/>
                <a:uLnTx/>
                <a:uFillTx/>
                <a:latin typeface="Calibri"/>
                <a:ea typeface="+mn-ea"/>
                <a:cs typeface="+mn-cs"/>
              </a:rPr>
              <a:t> sarà uguale alla 50-esima maggiore perdita mentre il </a:t>
            </a:r>
            <a:r>
              <a:rPr kumimoji="0" lang="it-IT" sz="1200" b="0" i="1" u="none" strike="noStrike" kern="1200" cap="none" spc="0" normalizeH="0" baseline="0" noProof="0" dirty="0" err="1" smtClean="0">
                <a:ln>
                  <a:noFill/>
                </a:ln>
                <a:solidFill>
                  <a:sysClr val="windowText" lastClr="000000"/>
                </a:solidFill>
                <a:effectLst/>
                <a:uLnTx/>
                <a:uFillTx/>
                <a:latin typeface="Calibri"/>
                <a:ea typeface="+mn-ea"/>
                <a:cs typeface="+mn-cs"/>
              </a:rPr>
              <a:t>TAilVAR</a:t>
            </a:r>
            <a:r>
              <a:rPr kumimoji="0" lang="it-IT" sz="1200" b="0" i="1" u="none" strike="noStrike" kern="1200" cap="none" spc="0" normalizeH="0" baseline="0" noProof="0" dirty="0" smtClean="0">
                <a:ln>
                  <a:noFill/>
                </a:ln>
                <a:solidFill>
                  <a:sysClr val="windowText" lastClr="000000"/>
                </a:solidFill>
                <a:effectLst/>
                <a:uLnTx/>
                <a:uFillTx/>
                <a:latin typeface="Calibri"/>
                <a:ea typeface="+mn-ea"/>
                <a:cs typeface="+mn-cs"/>
              </a:rPr>
              <a:t> sarà la media delle 50 perdite maggiori. </a:t>
            </a:r>
            <a:endParaRPr kumimoji="0" lang="it-IT" sz="1200" b="0" i="1"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2178095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defTabSz="912813" eaLnBrk="1" hangingPunct="1"/>
            <a:r>
              <a:rPr lang="it-IT" smtClean="0"/>
              <a:t>AGENDA</a:t>
            </a:r>
          </a:p>
        </p:txBody>
      </p:sp>
      <p:sp>
        <p:nvSpPr>
          <p:cNvPr id="2434054" name="Rectangle 6"/>
          <p:cNvSpPr>
            <a:spLocks noChangeArrowheads="1"/>
          </p:cNvSpPr>
          <p:nvPr/>
        </p:nvSpPr>
        <p:spPr bwMode="auto">
          <a:xfrm>
            <a:off x="400050" y="1157288"/>
            <a:ext cx="6478588" cy="323850"/>
          </a:xfrm>
          <a:prstGeom prst="rect">
            <a:avLst/>
          </a:prstGeom>
          <a:noFill/>
          <a:ln w="9525">
            <a:noFill/>
            <a:miter lim="800000"/>
            <a:headEnd/>
            <a:tailEnd/>
          </a:ln>
          <a:effectLst/>
        </p:spPr>
        <p:txBody>
          <a:bodyPr lIns="92075" tIns="46038" rIns="92075" bIns="46038" anchor="ctr"/>
          <a:lstStyle/>
          <a:p>
            <a:pPr algn="l" eaLnBrk="1" hangingPunct="1">
              <a:buFont typeface="Wingdings" pitchFamily="2" charset="2"/>
              <a:buNone/>
              <a:defRPr/>
            </a:pPr>
            <a:r>
              <a:rPr lang="en-GB" sz="2000" dirty="0">
                <a:solidFill>
                  <a:srgbClr val="7A0000"/>
                </a:solidFill>
                <a:effectLst>
                  <a:outerShdw blurRad="38100" dist="38100" dir="2700000" algn="tl">
                    <a:srgbClr val="C0C0C0"/>
                  </a:outerShdw>
                </a:effectLst>
                <a:latin typeface="Arial" pitchFamily="34" charset="0"/>
              </a:rPr>
              <a:t>Solvency II Framework</a:t>
            </a:r>
          </a:p>
        </p:txBody>
      </p:sp>
      <p:sp>
        <p:nvSpPr>
          <p:cNvPr id="53253" name="Rectangle 9"/>
          <p:cNvSpPr>
            <a:spLocks noChangeArrowheads="1"/>
          </p:cNvSpPr>
          <p:nvPr/>
        </p:nvSpPr>
        <p:spPr bwMode="auto">
          <a:xfrm>
            <a:off x="400050" y="1728787"/>
            <a:ext cx="7934326"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An Introduction to Solvency II</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Solvency 2 Definitions: Available Capital and Capital Requirement</a:t>
            </a:r>
          </a:p>
          <a:p>
            <a:pPr marL="342900" indent="-342900" algn="l" defTabSz="912813" eaLnBrk="1" hangingPunct="1">
              <a:lnSpc>
                <a:spcPct val="200000"/>
              </a:lnSpc>
              <a:buFont typeface="+mj-lt"/>
              <a:buAutoNum type="arabicPeriod"/>
            </a:pPr>
            <a:r>
              <a:rPr lang="en-GB" sz="1800" dirty="0" smtClean="0">
                <a:solidFill>
                  <a:srgbClr val="000000"/>
                </a:solidFill>
              </a:rPr>
              <a:t> Best Estimate of Liabilities: calculation process and examples</a:t>
            </a:r>
          </a:p>
          <a:p>
            <a:pPr marL="342900" indent="-342900" algn="l" defTabSz="912813" eaLnBrk="1" hangingPunct="1">
              <a:lnSpc>
                <a:spcPct val="200000"/>
              </a:lnSpc>
              <a:buFont typeface="+mj-lt"/>
              <a:buAutoNum type="arabicPeriod"/>
            </a:pPr>
            <a:r>
              <a:rPr lang="en-GB" sz="1800" dirty="0" smtClean="0">
                <a:solidFill>
                  <a:srgbClr val="000000"/>
                </a:solidFill>
              </a:rPr>
              <a:t> Required Capital: calculation process </a:t>
            </a:r>
            <a:r>
              <a:rPr lang="en-GB" sz="1800" dirty="0">
                <a:solidFill>
                  <a:srgbClr val="000000"/>
                </a:solidFill>
              </a:rPr>
              <a:t>and </a:t>
            </a:r>
            <a:r>
              <a:rPr lang="en-GB" sz="1800" dirty="0" smtClean="0">
                <a:solidFill>
                  <a:srgbClr val="000000"/>
                </a:solidFill>
              </a:rPr>
              <a:t>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Applying Solvency II models: Risk Drivers and Practical Examples</a:t>
            </a:r>
          </a:p>
          <a:p>
            <a:pPr marL="342900" indent="-342900" algn="l" defTabSz="912813" eaLnBrk="1" hangingPunct="1">
              <a:lnSpc>
                <a:spcPct val="200000"/>
              </a:lnSpc>
              <a:buFont typeface="+mj-lt"/>
              <a:buAutoNum type="arabicPeriod"/>
            </a:pPr>
            <a:r>
              <a:rPr lang="en-GB" sz="1800" dirty="0">
                <a:solidFill>
                  <a:srgbClr val="000000"/>
                </a:solidFill>
              </a:rPr>
              <a:t> </a:t>
            </a:r>
            <a:r>
              <a:rPr lang="en-GB" sz="1800" dirty="0" smtClean="0">
                <a:solidFill>
                  <a:srgbClr val="000000"/>
                </a:solidFill>
              </a:rPr>
              <a:t>New Products and Capital Absorption: definitions and examples</a:t>
            </a:r>
            <a:endParaRPr lang="en-GB" sz="1800" dirty="0">
              <a:solidFill>
                <a:srgbClr val="000000"/>
              </a:solidFill>
            </a:endParaRPr>
          </a:p>
          <a:p>
            <a:pPr algn="l" defTabSz="912813" eaLnBrk="1" hangingPunct="1">
              <a:lnSpc>
                <a:spcPct val="200000"/>
              </a:lnSpc>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smtClean="0">
              <a:solidFill>
                <a:srgbClr val="000000"/>
              </a:solidFill>
            </a:endParaRPr>
          </a:p>
          <a:p>
            <a:pPr algn="l" defTabSz="912813" eaLnBrk="1" hangingPunct="1">
              <a:buFont typeface="Wingdings" pitchFamily="2" charset="2"/>
              <a:buChar char="§"/>
            </a:pPr>
            <a:endParaRPr lang="en-GB" sz="1800" dirty="0">
              <a:solidFill>
                <a:srgbClr val="000000"/>
              </a:solidFill>
            </a:endParaRPr>
          </a:p>
        </p:txBody>
      </p:sp>
      <p:sp>
        <p:nvSpPr>
          <p:cNvPr id="2" name="Rectangle 1"/>
          <p:cNvSpPr/>
          <p:nvPr/>
        </p:nvSpPr>
        <p:spPr bwMode="auto">
          <a:xfrm>
            <a:off x="400050" y="2457450"/>
            <a:ext cx="8105775" cy="390525"/>
          </a:xfrm>
          <a:prstGeom prst="rect">
            <a:avLst/>
          </a:prstGeom>
          <a:solidFill>
            <a:srgbClr val="DDDDDD">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it-IT" smtClean="0">
              <a:solidFill>
                <a:srgbClr val="000000"/>
              </a:solidFill>
              <a:latin typeface="Arial" pitchFamily="34" charset="0"/>
            </a:endParaRPr>
          </a:p>
        </p:txBody>
      </p:sp>
    </p:spTree>
    <p:extLst>
      <p:ext uri="{BB962C8B-B14F-4D97-AF65-F5344CB8AC3E}">
        <p14:creationId xmlns:p14="http://schemas.microsoft.com/office/powerpoint/2010/main" xmlns="" val="4252332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9183" t="12115" r="2644" b="11539"/>
          <a:stretch>
            <a:fillRect/>
          </a:stretch>
        </p:blipFill>
        <p:spPr bwMode="auto">
          <a:xfrm>
            <a:off x="485775" y="1560513"/>
            <a:ext cx="8004175" cy="462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Lst>
        </p:spPr>
      </p:pic>
      <p:sp>
        <p:nvSpPr>
          <p:cNvPr id="44" name="Segnaposto contenuto 2"/>
          <p:cNvSpPr txBox="1">
            <a:spLocks/>
          </p:cNvSpPr>
          <p:nvPr/>
        </p:nvSpPr>
        <p:spPr>
          <a:xfrm>
            <a:off x="219075" y="1084263"/>
            <a:ext cx="8296275" cy="2438400"/>
          </a:xfrm>
          <a:prstGeom prst="rect">
            <a:avLst/>
          </a:prstGeom>
        </p:spPr>
        <p:txBody>
          <a:bodyPr/>
          <a:lstStyle>
            <a:lvl1pPr marL="266700" indent="-266700" algn="l" rtl="0" eaLnBrk="0" fontAlgn="base" hangingPunct="0">
              <a:lnSpc>
                <a:spcPct val="110000"/>
              </a:lnSpc>
              <a:spcBef>
                <a:spcPct val="20000"/>
              </a:spcBef>
              <a:spcAft>
                <a:spcPct val="0"/>
              </a:spcAft>
              <a:buClr>
                <a:schemeClr val="accent1"/>
              </a:buClr>
              <a:buFont typeface="Wingdings" pitchFamily="2" charset="2"/>
              <a:buChar char="§"/>
              <a:defRPr sz="1600">
                <a:solidFill>
                  <a:schemeClr val="tx1"/>
                </a:solidFill>
                <a:latin typeface="+mn-lt"/>
                <a:ea typeface="+mn-ea"/>
                <a:cs typeface="+mn-cs"/>
              </a:defRPr>
            </a:lvl1pPr>
            <a:lvl2pPr marL="550863"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2pPr>
            <a:lvl3pPr marL="901700"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3pPr>
            <a:lvl4pPr marL="1265238"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4pPr>
            <a:lvl5pPr marL="1628775"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5pPr>
            <a:lvl6pPr marL="20859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6pPr>
            <a:lvl7pPr marL="25431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7pPr>
            <a:lvl8pPr marL="30003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8pPr>
            <a:lvl9pPr marL="34575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9pPr>
          </a:lstStyle>
          <a:p>
            <a:pPr marL="0" indent="0">
              <a:buFont typeface="Wingdings" pitchFamily="2" charset="2"/>
              <a:buNone/>
              <a:defRPr/>
            </a:pPr>
            <a:r>
              <a:rPr lang="it-IT" dirty="0" smtClean="0"/>
              <a:t>Solvency II Framework: Underwriting Risk</a:t>
            </a:r>
          </a:p>
          <a:p>
            <a:pPr>
              <a:defRPr/>
            </a:pPr>
            <a:endParaRPr lang="it-IT" dirty="0" smtClean="0"/>
          </a:p>
        </p:txBody>
      </p:sp>
      <p:sp>
        <p:nvSpPr>
          <p:cNvPr id="120836" name="Rectangle 3"/>
          <p:cNvSpPr>
            <a:spLocks noChangeArrowheads="1"/>
          </p:cNvSpPr>
          <p:nvPr/>
        </p:nvSpPr>
        <p:spPr bwMode="auto">
          <a:xfrm>
            <a:off x="301625" y="596900"/>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a:solidFill>
                  <a:schemeClr val="bg1"/>
                </a:solidFill>
              </a:rPr>
              <a:t>Methodology for Risk capital: Underwriting Risk</a:t>
            </a:r>
          </a:p>
        </p:txBody>
      </p:sp>
      <p:sp>
        <p:nvSpPr>
          <p:cNvPr id="120838"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 name="Rectangle 6"/>
          <p:cNvSpPr/>
          <p:nvPr/>
        </p:nvSpPr>
        <p:spPr bwMode="auto">
          <a:xfrm>
            <a:off x="4660900" y="2895600"/>
            <a:ext cx="1485900" cy="3378200"/>
          </a:xfrm>
          <a:prstGeom prst="rect">
            <a:avLst/>
          </a:prstGeom>
          <a:noFill/>
          <a:ln w="76200">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8"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4794250" y="2733675"/>
            <a:ext cx="682625" cy="1439863"/>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1859" name="Rectangle 2"/>
          <p:cNvSpPr>
            <a:spLocks noChangeArrowheads="1"/>
          </p:cNvSpPr>
          <p:nvPr/>
        </p:nvSpPr>
        <p:spPr bwMode="gray">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1860"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r>
              <a:rPr lang="en-US" sz="1800" b="0">
                <a:solidFill>
                  <a:srgbClr val="000000"/>
                </a:solidFill>
              </a:rPr>
              <a:t>Valuation Framework for Underwriting Risks</a:t>
            </a:r>
            <a:endParaRPr lang="en-US" sz="1600">
              <a:solidFill>
                <a:srgbClr val="0070C0"/>
              </a:solidFill>
            </a:endParaRPr>
          </a:p>
        </p:txBody>
      </p:sp>
      <p:sp>
        <p:nvSpPr>
          <p:cNvPr id="47" name="TextBox 46"/>
          <p:cNvSpPr txBox="1"/>
          <p:nvPr/>
        </p:nvSpPr>
        <p:spPr>
          <a:xfrm>
            <a:off x="495300" y="1698625"/>
            <a:ext cx="2706688" cy="307975"/>
          </a:xfrm>
          <a:prstGeom prst="rect">
            <a:avLst/>
          </a:prstGeom>
          <a:solidFill>
            <a:schemeClr val="bg1">
              <a:lumMod val="95000"/>
            </a:schemeClr>
          </a:solidFill>
          <a:ln>
            <a:solidFill>
              <a:schemeClr val="tx1"/>
            </a:solidFill>
          </a:ln>
        </p:spPr>
        <p:txBody>
          <a:bodyPr>
            <a:spAutoFit/>
          </a:bodyPr>
          <a:lstStyle/>
          <a:p>
            <a:pPr algn="l" eaLnBrk="1" hangingPunct="1">
              <a:defRPr/>
            </a:pPr>
            <a:r>
              <a:rPr lang="it-IT" sz="1400" b="0" dirty="0" err="1">
                <a:solidFill>
                  <a:srgbClr val="000000"/>
                </a:solidFill>
                <a:latin typeface="Arial" pitchFamily="34" charset="0"/>
              </a:rPr>
              <a:t>Available</a:t>
            </a:r>
            <a:r>
              <a:rPr lang="it-IT" sz="1400" b="0" dirty="0">
                <a:solidFill>
                  <a:srgbClr val="000000"/>
                </a:solidFill>
                <a:latin typeface="Arial" pitchFamily="34" charset="0"/>
              </a:rPr>
              <a:t> Capital: </a:t>
            </a:r>
            <a:r>
              <a:rPr lang="it-IT" sz="1400" b="0" dirty="0" err="1">
                <a:solidFill>
                  <a:srgbClr val="000000"/>
                </a:solidFill>
                <a:latin typeface="Arial" pitchFamily="34" charset="0"/>
              </a:rPr>
              <a:t>Pre</a:t>
            </a:r>
            <a:r>
              <a:rPr lang="it-IT" sz="1400" b="0" dirty="0">
                <a:solidFill>
                  <a:srgbClr val="000000"/>
                </a:solidFill>
                <a:latin typeface="Arial" pitchFamily="34" charset="0"/>
              </a:rPr>
              <a:t> Stress</a:t>
            </a:r>
            <a:endParaRPr lang="en-US" sz="1400" b="0" dirty="0">
              <a:solidFill>
                <a:srgbClr val="00B0F0"/>
              </a:solidFill>
              <a:latin typeface="Arial" pitchFamily="34" charset="0"/>
            </a:endParaRPr>
          </a:p>
        </p:txBody>
      </p:sp>
      <p:sp>
        <p:nvSpPr>
          <p:cNvPr id="121862" name="Rectangle 13"/>
          <p:cNvSpPr>
            <a:spLocks noChangeArrowheads="1"/>
          </p:cNvSpPr>
          <p:nvPr/>
        </p:nvSpPr>
        <p:spPr bwMode="auto">
          <a:xfrm>
            <a:off x="495300" y="2006600"/>
            <a:ext cx="2708275" cy="2430463"/>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21863" name="Rectangle 13"/>
          <p:cNvSpPr>
            <a:spLocks noChangeArrowheads="1"/>
          </p:cNvSpPr>
          <p:nvPr/>
        </p:nvSpPr>
        <p:spPr bwMode="auto">
          <a:xfrm>
            <a:off x="477838" y="4581525"/>
            <a:ext cx="5649912" cy="1943100"/>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cxnSp>
        <p:nvCxnSpPr>
          <p:cNvPr id="9" name="Straight Connector 8"/>
          <p:cNvCxnSpPr/>
          <p:nvPr/>
        </p:nvCxnSpPr>
        <p:spPr bwMode="auto">
          <a:xfrm>
            <a:off x="692150" y="4156075"/>
            <a:ext cx="230505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1865" name="Rectangle 11"/>
          <p:cNvSpPr>
            <a:spLocks noChangeArrowheads="1"/>
          </p:cNvSpPr>
          <p:nvPr/>
        </p:nvSpPr>
        <p:spPr bwMode="auto">
          <a:xfrm>
            <a:off x="952500" y="2133600"/>
            <a:ext cx="684213" cy="2016125"/>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1866" name="Rectangle 62"/>
          <p:cNvSpPr>
            <a:spLocks noChangeArrowheads="1"/>
          </p:cNvSpPr>
          <p:nvPr/>
        </p:nvSpPr>
        <p:spPr bwMode="auto">
          <a:xfrm>
            <a:off x="1860550" y="2133600"/>
            <a:ext cx="682625" cy="2014538"/>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p>
            <a:pPr algn="l" defTabSz="957263" eaLnBrk="1" hangingPunct="1">
              <a:buSzPct val="120000"/>
            </a:pPr>
            <a:endParaRPr lang="it-IT" sz="1600" b="0"/>
          </a:p>
        </p:txBody>
      </p:sp>
      <p:sp>
        <p:nvSpPr>
          <p:cNvPr id="121867" name="TextBox 13"/>
          <p:cNvSpPr txBox="1">
            <a:spLocks noChangeArrowheads="1"/>
          </p:cNvSpPr>
          <p:nvPr/>
        </p:nvSpPr>
        <p:spPr bwMode="auto">
          <a:xfrm>
            <a:off x="558800" y="4113213"/>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1868" name="TextBox 95"/>
          <p:cNvSpPr txBox="1">
            <a:spLocks noChangeArrowheads="1"/>
          </p:cNvSpPr>
          <p:nvPr/>
        </p:nvSpPr>
        <p:spPr bwMode="auto">
          <a:xfrm>
            <a:off x="1492250" y="4113213"/>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02" name="Rectangle 101"/>
          <p:cNvSpPr/>
          <p:nvPr/>
        </p:nvSpPr>
        <p:spPr bwMode="auto">
          <a:xfrm>
            <a:off x="1860550" y="2962275"/>
            <a:ext cx="682625" cy="1187450"/>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1870" name="TextBox 102"/>
          <p:cNvSpPr txBox="1">
            <a:spLocks noChangeArrowheads="1"/>
          </p:cNvSpPr>
          <p:nvPr/>
        </p:nvSpPr>
        <p:spPr bwMode="auto">
          <a:xfrm>
            <a:off x="1758950" y="2230438"/>
            <a:ext cx="912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04" name="TextBox 103"/>
          <p:cNvSpPr txBox="1"/>
          <p:nvPr/>
        </p:nvSpPr>
        <p:spPr>
          <a:xfrm>
            <a:off x="3419475" y="1700213"/>
            <a:ext cx="2708275" cy="307975"/>
          </a:xfrm>
          <a:prstGeom prst="rect">
            <a:avLst/>
          </a:prstGeom>
          <a:solidFill>
            <a:schemeClr val="bg1">
              <a:lumMod val="95000"/>
            </a:schemeClr>
          </a:solidFill>
          <a:ln>
            <a:solidFill>
              <a:schemeClr val="tx1"/>
            </a:solidFill>
          </a:ln>
        </p:spPr>
        <p:txBody>
          <a:bodyPr>
            <a:spAutoFit/>
          </a:bodyPr>
          <a:lstStyle/>
          <a:p>
            <a:pPr algn="l" eaLnBrk="1" hangingPunct="1">
              <a:defRPr/>
            </a:pPr>
            <a:r>
              <a:rPr lang="it-IT" sz="1400" b="0" dirty="0" err="1">
                <a:solidFill>
                  <a:srgbClr val="000000"/>
                </a:solidFill>
                <a:latin typeface="Arial" pitchFamily="34" charset="0"/>
              </a:rPr>
              <a:t>Available</a:t>
            </a:r>
            <a:r>
              <a:rPr lang="it-IT" sz="1400" b="0" dirty="0">
                <a:solidFill>
                  <a:srgbClr val="000000"/>
                </a:solidFill>
                <a:latin typeface="Arial" pitchFamily="34" charset="0"/>
              </a:rPr>
              <a:t> Capital: Post Stress</a:t>
            </a:r>
            <a:endParaRPr lang="en-US" sz="1400" b="0" dirty="0">
              <a:solidFill>
                <a:srgbClr val="00B0F0"/>
              </a:solidFill>
              <a:latin typeface="Arial" pitchFamily="34" charset="0"/>
            </a:endParaRPr>
          </a:p>
        </p:txBody>
      </p:sp>
      <p:sp>
        <p:nvSpPr>
          <p:cNvPr id="121872" name="Rectangle 13"/>
          <p:cNvSpPr>
            <a:spLocks noChangeArrowheads="1"/>
          </p:cNvSpPr>
          <p:nvPr/>
        </p:nvSpPr>
        <p:spPr bwMode="auto">
          <a:xfrm>
            <a:off x="3419475" y="2008188"/>
            <a:ext cx="2708275" cy="2430462"/>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cxnSp>
        <p:nvCxnSpPr>
          <p:cNvPr id="137" name="Straight Connector 136"/>
          <p:cNvCxnSpPr/>
          <p:nvPr/>
        </p:nvCxnSpPr>
        <p:spPr bwMode="auto">
          <a:xfrm>
            <a:off x="1666875" y="6294438"/>
            <a:ext cx="2808288"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1874" name="Rectangle 137"/>
          <p:cNvSpPr>
            <a:spLocks noChangeArrowheads="1"/>
          </p:cNvSpPr>
          <p:nvPr/>
        </p:nvSpPr>
        <p:spPr bwMode="auto">
          <a:xfrm>
            <a:off x="2006600" y="5143500"/>
            <a:ext cx="684213" cy="1152525"/>
          </a:xfrm>
          <a:prstGeom prst="rect">
            <a:avLst/>
          </a:prstGeom>
          <a:solidFill>
            <a:schemeClr val="bg1"/>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1875" name="TextBox 139"/>
          <p:cNvSpPr txBox="1">
            <a:spLocks noChangeArrowheads="1"/>
          </p:cNvSpPr>
          <p:nvPr/>
        </p:nvSpPr>
        <p:spPr bwMode="auto">
          <a:xfrm>
            <a:off x="1641475" y="6278563"/>
            <a:ext cx="14605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Pre Stress</a:t>
            </a:r>
          </a:p>
        </p:txBody>
      </p:sp>
      <p:sp>
        <p:nvSpPr>
          <p:cNvPr id="121876" name="TextBox 144"/>
          <p:cNvSpPr txBox="1">
            <a:spLocks noChangeArrowheads="1"/>
          </p:cNvSpPr>
          <p:nvPr/>
        </p:nvSpPr>
        <p:spPr bwMode="auto">
          <a:xfrm>
            <a:off x="2962275" y="6276975"/>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Post Stress</a:t>
            </a:r>
          </a:p>
        </p:txBody>
      </p:sp>
      <p:sp>
        <p:nvSpPr>
          <p:cNvPr id="121877" name="Rectangle 146"/>
          <p:cNvSpPr>
            <a:spLocks noChangeArrowheads="1"/>
          </p:cNvSpPr>
          <p:nvPr/>
        </p:nvSpPr>
        <p:spPr bwMode="auto">
          <a:xfrm>
            <a:off x="3349625" y="5143500"/>
            <a:ext cx="684213" cy="1152525"/>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1878" name="Rectangle 145"/>
          <p:cNvSpPr>
            <a:spLocks noChangeArrowheads="1"/>
          </p:cNvSpPr>
          <p:nvPr/>
        </p:nvSpPr>
        <p:spPr bwMode="auto">
          <a:xfrm>
            <a:off x="3349625" y="5788025"/>
            <a:ext cx="684213" cy="504825"/>
          </a:xfrm>
          <a:prstGeom prst="rect">
            <a:avLst/>
          </a:prstGeom>
          <a:solidFill>
            <a:schemeClr val="bg1"/>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1879" name="TextBox 147"/>
          <p:cNvSpPr txBox="1">
            <a:spLocks noChangeArrowheads="1"/>
          </p:cNvSpPr>
          <p:nvPr/>
        </p:nvSpPr>
        <p:spPr bwMode="auto">
          <a:xfrm>
            <a:off x="1903413" y="5322888"/>
            <a:ext cx="9112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1880" name="TextBox 148"/>
          <p:cNvSpPr txBox="1">
            <a:spLocks noChangeArrowheads="1"/>
          </p:cNvSpPr>
          <p:nvPr/>
        </p:nvSpPr>
        <p:spPr bwMode="auto">
          <a:xfrm>
            <a:off x="3238500" y="5816600"/>
            <a:ext cx="91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1881" name="TextBox 149"/>
          <p:cNvSpPr txBox="1">
            <a:spLocks noChangeArrowheads="1"/>
          </p:cNvSpPr>
          <p:nvPr/>
        </p:nvSpPr>
        <p:spPr bwMode="auto">
          <a:xfrm>
            <a:off x="3240088" y="526732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sp>
        <p:nvSpPr>
          <p:cNvPr id="151" name="TextBox 150"/>
          <p:cNvSpPr txBox="1"/>
          <p:nvPr/>
        </p:nvSpPr>
        <p:spPr>
          <a:xfrm>
            <a:off x="477838" y="4581525"/>
            <a:ext cx="564991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b="0" dirty="0">
                <a:solidFill>
                  <a:srgbClr val="000000"/>
                </a:solidFill>
                <a:latin typeface="Arial" pitchFamily="34" charset="0"/>
              </a:rPr>
              <a:t>Risk Capital: ∆ Available Capital</a:t>
            </a:r>
            <a:endParaRPr lang="en-US" sz="1400" b="0" dirty="0">
              <a:solidFill>
                <a:srgbClr val="00B0F0"/>
              </a:solidFill>
              <a:latin typeface="Arial" pitchFamily="34" charset="0"/>
            </a:endParaRPr>
          </a:p>
        </p:txBody>
      </p:sp>
      <p:cxnSp>
        <p:nvCxnSpPr>
          <p:cNvPr id="152" name="Straight Connector 151"/>
          <p:cNvCxnSpPr/>
          <p:nvPr/>
        </p:nvCxnSpPr>
        <p:spPr bwMode="auto">
          <a:xfrm>
            <a:off x="2700338" y="5795963"/>
            <a:ext cx="64770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bwMode="auto">
          <a:xfrm>
            <a:off x="2700338" y="5143500"/>
            <a:ext cx="64770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1885" name="Rectangle 13"/>
          <p:cNvSpPr>
            <a:spLocks noChangeArrowheads="1"/>
          </p:cNvSpPr>
          <p:nvPr/>
        </p:nvSpPr>
        <p:spPr bwMode="auto">
          <a:xfrm>
            <a:off x="6234113" y="1698625"/>
            <a:ext cx="2225675" cy="4826000"/>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21886" name="Rectangle 154"/>
          <p:cNvSpPr>
            <a:spLocks noChangeArrowheads="1"/>
          </p:cNvSpPr>
          <p:nvPr/>
        </p:nvSpPr>
        <p:spPr bwMode="auto">
          <a:xfrm>
            <a:off x="6224588" y="1695450"/>
            <a:ext cx="2225675"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69863" indent="-169863" algn="just" defTabSz="912813">
              <a:buClr>
                <a:srgbClr val="6699FF"/>
              </a:buClr>
              <a:buFont typeface="Wingdings" pitchFamily="2" charset="2"/>
              <a:buChar char="§"/>
            </a:pPr>
            <a:r>
              <a:rPr lang="en-US" sz="1200" dirty="0">
                <a:solidFill>
                  <a:srgbClr val="000000"/>
                </a:solidFill>
              </a:rPr>
              <a:t>Calculation of Market Value of the Assets and Fair Value of the Liabilities in the Central Scenario with Best Estimate Assumptions</a:t>
            </a:r>
            <a:endParaRPr lang="en-US" sz="1200" dirty="0">
              <a:solidFill>
                <a:srgbClr val="0070C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r>
              <a:rPr lang="en-US" sz="1200" dirty="0">
                <a:solidFill>
                  <a:srgbClr val="000000"/>
                </a:solidFill>
              </a:rPr>
              <a:t>Definition of the stressed underwriting stressed financial assumptions</a:t>
            </a:r>
            <a:endParaRPr lang="en-US" sz="1200" dirty="0"/>
          </a:p>
          <a:p>
            <a:pPr marL="169863" indent="-169863" algn="just" defTabSz="912813">
              <a:buClr>
                <a:srgbClr val="6699FF"/>
              </a:buClr>
              <a:buFont typeface="Wingdings" pitchFamily="2" charset="2"/>
              <a:buChar char="§"/>
            </a:pPr>
            <a:endParaRPr lang="en-US" sz="1200" dirty="0"/>
          </a:p>
          <a:p>
            <a:pPr marL="169863" indent="-169863" algn="just" defTabSz="912813">
              <a:buClr>
                <a:srgbClr val="6699FF"/>
              </a:buClr>
              <a:buFont typeface="Wingdings" pitchFamily="2" charset="2"/>
              <a:buChar char="§"/>
            </a:pPr>
            <a:r>
              <a:rPr lang="en-US" sz="1200" dirty="0"/>
              <a:t>Calculation of the Best </a:t>
            </a:r>
            <a:r>
              <a:rPr lang="en-US" sz="1200" dirty="0" err="1"/>
              <a:t>Estiamate</a:t>
            </a:r>
            <a:r>
              <a:rPr lang="en-US" sz="1200" dirty="0"/>
              <a:t> of the Liabilities in the stressed scenario</a:t>
            </a:r>
          </a:p>
          <a:p>
            <a:pPr marL="169863" indent="-169863" algn="just" defTabSz="912813">
              <a:buClr>
                <a:srgbClr val="6699FF"/>
              </a:buClr>
              <a:buFont typeface="Wingdings" pitchFamily="2" charset="2"/>
              <a:buChar char="§"/>
            </a:pPr>
            <a:endParaRPr lang="en-US" sz="1200" dirty="0"/>
          </a:p>
          <a:p>
            <a:pPr marL="169863" indent="-169863" algn="just" defTabSz="912813">
              <a:buClr>
                <a:srgbClr val="6699FF"/>
              </a:buClr>
              <a:buFont typeface="Wingdings" pitchFamily="2" charset="2"/>
              <a:buChar char="§"/>
            </a:pPr>
            <a:r>
              <a:rPr lang="en-US" sz="1200" dirty="0"/>
              <a:t>Calculation of the </a:t>
            </a:r>
            <a:r>
              <a:rPr lang="en-US" sz="1200" dirty="0" smtClean="0"/>
              <a:t>SCR </a:t>
            </a:r>
            <a:r>
              <a:rPr lang="en-US" sz="1200" dirty="0"/>
              <a:t>as the difference between the Available capital in the central and in the stressed scenario</a:t>
            </a:r>
          </a:p>
        </p:txBody>
      </p:sp>
      <p:sp>
        <p:nvSpPr>
          <p:cNvPr id="121887" name="Rectangle 39"/>
          <p:cNvSpPr>
            <a:spLocks noChangeArrowheads="1"/>
          </p:cNvSpPr>
          <p:nvPr/>
        </p:nvSpPr>
        <p:spPr bwMode="auto">
          <a:xfrm>
            <a:off x="4792663" y="2730500"/>
            <a:ext cx="684212" cy="246063"/>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21888" name="TextBox 40"/>
          <p:cNvSpPr txBox="1">
            <a:spLocks noChangeArrowheads="1"/>
          </p:cNvSpPr>
          <p:nvPr/>
        </p:nvSpPr>
        <p:spPr bwMode="auto">
          <a:xfrm>
            <a:off x="4706938" y="269557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Stress</a:t>
            </a:r>
          </a:p>
        </p:txBody>
      </p:sp>
      <p:cxnSp>
        <p:nvCxnSpPr>
          <p:cNvPr id="42" name="Straight Connector 41"/>
          <p:cNvCxnSpPr/>
          <p:nvPr/>
        </p:nvCxnSpPr>
        <p:spPr bwMode="auto">
          <a:xfrm>
            <a:off x="3625850" y="4168775"/>
            <a:ext cx="230505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1890" name="Rectangle 42"/>
          <p:cNvSpPr>
            <a:spLocks noChangeArrowheads="1"/>
          </p:cNvSpPr>
          <p:nvPr/>
        </p:nvSpPr>
        <p:spPr bwMode="auto">
          <a:xfrm>
            <a:off x="3886200" y="2146300"/>
            <a:ext cx="684213" cy="2016125"/>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1891" name="Rectangle 44"/>
          <p:cNvSpPr>
            <a:spLocks noChangeArrowheads="1"/>
          </p:cNvSpPr>
          <p:nvPr/>
        </p:nvSpPr>
        <p:spPr bwMode="auto">
          <a:xfrm>
            <a:off x="4794250" y="2146300"/>
            <a:ext cx="682625" cy="2014538"/>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p>
            <a:pPr algn="l" defTabSz="957263" eaLnBrk="1" hangingPunct="1">
              <a:buSzPct val="120000"/>
            </a:pPr>
            <a:endParaRPr lang="it-IT" sz="1600" b="0"/>
          </a:p>
        </p:txBody>
      </p:sp>
      <p:sp>
        <p:nvSpPr>
          <p:cNvPr id="121892" name="TextBox 45"/>
          <p:cNvSpPr txBox="1">
            <a:spLocks noChangeArrowheads="1"/>
          </p:cNvSpPr>
          <p:nvPr/>
        </p:nvSpPr>
        <p:spPr bwMode="auto">
          <a:xfrm>
            <a:off x="3492500" y="4125913"/>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1893" name="TextBox 48"/>
          <p:cNvSpPr txBox="1">
            <a:spLocks noChangeArrowheads="1"/>
          </p:cNvSpPr>
          <p:nvPr/>
        </p:nvSpPr>
        <p:spPr bwMode="auto">
          <a:xfrm>
            <a:off x="4425950" y="4125913"/>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21894" name="TextBox 51"/>
          <p:cNvSpPr txBox="1">
            <a:spLocks noChangeArrowheads="1"/>
          </p:cNvSpPr>
          <p:nvPr/>
        </p:nvSpPr>
        <p:spPr bwMode="auto">
          <a:xfrm>
            <a:off x="4692650" y="2243138"/>
            <a:ext cx="912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1895" name="Rectangle 3"/>
          <p:cNvSpPr>
            <a:spLocks noChangeArrowheads="1"/>
          </p:cNvSpPr>
          <p:nvPr/>
        </p:nvSpPr>
        <p:spPr bwMode="auto">
          <a:xfrm>
            <a:off x="301625" y="519113"/>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a:solidFill>
                  <a:schemeClr val="bg1"/>
                </a:solidFill>
              </a:rPr>
              <a:t>Underwriting Risk</a:t>
            </a:r>
          </a:p>
        </p:txBody>
      </p:sp>
      <p:sp>
        <p:nvSpPr>
          <p:cNvPr id="12189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gray">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2883"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dirty="0">
                <a:solidFill>
                  <a:srgbClr val="000000"/>
                </a:solidFill>
              </a:rPr>
              <a:t>LONGEVITY RISK – annuity contracts</a:t>
            </a:r>
            <a:endParaRPr lang="en-US" sz="1600" dirty="0">
              <a:solidFill>
                <a:srgbClr val="0070C0"/>
              </a:solidFill>
            </a:endParaRPr>
          </a:p>
        </p:txBody>
      </p:sp>
      <p:sp>
        <p:nvSpPr>
          <p:cNvPr id="122884" name="Rectangle 13"/>
          <p:cNvSpPr>
            <a:spLocks noChangeArrowheads="1"/>
          </p:cNvSpPr>
          <p:nvPr/>
        </p:nvSpPr>
        <p:spPr bwMode="auto">
          <a:xfrm>
            <a:off x="449263" y="2014538"/>
            <a:ext cx="7667625"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42" name="TextBox 41"/>
          <p:cNvSpPr txBox="1"/>
          <p:nvPr/>
        </p:nvSpPr>
        <p:spPr>
          <a:xfrm>
            <a:off x="449263" y="1714500"/>
            <a:ext cx="7667625"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Change of Mortality Assumptions</a:t>
            </a:r>
            <a:endParaRPr lang="en-US" sz="1400" b="0" dirty="0">
              <a:solidFill>
                <a:srgbClr val="00B0F0"/>
              </a:solidFill>
              <a:latin typeface="Arial" pitchFamily="34" charset="0"/>
            </a:endParaRPr>
          </a:p>
        </p:txBody>
      </p:sp>
      <p:cxnSp>
        <p:nvCxnSpPr>
          <p:cNvPr id="43" name="Straight Connector 42"/>
          <p:cNvCxnSpPr/>
          <p:nvPr/>
        </p:nvCxnSpPr>
        <p:spPr bwMode="auto">
          <a:xfrm>
            <a:off x="1095375" y="3673475"/>
            <a:ext cx="6300788" cy="0"/>
          </a:xfrm>
          <a:prstGeom prst="line">
            <a:avLst/>
          </a:prstGeom>
          <a:ln w="3175">
            <a:solidFill>
              <a:schemeClr val="tx1"/>
            </a:solidFill>
            <a:tailEnd type="triangle"/>
          </a:ln>
          <a:extLst/>
        </p:spPr>
        <p:style>
          <a:lnRef idx="1">
            <a:schemeClr val="dk1"/>
          </a:lnRef>
          <a:fillRef idx="0">
            <a:schemeClr val="dk1"/>
          </a:fillRef>
          <a:effectRef idx="0">
            <a:schemeClr val="dk1"/>
          </a:effectRef>
          <a:fontRef idx="minor">
            <a:schemeClr val="tx1"/>
          </a:fontRef>
        </p:style>
      </p:cxnSp>
      <p:sp>
        <p:nvSpPr>
          <p:cNvPr id="122887" name="TextBox 44"/>
          <p:cNvSpPr txBox="1">
            <a:spLocks noChangeArrowheads="1"/>
          </p:cNvSpPr>
          <p:nvPr/>
        </p:nvSpPr>
        <p:spPr bwMode="auto">
          <a:xfrm>
            <a:off x="1035050" y="3681413"/>
            <a:ext cx="1095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Fair Value of Liabilities</a:t>
            </a:r>
          </a:p>
        </p:txBody>
      </p:sp>
      <p:sp>
        <p:nvSpPr>
          <p:cNvPr id="46" name="Rectangle 45"/>
          <p:cNvSpPr/>
          <p:nvPr/>
        </p:nvSpPr>
        <p:spPr bwMode="auto">
          <a:xfrm>
            <a:off x="1290638" y="2601913"/>
            <a:ext cx="684212" cy="1042987"/>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49" name="Rectangle 48"/>
          <p:cNvSpPr/>
          <p:nvPr/>
        </p:nvSpPr>
        <p:spPr bwMode="auto">
          <a:xfrm>
            <a:off x="2827338" y="3244850"/>
            <a:ext cx="682625" cy="396875"/>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50" name="Rectangle 49"/>
          <p:cNvSpPr/>
          <p:nvPr/>
        </p:nvSpPr>
        <p:spPr bwMode="auto">
          <a:xfrm>
            <a:off x="4657725" y="3355975"/>
            <a:ext cx="682625" cy="28733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52" name="Rectangle 51"/>
          <p:cNvSpPr/>
          <p:nvPr/>
        </p:nvSpPr>
        <p:spPr bwMode="auto">
          <a:xfrm>
            <a:off x="6388100" y="3535363"/>
            <a:ext cx="684213" cy="107950"/>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53" name="Left Arrow Callout 52"/>
          <p:cNvSpPr/>
          <p:nvPr/>
        </p:nvSpPr>
        <p:spPr bwMode="auto">
          <a:xfrm>
            <a:off x="2001838" y="2252663"/>
            <a:ext cx="5688012" cy="1944687"/>
          </a:xfrm>
          <a:prstGeom prst="leftArrowCallout">
            <a:avLst>
              <a:gd name="adj1" fmla="val 12384"/>
              <a:gd name="adj2" fmla="val 25000"/>
              <a:gd name="adj3" fmla="val 25000"/>
              <a:gd name="adj4" fmla="val 86493"/>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sp>
        <p:nvSpPr>
          <p:cNvPr id="122893" name="TextBox 53"/>
          <p:cNvSpPr txBox="1">
            <a:spLocks noChangeArrowheads="1"/>
          </p:cNvSpPr>
          <p:nvPr/>
        </p:nvSpPr>
        <p:spPr bwMode="auto">
          <a:xfrm>
            <a:off x="552450" y="2097088"/>
            <a:ext cx="1447800" cy="2762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1. Before Stress</a:t>
            </a:r>
          </a:p>
        </p:txBody>
      </p:sp>
      <p:sp>
        <p:nvSpPr>
          <p:cNvPr id="122894" name="TextBox 54"/>
          <p:cNvSpPr txBox="1">
            <a:spLocks noChangeArrowheads="1"/>
          </p:cNvSpPr>
          <p:nvPr/>
        </p:nvSpPr>
        <p:spPr bwMode="auto">
          <a:xfrm>
            <a:off x="552450" y="4286250"/>
            <a:ext cx="1447800" cy="2762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2. After Stress</a:t>
            </a:r>
          </a:p>
        </p:txBody>
      </p:sp>
      <p:sp>
        <p:nvSpPr>
          <p:cNvPr id="56" name="Rectangle 55"/>
          <p:cNvSpPr/>
          <p:nvPr/>
        </p:nvSpPr>
        <p:spPr bwMode="auto">
          <a:xfrm>
            <a:off x="3744913" y="3248025"/>
            <a:ext cx="684212" cy="3952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57" name="Rectangle 56"/>
          <p:cNvSpPr/>
          <p:nvPr/>
        </p:nvSpPr>
        <p:spPr bwMode="auto">
          <a:xfrm>
            <a:off x="5503863" y="3463925"/>
            <a:ext cx="684212"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cxnSp>
        <p:nvCxnSpPr>
          <p:cNvPr id="58" name="Straight Connector 57"/>
          <p:cNvCxnSpPr/>
          <p:nvPr/>
        </p:nvCxnSpPr>
        <p:spPr bwMode="auto">
          <a:xfrm>
            <a:off x="1120775" y="5934075"/>
            <a:ext cx="6911975" cy="0"/>
          </a:xfrm>
          <a:prstGeom prst="line">
            <a:avLst/>
          </a:prstGeom>
          <a:ln w="3175">
            <a:solidFill>
              <a:schemeClr val="tx1"/>
            </a:solidFill>
            <a:tailEnd type="triangle"/>
          </a:ln>
          <a:extLst/>
        </p:spPr>
        <p:style>
          <a:lnRef idx="1">
            <a:schemeClr val="dk1"/>
          </a:lnRef>
          <a:fillRef idx="0">
            <a:schemeClr val="dk1"/>
          </a:fillRef>
          <a:effectRef idx="0">
            <a:schemeClr val="dk1"/>
          </a:effectRef>
          <a:fontRef idx="minor">
            <a:schemeClr val="tx1"/>
          </a:fontRef>
        </p:style>
      </p:cxnSp>
      <p:sp>
        <p:nvSpPr>
          <p:cNvPr id="122898" name="TextBox 58"/>
          <p:cNvSpPr txBox="1">
            <a:spLocks noChangeArrowheads="1"/>
          </p:cNvSpPr>
          <p:nvPr/>
        </p:nvSpPr>
        <p:spPr bwMode="auto">
          <a:xfrm>
            <a:off x="1058863" y="5942013"/>
            <a:ext cx="1095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Fair Value of Liabilities</a:t>
            </a:r>
          </a:p>
        </p:txBody>
      </p:sp>
      <p:sp>
        <p:nvSpPr>
          <p:cNvPr id="60" name="Rectangle 59"/>
          <p:cNvSpPr/>
          <p:nvPr/>
        </p:nvSpPr>
        <p:spPr bwMode="auto">
          <a:xfrm>
            <a:off x="1314450" y="4643438"/>
            <a:ext cx="684213" cy="1260475"/>
          </a:xfrm>
          <a:prstGeom prst="rect">
            <a:avLst/>
          </a:prstGeom>
          <a:solidFill>
            <a:schemeClr val="accent1">
              <a:lumMod val="85000"/>
            </a:schemeClr>
          </a:solidFill>
          <a:ln w="9525" cap="flat" cmpd="sng" algn="ctr">
            <a:solidFill>
              <a:srgbClr val="FF33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1" name="Rectangle 60"/>
          <p:cNvSpPr/>
          <p:nvPr/>
        </p:nvSpPr>
        <p:spPr bwMode="auto">
          <a:xfrm>
            <a:off x="2851150" y="5429250"/>
            <a:ext cx="684213" cy="468313"/>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2" name="Rectangle 61"/>
          <p:cNvSpPr/>
          <p:nvPr/>
        </p:nvSpPr>
        <p:spPr bwMode="auto">
          <a:xfrm>
            <a:off x="4681538" y="5616575"/>
            <a:ext cx="684212" cy="28733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4" name="Rectangle 63"/>
          <p:cNvSpPr/>
          <p:nvPr/>
        </p:nvSpPr>
        <p:spPr bwMode="auto">
          <a:xfrm>
            <a:off x="6413500" y="5795963"/>
            <a:ext cx="684213" cy="107950"/>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5" name="Left Arrow Callout 64"/>
          <p:cNvSpPr/>
          <p:nvPr/>
        </p:nvSpPr>
        <p:spPr bwMode="auto">
          <a:xfrm>
            <a:off x="2143125" y="4500563"/>
            <a:ext cx="5940425" cy="1944687"/>
          </a:xfrm>
          <a:prstGeom prst="leftArrowCallout">
            <a:avLst>
              <a:gd name="adj1" fmla="val 12384"/>
              <a:gd name="adj2" fmla="val 25000"/>
              <a:gd name="adj3" fmla="val 25000"/>
              <a:gd name="adj4" fmla="val 91088"/>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sp>
        <p:nvSpPr>
          <p:cNvPr id="66" name="Rectangle 65"/>
          <p:cNvSpPr/>
          <p:nvPr/>
        </p:nvSpPr>
        <p:spPr bwMode="auto">
          <a:xfrm>
            <a:off x="3762375" y="5508625"/>
            <a:ext cx="684213" cy="3952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7" name="Rectangle 66"/>
          <p:cNvSpPr/>
          <p:nvPr/>
        </p:nvSpPr>
        <p:spPr bwMode="auto">
          <a:xfrm>
            <a:off x="5529263" y="5724525"/>
            <a:ext cx="682625"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8" name="Rectangle 67"/>
          <p:cNvSpPr/>
          <p:nvPr/>
        </p:nvSpPr>
        <p:spPr bwMode="auto">
          <a:xfrm>
            <a:off x="3762375" y="5426075"/>
            <a:ext cx="684213" cy="179388"/>
          </a:xfrm>
          <a:prstGeom prst="rect">
            <a:avLst/>
          </a:prstGeom>
          <a:solidFill>
            <a:schemeClr val="accent1">
              <a:lumMod val="85000"/>
            </a:schemeClr>
          </a:solidFill>
          <a:ln w="9525" cap="flat" cmpd="sng" algn="ctr">
            <a:solidFill>
              <a:srgbClr val="FF33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9" name="Rectangle 68"/>
          <p:cNvSpPr/>
          <p:nvPr/>
        </p:nvSpPr>
        <p:spPr bwMode="auto">
          <a:xfrm>
            <a:off x="4681538" y="5432425"/>
            <a:ext cx="684212" cy="180975"/>
          </a:xfrm>
          <a:prstGeom prst="rect">
            <a:avLst/>
          </a:prstGeom>
          <a:solidFill>
            <a:schemeClr val="accent1">
              <a:lumMod val="85000"/>
            </a:schemeClr>
          </a:solidFill>
          <a:ln w="9525" cap="flat" cmpd="sng" algn="ctr">
            <a:solidFill>
              <a:srgbClr val="FF33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70" name="Rectangle 69"/>
          <p:cNvSpPr/>
          <p:nvPr/>
        </p:nvSpPr>
        <p:spPr bwMode="auto">
          <a:xfrm>
            <a:off x="5529263" y="5537200"/>
            <a:ext cx="682625" cy="180975"/>
          </a:xfrm>
          <a:prstGeom prst="rect">
            <a:avLst/>
          </a:prstGeom>
          <a:solidFill>
            <a:schemeClr val="accent1">
              <a:lumMod val="85000"/>
            </a:schemeClr>
          </a:solidFill>
          <a:ln w="9525" cap="flat" cmpd="sng" algn="ctr">
            <a:solidFill>
              <a:srgbClr val="FF33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71" name="Rectangle 70"/>
          <p:cNvSpPr/>
          <p:nvPr/>
        </p:nvSpPr>
        <p:spPr bwMode="auto">
          <a:xfrm>
            <a:off x="6415088" y="5603875"/>
            <a:ext cx="684212" cy="179388"/>
          </a:xfrm>
          <a:prstGeom prst="rect">
            <a:avLst/>
          </a:prstGeom>
          <a:solidFill>
            <a:schemeClr val="accent1">
              <a:lumMod val="85000"/>
            </a:schemeClr>
          </a:solidFill>
          <a:ln w="9525" cap="flat" cmpd="sng" algn="ctr">
            <a:solidFill>
              <a:srgbClr val="FF33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72" name="Rectangle 71"/>
          <p:cNvSpPr/>
          <p:nvPr/>
        </p:nvSpPr>
        <p:spPr bwMode="auto">
          <a:xfrm>
            <a:off x="7215188" y="5715000"/>
            <a:ext cx="684212" cy="179388"/>
          </a:xfrm>
          <a:prstGeom prst="rect">
            <a:avLst/>
          </a:prstGeom>
          <a:solidFill>
            <a:schemeClr val="accent1">
              <a:lumMod val="85000"/>
            </a:schemeClr>
          </a:solidFill>
          <a:ln w="9525" cap="flat" cmpd="sng" algn="ctr">
            <a:solidFill>
              <a:srgbClr val="FF33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2911" name="TextBox 72"/>
          <p:cNvSpPr txBox="1">
            <a:spLocks noChangeArrowheads="1"/>
          </p:cNvSpPr>
          <p:nvPr/>
        </p:nvSpPr>
        <p:spPr bwMode="auto">
          <a:xfrm>
            <a:off x="2603500" y="3676650"/>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T+1</a:t>
            </a:r>
          </a:p>
          <a:p>
            <a:r>
              <a:rPr lang="it-IT" sz="1000"/>
              <a:t>Annuity</a:t>
            </a:r>
          </a:p>
        </p:txBody>
      </p:sp>
      <p:sp>
        <p:nvSpPr>
          <p:cNvPr id="122912" name="TextBox 73"/>
          <p:cNvSpPr txBox="1">
            <a:spLocks noChangeArrowheads="1"/>
          </p:cNvSpPr>
          <p:nvPr/>
        </p:nvSpPr>
        <p:spPr bwMode="auto">
          <a:xfrm>
            <a:off x="3500438" y="3676650"/>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T+2</a:t>
            </a:r>
          </a:p>
          <a:p>
            <a:r>
              <a:rPr lang="it-IT" sz="1000"/>
              <a:t>Annuity</a:t>
            </a:r>
          </a:p>
        </p:txBody>
      </p:sp>
      <p:sp>
        <p:nvSpPr>
          <p:cNvPr id="122913" name="TextBox 74"/>
          <p:cNvSpPr txBox="1">
            <a:spLocks noChangeArrowheads="1"/>
          </p:cNvSpPr>
          <p:nvPr/>
        </p:nvSpPr>
        <p:spPr bwMode="auto">
          <a:xfrm>
            <a:off x="4418013" y="3676650"/>
            <a:ext cx="1096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T+3</a:t>
            </a:r>
          </a:p>
          <a:p>
            <a:r>
              <a:rPr lang="it-IT" sz="1000"/>
              <a:t>Annuity</a:t>
            </a:r>
          </a:p>
        </p:txBody>
      </p:sp>
      <p:sp>
        <p:nvSpPr>
          <p:cNvPr id="122914" name="TextBox 75"/>
          <p:cNvSpPr txBox="1">
            <a:spLocks noChangeArrowheads="1"/>
          </p:cNvSpPr>
          <p:nvPr/>
        </p:nvSpPr>
        <p:spPr bwMode="auto">
          <a:xfrm>
            <a:off x="5281613" y="3676650"/>
            <a:ext cx="1096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T+4</a:t>
            </a:r>
          </a:p>
          <a:p>
            <a:r>
              <a:rPr lang="it-IT" sz="1000"/>
              <a:t>Annuity</a:t>
            </a:r>
          </a:p>
        </p:txBody>
      </p:sp>
      <p:sp>
        <p:nvSpPr>
          <p:cNvPr id="122915" name="TextBox 76"/>
          <p:cNvSpPr txBox="1">
            <a:spLocks noChangeArrowheads="1"/>
          </p:cNvSpPr>
          <p:nvPr/>
        </p:nvSpPr>
        <p:spPr bwMode="auto">
          <a:xfrm>
            <a:off x="6213475" y="3676650"/>
            <a:ext cx="10969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T+5</a:t>
            </a:r>
          </a:p>
          <a:p>
            <a:r>
              <a:rPr lang="it-IT" sz="1000"/>
              <a:t>Annuity</a:t>
            </a:r>
          </a:p>
        </p:txBody>
      </p:sp>
      <p:sp>
        <p:nvSpPr>
          <p:cNvPr id="122916" name="TextBox 77"/>
          <p:cNvSpPr txBox="1">
            <a:spLocks noChangeArrowheads="1"/>
          </p:cNvSpPr>
          <p:nvPr/>
        </p:nvSpPr>
        <p:spPr bwMode="auto">
          <a:xfrm>
            <a:off x="2624138" y="5946775"/>
            <a:ext cx="1096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T+1</a:t>
            </a:r>
          </a:p>
          <a:p>
            <a:r>
              <a:rPr lang="it-IT" sz="1000"/>
              <a:t>Annuity</a:t>
            </a:r>
          </a:p>
        </p:txBody>
      </p:sp>
      <p:sp>
        <p:nvSpPr>
          <p:cNvPr id="122917" name="TextBox 78"/>
          <p:cNvSpPr txBox="1">
            <a:spLocks noChangeArrowheads="1"/>
          </p:cNvSpPr>
          <p:nvPr/>
        </p:nvSpPr>
        <p:spPr bwMode="auto">
          <a:xfrm>
            <a:off x="3521075" y="594677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T+2</a:t>
            </a:r>
          </a:p>
          <a:p>
            <a:r>
              <a:rPr lang="it-IT" sz="1000"/>
              <a:t>Annuity</a:t>
            </a:r>
          </a:p>
        </p:txBody>
      </p:sp>
      <p:sp>
        <p:nvSpPr>
          <p:cNvPr id="122918" name="TextBox 79"/>
          <p:cNvSpPr txBox="1">
            <a:spLocks noChangeArrowheads="1"/>
          </p:cNvSpPr>
          <p:nvPr/>
        </p:nvSpPr>
        <p:spPr bwMode="auto">
          <a:xfrm>
            <a:off x="4440238" y="594677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T+3</a:t>
            </a:r>
          </a:p>
          <a:p>
            <a:r>
              <a:rPr lang="it-IT" sz="1000"/>
              <a:t>Annuity</a:t>
            </a:r>
          </a:p>
        </p:txBody>
      </p:sp>
      <p:sp>
        <p:nvSpPr>
          <p:cNvPr id="122919" name="TextBox 80"/>
          <p:cNvSpPr txBox="1">
            <a:spLocks noChangeArrowheads="1"/>
          </p:cNvSpPr>
          <p:nvPr/>
        </p:nvSpPr>
        <p:spPr bwMode="auto">
          <a:xfrm>
            <a:off x="5303838" y="594677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T+4</a:t>
            </a:r>
          </a:p>
          <a:p>
            <a:r>
              <a:rPr lang="it-IT" sz="1000"/>
              <a:t>Annuity</a:t>
            </a:r>
          </a:p>
        </p:txBody>
      </p:sp>
      <p:sp>
        <p:nvSpPr>
          <p:cNvPr id="122920" name="TextBox 81"/>
          <p:cNvSpPr txBox="1">
            <a:spLocks noChangeArrowheads="1"/>
          </p:cNvSpPr>
          <p:nvPr/>
        </p:nvSpPr>
        <p:spPr bwMode="auto">
          <a:xfrm>
            <a:off x="6235700" y="594677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T+5</a:t>
            </a:r>
          </a:p>
          <a:p>
            <a:r>
              <a:rPr lang="it-IT" sz="1000"/>
              <a:t>Annuity</a:t>
            </a:r>
          </a:p>
        </p:txBody>
      </p:sp>
      <p:sp>
        <p:nvSpPr>
          <p:cNvPr id="122921" name="TextBox 82"/>
          <p:cNvSpPr txBox="1">
            <a:spLocks noChangeArrowheads="1"/>
          </p:cNvSpPr>
          <p:nvPr/>
        </p:nvSpPr>
        <p:spPr bwMode="auto">
          <a:xfrm>
            <a:off x="6972300" y="5943600"/>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T+6</a:t>
            </a:r>
          </a:p>
          <a:p>
            <a:r>
              <a:rPr lang="it-IT" sz="1000"/>
              <a:t>Annuity</a:t>
            </a:r>
          </a:p>
        </p:txBody>
      </p:sp>
      <p:sp>
        <p:nvSpPr>
          <p:cNvPr id="84" name="TextBox 83"/>
          <p:cNvSpPr txBox="1"/>
          <p:nvPr/>
        </p:nvSpPr>
        <p:spPr>
          <a:xfrm>
            <a:off x="2992438" y="4556125"/>
            <a:ext cx="4222750" cy="32226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Mortality assumptions = qx (1- 25%)</a:t>
            </a:r>
          </a:p>
        </p:txBody>
      </p:sp>
      <p:sp>
        <p:nvSpPr>
          <p:cNvPr id="12292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2925" name="Rectangle 3"/>
          <p:cNvSpPr>
            <a:spLocks noChangeArrowheads="1"/>
          </p:cNvSpPr>
          <p:nvPr/>
        </p:nvSpPr>
        <p:spPr bwMode="auto">
          <a:xfrm>
            <a:off x="301625" y="519113"/>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a:solidFill>
                  <a:schemeClr val="bg1"/>
                </a:solidFill>
              </a:rPr>
              <a:t>Underwriting Risk</a:t>
            </a:r>
          </a:p>
        </p:txBody>
      </p:sp>
      <p:sp>
        <p:nvSpPr>
          <p:cNvPr id="4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9183" t="12115" r="2644" b="11539"/>
          <a:stretch>
            <a:fillRect/>
          </a:stretch>
        </p:blipFill>
        <p:spPr bwMode="auto">
          <a:xfrm>
            <a:off x="485775" y="1560513"/>
            <a:ext cx="8004175" cy="462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Lst>
        </p:spPr>
      </p:pic>
      <p:sp>
        <p:nvSpPr>
          <p:cNvPr id="44" name="Segnaposto contenuto 2"/>
          <p:cNvSpPr txBox="1">
            <a:spLocks/>
          </p:cNvSpPr>
          <p:nvPr/>
        </p:nvSpPr>
        <p:spPr>
          <a:xfrm>
            <a:off x="219075" y="1084263"/>
            <a:ext cx="8296275" cy="2438400"/>
          </a:xfrm>
          <a:prstGeom prst="rect">
            <a:avLst/>
          </a:prstGeom>
        </p:spPr>
        <p:txBody>
          <a:bodyPr/>
          <a:lstStyle>
            <a:lvl1pPr marL="266700" indent="-266700" algn="l" rtl="0" eaLnBrk="0" fontAlgn="base" hangingPunct="0">
              <a:lnSpc>
                <a:spcPct val="110000"/>
              </a:lnSpc>
              <a:spcBef>
                <a:spcPct val="20000"/>
              </a:spcBef>
              <a:spcAft>
                <a:spcPct val="0"/>
              </a:spcAft>
              <a:buClr>
                <a:schemeClr val="accent1"/>
              </a:buClr>
              <a:buFont typeface="Wingdings" pitchFamily="2" charset="2"/>
              <a:buChar char="§"/>
              <a:defRPr sz="1600">
                <a:solidFill>
                  <a:schemeClr val="tx1"/>
                </a:solidFill>
                <a:latin typeface="+mn-lt"/>
                <a:ea typeface="+mn-ea"/>
                <a:cs typeface="+mn-cs"/>
              </a:defRPr>
            </a:lvl1pPr>
            <a:lvl2pPr marL="550863"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2pPr>
            <a:lvl3pPr marL="901700"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3pPr>
            <a:lvl4pPr marL="1265238"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4pPr>
            <a:lvl5pPr marL="1628775" indent="-200025" algn="l" rtl="0" eaLnBrk="0" fontAlgn="base" hangingPunct="0">
              <a:lnSpc>
                <a:spcPct val="110000"/>
              </a:lnSpc>
              <a:spcBef>
                <a:spcPct val="0"/>
              </a:spcBef>
              <a:spcAft>
                <a:spcPct val="0"/>
              </a:spcAft>
              <a:buClr>
                <a:schemeClr val="accent1"/>
              </a:buClr>
              <a:buFont typeface="Wingdings" pitchFamily="2" charset="2"/>
              <a:buChar char="§"/>
              <a:defRPr sz="1400">
                <a:solidFill>
                  <a:schemeClr val="tx1"/>
                </a:solidFill>
                <a:latin typeface="+mn-lt"/>
              </a:defRPr>
            </a:lvl5pPr>
            <a:lvl6pPr marL="20859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6pPr>
            <a:lvl7pPr marL="25431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7pPr>
            <a:lvl8pPr marL="30003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8pPr>
            <a:lvl9pPr marL="3457575" indent="-200025" algn="l" rtl="0" fontAlgn="base">
              <a:lnSpc>
                <a:spcPct val="110000"/>
              </a:lnSpc>
              <a:spcBef>
                <a:spcPct val="0"/>
              </a:spcBef>
              <a:spcAft>
                <a:spcPct val="0"/>
              </a:spcAft>
              <a:buClr>
                <a:schemeClr val="accent1"/>
              </a:buClr>
              <a:buFont typeface="Wingdings" pitchFamily="2" charset="2"/>
              <a:buChar char="§"/>
              <a:defRPr sz="1400">
                <a:solidFill>
                  <a:schemeClr val="tx1"/>
                </a:solidFill>
                <a:latin typeface="+mn-lt"/>
              </a:defRPr>
            </a:lvl9pPr>
          </a:lstStyle>
          <a:p>
            <a:pPr marL="0" indent="0">
              <a:buFont typeface="Wingdings" pitchFamily="2" charset="2"/>
              <a:buNone/>
              <a:defRPr/>
            </a:pPr>
            <a:r>
              <a:rPr lang="it-IT" dirty="0" smtClean="0"/>
              <a:t>Solvency II Framework: Underwriting Risk</a:t>
            </a:r>
          </a:p>
          <a:p>
            <a:pPr>
              <a:defRPr/>
            </a:pPr>
            <a:endParaRPr lang="it-IT" dirty="0" smtClean="0"/>
          </a:p>
        </p:txBody>
      </p:sp>
      <p:sp>
        <p:nvSpPr>
          <p:cNvPr id="123909"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8" name="Rectangle 7"/>
          <p:cNvSpPr/>
          <p:nvPr/>
        </p:nvSpPr>
        <p:spPr bwMode="auto">
          <a:xfrm>
            <a:off x="482600" y="2882900"/>
            <a:ext cx="1485900" cy="3378200"/>
          </a:xfrm>
          <a:prstGeom prst="rect">
            <a:avLst/>
          </a:prstGeom>
          <a:noFill/>
          <a:ln w="76200">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defRPr/>
            </a:pPr>
            <a:endParaRPr lang="it-IT" sz="2400" b="0" i="1">
              <a:solidFill>
                <a:schemeClr val="tx1"/>
              </a:solidFill>
            </a:endParaRPr>
          </a:p>
        </p:txBody>
      </p:sp>
      <p:sp>
        <p:nvSpPr>
          <p:cNvPr id="123911" name="Rectangle 3"/>
          <p:cNvSpPr>
            <a:spLocks noChangeArrowheads="1"/>
          </p:cNvSpPr>
          <p:nvPr/>
        </p:nvSpPr>
        <p:spPr bwMode="auto">
          <a:xfrm>
            <a:off x="301625" y="546100"/>
            <a:ext cx="7416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b"/>
          <a:lstStyle/>
          <a:p>
            <a:pPr algn="l" defTabSz="912813" eaLnBrk="1" hangingPunct="1"/>
            <a:r>
              <a:rPr lang="en-GB" sz="2000">
                <a:solidFill>
                  <a:schemeClr val="bg1"/>
                </a:solidFill>
              </a:rPr>
              <a:t>Methodology for Risk capital: Market Risk</a:t>
            </a:r>
          </a:p>
        </p:txBody>
      </p:sp>
      <p:sp>
        <p:nvSpPr>
          <p:cNvPr id="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gray">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4931"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r>
              <a:rPr lang="en-US" sz="1800" b="0">
                <a:solidFill>
                  <a:srgbClr val="000000"/>
                </a:solidFill>
              </a:rPr>
              <a:t>Valuation Framework for Market and Credit Risks</a:t>
            </a:r>
            <a:endParaRPr lang="en-US" sz="1600">
              <a:solidFill>
                <a:srgbClr val="0070C0"/>
              </a:solidFill>
            </a:endParaRPr>
          </a:p>
        </p:txBody>
      </p:sp>
      <p:sp>
        <p:nvSpPr>
          <p:cNvPr id="53" name="TextBox 52"/>
          <p:cNvSpPr txBox="1"/>
          <p:nvPr/>
        </p:nvSpPr>
        <p:spPr>
          <a:xfrm>
            <a:off x="495300" y="1584325"/>
            <a:ext cx="2706688" cy="307975"/>
          </a:xfrm>
          <a:prstGeom prst="rect">
            <a:avLst/>
          </a:prstGeom>
          <a:solidFill>
            <a:schemeClr val="bg1">
              <a:lumMod val="95000"/>
            </a:schemeClr>
          </a:solidFill>
          <a:ln>
            <a:solidFill>
              <a:schemeClr val="tx1"/>
            </a:solidFill>
          </a:ln>
        </p:spPr>
        <p:txBody>
          <a:bodyPr>
            <a:spAutoFit/>
          </a:bodyPr>
          <a:lstStyle/>
          <a:p>
            <a:pPr algn="l" eaLnBrk="1" hangingPunct="1">
              <a:defRPr/>
            </a:pPr>
            <a:r>
              <a:rPr lang="it-IT" sz="1400" b="0" dirty="0" err="1">
                <a:solidFill>
                  <a:srgbClr val="000000"/>
                </a:solidFill>
                <a:latin typeface="Arial" pitchFamily="34" charset="0"/>
              </a:rPr>
              <a:t>Available</a:t>
            </a:r>
            <a:r>
              <a:rPr lang="it-IT" sz="1400" b="0" dirty="0">
                <a:solidFill>
                  <a:srgbClr val="000000"/>
                </a:solidFill>
                <a:latin typeface="Arial" pitchFamily="34" charset="0"/>
              </a:rPr>
              <a:t> Capital: </a:t>
            </a:r>
            <a:r>
              <a:rPr lang="it-IT" sz="1400" b="0" dirty="0" err="1">
                <a:solidFill>
                  <a:srgbClr val="000000"/>
                </a:solidFill>
                <a:latin typeface="Arial" pitchFamily="34" charset="0"/>
              </a:rPr>
              <a:t>Pre</a:t>
            </a:r>
            <a:r>
              <a:rPr lang="it-IT" sz="1400" b="0" dirty="0">
                <a:solidFill>
                  <a:srgbClr val="000000"/>
                </a:solidFill>
                <a:latin typeface="Arial" pitchFamily="34" charset="0"/>
              </a:rPr>
              <a:t> Stress</a:t>
            </a:r>
            <a:endParaRPr lang="en-US" sz="1400" b="0" dirty="0">
              <a:solidFill>
                <a:srgbClr val="00B0F0"/>
              </a:solidFill>
              <a:latin typeface="Arial" pitchFamily="34" charset="0"/>
            </a:endParaRPr>
          </a:p>
        </p:txBody>
      </p:sp>
      <p:sp>
        <p:nvSpPr>
          <p:cNvPr id="124933" name="Rectangle 13"/>
          <p:cNvSpPr>
            <a:spLocks noChangeArrowheads="1"/>
          </p:cNvSpPr>
          <p:nvPr/>
        </p:nvSpPr>
        <p:spPr bwMode="auto">
          <a:xfrm>
            <a:off x="495300" y="1892300"/>
            <a:ext cx="2708275" cy="2430463"/>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24934" name="Rectangle 13"/>
          <p:cNvSpPr>
            <a:spLocks noChangeArrowheads="1"/>
          </p:cNvSpPr>
          <p:nvPr/>
        </p:nvSpPr>
        <p:spPr bwMode="auto">
          <a:xfrm>
            <a:off x="477838" y="4467225"/>
            <a:ext cx="5649912" cy="1943100"/>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cxnSp>
        <p:nvCxnSpPr>
          <p:cNvPr id="56" name="Straight Connector 55"/>
          <p:cNvCxnSpPr/>
          <p:nvPr/>
        </p:nvCxnSpPr>
        <p:spPr bwMode="auto">
          <a:xfrm>
            <a:off x="692150" y="4041775"/>
            <a:ext cx="230505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4936" name="Rectangle 56"/>
          <p:cNvSpPr>
            <a:spLocks noChangeArrowheads="1"/>
          </p:cNvSpPr>
          <p:nvPr/>
        </p:nvSpPr>
        <p:spPr bwMode="auto">
          <a:xfrm>
            <a:off x="952500" y="2019300"/>
            <a:ext cx="684213" cy="2016125"/>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4937" name="Rectangle 57"/>
          <p:cNvSpPr>
            <a:spLocks noChangeArrowheads="1"/>
          </p:cNvSpPr>
          <p:nvPr/>
        </p:nvSpPr>
        <p:spPr bwMode="auto">
          <a:xfrm>
            <a:off x="1860550" y="2019300"/>
            <a:ext cx="682625" cy="2014538"/>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p>
            <a:pPr algn="l" defTabSz="957263" eaLnBrk="1" hangingPunct="1">
              <a:buSzPct val="120000"/>
            </a:pPr>
            <a:endParaRPr lang="it-IT" sz="1600" b="0"/>
          </a:p>
        </p:txBody>
      </p:sp>
      <p:sp>
        <p:nvSpPr>
          <p:cNvPr id="124938" name="TextBox 58"/>
          <p:cNvSpPr txBox="1">
            <a:spLocks noChangeArrowheads="1"/>
          </p:cNvSpPr>
          <p:nvPr/>
        </p:nvSpPr>
        <p:spPr bwMode="auto">
          <a:xfrm>
            <a:off x="558800" y="3998913"/>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4939" name="TextBox 59"/>
          <p:cNvSpPr txBox="1">
            <a:spLocks noChangeArrowheads="1"/>
          </p:cNvSpPr>
          <p:nvPr/>
        </p:nvSpPr>
        <p:spPr bwMode="auto">
          <a:xfrm>
            <a:off x="1504950" y="3998913"/>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61" name="Rectangle 60"/>
          <p:cNvSpPr/>
          <p:nvPr/>
        </p:nvSpPr>
        <p:spPr bwMode="auto">
          <a:xfrm>
            <a:off x="1860550" y="2847975"/>
            <a:ext cx="682625" cy="1187450"/>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4941" name="TextBox 61"/>
          <p:cNvSpPr txBox="1">
            <a:spLocks noChangeArrowheads="1"/>
          </p:cNvSpPr>
          <p:nvPr/>
        </p:nvSpPr>
        <p:spPr bwMode="auto">
          <a:xfrm>
            <a:off x="1758950" y="2116138"/>
            <a:ext cx="912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64" name="TextBox 63"/>
          <p:cNvSpPr txBox="1"/>
          <p:nvPr/>
        </p:nvSpPr>
        <p:spPr>
          <a:xfrm>
            <a:off x="3419475" y="1585913"/>
            <a:ext cx="2708275" cy="307975"/>
          </a:xfrm>
          <a:prstGeom prst="rect">
            <a:avLst/>
          </a:prstGeom>
          <a:solidFill>
            <a:schemeClr val="bg1">
              <a:lumMod val="95000"/>
            </a:schemeClr>
          </a:solidFill>
          <a:ln>
            <a:solidFill>
              <a:schemeClr val="tx1"/>
            </a:solidFill>
          </a:ln>
        </p:spPr>
        <p:txBody>
          <a:bodyPr>
            <a:spAutoFit/>
          </a:bodyPr>
          <a:lstStyle/>
          <a:p>
            <a:pPr algn="l" eaLnBrk="1" hangingPunct="1">
              <a:defRPr/>
            </a:pPr>
            <a:r>
              <a:rPr lang="it-IT" sz="1400" b="0" dirty="0" err="1">
                <a:solidFill>
                  <a:srgbClr val="000000"/>
                </a:solidFill>
                <a:latin typeface="Arial" pitchFamily="34" charset="0"/>
              </a:rPr>
              <a:t>Available</a:t>
            </a:r>
            <a:r>
              <a:rPr lang="it-IT" sz="1400" b="0" dirty="0">
                <a:solidFill>
                  <a:srgbClr val="000000"/>
                </a:solidFill>
                <a:latin typeface="Arial" pitchFamily="34" charset="0"/>
              </a:rPr>
              <a:t> Capital: Post Stress</a:t>
            </a:r>
            <a:endParaRPr lang="en-US" sz="1400" b="0" dirty="0">
              <a:solidFill>
                <a:srgbClr val="00B0F0"/>
              </a:solidFill>
              <a:latin typeface="Arial" pitchFamily="34" charset="0"/>
            </a:endParaRPr>
          </a:p>
        </p:txBody>
      </p:sp>
      <p:sp>
        <p:nvSpPr>
          <p:cNvPr id="124943" name="Rectangle 64"/>
          <p:cNvSpPr>
            <a:spLocks noChangeArrowheads="1"/>
          </p:cNvSpPr>
          <p:nvPr/>
        </p:nvSpPr>
        <p:spPr bwMode="auto">
          <a:xfrm>
            <a:off x="3878263" y="2019300"/>
            <a:ext cx="684212" cy="2014538"/>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24944" name="Rectangle 13"/>
          <p:cNvSpPr>
            <a:spLocks noChangeArrowheads="1"/>
          </p:cNvSpPr>
          <p:nvPr/>
        </p:nvSpPr>
        <p:spPr bwMode="auto">
          <a:xfrm>
            <a:off x="3419475" y="1893888"/>
            <a:ext cx="2708275" cy="2430462"/>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cxnSp>
        <p:nvCxnSpPr>
          <p:cNvPr id="67" name="Straight Connector 66"/>
          <p:cNvCxnSpPr/>
          <p:nvPr/>
        </p:nvCxnSpPr>
        <p:spPr bwMode="auto">
          <a:xfrm>
            <a:off x="3617913" y="4043363"/>
            <a:ext cx="2303462"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4946" name="Rectangle 67"/>
          <p:cNvSpPr>
            <a:spLocks noChangeArrowheads="1"/>
          </p:cNvSpPr>
          <p:nvPr/>
        </p:nvSpPr>
        <p:spPr bwMode="auto">
          <a:xfrm>
            <a:off x="3876675" y="2544763"/>
            <a:ext cx="684213" cy="1476375"/>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4947" name="Rectangle 68"/>
          <p:cNvSpPr>
            <a:spLocks noChangeArrowheads="1"/>
          </p:cNvSpPr>
          <p:nvPr/>
        </p:nvSpPr>
        <p:spPr bwMode="auto">
          <a:xfrm>
            <a:off x="4784725" y="2557463"/>
            <a:ext cx="684213" cy="1331912"/>
          </a:xfrm>
          <a:prstGeom prst="rect">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spAutoFit/>
          </a:bodyPr>
          <a:lstStyle/>
          <a:p>
            <a:pPr algn="l" defTabSz="957263" eaLnBrk="1" hangingPunct="1">
              <a:buSzPct val="120000"/>
            </a:pPr>
            <a:endParaRPr lang="it-IT" sz="1600" b="0"/>
          </a:p>
        </p:txBody>
      </p:sp>
      <p:sp>
        <p:nvSpPr>
          <p:cNvPr id="124948" name="TextBox 69"/>
          <p:cNvSpPr txBox="1">
            <a:spLocks noChangeArrowheads="1"/>
          </p:cNvSpPr>
          <p:nvPr/>
        </p:nvSpPr>
        <p:spPr bwMode="auto">
          <a:xfrm>
            <a:off x="3508375" y="4000500"/>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4949" name="TextBox 70"/>
          <p:cNvSpPr txBox="1">
            <a:spLocks noChangeArrowheads="1"/>
          </p:cNvSpPr>
          <p:nvPr/>
        </p:nvSpPr>
        <p:spPr bwMode="auto">
          <a:xfrm>
            <a:off x="4429125" y="4000500"/>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72" name="Rectangle 71"/>
          <p:cNvSpPr/>
          <p:nvPr/>
        </p:nvSpPr>
        <p:spPr bwMode="auto">
          <a:xfrm>
            <a:off x="4784725" y="3014663"/>
            <a:ext cx="684213" cy="1008062"/>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4951" name="TextBox 72"/>
          <p:cNvSpPr txBox="1">
            <a:spLocks noChangeArrowheads="1"/>
          </p:cNvSpPr>
          <p:nvPr/>
        </p:nvSpPr>
        <p:spPr bwMode="auto">
          <a:xfrm>
            <a:off x="4683125" y="2559050"/>
            <a:ext cx="912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4952" name="TextBox 73"/>
          <p:cNvSpPr txBox="1">
            <a:spLocks noChangeArrowheads="1"/>
          </p:cNvSpPr>
          <p:nvPr/>
        </p:nvSpPr>
        <p:spPr bwMode="auto">
          <a:xfrm>
            <a:off x="3741738" y="209867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Stress</a:t>
            </a:r>
          </a:p>
        </p:txBody>
      </p:sp>
      <p:cxnSp>
        <p:nvCxnSpPr>
          <p:cNvPr id="75" name="Straight Connector 74"/>
          <p:cNvCxnSpPr/>
          <p:nvPr/>
        </p:nvCxnSpPr>
        <p:spPr bwMode="auto">
          <a:xfrm>
            <a:off x="1666875" y="6180138"/>
            <a:ext cx="2808288"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4954" name="Rectangle 75"/>
          <p:cNvSpPr>
            <a:spLocks noChangeArrowheads="1"/>
          </p:cNvSpPr>
          <p:nvPr/>
        </p:nvSpPr>
        <p:spPr bwMode="auto">
          <a:xfrm>
            <a:off x="2006600" y="5029200"/>
            <a:ext cx="684213" cy="1152525"/>
          </a:xfrm>
          <a:prstGeom prst="rect">
            <a:avLst/>
          </a:prstGeom>
          <a:solidFill>
            <a:schemeClr val="bg1"/>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4955" name="TextBox 76"/>
          <p:cNvSpPr txBox="1">
            <a:spLocks noChangeArrowheads="1"/>
          </p:cNvSpPr>
          <p:nvPr/>
        </p:nvSpPr>
        <p:spPr bwMode="auto">
          <a:xfrm>
            <a:off x="1655763" y="6164263"/>
            <a:ext cx="14605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Pre Stress</a:t>
            </a:r>
          </a:p>
        </p:txBody>
      </p:sp>
      <p:sp>
        <p:nvSpPr>
          <p:cNvPr id="124956" name="TextBox 77"/>
          <p:cNvSpPr txBox="1">
            <a:spLocks noChangeArrowheads="1"/>
          </p:cNvSpPr>
          <p:nvPr/>
        </p:nvSpPr>
        <p:spPr bwMode="auto">
          <a:xfrm>
            <a:off x="3052763" y="6162675"/>
            <a:ext cx="14589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Post Stress</a:t>
            </a:r>
          </a:p>
        </p:txBody>
      </p:sp>
      <p:sp>
        <p:nvSpPr>
          <p:cNvPr id="124957" name="Rectangle 78"/>
          <p:cNvSpPr>
            <a:spLocks noChangeArrowheads="1"/>
          </p:cNvSpPr>
          <p:nvPr/>
        </p:nvSpPr>
        <p:spPr bwMode="auto">
          <a:xfrm>
            <a:off x="3349625" y="5029200"/>
            <a:ext cx="684213" cy="1152525"/>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4958" name="Rectangle 79"/>
          <p:cNvSpPr>
            <a:spLocks noChangeArrowheads="1"/>
          </p:cNvSpPr>
          <p:nvPr/>
        </p:nvSpPr>
        <p:spPr bwMode="auto">
          <a:xfrm>
            <a:off x="3349625" y="5673725"/>
            <a:ext cx="684213" cy="504825"/>
          </a:xfrm>
          <a:prstGeom prst="rect">
            <a:avLst/>
          </a:prstGeom>
          <a:solidFill>
            <a:schemeClr val="bg1"/>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4959" name="TextBox 80"/>
          <p:cNvSpPr txBox="1">
            <a:spLocks noChangeArrowheads="1"/>
          </p:cNvSpPr>
          <p:nvPr/>
        </p:nvSpPr>
        <p:spPr bwMode="auto">
          <a:xfrm>
            <a:off x="1903413" y="5208588"/>
            <a:ext cx="9112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4960" name="TextBox 81"/>
          <p:cNvSpPr txBox="1">
            <a:spLocks noChangeArrowheads="1"/>
          </p:cNvSpPr>
          <p:nvPr/>
        </p:nvSpPr>
        <p:spPr bwMode="auto">
          <a:xfrm>
            <a:off x="3238500" y="5702300"/>
            <a:ext cx="91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4961" name="TextBox 82"/>
          <p:cNvSpPr txBox="1">
            <a:spLocks noChangeArrowheads="1"/>
          </p:cNvSpPr>
          <p:nvPr/>
        </p:nvSpPr>
        <p:spPr bwMode="auto">
          <a:xfrm>
            <a:off x="3240088" y="515302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sp>
        <p:nvSpPr>
          <p:cNvPr id="84" name="TextBox 83"/>
          <p:cNvSpPr txBox="1"/>
          <p:nvPr/>
        </p:nvSpPr>
        <p:spPr>
          <a:xfrm>
            <a:off x="477838" y="4467225"/>
            <a:ext cx="564991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b="0" dirty="0">
                <a:solidFill>
                  <a:srgbClr val="000000"/>
                </a:solidFill>
                <a:latin typeface="Arial" pitchFamily="34" charset="0"/>
              </a:rPr>
              <a:t>Risk Capital: ∆ Available Capital</a:t>
            </a:r>
            <a:endParaRPr lang="en-US" sz="1400" b="0" dirty="0">
              <a:solidFill>
                <a:srgbClr val="00B0F0"/>
              </a:solidFill>
              <a:latin typeface="Arial" pitchFamily="34" charset="0"/>
            </a:endParaRPr>
          </a:p>
        </p:txBody>
      </p:sp>
      <p:cxnSp>
        <p:nvCxnSpPr>
          <p:cNvPr id="85" name="Straight Connector 84"/>
          <p:cNvCxnSpPr/>
          <p:nvPr/>
        </p:nvCxnSpPr>
        <p:spPr bwMode="auto">
          <a:xfrm>
            <a:off x="2700338" y="5681663"/>
            <a:ext cx="64770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bwMode="auto">
          <a:xfrm>
            <a:off x="2700338" y="5029200"/>
            <a:ext cx="647700"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4965" name="Rectangle 13"/>
          <p:cNvSpPr>
            <a:spLocks noChangeArrowheads="1"/>
          </p:cNvSpPr>
          <p:nvPr/>
        </p:nvSpPr>
        <p:spPr bwMode="auto">
          <a:xfrm>
            <a:off x="6234113" y="1609725"/>
            <a:ext cx="2225675" cy="4826000"/>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24966" name="Rectangle 87"/>
          <p:cNvSpPr>
            <a:spLocks noChangeArrowheads="1"/>
          </p:cNvSpPr>
          <p:nvPr/>
        </p:nvSpPr>
        <p:spPr bwMode="auto">
          <a:xfrm>
            <a:off x="6224588" y="1606550"/>
            <a:ext cx="2225675"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69863" indent="-169863" algn="just" defTabSz="912813">
              <a:buClr>
                <a:srgbClr val="6699FF"/>
              </a:buClr>
              <a:buFont typeface="Wingdings" pitchFamily="2" charset="2"/>
              <a:buChar char="§"/>
            </a:pPr>
            <a:r>
              <a:rPr lang="en-US" sz="1200" dirty="0">
                <a:solidFill>
                  <a:srgbClr val="000000"/>
                </a:solidFill>
              </a:rPr>
              <a:t>Calculation of Market Value of the Assets and Fair Value of the Liabilities in the Central Scenario with Best Estimate Assumptions</a:t>
            </a:r>
            <a:endParaRPr lang="en-US" sz="1200" dirty="0">
              <a:solidFill>
                <a:srgbClr val="0070C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r>
              <a:rPr lang="en-US" sz="1200" dirty="0">
                <a:solidFill>
                  <a:srgbClr val="000000"/>
                </a:solidFill>
              </a:rPr>
              <a:t>Definition of the stressed financial stressed financial assumptions</a:t>
            </a:r>
            <a:endParaRPr lang="en-US" sz="1200" dirty="0"/>
          </a:p>
          <a:p>
            <a:pPr marL="169863" indent="-169863" algn="just" defTabSz="912813">
              <a:buClr>
                <a:srgbClr val="6699FF"/>
              </a:buClr>
              <a:buFont typeface="Wingdings" pitchFamily="2" charset="2"/>
              <a:buChar char="§"/>
            </a:pPr>
            <a:endParaRPr lang="en-US" sz="1200" dirty="0"/>
          </a:p>
          <a:p>
            <a:pPr marL="169863" indent="-169863" algn="just" defTabSz="912813">
              <a:buClr>
                <a:srgbClr val="6699FF"/>
              </a:buClr>
              <a:buFont typeface="Wingdings" pitchFamily="2" charset="2"/>
              <a:buChar char="§"/>
            </a:pPr>
            <a:r>
              <a:rPr lang="en-US" sz="1200" dirty="0"/>
              <a:t>Calculation of the Market value of the assets and the Best Estimate of the Liabilities in the stressed scenario</a:t>
            </a:r>
          </a:p>
          <a:p>
            <a:pPr marL="169863" indent="-169863" algn="just" defTabSz="912813">
              <a:buClr>
                <a:srgbClr val="6699FF"/>
              </a:buClr>
              <a:buFont typeface="Wingdings" pitchFamily="2" charset="2"/>
              <a:buChar char="§"/>
            </a:pPr>
            <a:endParaRPr lang="en-US" sz="1200" dirty="0"/>
          </a:p>
          <a:p>
            <a:pPr marL="169863" indent="-169863" algn="just" defTabSz="912813">
              <a:buClr>
                <a:srgbClr val="6699FF"/>
              </a:buClr>
              <a:buFont typeface="Wingdings" pitchFamily="2" charset="2"/>
              <a:buChar char="§"/>
            </a:pPr>
            <a:r>
              <a:rPr lang="en-US" sz="1200" dirty="0"/>
              <a:t>Calculation of the </a:t>
            </a:r>
            <a:r>
              <a:rPr lang="en-US" sz="1200" dirty="0" smtClean="0"/>
              <a:t>SCR </a:t>
            </a:r>
            <a:r>
              <a:rPr lang="en-US" sz="1200" dirty="0"/>
              <a:t>as the difference between the Available capital in the central and in the stressed scenario</a:t>
            </a:r>
          </a:p>
        </p:txBody>
      </p:sp>
      <p:sp>
        <p:nvSpPr>
          <p:cNvPr id="124967"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smtClean="0"/>
              <a:t>Methodology for Risk capital: Market Risk</a:t>
            </a:r>
            <a:r>
              <a:rPr lang="en-GB" sz="2000" smtClean="0"/>
              <a:t> </a:t>
            </a:r>
            <a:endParaRPr lang="it-IT" sz="2000" smtClean="0"/>
          </a:p>
        </p:txBody>
      </p:sp>
      <p:sp>
        <p:nvSpPr>
          <p:cNvPr id="124969"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gray">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5955"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gn="l" eaLnBrk="1" hangingPunct="1"/>
            <a:r>
              <a:rPr lang="en-US" sz="1800" b="0" dirty="0">
                <a:solidFill>
                  <a:srgbClr val="000000"/>
                </a:solidFill>
              </a:rPr>
              <a:t>Alternative definition of </a:t>
            </a:r>
            <a:r>
              <a:rPr lang="en-US" sz="1800" b="0" dirty="0" smtClean="0">
                <a:solidFill>
                  <a:srgbClr val="000000"/>
                </a:solidFill>
              </a:rPr>
              <a:t>SCR: </a:t>
            </a:r>
            <a:r>
              <a:rPr lang="en-US" sz="1800" b="0" dirty="0">
                <a:solidFill>
                  <a:srgbClr val="000000"/>
                </a:solidFill>
              </a:rPr>
              <a:t>change in assets – change in liabilities</a:t>
            </a:r>
            <a:endParaRPr lang="en-US" sz="1600" dirty="0">
              <a:solidFill>
                <a:srgbClr val="0070C0"/>
              </a:solidFill>
            </a:endParaRPr>
          </a:p>
        </p:txBody>
      </p:sp>
      <p:sp>
        <p:nvSpPr>
          <p:cNvPr id="41" name="TextBox 40"/>
          <p:cNvSpPr txBox="1"/>
          <p:nvPr/>
        </p:nvSpPr>
        <p:spPr>
          <a:xfrm>
            <a:off x="495300" y="1698625"/>
            <a:ext cx="2706688"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b="0" dirty="0" smtClean="0">
                <a:solidFill>
                  <a:srgbClr val="000000"/>
                </a:solidFill>
                <a:latin typeface="Arial" pitchFamily="34" charset="0"/>
              </a:rPr>
              <a:t>SCR </a:t>
            </a:r>
            <a:r>
              <a:rPr lang="it-IT" sz="1400" b="0" dirty="0">
                <a:solidFill>
                  <a:srgbClr val="000000"/>
                </a:solidFill>
                <a:latin typeface="Arial" pitchFamily="34" charset="0"/>
              </a:rPr>
              <a:t>= ∆ AC</a:t>
            </a:r>
            <a:endParaRPr lang="en-US" sz="1400" b="0" dirty="0">
              <a:solidFill>
                <a:srgbClr val="00B0F0"/>
              </a:solidFill>
              <a:latin typeface="Arial" pitchFamily="34" charset="0"/>
            </a:endParaRPr>
          </a:p>
        </p:txBody>
      </p:sp>
      <p:sp>
        <p:nvSpPr>
          <p:cNvPr id="125957" name="Rectangle 13"/>
          <p:cNvSpPr>
            <a:spLocks noChangeArrowheads="1"/>
          </p:cNvSpPr>
          <p:nvPr/>
        </p:nvSpPr>
        <p:spPr bwMode="auto">
          <a:xfrm>
            <a:off x="495300" y="2006600"/>
            <a:ext cx="2708275" cy="1636713"/>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25958" name="Rectangle 13"/>
          <p:cNvSpPr>
            <a:spLocks noChangeArrowheads="1"/>
          </p:cNvSpPr>
          <p:nvPr/>
        </p:nvSpPr>
        <p:spPr bwMode="auto">
          <a:xfrm>
            <a:off x="477838" y="3929063"/>
            <a:ext cx="5649912" cy="2595562"/>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45" name="TextBox 44"/>
          <p:cNvSpPr txBox="1"/>
          <p:nvPr/>
        </p:nvSpPr>
        <p:spPr>
          <a:xfrm>
            <a:off x="3419475" y="1700213"/>
            <a:ext cx="2708275"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smtClean="0">
                <a:solidFill>
                  <a:srgbClr val="000000"/>
                </a:solidFill>
                <a:latin typeface="Arial" pitchFamily="34" charset="0"/>
              </a:rPr>
              <a:t>SCR </a:t>
            </a:r>
            <a:r>
              <a:rPr lang="it-IT" sz="1400" dirty="0">
                <a:solidFill>
                  <a:srgbClr val="000000"/>
                </a:solidFill>
                <a:latin typeface="Arial" pitchFamily="34" charset="0"/>
              </a:rPr>
              <a:t>= ∆ MVA - ∆ FVL</a:t>
            </a:r>
            <a:endParaRPr lang="en-US" sz="1400" dirty="0">
              <a:solidFill>
                <a:srgbClr val="00B0F0"/>
              </a:solidFill>
              <a:latin typeface="Arial" pitchFamily="34" charset="0"/>
            </a:endParaRPr>
          </a:p>
        </p:txBody>
      </p:sp>
      <p:sp>
        <p:nvSpPr>
          <p:cNvPr id="125960" name="Rectangle 13"/>
          <p:cNvSpPr>
            <a:spLocks noChangeArrowheads="1"/>
          </p:cNvSpPr>
          <p:nvPr/>
        </p:nvSpPr>
        <p:spPr bwMode="auto">
          <a:xfrm>
            <a:off x="3419475" y="2008188"/>
            <a:ext cx="2708275" cy="1636712"/>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47" name="TextBox 46"/>
          <p:cNvSpPr txBox="1"/>
          <p:nvPr/>
        </p:nvSpPr>
        <p:spPr>
          <a:xfrm>
            <a:off x="477838" y="3905250"/>
            <a:ext cx="564991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b="0" dirty="0">
                <a:solidFill>
                  <a:srgbClr val="000000"/>
                </a:solidFill>
                <a:latin typeface="Arial" pitchFamily="34" charset="0"/>
              </a:rPr>
              <a:t>LAC “basic” </a:t>
            </a:r>
            <a:r>
              <a:rPr lang="it-IT" sz="1400" b="0" dirty="0" err="1">
                <a:solidFill>
                  <a:srgbClr val="000000"/>
                </a:solidFill>
                <a:latin typeface="Arial" pitchFamily="34" charset="0"/>
              </a:rPr>
              <a:t>interpretation</a:t>
            </a:r>
            <a:r>
              <a:rPr lang="it-IT" sz="1400" b="0" dirty="0">
                <a:solidFill>
                  <a:srgbClr val="000000"/>
                </a:solidFill>
                <a:latin typeface="Arial" pitchFamily="34" charset="0"/>
              </a:rPr>
              <a:t> and LAC </a:t>
            </a:r>
            <a:r>
              <a:rPr lang="it-IT" sz="1400" b="0" dirty="0" err="1">
                <a:solidFill>
                  <a:srgbClr val="000000"/>
                </a:solidFill>
                <a:latin typeface="Arial" pitchFamily="34" charset="0"/>
              </a:rPr>
              <a:t>index</a:t>
            </a:r>
            <a:endParaRPr lang="en-US" sz="1400" b="0" dirty="0">
              <a:solidFill>
                <a:srgbClr val="00B0F0"/>
              </a:solidFill>
              <a:latin typeface="Arial" pitchFamily="34" charset="0"/>
            </a:endParaRPr>
          </a:p>
        </p:txBody>
      </p:sp>
      <p:sp>
        <p:nvSpPr>
          <p:cNvPr id="125962" name="Rectangle 13"/>
          <p:cNvSpPr>
            <a:spLocks noChangeArrowheads="1"/>
          </p:cNvSpPr>
          <p:nvPr/>
        </p:nvSpPr>
        <p:spPr bwMode="auto">
          <a:xfrm>
            <a:off x="6234113" y="1698625"/>
            <a:ext cx="2225675" cy="4826000"/>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cxnSp>
        <p:nvCxnSpPr>
          <p:cNvPr id="49" name="Straight Connector 48"/>
          <p:cNvCxnSpPr/>
          <p:nvPr/>
        </p:nvCxnSpPr>
        <p:spPr bwMode="auto">
          <a:xfrm>
            <a:off x="677863" y="3313113"/>
            <a:ext cx="230505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5964" name="Rectangle 49"/>
          <p:cNvSpPr>
            <a:spLocks noChangeArrowheads="1"/>
          </p:cNvSpPr>
          <p:nvPr/>
        </p:nvSpPr>
        <p:spPr bwMode="auto">
          <a:xfrm>
            <a:off x="865188" y="2162175"/>
            <a:ext cx="684212" cy="1152525"/>
          </a:xfrm>
          <a:prstGeom prst="rect">
            <a:avLst/>
          </a:prstGeom>
          <a:solidFill>
            <a:schemeClr val="bg1"/>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5965" name="TextBox 50"/>
          <p:cNvSpPr txBox="1">
            <a:spLocks noChangeArrowheads="1"/>
          </p:cNvSpPr>
          <p:nvPr/>
        </p:nvSpPr>
        <p:spPr bwMode="auto">
          <a:xfrm>
            <a:off x="744538" y="3297238"/>
            <a:ext cx="14589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Pre Stress</a:t>
            </a:r>
          </a:p>
        </p:txBody>
      </p:sp>
      <p:sp>
        <p:nvSpPr>
          <p:cNvPr id="125966" name="TextBox 51"/>
          <p:cNvSpPr txBox="1">
            <a:spLocks noChangeArrowheads="1"/>
          </p:cNvSpPr>
          <p:nvPr/>
        </p:nvSpPr>
        <p:spPr bwMode="auto">
          <a:xfrm>
            <a:off x="1892300" y="3295650"/>
            <a:ext cx="1458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Post Stress</a:t>
            </a:r>
          </a:p>
        </p:txBody>
      </p:sp>
      <p:sp>
        <p:nvSpPr>
          <p:cNvPr id="125967" name="Rectangle 62"/>
          <p:cNvSpPr>
            <a:spLocks noChangeArrowheads="1"/>
          </p:cNvSpPr>
          <p:nvPr/>
        </p:nvSpPr>
        <p:spPr bwMode="auto">
          <a:xfrm>
            <a:off x="2036763" y="2162175"/>
            <a:ext cx="684212" cy="1152525"/>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5968" name="Rectangle 88"/>
          <p:cNvSpPr>
            <a:spLocks noChangeArrowheads="1"/>
          </p:cNvSpPr>
          <p:nvPr/>
        </p:nvSpPr>
        <p:spPr bwMode="auto">
          <a:xfrm>
            <a:off x="2036763" y="2806700"/>
            <a:ext cx="684212" cy="504825"/>
          </a:xfrm>
          <a:prstGeom prst="rect">
            <a:avLst/>
          </a:prstGeom>
          <a:solidFill>
            <a:schemeClr val="bg1"/>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5969" name="TextBox 89"/>
          <p:cNvSpPr txBox="1">
            <a:spLocks noChangeArrowheads="1"/>
          </p:cNvSpPr>
          <p:nvPr/>
        </p:nvSpPr>
        <p:spPr bwMode="auto">
          <a:xfrm>
            <a:off x="762000" y="2341563"/>
            <a:ext cx="9128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5970" name="TextBox 90"/>
          <p:cNvSpPr txBox="1">
            <a:spLocks noChangeArrowheads="1"/>
          </p:cNvSpPr>
          <p:nvPr/>
        </p:nvSpPr>
        <p:spPr bwMode="auto">
          <a:xfrm>
            <a:off x="1925638" y="2835275"/>
            <a:ext cx="91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Available</a:t>
            </a:r>
          </a:p>
          <a:p>
            <a:r>
              <a:rPr lang="it-IT" sz="1200"/>
              <a:t>Capital</a:t>
            </a:r>
          </a:p>
        </p:txBody>
      </p:sp>
      <p:sp>
        <p:nvSpPr>
          <p:cNvPr id="125971" name="TextBox 91"/>
          <p:cNvSpPr txBox="1">
            <a:spLocks noChangeArrowheads="1"/>
          </p:cNvSpPr>
          <p:nvPr/>
        </p:nvSpPr>
        <p:spPr bwMode="auto">
          <a:xfrm>
            <a:off x="1927225" y="2286000"/>
            <a:ext cx="9128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cxnSp>
        <p:nvCxnSpPr>
          <p:cNvPr id="93" name="Straight Connector 92"/>
          <p:cNvCxnSpPr/>
          <p:nvPr/>
        </p:nvCxnSpPr>
        <p:spPr bwMode="auto">
          <a:xfrm>
            <a:off x="1558925" y="2814638"/>
            <a:ext cx="468313"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bwMode="auto">
          <a:xfrm>
            <a:off x="1558925" y="2162175"/>
            <a:ext cx="468313"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bwMode="auto">
          <a:xfrm>
            <a:off x="3706813" y="3313113"/>
            <a:ext cx="2303462"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5975" name="TextBox 95"/>
          <p:cNvSpPr txBox="1">
            <a:spLocks noChangeArrowheads="1"/>
          </p:cNvSpPr>
          <p:nvPr/>
        </p:nvSpPr>
        <p:spPr bwMode="auto">
          <a:xfrm>
            <a:off x="3916363" y="3297238"/>
            <a:ext cx="65563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5976" name="Rectangle 96"/>
          <p:cNvSpPr>
            <a:spLocks noChangeArrowheads="1"/>
          </p:cNvSpPr>
          <p:nvPr/>
        </p:nvSpPr>
        <p:spPr bwMode="auto">
          <a:xfrm>
            <a:off x="5065713" y="2409825"/>
            <a:ext cx="684212" cy="900113"/>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98" name="Rectangle 97"/>
          <p:cNvSpPr/>
          <p:nvPr/>
        </p:nvSpPr>
        <p:spPr bwMode="auto">
          <a:xfrm>
            <a:off x="5065713" y="2987675"/>
            <a:ext cx="684212" cy="323850"/>
          </a:xfrm>
          <a:prstGeom prst="rect">
            <a:avLst/>
          </a:prstGeom>
          <a:pattFill prst="pct25">
            <a:fgClr>
              <a:schemeClr val="bg1">
                <a:lumMod val="50000"/>
              </a:schemeClr>
            </a:fgClr>
            <a:bgClr>
              <a:schemeClr val="bg1"/>
            </a:bgClr>
          </a:patt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5978" name="TextBox 98"/>
          <p:cNvSpPr txBox="1">
            <a:spLocks noChangeArrowheads="1"/>
          </p:cNvSpPr>
          <p:nvPr/>
        </p:nvSpPr>
        <p:spPr bwMode="auto">
          <a:xfrm>
            <a:off x="4956175" y="2598738"/>
            <a:ext cx="911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cxnSp>
        <p:nvCxnSpPr>
          <p:cNvPr id="100" name="Straight Connector 99"/>
          <p:cNvCxnSpPr/>
          <p:nvPr/>
        </p:nvCxnSpPr>
        <p:spPr bwMode="auto">
          <a:xfrm>
            <a:off x="4578350" y="2982913"/>
            <a:ext cx="468313"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bwMode="auto">
          <a:xfrm>
            <a:off x="4578350" y="2419350"/>
            <a:ext cx="468313"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5981" name="Rectangle 101"/>
          <p:cNvSpPr>
            <a:spLocks noChangeArrowheads="1"/>
          </p:cNvSpPr>
          <p:nvPr/>
        </p:nvSpPr>
        <p:spPr bwMode="auto">
          <a:xfrm>
            <a:off x="3895725" y="2408238"/>
            <a:ext cx="684213" cy="900112"/>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25982" name="TextBox 102"/>
          <p:cNvSpPr txBox="1">
            <a:spLocks noChangeArrowheads="1"/>
          </p:cNvSpPr>
          <p:nvPr/>
        </p:nvSpPr>
        <p:spPr bwMode="auto">
          <a:xfrm>
            <a:off x="3762375" y="2608263"/>
            <a:ext cx="9128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25983" name="TextBox 103"/>
          <p:cNvSpPr txBox="1">
            <a:spLocks noChangeArrowheads="1"/>
          </p:cNvSpPr>
          <p:nvPr/>
        </p:nvSpPr>
        <p:spPr bwMode="auto">
          <a:xfrm>
            <a:off x="4951413" y="3030538"/>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FVL</a:t>
            </a:r>
            <a:endParaRPr lang="it-IT" sz="1200"/>
          </a:p>
        </p:txBody>
      </p:sp>
      <p:sp>
        <p:nvSpPr>
          <p:cNvPr id="125984" name="TextBox 104"/>
          <p:cNvSpPr txBox="1">
            <a:spLocks noChangeArrowheads="1"/>
          </p:cNvSpPr>
          <p:nvPr/>
        </p:nvSpPr>
        <p:spPr bwMode="auto">
          <a:xfrm>
            <a:off x="4991100" y="3297238"/>
            <a:ext cx="996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cxnSp>
        <p:nvCxnSpPr>
          <p:cNvPr id="106" name="Straight Connector 105"/>
          <p:cNvCxnSpPr/>
          <p:nvPr/>
        </p:nvCxnSpPr>
        <p:spPr bwMode="auto">
          <a:xfrm>
            <a:off x="554038" y="5576888"/>
            <a:ext cx="2303462"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5986" name="TextBox 106"/>
          <p:cNvSpPr txBox="1">
            <a:spLocks noChangeArrowheads="1"/>
          </p:cNvSpPr>
          <p:nvPr/>
        </p:nvSpPr>
        <p:spPr bwMode="auto">
          <a:xfrm>
            <a:off x="762000" y="5543550"/>
            <a:ext cx="6572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5987" name="Rectangle 107"/>
          <p:cNvSpPr>
            <a:spLocks noChangeArrowheads="1"/>
          </p:cNvSpPr>
          <p:nvPr/>
        </p:nvSpPr>
        <p:spPr bwMode="auto">
          <a:xfrm>
            <a:off x="1912938" y="4308475"/>
            <a:ext cx="684212" cy="1258888"/>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09" name="Rectangle 108"/>
          <p:cNvSpPr/>
          <p:nvPr/>
        </p:nvSpPr>
        <p:spPr bwMode="auto">
          <a:xfrm>
            <a:off x="1912938" y="4891088"/>
            <a:ext cx="684212" cy="684212"/>
          </a:xfrm>
          <a:prstGeom prst="rect">
            <a:avLst/>
          </a:prstGeom>
          <a:pattFill prst="pct25">
            <a:fgClr>
              <a:schemeClr val="bg1">
                <a:lumMod val="50000"/>
              </a:schemeClr>
            </a:fgClr>
            <a:bgClr>
              <a:schemeClr val="bg1"/>
            </a:bgClr>
          </a:patt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5989" name="TextBox 109"/>
          <p:cNvSpPr txBox="1">
            <a:spLocks noChangeArrowheads="1"/>
          </p:cNvSpPr>
          <p:nvPr/>
        </p:nvSpPr>
        <p:spPr bwMode="auto">
          <a:xfrm>
            <a:off x="1803400" y="4414838"/>
            <a:ext cx="911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cxnSp>
        <p:nvCxnSpPr>
          <p:cNvPr id="111" name="Straight Connector 110"/>
          <p:cNvCxnSpPr/>
          <p:nvPr/>
        </p:nvCxnSpPr>
        <p:spPr bwMode="auto">
          <a:xfrm>
            <a:off x="1423988" y="4879975"/>
            <a:ext cx="468312"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12" name="Straight Connector 111"/>
          <p:cNvCxnSpPr/>
          <p:nvPr/>
        </p:nvCxnSpPr>
        <p:spPr bwMode="auto">
          <a:xfrm>
            <a:off x="1423988" y="4308475"/>
            <a:ext cx="468312"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5992" name="Rectangle 112"/>
          <p:cNvSpPr>
            <a:spLocks noChangeArrowheads="1"/>
          </p:cNvSpPr>
          <p:nvPr/>
        </p:nvSpPr>
        <p:spPr bwMode="auto">
          <a:xfrm>
            <a:off x="741363" y="4305300"/>
            <a:ext cx="684212" cy="126047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25993" name="TextBox 113"/>
          <p:cNvSpPr txBox="1">
            <a:spLocks noChangeArrowheads="1"/>
          </p:cNvSpPr>
          <p:nvPr/>
        </p:nvSpPr>
        <p:spPr bwMode="auto">
          <a:xfrm>
            <a:off x="609600" y="487362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25994" name="TextBox 114"/>
          <p:cNvSpPr txBox="1">
            <a:spLocks noChangeArrowheads="1"/>
          </p:cNvSpPr>
          <p:nvPr/>
        </p:nvSpPr>
        <p:spPr bwMode="auto">
          <a:xfrm>
            <a:off x="1797050" y="5067300"/>
            <a:ext cx="9128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FVL</a:t>
            </a:r>
            <a:endParaRPr lang="it-IT" sz="1200"/>
          </a:p>
        </p:txBody>
      </p:sp>
      <p:sp>
        <p:nvSpPr>
          <p:cNvPr id="125995" name="TextBox 115"/>
          <p:cNvSpPr txBox="1">
            <a:spLocks noChangeArrowheads="1"/>
          </p:cNvSpPr>
          <p:nvPr/>
        </p:nvSpPr>
        <p:spPr bwMode="auto">
          <a:xfrm>
            <a:off x="1836738" y="5543550"/>
            <a:ext cx="996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17" name="TextBox 116"/>
          <p:cNvSpPr txBox="1"/>
          <p:nvPr/>
        </p:nvSpPr>
        <p:spPr>
          <a:xfrm>
            <a:off x="2992438" y="4556125"/>
            <a:ext cx="3008312" cy="10144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smtClean="0"/>
              <a:t>SCR </a:t>
            </a:r>
            <a:r>
              <a:rPr lang="it-IT" sz="1500" dirty="0"/>
              <a:t>may be lower than ∆MVA, as the loss on the assets can be partially  “absorbed” by a reduction of the Liabilities</a:t>
            </a:r>
          </a:p>
        </p:txBody>
      </p:sp>
      <p:cxnSp>
        <p:nvCxnSpPr>
          <p:cNvPr id="118" name="Straight Connector 117"/>
          <p:cNvCxnSpPr>
            <a:stCxn id="125987" idx="3"/>
          </p:cNvCxnSpPr>
          <p:nvPr/>
        </p:nvCxnSpPr>
        <p:spPr bwMode="auto">
          <a:xfrm flipV="1">
            <a:off x="2597150" y="4572000"/>
            <a:ext cx="403225" cy="3651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bwMode="auto">
          <a:xfrm>
            <a:off x="2571750" y="5562600"/>
            <a:ext cx="357188" cy="95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0" name="TextBox 119"/>
          <p:cNvSpPr txBox="1"/>
          <p:nvPr/>
        </p:nvSpPr>
        <p:spPr>
          <a:xfrm>
            <a:off x="681038" y="6070600"/>
            <a:ext cx="1504950" cy="3238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LAC </a:t>
            </a:r>
            <a:r>
              <a:rPr lang="it-IT" sz="1500" dirty="0" err="1"/>
              <a:t>index</a:t>
            </a:r>
            <a:r>
              <a:rPr lang="it-IT" sz="1500" dirty="0"/>
              <a:t> = </a:t>
            </a:r>
          </a:p>
        </p:txBody>
      </p:sp>
      <p:cxnSp>
        <p:nvCxnSpPr>
          <p:cNvPr id="121" name="Straight Connector 120"/>
          <p:cNvCxnSpPr/>
          <p:nvPr/>
        </p:nvCxnSpPr>
        <p:spPr bwMode="auto">
          <a:xfrm>
            <a:off x="1962150" y="6223000"/>
            <a:ext cx="2303463"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2" name="TextBox 121"/>
          <p:cNvSpPr txBox="1"/>
          <p:nvPr/>
        </p:nvSpPr>
        <p:spPr>
          <a:xfrm>
            <a:off x="1924050" y="6200775"/>
            <a:ext cx="3592513" cy="3222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 Market </a:t>
            </a:r>
            <a:r>
              <a:rPr lang="it-IT" sz="1500" dirty="0" err="1"/>
              <a:t>value</a:t>
            </a:r>
            <a:r>
              <a:rPr lang="it-IT" sz="1500" dirty="0"/>
              <a:t> of </a:t>
            </a:r>
            <a:r>
              <a:rPr lang="it-IT" sz="1500" dirty="0" err="1"/>
              <a:t>Assets</a:t>
            </a:r>
            <a:r>
              <a:rPr lang="it-IT" sz="1500" dirty="0"/>
              <a:t> </a:t>
            </a:r>
          </a:p>
        </p:txBody>
      </p:sp>
      <p:sp>
        <p:nvSpPr>
          <p:cNvPr id="123" name="TextBox 122"/>
          <p:cNvSpPr txBox="1"/>
          <p:nvPr/>
        </p:nvSpPr>
        <p:spPr>
          <a:xfrm>
            <a:off x="1917700" y="5915025"/>
            <a:ext cx="3594100" cy="3238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 Fair </a:t>
            </a:r>
            <a:r>
              <a:rPr lang="it-IT" sz="1500" dirty="0" err="1"/>
              <a:t>value</a:t>
            </a:r>
            <a:r>
              <a:rPr lang="it-IT" sz="1500" dirty="0"/>
              <a:t> of </a:t>
            </a:r>
            <a:r>
              <a:rPr lang="it-IT" sz="1500" dirty="0" err="1"/>
              <a:t>Liabilities</a:t>
            </a:r>
            <a:endParaRPr lang="it-IT" sz="1500" dirty="0"/>
          </a:p>
        </p:txBody>
      </p:sp>
      <p:sp>
        <p:nvSpPr>
          <p:cNvPr id="126003" name="Rectangle 123"/>
          <p:cNvSpPr>
            <a:spLocks noChangeArrowheads="1"/>
          </p:cNvSpPr>
          <p:nvPr/>
        </p:nvSpPr>
        <p:spPr bwMode="auto">
          <a:xfrm>
            <a:off x="6224588" y="1931988"/>
            <a:ext cx="2225675"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69863" indent="-169863" algn="just" defTabSz="912813">
              <a:buClr>
                <a:srgbClr val="6699FF"/>
              </a:buClr>
              <a:buFont typeface="Wingdings" pitchFamily="2" charset="2"/>
              <a:buChar char="§"/>
            </a:pPr>
            <a:r>
              <a:rPr lang="en-US" sz="1200" dirty="0">
                <a:solidFill>
                  <a:srgbClr val="000000"/>
                </a:solidFill>
              </a:rPr>
              <a:t>The </a:t>
            </a:r>
            <a:r>
              <a:rPr lang="en-US" sz="1200" dirty="0" smtClean="0">
                <a:solidFill>
                  <a:srgbClr val="000000"/>
                </a:solidFill>
              </a:rPr>
              <a:t>SCR </a:t>
            </a:r>
            <a:r>
              <a:rPr lang="en-US" sz="1200" dirty="0">
                <a:solidFill>
                  <a:srgbClr val="000000"/>
                </a:solidFill>
              </a:rPr>
              <a:t>formula can be rewritten as the difference between the change in market value of the assets and the change in market value of the liabilities (pre and post stress)</a:t>
            </a: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r>
              <a:rPr lang="en-US" sz="1200" dirty="0">
                <a:solidFill>
                  <a:srgbClr val="000000"/>
                </a:solidFill>
              </a:rPr>
              <a:t>This is the main interpretation of the absorbency capacity and it is applicable for Equity, Credit, Property and Currency risks.</a:t>
            </a: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a:p>
            <a:pPr marL="169863" indent="-169863" algn="just" defTabSz="912813">
              <a:buClr>
                <a:srgbClr val="6699FF"/>
              </a:buClr>
              <a:buFont typeface="Wingdings" pitchFamily="2" charset="2"/>
              <a:buChar char="§"/>
            </a:pPr>
            <a:endParaRPr lang="en-US" sz="1200" dirty="0">
              <a:solidFill>
                <a:srgbClr val="000000"/>
              </a:solidFill>
            </a:endParaRPr>
          </a:p>
        </p:txBody>
      </p:sp>
      <p:sp>
        <p:nvSpPr>
          <p:cNvPr id="126005"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6006"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dirty="0" smtClean="0"/>
              <a:t>Methodology for Risk capital: Market Risk</a:t>
            </a:r>
            <a:r>
              <a:rPr lang="en-GB" sz="2000" dirty="0" smtClean="0"/>
              <a:t> </a:t>
            </a:r>
            <a:endParaRPr lang="it-IT" sz="2000" dirty="0" smtClean="0"/>
          </a:p>
        </p:txBody>
      </p:sp>
      <p:sp>
        <p:nvSpPr>
          <p:cNvPr id="55"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6979" name="TextBox 4"/>
          <p:cNvSpPr txBox="1">
            <a:spLocks noChangeArrowheads="1"/>
          </p:cNvSpPr>
          <p:nvPr/>
        </p:nvSpPr>
        <p:spPr bwMode="auto">
          <a:xfrm>
            <a:off x="468313" y="1130300"/>
            <a:ext cx="8027987"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FF0000"/>
                </a:solidFill>
              </a:rPr>
              <a:t>Equity Risk:</a:t>
            </a:r>
            <a:r>
              <a:rPr lang="en-US" sz="1800" b="0">
                <a:solidFill>
                  <a:srgbClr val="000000"/>
                </a:solidFill>
              </a:rPr>
              <a:t> Immediate loss in market value of the assets</a:t>
            </a:r>
            <a:endParaRPr lang="en-US" sz="1600">
              <a:solidFill>
                <a:srgbClr val="0070C0"/>
              </a:solidFill>
            </a:endParaRPr>
          </a:p>
        </p:txBody>
      </p:sp>
      <p:sp>
        <p:nvSpPr>
          <p:cNvPr id="126980" name="Rectangle 13"/>
          <p:cNvSpPr>
            <a:spLocks noChangeArrowheads="1"/>
          </p:cNvSpPr>
          <p:nvPr/>
        </p:nvSpPr>
        <p:spPr bwMode="auto">
          <a:xfrm>
            <a:off x="477838" y="2014538"/>
            <a:ext cx="8027987"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51" name="TextBox 150"/>
          <p:cNvSpPr txBox="1"/>
          <p:nvPr/>
        </p:nvSpPr>
        <p:spPr>
          <a:xfrm>
            <a:off x="477838" y="1714500"/>
            <a:ext cx="8027987"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1.Unit Linked Contract</a:t>
            </a:r>
            <a:endParaRPr lang="en-US" sz="1400" b="0" dirty="0">
              <a:solidFill>
                <a:srgbClr val="00B0F0"/>
              </a:solidFill>
              <a:latin typeface="Arial" pitchFamily="34" charset="0"/>
            </a:endParaRPr>
          </a:p>
        </p:txBody>
      </p:sp>
      <p:sp>
        <p:nvSpPr>
          <p:cNvPr id="126982" name="Rectangle 40"/>
          <p:cNvSpPr>
            <a:spLocks noChangeArrowheads="1"/>
          </p:cNvSpPr>
          <p:nvPr/>
        </p:nvSpPr>
        <p:spPr bwMode="auto">
          <a:xfrm>
            <a:off x="1931988" y="4365625"/>
            <a:ext cx="684212" cy="1258888"/>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cxnSp>
        <p:nvCxnSpPr>
          <p:cNvPr id="46" name="Straight Connector 45"/>
          <p:cNvCxnSpPr/>
          <p:nvPr/>
        </p:nvCxnSpPr>
        <p:spPr bwMode="auto">
          <a:xfrm>
            <a:off x="1443038" y="4360863"/>
            <a:ext cx="468312"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6985" name="Rectangle 46"/>
          <p:cNvSpPr>
            <a:spLocks noChangeArrowheads="1"/>
          </p:cNvSpPr>
          <p:nvPr/>
        </p:nvSpPr>
        <p:spPr bwMode="auto">
          <a:xfrm>
            <a:off x="760413" y="4362450"/>
            <a:ext cx="684212" cy="126047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26986" name="TextBox 47"/>
          <p:cNvSpPr txBox="1">
            <a:spLocks noChangeArrowheads="1"/>
          </p:cNvSpPr>
          <p:nvPr/>
        </p:nvSpPr>
        <p:spPr bwMode="auto">
          <a:xfrm>
            <a:off x="628650" y="491172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52" name="TextBox 51"/>
          <p:cNvSpPr txBox="1"/>
          <p:nvPr/>
        </p:nvSpPr>
        <p:spPr>
          <a:xfrm>
            <a:off x="3035300" y="4416425"/>
            <a:ext cx="2857500" cy="1246188"/>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The benefits are constantly linked to the return on the assets. The </a:t>
            </a:r>
            <a:r>
              <a:rPr lang="it-IT" sz="1500" dirty="0" err="1"/>
              <a:t>absorption</a:t>
            </a:r>
            <a:r>
              <a:rPr lang="it-IT" sz="1500" dirty="0"/>
              <a:t> </a:t>
            </a:r>
            <a:r>
              <a:rPr lang="it-IT" sz="1500" dirty="0" err="1"/>
              <a:t>is</a:t>
            </a:r>
            <a:r>
              <a:rPr lang="it-IT" sz="1500" dirty="0"/>
              <a:t> </a:t>
            </a:r>
            <a:r>
              <a:rPr lang="it-IT" sz="1500" dirty="0" err="1"/>
              <a:t>almost</a:t>
            </a:r>
            <a:r>
              <a:rPr lang="it-IT" sz="1500" dirty="0"/>
              <a:t> «complete».</a:t>
            </a:r>
          </a:p>
          <a:p>
            <a:pPr algn="just">
              <a:defRPr/>
            </a:pPr>
            <a:r>
              <a:rPr lang="it-IT" sz="1500" dirty="0">
                <a:solidFill>
                  <a:srgbClr val="FF0000"/>
                </a:solidFill>
              </a:rPr>
              <a:t>LAC </a:t>
            </a:r>
            <a:r>
              <a:rPr lang="it-IT" sz="1500" dirty="0" err="1">
                <a:solidFill>
                  <a:srgbClr val="FF0000"/>
                </a:solidFill>
              </a:rPr>
              <a:t>index</a:t>
            </a:r>
            <a:r>
              <a:rPr lang="it-IT" sz="1500" dirty="0">
                <a:solidFill>
                  <a:srgbClr val="FF0000"/>
                </a:solidFill>
              </a:rPr>
              <a:t> = 90% - 95% </a:t>
            </a:r>
          </a:p>
        </p:txBody>
      </p:sp>
      <p:cxnSp>
        <p:nvCxnSpPr>
          <p:cNvPr id="53" name="Straight Connector 52"/>
          <p:cNvCxnSpPr/>
          <p:nvPr/>
        </p:nvCxnSpPr>
        <p:spPr bwMode="auto">
          <a:xfrm>
            <a:off x="2616200" y="4365625"/>
            <a:ext cx="403225" cy="603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bwMode="auto">
          <a:xfrm>
            <a:off x="2616200" y="4506913"/>
            <a:ext cx="419100" cy="233362"/>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bwMode="auto">
          <a:xfrm>
            <a:off x="554038" y="5637213"/>
            <a:ext cx="2303462"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26991" name="TextBox 56"/>
          <p:cNvSpPr txBox="1">
            <a:spLocks noChangeArrowheads="1"/>
          </p:cNvSpPr>
          <p:nvPr/>
        </p:nvSpPr>
        <p:spPr bwMode="auto">
          <a:xfrm>
            <a:off x="762000" y="5611813"/>
            <a:ext cx="657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6992" name="TextBox 57"/>
          <p:cNvSpPr txBox="1">
            <a:spLocks noChangeArrowheads="1"/>
          </p:cNvSpPr>
          <p:nvPr/>
        </p:nvSpPr>
        <p:spPr bwMode="auto">
          <a:xfrm>
            <a:off x="1836738" y="5611813"/>
            <a:ext cx="996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pic>
        <p:nvPicPr>
          <p:cNvPr id="12699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1984" r="10367"/>
          <a:stretch>
            <a:fillRect/>
          </a:stretch>
        </p:blipFill>
        <p:spPr bwMode="auto">
          <a:xfrm>
            <a:off x="768350" y="2451100"/>
            <a:ext cx="3033713"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94" name="Picture 5"/>
          <p:cNvPicPr>
            <a:picLocks noChangeAspect="1" noChangeArrowheads="1"/>
          </p:cNvPicPr>
          <p:nvPr/>
        </p:nvPicPr>
        <p:blipFill>
          <a:blip r:embed="rId4">
            <a:extLst>
              <a:ext uri="{28A0092B-C50C-407E-A947-70E740481C1C}">
                <a14:useLocalDpi xmlns:a14="http://schemas.microsoft.com/office/drawing/2010/main" xmlns="" val="0"/>
              </a:ext>
            </a:extLst>
          </a:blip>
          <a:srcRect l="974" r="9785"/>
          <a:stretch>
            <a:fillRect/>
          </a:stretch>
        </p:blipFill>
        <p:spPr bwMode="auto">
          <a:xfrm>
            <a:off x="4811713" y="2449513"/>
            <a:ext cx="3073400"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p:cNvSpPr/>
          <p:nvPr/>
        </p:nvSpPr>
        <p:spPr bwMode="auto">
          <a:xfrm>
            <a:off x="1931988" y="4506913"/>
            <a:ext cx="684212" cy="1116012"/>
          </a:xfrm>
          <a:prstGeom prst="rect">
            <a:avLst/>
          </a:prstGeom>
          <a:pattFill prst="pct25">
            <a:fgClr>
              <a:schemeClr val="bg1">
                <a:lumMod val="50000"/>
              </a:schemeClr>
            </a:fgClr>
            <a:bgClr>
              <a:schemeClr val="bg1"/>
            </a:bgClr>
          </a:patt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6996" name="TextBox 26"/>
          <p:cNvSpPr txBox="1">
            <a:spLocks noChangeArrowheads="1"/>
          </p:cNvSpPr>
          <p:nvPr/>
        </p:nvSpPr>
        <p:spPr bwMode="auto">
          <a:xfrm>
            <a:off x="1828800" y="4306888"/>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sp>
        <p:nvSpPr>
          <p:cNvPr id="126997" name="TextBox 27"/>
          <p:cNvSpPr txBox="1">
            <a:spLocks noChangeArrowheads="1"/>
          </p:cNvSpPr>
          <p:nvPr/>
        </p:nvSpPr>
        <p:spPr bwMode="auto">
          <a:xfrm>
            <a:off x="1797050" y="4910138"/>
            <a:ext cx="9128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FVL</a:t>
            </a:r>
            <a:endParaRPr lang="it-IT" sz="1200"/>
          </a:p>
        </p:txBody>
      </p:sp>
      <p:sp>
        <p:nvSpPr>
          <p:cNvPr id="126998" name="TextBox 28"/>
          <p:cNvSpPr txBox="1">
            <a:spLocks noChangeArrowheads="1"/>
          </p:cNvSpPr>
          <p:nvPr/>
        </p:nvSpPr>
        <p:spPr bwMode="auto">
          <a:xfrm>
            <a:off x="552450" y="2122488"/>
            <a:ext cx="1447800" cy="2778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1. Before Stress</a:t>
            </a:r>
          </a:p>
        </p:txBody>
      </p:sp>
      <p:sp>
        <p:nvSpPr>
          <p:cNvPr id="126999" name="TextBox 29"/>
          <p:cNvSpPr txBox="1">
            <a:spLocks noChangeArrowheads="1"/>
          </p:cNvSpPr>
          <p:nvPr/>
        </p:nvSpPr>
        <p:spPr bwMode="auto">
          <a:xfrm>
            <a:off x="4235450" y="2135188"/>
            <a:ext cx="1447800" cy="2778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2. After Stress</a:t>
            </a:r>
          </a:p>
        </p:txBody>
      </p:sp>
      <p:sp>
        <p:nvSpPr>
          <p:cNvPr id="12700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7002"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smtClean="0"/>
              <a:t>Methodology for Risk capital: Market Risk</a:t>
            </a:r>
            <a:r>
              <a:rPr lang="en-GB" sz="2000" smtClean="0"/>
              <a:t> </a:t>
            </a:r>
            <a:endParaRPr lang="it-IT" sz="2000" smtClean="0"/>
          </a:p>
        </p:txBody>
      </p:sp>
      <p:sp>
        <p:nvSpPr>
          <p:cNvPr id="2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700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7002"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smtClean="0"/>
              <a:t>Methodology for Risk capital: Market Risk</a:t>
            </a:r>
            <a:r>
              <a:rPr lang="en-GB" sz="2000" smtClean="0"/>
              <a:t> </a:t>
            </a:r>
            <a:endParaRPr lang="it-IT" sz="2000" smtClean="0"/>
          </a:p>
        </p:txBody>
      </p:sp>
      <p:sp>
        <p:nvSpPr>
          <p:cNvPr id="27" name="Rectangle 4"/>
          <p:cNvSpPr>
            <a:spLocks noChangeArrowheads="1"/>
          </p:cNvSpPr>
          <p:nvPr/>
        </p:nvSpPr>
        <p:spPr bwMode="auto">
          <a:xfrm>
            <a:off x="539750" y="2569063"/>
            <a:ext cx="1368425" cy="1223962"/>
          </a:xfrm>
          <a:prstGeom prst="rect">
            <a:avLst/>
          </a:prstGeom>
          <a:solidFill>
            <a:srgbClr val="002060"/>
          </a:solidFill>
          <a:ln w="9525">
            <a:solidFill>
              <a:schemeClr val="tx1"/>
            </a:solidFill>
            <a:miter lim="800000"/>
            <a:headEnd/>
            <a:tailEnd/>
          </a:ln>
        </p:spPr>
        <p:txBody>
          <a:bodyPr wrap="none" anchor="ctr"/>
          <a:lstStyle/>
          <a:p>
            <a:pPr defTabSz="912813"/>
            <a:r>
              <a:rPr lang="en-GB" sz="1400">
                <a:solidFill>
                  <a:schemeClr val="bg1"/>
                </a:solidFill>
              </a:rPr>
              <a:t>850 BOND</a:t>
            </a:r>
          </a:p>
        </p:txBody>
      </p:sp>
      <p:sp>
        <p:nvSpPr>
          <p:cNvPr id="28" name="Rectangle 8"/>
          <p:cNvSpPr>
            <a:spLocks noChangeArrowheads="1"/>
          </p:cNvSpPr>
          <p:nvPr/>
        </p:nvSpPr>
        <p:spPr bwMode="auto">
          <a:xfrm>
            <a:off x="539750" y="1848338"/>
            <a:ext cx="1368425" cy="719137"/>
          </a:xfrm>
          <a:prstGeom prst="rect">
            <a:avLst/>
          </a:prstGeom>
          <a:solidFill>
            <a:srgbClr val="3333CC"/>
          </a:solidFill>
          <a:ln w="9525">
            <a:solidFill>
              <a:schemeClr val="tx1"/>
            </a:solidFill>
            <a:miter lim="800000"/>
            <a:headEnd/>
            <a:tailEnd/>
          </a:ln>
        </p:spPr>
        <p:txBody>
          <a:bodyPr wrap="none" anchor="ctr"/>
          <a:lstStyle/>
          <a:p>
            <a:pPr defTabSz="912813"/>
            <a:r>
              <a:rPr lang="en-GB" sz="1400">
                <a:solidFill>
                  <a:schemeClr val="bg1"/>
                </a:solidFill>
              </a:rPr>
              <a:t>150 EQUITY</a:t>
            </a:r>
          </a:p>
        </p:txBody>
      </p:sp>
      <p:sp>
        <p:nvSpPr>
          <p:cNvPr id="29" name="Rectangle 9"/>
          <p:cNvSpPr>
            <a:spLocks noChangeArrowheads="1"/>
          </p:cNvSpPr>
          <p:nvPr/>
        </p:nvSpPr>
        <p:spPr bwMode="auto">
          <a:xfrm>
            <a:off x="2276475" y="2280138"/>
            <a:ext cx="1368425" cy="1512887"/>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950 FVL</a:t>
            </a:r>
          </a:p>
        </p:txBody>
      </p:sp>
      <p:sp>
        <p:nvSpPr>
          <p:cNvPr id="30" name="Rectangle 10"/>
          <p:cNvSpPr>
            <a:spLocks noChangeArrowheads="1"/>
          </p:cNvSpPr>
          <p:nvPr/>
        </p:nvSpPr>
        <p:spPr bwMode="auto">
          <a:xfrm>
            <a:off x="2276475" y="1848338"/>
            <a:ext cx="1368425" cy="433387"/>
          </a:xfrm>
          <a:prstGeom prst="rect">
            <a:avLst/>
          </a:prstGeom>
          <a:solidFill>
            <a:srgbClr val="00B050"/>
          </a:solidFill>
          <a:ln w="9525">
            <a:solidFill>
              <a:schemeClr val="tx1"/>
            </a:solidFill>
            <a:miter lim="800000"/>
            <a:headEnd/>
            <a:tailEnd/>
          </a:ln>
        </p:spPr>
        <p:txBody>
          <a:bodyPr wrap="none" anchor="ctr"/>
          <a:lstStyle/>
          <a:p>
            <a:pPr defTabSz="912813"/>
            <a:r>
              <a:rPr lang="en-GB" sz="1400">
                <a:solidFill>
                  <a:schemeClr val="bg1"/>
                </a:solidFill>
              </a:rPr>
              <a:t>50 AC</a:t>
            </a:r>
          </a:p>
        </p:txBody>
      </p:sp>
      <p:sp>
        <p:nvSpPr>
          <p:cNvPr id="31" name="Text Box 11"/>
          <p:cNvSpPr txBox="1">
            <a:spLocks noChangeArrowheads="1"/>
          </p:cNvSpPr>
          <p:nvPr/>
        </p:nvSpPr>
        <p:spPr bwMode="auto">
          <a:xfrm>
            <a:off x="3810000" y="2713525"/>
            <a:ext cx="1149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a:defRPr sz="900" b="1">
                <a:solidFill>
                  <a:schemeClr val="tx1"/>
                </a:solidFill>
                <a:latin typeface="Arial" pitchFamily="34" charset="0"/>
              </a:defRPr>
            </a:lvl1pPr>
            <a:lvl2pPr marL="742950" indent="-285750" defTabSz="912813">
              <a:defRPr sz="900" b="1">
                <a:solidFill>
                  <a:schemeClr val="tx1"/>
                </a:solidFill>
                <a:latin typeface="Arial" pitchFamily="34" charset="0"/>
              </a:defRPr>
            </a:lvl2pPr>
            <a:lvl3pPr marL="1143000" indent="-228600" defTabSz="912813">
              <a:defRPr sz="900" b="1">
                <a:solidFill>
                  <a:schemeClr val="tx1"/>
                </a:solidFill>
                <a:latin typeface="Arial" pitchFamily="34" charset="0"/>
              </a:defRPr>
            </a:lvl3pPr>
            <a:lvl4pPr marL="1600200" indent="-228600" defTabSz="912813">
              <a:defRPr sz="900" b="1">
                <a:solidFill>
                  <a:schemeClr val="tx1"/>
                </a:solidFill>
                <a:latin typeface="Arial" pitchFamily="34" charset="0"/>
              </a:defRPr>
            </a:lvl4pPr>
            <a:lvl5pPr marL="2057400" indent="-228600" defTabSz="912813">
              <a:defRPr sz="900" b="1">
                <a:solidFill>
                  <a:schemeClr val="tx1"/>
                </a:solidFill>
                <a:latin typeface="Arial" pitchFamily="34" charset="0"/>
              </a:defRPr>
            </a:lvl5pPr>
            <a:lvl6pPr marL="2514600" indent="-228600" algn="ctr" defTabSz="912813" eaLnBrk="0" fontAlgn="base" hangingPunct="0">
              <a:spcBef>
                <a:spcPct val="0"/>
              </a:spcBef>
              <a:spcAft>
                <a:spcPct val="0"/>
              </a:spcAft>
              <a:defRPr sz="900" b="1">
                <a:solidFill>
                  <a:schemeClr val="tx1"/>
                </a:solidFill>
                <a:latin typeface="Arial" pitchFamily="34" charset="0"/>
              </a:defRPr>
            </a:lvl6pPr>
            <a:lvl7pPr marL="2971800" indent="-228600" algn="ctr" defTabSz="912813" eaLnBrk="0" fontAlgn="base" hangingPunct="0">
              <a:spcBef>
                <a:spcPct val="0"/>
              </a:spcBef>
              <a:spcAft>
                <a:spcPct val="0"/>
              </a:spcAft>
              <a:defRPr sz="900" b="1">
                <a:solidFill>
                  <a:schemeClr val="tx1"/>
                </a:solidFill>
                <a:latin typeface="Arial" pitchFamily="34" charset="0"/>
              </a:defRPr>
            </a:lvl7pPr>
            <a:lvl8pPr marL="3429000" indent="-228600" algn="ctr" defTabSz="912813" eaLnBrk="0" fontAlgn="base" hangingPunct="0">
              <a:spcBef>
                <a:spcPct val="0"/>
              </a:spcBef>
              <a:spcAft>
                <a:spcPct val="0"/>
              </a:spcAft>
              <a:defRPr sz="900" b="1">
                <a:solidFill>
                  <a:schemeClr val="tx1"/>
                </a:solidFill>
                <a:latin typeface="Arial" pitchFamily="34" charset="0"/>
              </a:defRPr>
            </a:lvl8pPr>
            <a:lvl9pPr marL="3886200" indent="-228600" algn="ctr" defTabSz="912813" eaLnBrk="0" fontAlgn="base" hangingPunct="0">
              <a:spcBef>
                <a:spcPct val="0"/>
              </a:spcBef>
              <a:spcAft>
                <a:spcPct val="0"/>
              </a:spcAft>
              <a:defRPr sz="900" b="1">
                <a:solidFill>
                  <a:schemeClr val="tx1"/>
                </a:solidFill>
                <a:latin typeface="Arial" pitchFamily="34" charset="0"/>
              </a:defRPr>
            </a:lvl9pPr>
          </a:lstStyle>
          <a:p>
            <a:r>
              <a:rPr lang="en-GB" sz="1400"/>
              <a:t>MV Equity  </a:t>
            </a:r>
          </a:p>
          <a:p>
            <a:r>
              <a:rPr lang="en-GB" sz="1400"/>
              <a:t>- 33%= -50</a:t>
            </a:r>
          </a:p>
        </p:txBody>
      </p:sp>
      <p:sp>
        <p:nvSpPr>
          <p:cNvPr id="32" name="Rectangle 12"/>
          <p:cNvSpPr>
            <a:spLocks noChangeArrowheads="1"/>
          </p:cNvSpPr>
          <p:nvPr/>
        </p:nvSpPr>
        <p:spPr bwMode="auto">
          <a:xfrm>
            <a:off x="4932363" y="2569063"/>
            <a:ext cx="1368425" cy="1223962"/>
          </a:xfrm>
          <a:prstGeom prst="rect">
            <a:avLst/>
          </a:prstGeom>
          <a:solidFill>
            <a:srgbClr val="002060"/>
          </a:solidFill>
          <a:ln w="9525">
            <a:solidFill>
              <a:schemeClr val="tx1"/>
            </a:solidFill>
            <a:miter lim="800000"/>
            <a:headEnd/>
            <a:tailEnd/>
          </a:ln>
        </p:spPr>
        <p:txBody>
          <a:bodyPr wrap="none" anchor="ctr"/>
          <a:lstStyle/>
          <a:p>
            <a:pPr defTabSz="912813"/>
            <a:r>
              <a:rPr lang="en-GB" sz="1400">
                <a:solidFill>
                  <a:schemeClr val="bg1"/>
                </a:solidFill>
              </a:rPr>
              <a:t>850 BOND</a:t>
            </a:r>
          </a:p>
        </p:txBody>
      </p:sp>
      <p:sp>
        <p:nvSpPr>
          <p:cNvPr id="33" name="Rectangle 13"/>
          <p:cNvSpPr>
            <a:spLocks noChangeArrowheads="1"/>
          </p:cNvSpPr>
          <p:nvPr/>
        </p:nvSpPr>
        <p:spPr bwMode="auto">
          <a:xfrm>
            <a:off x="4932363" y="2064238"/>
            <a:ext cx="1368425" cy="503237"/>
          </a:xfrm>
          <a:prstGeom prst="rect">
            <a:avLst/>
          </a:prstGeom>
          <a:solidFill>
            <a:srgbClr val="3333CC"/>
          </a:solidFill>
          <a:ln w="9525">
            <a:solidFill>
              <a:schemeClr val="tx1"/>
            </a:solidFill>
            <a:miter lim="800000"/>
            <a:headEnd/>
            <a:tailEnd/>
          </a:ln>
        </p:spPr>
        <p:txBody>
          <a:bodyPr wrap="none" anchor="ctr"/>
          <a:lstStyle/>
          <a:p>
            <a:pPr defTabSz="912813"/>
            <a:r>
              <a:rPr lang="en-GB" sz="1400">
                <a:solidFill>
                  <a:schemeClr val="bg1"/>
                </a:solidFill>
              </a:rPr>
              <a:t>100 EQUITY</a:t>
            </a:r>
          </a:p>
        </p:txBody>
      </p:sp>
      <p:sp>
        <p:nvSpPr>
          <p:cNvPr id="34" name="Rectangle 14"/>
          <p:cNvSpPr>
            <a:spLocks noChangeArrowheads="1"/>
          </p:cNvSpPr>
          <p:nvPr/>
        </p:nvSpPr>
        <p:spPr bwMode="auto">
          <a:xfrm>
            <a:off x="6643688" y="2353163"/>
            <a:ext cx="1368425" cy="1439862"/>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903 FVL</a:t>
            </a:r>
          </a:p>
        </p:txBody>
      </p:sp>
      <p:sp>
        <p:nvSpPr>
          <p:cNvPr id="35" name="Rectangle 15"/>
          <p:cNvSpPr>
            <a:spLocks noChangeArrowheads="1"/>
          </p:cNvSpPr>
          <p:nvPr/>
        </p:nvSpPr>
        <p:spPr bwMode="auto">
          <a:xfrm>
            <a:off x="6643688" y="2064238"/>
            <a:ext cx="1368425" cy="341312"/>
          </a:xfrm>
          <a:prstGeom prst="rect">
            <a:avLst/>
          </a:prstGeom>
          <a:solidFill>
            <a:srgbClr val="00B050"/>
          </a:solidFill>
          <a:ln w="9525">
            <a:solidFill>
              <a:schemeClr val="tx1"/>
            </a:solidFill>
            <a:miter lim="800000"/>
            <a:headEnd/>
            <a:tailEnd/>
          </a:ln>
        </p:spPr>
        <p:txBody>
          <a:bodyPr wrap="none" anchor="ctr"/>
          <a:lstStyle/>
          <a:p>
            <a:pPr defTabSz="912813"/>
            <a:r>
              <a:rPr lang="en-GB" sz="1400">
                <a:solidFill>
                  <a:schemeClr val="bg1"/>
                </a:solidFill>
              </a:rPr>
              <a:t>47 AC</a:t>
            </a:r>
          </a:p>
        </p:txBody>
      </p:sp>
      <p:sp>
        <p:nvSpPr>
          <p:cNvPr id="36" name="Text Box 23"/>
          <p:cNvSpPr txBox="1">
            <a:spLocks noChangeArrowheads="1"/>
          </p:cNvSpPr>
          <p:nvPr/>
        </p:nvSpPr>
        <p:spPr bwMode="auto">
          <a:xfrm>
            <a:off x="463550" y="3932725"/>
            <a:ext cx="7908925"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pitchFamily="34" charset="0"/>
              </a:defRPr>
            </a:lvl1pPr>
            <a:lvl2pPr marL="742950" indent="-285750" defTabSz="912813">
              <a:defRPr sz="900" b="1">
                <a:solidFill>
                  <a:schemeClr val="tx1"/>
                </a:solidFill>
                <a:latin typeface="Arial" pitchFamily="34" charset="0"/>
              </a:defRPr>
            </a:lvl2pPr>
            <a:lvl3pPr marL="1143000" indent="-228600" defTabSz="912813">
              <a:defRPr sz="900" b="1">
                <a:solidFill>
                  <a:schemeClr val="tx1"/>
                </a:solidFill>
                <a:latin typeface="Arial" pitchFamily="34" charset="0"/>
              </a:defRPr>
            </a:lvl3pPr>
            <a:lvl4pPr marL="1600200" indent="-228600" defTabSz="912813">
              <a:defRPr sz="900" b="1">
                <a:solidFill>
                  <a:schemeClr val="tx1"/>
                </a:solidFill>
                <a:latin typeface="Arial" pitchFamily="34" charset="0"/>
              </a:defRPr>
            </a:lvl4pPr>
            <a:lvl5pPr marL="2057400" indent="-228600" defTabSz="912813">
              <a:defRPr sz="900" b="1">
                <a:solidFill>
                  <a:schemeClr val="tx1"/>
                </a:solidFill>
                <a:latin typeface="Arial" pitchFamily="34" charset="0"/>
              </a:defRPr>
            </a:lvl5pPr>
            <a:lvl6pPr marL="2514600" indent="-228600" algn="ctr" defTabSz="912813" eaLnBrk="0" fontAlgn="base" hangingPunct="0">
              <a:spcBef>
                <a:spcPct val="0"/>
              </a:spcBef>
              <a:spcAft>
                <a:spcPct val="0"/>
              </a:spcAft>
              <a:defRPr sz="900" b="1">
                <a:solidFill>
                  <a:schemeClr val="tx1"/>
                </a:solidFill>
                <a:latin typeface="Arial" pitchFamily="34" charset="0"/>
              </a:defRPr>
            </a:lvl6pPr>
            <a:lvl7pPr marL="2971800" indent="-228600" algn="ctr" defTabSz="912813" eaLnBrk="0" fontAlgn="base" hangingPunct="0">
              <a:spcBef>
                <a:spcPct val="0"/>
              </a:spcBef>
              <a:spcAft>
                <a:spcPct val="0"/>
              </a:spcAft>
              <a:defRPr sz="900" b="1">
                <a:solidFill>
                  <a:schemeClr val="tx1"/>
                </a:solidFill>
                <a:latin typeface="Arial" pitchFamily="34" charset="0"/>
              </a:defRPr>
            </a:lvl7pPr>
            <a:lvl8pPr marL="3429000" indent="-228600" algn="ctr" defTabSz="912813" eaLnBrk="0" fontAlgn="base" hangingPunct="0">
              <a:spcBef>
                <a:spcPct val="0"/>
              </a:spcBef>
              <a:spcAft>
                <a:spcPct val="0"/>
              </a:spcAft>
              <a:defRPr sz="900" b="1">
                <a:solidFill>
                  <a:schemeClr val="tx1"/>
                </a:solidFill>
                <a:latin typeface="Arial" pitchFamily="34" charset="0"/>
              </a:defRPr>
            </a:lvl8pPr>
            <a:lvl9pPr marL="3886200" indent="-228600" algn="ctr" defTabSz="912813" eaLnBrk="0" fontAlgn="base" hangingPunct="0">
              <a:spcBef>
                <a:spcPct val="0"/>
              </a:spcBef>
              <a:spcAft>
                <a:spcPct val="0"/>
              </a:spcAft>
              <a:defRPr sz="900" b="1">
                <a:solidFill>
                  <a:schemeClr val="tx1"/>
                </a:solidFill>
                <a:latin typeface="Arial" pitchFamily="34" charset="0"/>
              </a:defRPr>
            </a:lvl9pPr>
          </a:lstStyle>
          <a:p>
            <a:pPr algn="l"/>
            <a:r>
              <a:rPr lang="en-GB" sz="1600" dirty="0"/>
              <a:t>Change in Market Value = 50</a:t>
            </a:r>
          </a:p>
          <a:p>
            <a:pPr algn="l"/>
            <a:r>
              <a:rPr lang="en-GB" sz="1600" dirty="0"/>
              <a:t>Change in Liabilities = 47</a:t>
            </a:r>
          </a:p>
          <a:p>
            <a:pPr algn="l"/>
            <a:r>
              <a:rPr lang="en-GB" sz="1600" dirty="0" smtClean="0"/>
              <a:t>SCR </a:t>
            </a:r>
            <a:r>
              <a:rPr lang="en-GB" sz="1600" dirty="0"/>
              <a:t>= AC – </a:t>
            </a:r>
            <a:r>
              <a:rPr lang="en-GB" sz="1600" dirty="0" err="1"/>
              <a:t>AC</a:t>
            </a:r>
            <a:r>
              <a:rPr lang="en-GB" sz="1600" baseline="30000" dirty="0" err="1"/>
              <a:t>equity</a:t>
            </a:r>
            <a:r>
              <a:rPr lang="en-GB" sz="1600" dirty="0"/>
              <a:t> = 50 – 47 = 3</a:t>
            </a:r>
          </a:p>
          <a:p>
            <a:pPr algn="l"/>
            <a:r>
              <a:rPr lang="en-GB" sz="1600" dirty="0"/>
              <a:t>Liability absorption = change in liabilities / change in assets = 47/50 = 95%</a:t>
            </a:r>
          </a:p>
        </p:txBody>
      </p:sp>
      <p:cxnSp>
        <p:nvCxnSpPr>
          <p:cNvPr id="37" name="Straight Arrow Connector 18"/>
          <p:cNvCxnSpPr>
            <a:cxnSpLocks noChangeShapeType="1"/>
          </p:cNvCxnSpPr>
          <p:nvPr/>
        </p:nvCxnSpPr>
        <p:spPr bwMode="auto">
          <a:xfrm>
            <a:off x="3906838" y="2697650"/>
            <a:ext cx="893762"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8" name="Rectangle 19"/>
          <p:cNvSpPr>
            <a:spLocks noChangeArrowheads="1"/>
          </p:cNvSpPr>
          <p:nvPr/>
        </p:nvSpPr>
        <p:spPr bwMode="auto">
          <a:xfrm>
            <a:off x="501838" y="1268975"/>
            <a:ext cx="57277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r>
              <a:rPr lang="en-GB" sz="1600" dirty="0" smtClean="0">
                <a:solidFill>
                  <a:srgbClr val="000000"/>
                </a:solidFill>
              </a:rPr>
              <a:t>Unit </a:t>
            </a:r>
            <a:r>
              <a:rPr lang="en-GB" sz="1600" dirty="0">
                <a:solidFill>
                  <a:srgbClr val="000000"/>
                </a:solidFill>
              </a:rPr>
              <a:t>Linked Portfolio w/o Guarantee</a:t>
            </a:r>
            <a:endParaRPr lang="it-IT" sz="1600" dirty="0">
              <a:solidFill>
                <a:srgbClr val="000000"/>
              </a:solidFill>
            </a:endParaRPr>
          </a:p>
        </p:txBody>
      </p:sp>
      <p:sp>
        <p:nvSpPr>
          <p:cNvPr id="39" name="Rectangle 20"/>
          <p:cNvSpPr>
            <a:spLocks noChangeArrowheads="1"/>
          </p:cNvSpPr>
          <p:nvPr/>
        </p:nvSpPr>
        <p:spPr bwMode="auto">
          <a:xfrm>
            <a:off x="508000" y="5043975"/>
            <a:ext cx="75565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buFont typeface="Arial" pitchFamily="34" charset="0"/>
              <a:buChar char="•"/>
            </a:pPr>
            <a:r>
              <a:rPr lang="en-GB" sz="1600" b="0" dirty="0">
                <a:solidFill>
                  <a:srgbClr val="000000"/>
                </a:solidFill>
              </a:rPr>
              <a:t> In a unit linked contract the market risk is in charge of the insured;</a:t>
            </a:r>
          </a:p>
          <a:p>
            <a:pPr algn="just" defTabSz="912813">
              <a:buFont typeface="Arial" pitchFamily="34" charset="0"/>
              <a:buChar char="•"/>
            </a:pPr>
            <a:r>
              <a:rPr lang="en-GB" sz="1600" b="0" dirty="0">
                <a:solidFill>
                  <a:srgbClr val="000000"/>
                </a:solidFill>
              </a:rPr>
              <a:t> the asset stress produced only a “proportional reduction” of the expected profits (total </a:t>
            </a:r>
            <a:r>
              <a:rPr lang="en-GB" sz="1600" b="0" dirty="0" err="1">
                <a:solidFill>
                  <a:srgbClr val="000000"/>
                </a:solidFill>
              </a:rPr>
              <a:t>MVAssets</a:t>
            </a:r>
            <a:r>
              <a:rPr lang="en-GB" sz="1600" b="0" dirty="0">
                <a:solidFill>
                  <a:srgbClr val="000000"/>
                </a:solidFill>
              </a:rPr>
              <a:t> = -8% -&gt; AC -8%)</a:t>
            </a:r>
            <a:endParaRPr lang="it-IT" sz="1600" b="0" dirty="0">
              <a:solidFill>
                <a:srgbClr val="000000"/>
              </a:solidFill>
            </a:endParaRPr>
          </a:p>
        </p:txBody>
      </p:sp>
      <p:sp>
        <p:nvSpPr>
          <p:cNvPr id="1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31501785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8003" name="TextBox 4"/>
          <p:cNvSpPr txBox="1">
            <a:spLocks noChangeArrowheads="1"/>
          </p:cNvSpPr>
          <p:nvPr/>
        </p:nvSpPr>
        <p:spPr bwMode="auto">
          <a:xfrm>
            <a:off x="468313" y="1130300"/>
            <a:ext cx="8027987"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FF0000"/>
                </a:solidFill>
              </a:rPr>
              <a:t>Equity Risk:</a:t>
            </a:r>
            <a:r>
              <a:rPr lang="en-US" sz="1800" b="0">
                <a:solidFill>
                  <a:srgbClr val="000000"/>
                </a:solidFill>
              </a:rPr>
              <a:t> Immediate loss in market value of the assets</a:t>
            </a:r>
            <a:endParaRPr lang="en-US" sz="1600">
              <a:solidFill>
                <a:srgbClr val="0070C0"/>
              </a:solidFill>
            </a:endParaRPr>
          </a:p>
        </p:txBody>
      </p:sp>
      <p:sp>
        <p:nvSpPr>
          <p:cNvPr id="128004" name="Rectangle 13"/>
          <p:cNvSpPr>
            <a:spLocks noChangeArrowheads="1"/>
          </p:cNvSpPr>
          <p:nvPr/>
        </p:nvSpPr>
        <p:spPr bwMode="auto">
          <a:xfrm>
            <a:off x="477838" y="2014538"/>
            <a:ext cx="8027987"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51" name="TextBox 150"/>
          <p:cNvSpPr txBox="1"/>
          <p:nvPr/>
        </p:nvSpPr>
        <p:spPr>
          <a:xfrm>
            <a:off x="477838" y="1714500"/>
            <a:ext cx="8027987"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2.Contract Without Profit Sharing</a:t>
            </a:r>
            <a:endParaRPr lang="en-US" sz="1400" b="0" dirty="0">
              <a:solidFill>
                <a:srgbClr val="00B0F0"/>
              </a:solidFill>
              <a:latin typeface="Arial" pitchFamily="34" charset="0"/>
            </a:endParaRPr>
          </a:p>
        </p:txBody>
      </p:sp>
      <p:sp>
        <p:nvSpPr>
          <p:cNvPr id="128006" name="TextBox 28"/>
          <p:cNvSpPr txBox="1">
            <a:spLocks noChangeArrowheads="1"/>
          </p:cNvSpPr>
          <p:nvPr/>
        </p:nvSpPr>
        <p:spPr bwMode="auto">
          <a:xfrm>
            <a:off x="552450" y="2122488"/>
            <a:ext cx="1447800" cy="2778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1. Before Stress</a:t>
            </a:r>
          </a:p>
        </p:txBody>
      </p:sp>
      <p:sp>
        <p:nvSpPr>
          <p:cNvPr id="128007" name="TextBox 29"/>
          <p:cNvSpPr txBox="1">
            <a:spLocks noChangeArrowheads="1"/>
          </p:cNvSpPr>
          <p:nvPr/>
        </p:nvSpPr>
        <p:spPr bwMode="auto">
          <a:xfrm>
            <a:off x="4235450" y="2135188"/>
            <a:ext cx="1447800" cy="2778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2. After Stress</a:t>
            </a:r>
          </a:p>
        </p:txBody>
      </p:sp>
      <p:pic>
        <p:nvPicPr>
          <p:cNvPr id="12800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1495" r="10783"/>
          <a:stretch>
            <a:fillRect/>
          </a:stretch>
        </p:blipFill>
        <p:spPr bwMode="auto">
          <a:xfrm>
            <a:off x="538163" y="2493963"/>
            <a:ext cx="3384550" cy="1525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l="1495" r="10783"/>
          <a:stretch>
            <a:fillRect/>
          </a:stretch>
        </p:blipFill>
        <p:spPr bwMode="auto">
          <a:xfrm>
            <a:off x="4181475" y="2511425"/>
            <a:ext cx="3384550" cy="152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10" name="Rectangle 31"/>
          <p:cNvSpPr>
            <a:spLocks noChangeArrowheads="1"/>
          </p:cNvSpPr>
          <p:nvPr/>
        </p:nvSpPr>
        <p:spPr bwMode="auto">
          <a:xfrm>
            <a:off x="2395538" y="4506913"/>
            <a:ext cx="684212" cy="1258887"/>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28011" name="TextBox 32"/>
          <p:cNvSpPr txBox="1">
            <a:spLocks noChangeArrowheads="1"/>
          </p:cNvSpPr>
          <p:nvPr/>
        </p:nvSpPr>
        <p:spPr bwMode="auto">
          <a:xfrm>
            <a:off x="2286000" y="4994275"/>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cxnSp>
        <p:nvCxnSpPr>
          <p:cNvPr id="34" name="Straight Connector 33"/>
          <p:cNvCxnSpPr/>
          <p:nvPr/>
        </p:nvCxnSpPr>
        <p:spPr bwMode="auto">
          <a:xfrm>
            <a:off x="1906588" y="4502150"/>
            <a:ext cx="468312"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8013" name="Rectangle 34"/>
          <p:cNvSpPr>
            <a:spLocks noChangeArrowheads="1"/>
          </p:cNvSpPr>
          <p:nvPr/>
        </p:nvSpPr>
        <p:spPr bwMode="auto">
          <a:xfrm>
            <a:off x="1223963" y="4505325"/>
            <a:ext cx="684212" cy="1258888"/>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28014" name="TextBox 35"/>
          <p:cNvSpPr txBox="1">
            <a:spLocks noChangeArrowheads="1"/>
          </p:cNvSpPr>
          <p:nvPr/>
        </p:nvSpPr>
        <p:spPr bwMode="auto">
          <a:xfrm>
            <a:off x="1092200" y="5053013"/>
            <a:ext cx="911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37" name="TextBox 36"/>
          <p:cNvSpPr txBox="1"/>
          <p:nvPr/>
        </p:nvSpPr>
        <p:spPr>
          <a:xfrm>
            <a:off x="3498850" y="4557713"/>
            <a:ext cx="2857500" cy="10160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No </a:t>
            </a:r>
            <a:r>
              <a:rPr lang="it-IT" sz="1500" dirty="0" err="1"/>
              <a:t>liability</a:t>
            </a:r>
            <a:r>
              <a:rPr lang="it-IT" sz="1500" dirty="0"/>
              <a:t> </a:t>
            </a:r>
            <a:r>
              <a:rPr lang="it-IT" sz="1500" dirty="0" err="1"/>
              <a:t>absorption</a:t>
            </a:r>
            <a:r>
              <a:rPr lang="it-IT" sz="1500" dirty="0"/>
              <a:t>.</a:t>
            </a:r>
          </a:p>
          <a:p>
            <a:pPr algn="just">
              <a:defRPr/>
            </a:pPr>
            <a:r>
              <a:rPr lang="it-IT" sz="1500" dirty="0"/>
              <a:t>The </a:t>
            </a:r>
            <a:r>
              <a:rPr lang="it-IT" sz="1500" dirty="0" smtClean="0"/>
              <a:t>SCR </a:t>
            </a:r>
            <a:r>
              <a:rPr lang="it-IT" sz="1500" dirty="0" err="1"/>
              <a:t>is</a:t>
            </a:r>
            <a:r>
              <a:rPr lang="it-IT" sz="1500" dirty="0"/>
              <a:t> </a:t>
            </a:r>
            <a:r>
              <a:rPr lang="it-IT" sz="1500" dirty="0" err="1"/>
              <a:t>equal</a:t>
            </a:r>
            <a:r>
              <a:rPr lang="it-IT" sz="1500" dirty="0"/>
              <a:t> to the </a:t>
            </a:r>
            <a:r>
              <a:rPr lang="it-IT" sz="1500" dirty="0" err="1"/>
              <a:t>loss</a:t>
            </a:r>
            <a:r>
              <a:rPr lang="it-IT" sz="1500" dirty="0"/>
              <a:t> in market </a:t>
            </a:r>
            <a:r>
              <a:rPr lang="it-IT" sz="1500" dirty="0" err="1"/>
              <a:t>value</a:t>
            </a:r>
            <a:r>
              <a:rPr lang="it-IT" sz="1500" dirty="0"/>
              <a:t> of the </a:t>
            </a:r>
            <a:r>
              <a:rPr lang="it-IT" sz="1500" dirty="0" err="1"/>
              <a:t>assets</a:t>
            </a:r>
            <a:r>
              <a:rPr lang="it-IT" sz="1500" dirty="0"/>
              <a:t>.</a:t>
            </a:r>
          </a:p>
          <a:p>
            <a:pPr algn="just">
              <a:defRPr/>
            </a:pPr>
            <a:r>
              <a:rPr lang="it-IT" sz="1500" dirty="0">
                <a:solidFill>
                  <a:srgbClr val="FF0000"/>
                </a:solidFill>
              </a:rPr>
              <a:t>LAC </a:t>
            </a:r>
            <a:r>
              <a:rPr lang="it-IT" sz="1500" dirty="0" err="1">
                <a:solidFill>
                  <a:srgbClr val="FF0000"/>
                </a:solidFill>
              </a:rPr>
              <a:t>index</a:t>
            </a:r>
            <a:r>
              <a:rPr lang="it-IT" sz="1500" dirty="0">
                <a:solidFill>
                  <a:srgbClr val="FF0000"/>
                </a:solidFill>
              </a:rPr>
              <a:t> = 0%</a:t>
            </a:r>
          </a:p>
        </p:txBody>
      </p:sp>
      <p:cxnSp>
        <p:nvCxnSpPr>
          <p:cNvPr id="38" name="Straight Connector 37"/>
          <p:cNvCxnSpPr/>
          <p:nvPr/>
        </p:nvCxnSpPr>
        <p:spPr bwMode="auto">
          <a:xfrm>
            <a:off x="3079750" y="4506913"/>
            <a:ext cx="403225" cy="603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bwMode="auto">
          <a:xfrm flipV="1">
            <a:off x="3054350" y="5343525"/>
            <a:ext cx="444500" cy="398463"/>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28018" name="TextBox 39"/>
          <p:cNvSpPr txBox="1">
            <a:spLocks noChangeArrowheads="1"/>
          </p:cNvSpPr>
          <p:nvPr/>
        </p:nvSpPr>
        <p:spPr bwMode="auto">
          <a:xfrm>
            <a:off x="1225550" y="5753100"/>
            <a:ext cx="6572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28019" name="TextBox 41"/>
          <p:cNvSpPr txBox="1">
            <a:spLocks noChangeArrowheads="1"/>
          </p:cNvSpPr>
          <p:nvPr/>
        </p:nvSpPr>
        <p:spPr bwMode="auto">
          <a:xfrm>
            <a:off x="2301875" y="5753100"/>
            <a:ext cx="9953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2802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8022"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smtClean="0"/>
              <a:t>Methodology for Risk capital: Market Risk</a:t>
            </a:r>
            <a:r>
              <a:rPr lang="en-GB" sz="2000" smtClean="0"/>
              <a:t> </a:t>
            </a:r>
            <a:endParaRPr lang="it-IT" sz="2000" smtClean="0"/>
          </a:p>
        </p:txBody>
      </p:sp>
      <p:sp>
        <p:nvSpPr>
          <p:cNvPr id="2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700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7002"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dirty="0" smtClean="0"/>
              <a:t>Methodology for Risk capital: Market Risk</a:t>
            </a:r>
            <a:r>
              <a:rPr lang="en-GB" sz="2000" dirty="0" smtClean="0"/>
              <a:t> </a:t>
            </a:r>
            <a:endParaRPr lang="it-IT" sz="2000" dirty="0" smtClean="0"/>
          </a:p>
        </p:txBody>
      </p:sp>
      <p:sp>
        <p:nvSpPr>
          <p:cNvPr id="38" name="Rectangle 19"/>
          <p:cNvSpPr>
            <a:spLocks noChangeArrowheads="1"/>
          </p:cNvSpPr>
          <p:nvPr/>
        </p:nvSpPr>
        <p:spPr bwMode="auto">
          <a:xfrm>
            <a:off x="501838" y="1268975"/>
            <a:ext cx="57277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r>
              <a:rPr lang="en-GB" sz="1600" dirty="0" smtClean="0">
                <a:solidFill>
                  <a:srgbClr val="000000"/>
                </a:solidFill>
              </a:rPr>
              <a:t>Term Assurance</a:t>
            </a:r>
            <a:endParaRPr lang="it-IT" sz="1600" dirty="0">
              <a:solidFill>
                <a:srgbClr val="000000"/>
              </a:solidFill>
            </a:endParaRPr>
          </a:p>
        </p:txBody>
      </p:sp>
      <p:sp>
        <p:nvSpPr>
          <p:cNvPr id="19" name="Rectangle 3"/>
          <p:cNvSpPr>
            <a:spLocks noChangeArrowheads="1"/>
          </p:cNvSpPr>
          <p:nvPr/>
        </p:nvSpPr>
        <p:spPr bwMode="auto">
          <a:xfrm>
            <a:off x="611000" y="2578138"/>
            <a:ext cx="1368425" cy="1223962"/>
          </a:xfrm>
          <a:prstGeom prst="rect">
            <a:avLst/>
          </a:prstGeom>
          <a:solidFill>
            <a:srgbClr val="002060"/>
          </a:solidFill>
          <a:ln w="9525">
            <a:solidFill>
              <a:schemeClr val="tx1"/>
            </a:solidFill>
            <a:miter lim="800000"/>
            <a:headEnd/>
            <a:tailEnd/>
          </a:ln>
        </p:spPr>
        <p:txBody>
          <a:bodyPr wrap="none" anchor="ctr"/>
          <a:lstStyle/>
          <a:p>
            <a:pPr defTabSz="912813"/>
            <a:r>
              <a:rPr lang="en-GB" sz="1400">
                <a:solidFill>
                  <a:schemeClr val="bg1"/>
                </a:solidFill>
              </a:rPr>
              <a:t>850 BOND</a:t>
            </a:r>
          </a:p>
        </p:txBody>
      </p:sp>
      <p:sp>
        <p:nvSpPr>
          <p:cNvPr id="20" name="Rectangle 4"/>
          <p:cNvSpPr>
            <a:spLocks noChangeArrowheads="1"/>
          </p:cNvSpPr>
          <p:nvPr/>
        </p:nvSpPr>
        <p:spPr bwMode="auto">
          <a:xfrm>
            <a:off x="611000" y="1857413"/>
            <a:ext cx="1368425" cy="719137"/>
          </a:xfrm>
          <a:prstGeom prst="rect">
            <a:avLst/>
          </a:prstGeom>
          <a:solidFill>
            <a:srgbClr val="3333CC"/>
          </a:solidFill>
          <a:ln w="9525">
            <a:solidFill>
              <a:schemeClr val="tx1"/>
            </a:solidFill>
            <a:miter lim="800000"/>
            <a:headEnd/>
            <a:tailEnd/>
          </a:ln>
        </p:spPr>
        <p:txBody>
          <a:bodyPr wrap="none" anchor="ctr"/>
          <a:lstStyle/>
          <a:p>
            <a:pPr defTabSz="912813"/>
            <a:r>
              <a:rPr lang="en-GB" sz="1400">
                <a:solidFill>
                  <a:schemeClr val="bg1"/>
                </a:solidFill>
              </a:rPr>
              <a:t>150 EQUITY</a:t>
            </a:r>
          </a:p>
        </p:txBody>
      </p:sp>
      <p:sp>
        <p:nvSpPr>
          <p:cNvPr id="21" name="Rectangle 5"/>
          <p:cNvSpPr>
            <a:spLocks noChangeArrowheads="1"/>
          </p:cNvSpPr>
          <p:nvPr/>
        </p:nvSpPr>
        <p:spPr bwMode="auto">
          <a:xfrm>
            <a:off x="2271525" y="3030575"/>
            <a:ext cx="1368425" cy="792163"/>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300 FVL</a:t>
            </a:r>
          </a:p>
        </p:txBody>
      </p:sp>
      <p:sp>
        <p:nvSpPr>
          <p:cNvPr id="22" name="Rectangle 6"/>
          <p:cNvSpPr>
            <a:spLocks noChangeArrowheads="1"/>
          </p:cNvSpPr>
          <p:nvPr/>
        </p:nvSpPr>
        <p:spPr bwMode="auto">
          <a:xfrm>
            <a:off x="2271525" y="1857413"/>
            <a:ext cx="1368425" cy="1223962"/>
          </a:xfrm>
          <a:prstGeom prst="rect">
            <a:avLst/>
          </a:prstGeom>
          <a:solidFill>
            <a:srgbClr val="00B050"/>
          </a:solidFill>
          <a:ln w="9525">
            <a:solidFill>
              <a:schemeClr val="tx1"/>
            </a:solidFill>
            <a:miter lim="800000"/>
            <a:headEnd/>
            <a:tailEnd/>
          </a:ln>
        </p:spPr>
        <p:txBody>
          <a:bodyPr wrap="none" anchor="ctr"/>
          <a:lstStyle/>
          <a:p>
            <a:pPr defTabSz="912813"/>
            <a:r>
              <a:rPr lang="en-GB" sz="1400">
                <a:solidFill>
                  <a:schemeClr val="bg1"/>
                </a:solidFill>
              </a:rPr>
              <a:t>700 AC</a:t>
            </a:r>
          </a:p>
        </p:txBody>
      </p:sp>
      <p:sp>
        <p:nvSpPr>
          <p:cNvPr id="23" name="Text Box 7"/>
          <p:cNvSpPr txBox="1">
            <a:spLocks noChangeArrowheads="1"/>
          </p:cNvSpPr>
          <p:nvPr/>
        </p:nvSpPr>
        <p:spPr bwMode="auto">
          <a:xfrm>
            <a:off x="3881250" y="2722600"/>
            <a:ext cx="1149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a:defRPr sz="900" b="1">
                <a:solidFill>
                  <a:schemeClr val="tx1"/>
                </a:solidFill>
                <a:latin typeface="Arial" pitchFamily="34" charset="0"/>
              </a:defRPr>
            </a:lvl1pPr>
            <a:lvl2pPr marL="742950" indent="-285750" defTabSz="912813">
              <a:defRPr sz="900" b="1">
                <a:solidFill>
                  <a:schemeClr val="tx1"/>
                </a:solidFill>
                <a:latin typeface="Arial" pitchFamily="34" charset="0"/>
              </a:defRPr>
            </a:lvl2pPr>
            <a:lvl3pPr marL="1143000" indent="-228600" defTabSz="912813">
              <a:defRPr sz="900" b="1">
                <a:solidFill>
                  <a:schemeClr val="tx1"/>
                </a:solidFill>
                <a:latin typeface="Arial" pitchFamily="34" charset="0"/>
              </a:defRPr>
            </a:lvl3pPr>
            <a:lvl4pPr marL="1600200" indent="-228600" defTabSz="912813">
              <a:defRPr sz="900" b="1">
                <a:solidFill>
                  <a:schemeClr val="tx1"/>
                </a:solidFill>
                <a:latin typeface="Arial" pitchFamily="34" charset="0"/>
              </a:defRPr>
            </a:lvl4pPr>
            <a:lvl5pPr marL="2057400" indent="-228600" defTabSz="912813">
              <a:defRPr sz="900" b="1">
                <a:solidFill>
                  <a:schemeClr val="tx1"/>
                </a:solidFill>
                <a:latin typeface="Arial" pitchFamily="34" charset="0"/>
              </a:defRPr>
            </a:lvl5pPr>
            <a:lvl6pPr marL="2514600" indent="-228600" algn="ctr" defTabSz="912813" eaLnBrk="0" fontAlgn="base" hangingPunct="0">
              <a:spcBef>
                <a:spcPct val="0"/>
              </a:spcBef>
              <a:spcAft>
                <a:spcPct val="0"/>
              </a:spcAft>
              <a:defRPr sz="900" b="1">
                <a:solidFill>
                  <a:schemeClr val="tx1"/>
                </a:solidFill>
                <a:latin typeface="Arial" pitchFamily="34" charset="0"/>
              </a:defRPr>
            </a:lvl6pPr>
            <a:lvl7pPr marL="2971800" indent="-228600" algn="ctr" defTabSz="912813" eaLnBrk="0" fontAlgn="base" hangingPunct="0">
              <a:spcBef>
                <a:spcPct val="0"/>
              </a:spcBef>
              <a:spcAft>
                <a:spcPct val="0"/>
              </a:spcAft>
              <a:defRPr sz="900" b="1">
                <a:solidFill>
                  <a:schemeClr val="tx1"/>
                </a:solidFill>
                <a:latin typeface="Arial" pitchFamily="34" charset="0"/>
              </a:defRPr>
            </a:lvl7pPr>
            <a:lvl8pPr marL="3429000" indent="-228600" algn="ctr" defTabSz="912813" eaLnBrk="0" fontAlgn="base" hangingPunct="0">
              <a:spcBef>
                <a:spcPct val="0"/>
              </a:spcBef>
              <a:spcAft>
                <a:spcPct val="0"/>
              </a:spcAft>
              <a:defRPr sz="900" b="1">
                <a:solidFill>
                  <a:schemeClr val="tx1"/>
                </a:solidFill>
                <a:latin typeface="Arial" pitchFamily="34" charset="0"/>
              </a:defRPr>
            </a:lvl8pPr>
            <a:lvl9pPr marL="3886200" indent="-228600" algn="ctr" defTabSz="912813" eaLnBrk="0" fontAlgn="base" hangingPunct="0">
              <a:spcBef>
                <a:spcPct val="0"/>
              </a:spcBef>
              <a:spcAft>
                <a:spcPct val="0"/>
              </a:spcAft>
              <a:defRPr sz="900" b="1">
                <a:solidFill>
                  <a:schemeClr val="tx1"/>
                </a:solidFill>
                <a:latin typeface="Arial" pitchFamily="34" charset="0"/>
              </a:defRPr>
            </a:lvl9pPr>
          </a:lstStyle>
          <a:p>
            <a:r>
              <a:rPr lang="en-GB" sz="1400"/>
              <a:t>MV Equity  </a:t>
            </a:r>
          </a:p>
          <a:p>
            <a:r>
              <a:rPr lang="en-GB" sz="1400"/>
              <a:t>- 33%=-50</a:t>
            </a:r>
          </a:p>
        </p:txBody>
      </p:sp>
      <p:sp>
        <p:nvSpPr>
          <p:cNvPr id="24" name="Rectangle 8"/>
          <p:cNvSpPr>
            <a:spLocks noChangeArrowheads="1"/>
          </p:cNvSpPr>
          <p:nvPr/>
        </p:nvSpPr>
        <p:spPr bwMode="auto">
          <a:xfrm>
            <a:off x="5003613" y="2578138"/>
            <a:ext cx="1368425" cy="1223962"/>
          </a:xfrm>
          <a:prstGeom prst="rect">
            <a:avLst/>
          </a:prstGeom>
          <a:solidFill>
            <a:srgbClr val="002060"/>
          </a:solidFill>
          <a:ln w="9525">
            <a:solidFill>
              <a:schemeClr val="tx1"/>
            </a:solidFill>
            <a:miter lim="800000"/>
            <a:headEnd/>
            <a:tailEnd/>
          </a:ln>
        </p:spPr>
        <p:txBody>
          <a:bodyPr wrap="none" anchor="ctr"/>
          <a:lstStyle/>
          <a:p>
            <a:pPr defTabSz="912813"/>
            <a:r>
              <a:rPr lang="en-GB" sz="1400">
                <a:solidFill>
                  <a:schemeClr val="bg1"/>
                </a:solidFill>
              </a:rPr>
              <a:t>850 BOND</a:t>
            </a:r>
          </a:p>
        </p:txBody>
      </p:sp>
      <p:sp>
        <p:nvSpPr>
          <p:cNvPr id="25" name="Rectangle 9"/>
          <p:cNvSpPr>
            <a:spLocks noChangeArrowheads="1"/>
          </p:cNvSpPr>
          <p:nvPr/>
        </p:nvSpPr>
        <p:spPr bwMode="auto">
          <a:xfrm>
            <a:off x="5003613" y="2073313"/>
            <a:ext cx="1368425" cy="503237"/>
          </a:xfrm>
          <a:prstGeom prst="rect">
            <a:avLst/>
          </a:prstGeom>
          <a:solidFill>
            <a:srgbClr val="3333CC"/>
          </a:solidFill>
          <a:ln w="9525">
            <a:solidFill>
              <a:schemeClr val="tx1"/>
            </a:solidFill>
            <a:miter lim="800000"/>
            <a:headEnd/>
            <a:tailEnd/>
          </a:ln>
        </p:spPr>
        <p:txBody>
          <a:bodyPr wrap="none" anchor="ctr"/>
          <a:lstStyle/>
          <a:p>
            <a:pPr defTabSz="912813"/>
            <a:r>
              <a:rPr lang="en-GB" sz="1400">
                <a:solidFill>
                  <a:schemeClr val="bg1"/>
                </a:solidFill>
              </a:rPr>
              <a:t>100 EQUITY</a:t>
            </a:r>
          </a:p>
        </p:txBody>
      </p:sp>
      <p:sp>
        <p:nvSpPr>
          <p:cNvPr id="26" name="Rectangle 10"/>
          <p:cNvSpPr>
            <a:spLocks noChangeArrowheads="1"/>
          </p:cNvSpPr>
          <p:nvPr/>
        </p:nvSpPr>
        <p:spPr bwMode="auto">
          <a:xfrm>
            <a:off x="6651438" y="3154400"/>
            <a:ext cx="1368425" cy="647700"/>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300 FVL</a:t>
            </a:r>
          </a:p>
        </p:txBody>
      </p:sp>
      <p:sp>
        <p:nvSpPr>
          <p:cNvPr id="40" name="Rectangle 11"/>
          <p:cNvSpPr>
            <a:spLocks noChangeArrowheads="1"/>
          </p:cNvSpPr>
          <p:nvPr/>
        </p:nvSpPr>
        <p:spPr bwMode="auto">
          <a:xfrm>
            <a:off x="6651438" y="2073313"/>
            <a:ext cx="1368425" cy="1081087"/>
          </a:xfrm>
          <a:prstGeom prst="rect">
            <a:avLst/>
          </a:prstGeom>
          <a:solidFill>
            <a:srgbClr val="00B050"/>
          </a:solidFill>
          <a:ln w="9525">
            <a:solidFill>
              <a:schemeClr val="tx1"/>
            </a:solidFill>
            <a:miter lim="800000"/>
            <a:headEnd/>
            <a:tailEnd/>
          </a:ln>
        </p:spPr>
        <p:txBody>
          <a:bodyPr wrap="none" anchor="ctr"/>
          <a:lstStyle/>
          <a:p>
            <a:pPr defTabSz="912813"/>
            <a:r>
              <a:rPr lang="en-GB" sz="1400">
                <a:solidFill>
                  <a:schemeClr val="bg1"/>
                </a:solidFill>
              </a:rPr>
              <a:t>650 AC</a:t>
            </a:r>
          </a:p>
        </p:txBody>
      </p:sp>
      <p:cxnSp>
        <p:nvCxnSpPr>
          <p:cNvPr id="41" name="Straight Arrow Connector 18"/>
          <p:cNvCxnSpPr>
            <a:cxnSpLocks noChangeShapeType="1"/>
          </p:cNvCxnSpPr>
          <p:nvPr/>
        </p:nvCxnSpPr>
        <p:spPr bwMode="auto">
          <a:xfrm>
            <a:off x="3876488" y="2630525"/>
            <a:ext cx="995362"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43" name="Rectangle 18"/>
          <p:cNvSpPr>
            <a:spLocks noChangeArrowheads="1"/>
          </p:cNvSpPr>
          <p:nvPr/>
        </p:nvSpPr>
        <p:spPr bwMode="auto">
          <a:xfrm>
            <a:off x="579250" y="4857788"/>
            <a:ext cx="75565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buFont typeface="Arial" pitchFamily="34" charset="0"/>
              <a:buChar char="•"/>
            </a:pPr>
            <a:r>
              <a:rPr lang="en-GB" sz="1600" b="0">
                <a:solidFill>
                  <a:srgbClr val="000000"/>
                </a:solidFill>
              </a:rPr>
              <a:t> In a term the market risk is in charge of the insurer</a:t>
            </a:r>
          </a:p>
          <a:p>
            <a:pPr algn="just" defTabSz="912813">
              <a:buFont typeface="Arial" pitchFamily="34" charset="0"/>
              <a:buChar char="•"/>
            </a:pPr>
            <a:r>
              <a:rPr lang="en-GB" sz="1600" b="0">
                <a:solidFill>
                  <a:srgbClr val="000000"/>
                </a:solidFill>
              </a:rPr>
              <a:t> the asset stress doesn’t affect the liabilities, therefore all the stress produces a PVFP reduction</a:t>
            </a:r>
            <a:endParaRPr lang="it-IT" sz="1600" b="0">
              <a:solidFill>
                <a:srgbClr val="000000"/>
              </a:solidFill>
            </a:endParaRPr>
          </a:p>
        </p:txBody>
      </p:sp>
      <p:sp>
        <p:nvSpPr>
          <p:cNvPr id="44" name="Text Box 23"/>
          <p:cNvSpPr txBox="1">
            <a:spLocks noChangeArrowheads="1"/>
          </p:cNvSpPr>
          <p:nvPr/>
        </p:nvSpPr>
        <p:spPr bwMode="auto">
          <a:xfrm>
            <a:off x="534800" y="3897350"/>
            <a:ext cx="7908925"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pitchFamily="34" charset="0"/>
              </a:defRPr>
            </a:lvl1pPr>
            <a:lvl2pPr marL="742950" indent="-285750" defTabSz="912813">
              <a:defRPr sz="900" b="1">
                <a:solidFill>
                  <a:schemeClr val="tx1"/>
                </a:solidFill>
                <a:latin typeface="Arial" pitchFamily="34" charset="0"/>
              </a:defRPr>
            </a:lvl2pPr>
            <a:lvl3pPr marL="1143000" indent="-228600" defTabSz="912813">
              <a:defRPr sz="900" b="1">
                <a:solidFill>
                  <a:schemeClr val="tx1"/>
                </a:solidFill>
                <a:latin typeface="Arial" pitchFamily="34" charset="0"/>
              </a:defRPr>
            </a:lvl3pPr>
            <a:lvl4pPr marL="1600200" indent="-228600" defTabSz="912813">
              <a:defRPr sz="900" b="1">
                <a:solidFill>
                  <a:schemeClr val="tx1"/>
                </a:solidFill>
                <a:latin typeface="Arial" pitchFamily="34" charset="0"/>
              </a:defRPr>
            </a:lvl4pPr>
            <a:lvl5pPr marL="2057400" indent="-228600" defTabSz="912813">
              <a:defRPr sz="900" b="1">
                <a:solidFill>
                  <a:schemeClr val="tx1"/>
                </a:solidFill>
                <a:latin typeface="Arial" pitchFamily="34" charset="0"/>
              </a:defRPr>
            </a:lvl5pPr>
            <a:lvl6pPr marL="2514600" indent="-228600" algn="ctr" defTabSz="912813" eaLnBrk="0" fontAlgn="base" hangingPunct="0">
              <a:spcBef>
                <a:spcPct val="0"/>
              </a:spcBef>
              <a:spcAft>
                <a:spcPct val="0"/>
              </a:spcAft>
              <a:defRPr sz="900" b="1">
                <a:solidFill>
                  <a:schemeClr val="tx1"/>
                </a:solidFill>
                <a:latin typeface="Arial" pitchFamily="34" charset="0"/>
              </a:defRPr>
            </a:lvl6pPr>
            <a:lvl7pPr marL="2971800" indent="-228600" algn="ctr" defTabSz="912813" eaLnBrk="0" fontAlgn="base" hangingPunct="0">
              <a:spcBef>
                <a:spcPct val="0"/>
              </a:spcBef>
              <a:spcAft>
                <a:spcPct val="0"/>
              </a:spcAft>
              <a:defRPr sz="900" b="1">
                <a:solidFill>
                  <a:schemeClr val="tx1"/>
                </a:solidFill>
                <a:latin typeface="Arial" pitchFamily="34" charset="0"/>
              </a:defRPr>
            </a:lvl7pPr>
            <a:lvl8pPr marL="3429000" indent="-228600" algn="ctr" defTabSz="912813" eaLnBrk="0" fontAlgn="base" hangingPunct="0">
              <a:spcBef>
                <a:spcPct val="0"/>
              </a:spcBef>
              <a:spcAft>
                <a:spcPct val="0"/>
              </a:spcAft>
              <a:defRPr sz="900" b="1">
                <a:solidFill>
                  <a:schemeClr val="tx1"/>
                </a:solidFill>
                <a:latin typeface="Arial" pitchFamily="34" charset="0"/>
              </a:defRPr>
            </a:lvl8pPr>
            <a:lvl9pPr marL="3886200" indent="-228600" algn="ctr" defTabSz="912813" eaLnBrk="0" fontAlgn="base" hangingPunct="0">
              <a:spcBef>
                <a:spcPct val="0"/>
              </a:spcBef>
              <a:spcAft>
                <a:spcPct val="0"/>
              </a:spcAft>
              <a:defRPr sz="900" b="1">
                <a:solidFill>
                  <a:schemeClr val="tx1"/>
                </a:solidFill>
                <a:latin typeface="Arial" pitchFamily="34" charset="0"/>
              </a:defRPr>
            </a:lvl9pPr>
          </a:lstStyle>
          <a:p>
            <a:pPr algn="l"/>
            <a:r>
              <a:rPr lang="en-GB" sz="1600" dirty="0"/>
              <a:t>Change in Market Value = 50</a:t>
            </a:r>
          </a:p>
          <a:p>
            <a:pPr algn="l"/>
            <a:r>
              <a:rPr lang="en-GB" sz="1600" dirty="0"/>
              <a:t>Change in Liabilities= 0</a:t>
            </a:r>
          </a:p>
          <a:p>
            <a:pPr algn="l"/>
            <a:r>
              <a:rPr lang="en-GB" sz="1600" dirty="0" smtClean="0"/>
              <a:t>SCR </a:t>
            </a:r>
            <a:r>
              <a:rPr lang="en-GB" sz="1600" dirty="0"/>
              <a:t>= AC – </a:t>
            </a:r>
            <a:r>
              <a:rPr lang="en-GB" sz="1600" dirty="0" err="1"/>
              <a:t>AC</a:t>
            </a:r>
            <a:r>
              <a:rPr lang="en-GB" sz="1600" baseline="30000" dirty="0" err="1"/>
              <a:t>equity</a:t>
            </a:r>
            <a:r>
              <a:rPr lang="en-GB" sz="1600" dirty="0"/>
              <a:t> = 50</a:t>
            </a:r>
          </a:p>
          <a:p>
            <a:pPr algn="l"/>
            <a:r>
              <a:rPr lang="en-GB" sz="1600" dirty="0"/>
              <a:t>Liability absorption = change in liabilities / change in assets = 0/50 = 0%</a:t>
            </a:r>
          </a:p>
        </p:txBody>
      </p:sp>
      <p:sp>
        <p:nvSpPr>
          <p:cNvPr id="2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1122545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15900" y="644525"/>
            <a:ext cx="8229600" cy="350838"/>
          </a:xfrm>
        </p:spPr>
        <p:txBody>
          <a:bodyPr/>
          <a:lstStyle/>
          <a:p>
            <a:pPr defTabSz="912813"/>
            <a:r>
              <a:rPr lang="en-GB" sz="2000" smtClean="0"/>
              <a:t>Methodology: Available Capital</a:t>
            </a:r>
          </a:p>
        </p:txBody>
      </p:sp>
      <p:graphicFrame>
        <p:nvGraphicFramePr>
          <p:cNvPr id="294943" name="Group 31"/>
          <p:cNvGraphicFramePr>
            <a:graphicFrameLocks noGrp="1"/>
          </p:cNvGraphicFramePr>
          <p:nvPr>
            <p:extLst>
              <p:ext uri="{D42A27DB-BD31-4B8C-83A1-F6EECF244321}">
                <p14:modId xmlns:p14="http://schemas.microsoft.com/office/powerpoint/2010/main" xmlns="" val="2172889997"/>
              </p:ext>
            </p:extLst>
          </p:nvPr>
        </p:nvGraphicFramePr>
        <p:xfrm>
          <a:off x="3492500" y="1268413"/>
          <a:ext cx="4968875" cy="4892675"/>
        </p:xfrm>
        <a:graphic>
          <a:graphicData uri="http://schemas.openxmlformats.org/drawingml/2006/table">
            <a:tbl>
              <a:tblPr/>
              <a:tblGrid>
                <a:gridCol w="1527175"/>
                <a:gridCol w="3441700"/>
              </a:tblGrid>
              <a:tr h="4892675">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r>
                        <a:rPr kumimoji="0" lang="en-GB" sz="1200" b="1" i="0" u="none" strike="noStrike" cap="none" normalizeH="0" baseline="0" dirty="0" smtClean="0">
                          <a:ln>
                            <a:noFill/>
                          </a:ln>
                          <a:solidFill>
                            <a:srgbClr val="7A0000"/>
                          </a:solidFill>
                          <a:effectLst/>
                          <a:latin typeface="Arial" pitchFamily="34" charset="0"/>
                        </a:rPr>
                        <a:t>Available Capital under Economic Balance Sheet</a:t>
                      </a:r>
                    </a:p>
                  </a:txBody>
                  <a:tcPr marT="45726" marB="45726" horzOverflow="overflow">
                    <a:lnL cap="flat">
                      <a:noFill/>
                    </a:lnL>
                    <a:lnR w="38100" cap="flat" cmpd="sng" algn="ctr">
                      <a:solidFill>
                        <a:schemeClr val="bg1"/>
                      </a:solidFill>
                      <a:prstDash val="solid"/>
                      <a:round/>
                      <a:headEnd type="none" w="med" len="med"/>
                      <a:tailEnd type="none" w="med" len="med"/>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5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itchFamily="34" charset="0"/>
                      </a:endParaRPr>
                    </a:p>
                    <a:p>
                      <a:pPr marL="180975" marR="0" lvl="0" indent="-180975" algn="l" defTabSz="914400" rtl="0" eaLnBrk="1" fontAlgn="base" latinLnBrk="0" hangingPunct="1">
                        <a:lnSpc>
                          <a:spcPct val="100000"/>
                        </a:lnSpc>
                        <a:spcBef>
                          <a:spcPct val="25000"/>
                        </a:spcBef>
                        <a:spcAft>
                          <a:spcPct val="0"/>
                        </a:spcAft>
                        <a:buClrTx/>
                        <a:buSzTx/>
                        <a:buFontTx/>
                        <a:buChar char="•"/>
                        <a:tabLst/>
                      </a:pPr>
                      <a:r>
                        <a:rPr kumimoji="0" lang="en-GB" sz="1200" b="1" i="0" u="none" strike="noStrike" cap="none" normalizeH="0" baseline="0" dirty="0" smtClean="0">
                          <a:ln>
                            <a:noFill/>
                          </a:ln>
                          <a:solidFill>
                            <a:schemeClr val="tx1"/>
                          </a:solidFill>
                          <a:effectLst/>
                          <a:latin typeface="Arial" pitchFamily="34" charset="0"/>
                        </a:rPr>
                        <a:t>Available Capital</a:t>
                      </a:r>
                      <a:r>
                        <a:rPr kumimoji="0" lang="en-GB" sz="1200" b="0" i="0" u="none" strike="noStrike" cap="none" normalizeH="0" baseline="0" dirty="0" smtClean="0">
                          <a:ln>
                            <a:noFill/>
                          </a:ln>
                          <a:solidFill>
                            <a:schemeClr val="tx1"/>
                          </a:solidFill>
                          <a:effectLst/>
                          <a:latin typeface="Arial" pitchFamily="34" charset="0"/>
                        </a:rPr>
                        <a:t> is the difference between the fair value of assets and the fair value of all liabilities </a:t>
                      </a:r>
                    </a:p>
                    <a:p>
                      <a:pPr marL="180975" marR="0" lvl="0" indent="-180975" algn="l" defTabSz="914400" rtl="0" eaLnBrk="1" fontAlgn="base" latinLnBrk="0" hangingPunct="1">
                        <a:lnSpc>
                          <a:spcPct val="100000"/>
                        </a:lnSpc>
                        <a:spcBef>
                          <a:spcPct val="25000"/>
                        </a:spcBef>
                        <a:spcAft>
                          <a:spcPct val="0"/>
                        </a:spcAft>
                        <a:buClrTx/>
                        <a:buSzTx/>
                        <a:buFontTx/>
                        <a:buChar char="•"/>
                        <a:tabLst/>
                      </a:pPr>
                      <a:r>
                        <a:rPr kumimoji="0" lang="en-GB" sz="1200" b="1" i="0" u="none" strike="noStrike" cap="none" normalizeH="0" baseline="0" dirty="0" smtClean="0">
                          <a:ln>
                            <a:noFill/>
                          </a:ln>
                          <a:solidFill>
                            <a:schemeClr val="tx1"/>
                          </a:solidFill>
                          <a:effectLst/>
                          <a:latin typeface="Arial" pitchFamily="34" charset="0"/>
                        </a:rPr>
                        <a:t>Fair Value of Insurance Liabilities</a:t>
                      </a:r>
                      <a:r>
                        <a:rPr kumimoji="0" lang="en-GB" sz="1200" b="0" i="0" u="none" strike="noStrike" cap="none" normalizeH="0" baseline="0" dirty="0" smtClean="0">
                          <a:ln>
                            <a:noFill/>
                          </a:ln>
                          <a:solidFill>
                            <a:schemeClr val="tx1"/>
                          </a:solidFill>
                          <a:effectLst/>
                          <a:latin typeface="Arial" pitchFamily="34" charset="0"/>
                        </a:rPr>
                        <a:t> is estimated by projecting and discounting all future cash flows on a market consistent basis. It has two components: the Best Estimate Liability (BEL) and the Risk Margin.</a:t>
                      </a:r>
                    </a:p>
                    <a:p>
                      <a:pPr marL="542925" marR="0" lvl="1" indent="-182563" algn="l" defTabSz="914400" rtl="0" eaLnBrk="1" fontAlgn="base" latinLnBrk="0" hangingPunct="1">
                        <a:lnSpc>
                          <a:spcPct val="100000"/>
                        </a:lnSpc>
                        <a:spcBef>
                          <a:spcPct val="25000"/>
                        </a:spcBef>
                        <a:spcAft>
                          <a:spcPct val="0"/>
                        </a:spcAft>
                        <a:buClrTx/>
                        <a:buSzTx/>
                        <a:buFontTx/>
                        <a:buChar char="–"/>
                        <a:tabLst/>
                      </a:pPr>
                      <a:r>
                        <a:rPr kumimoji="0" lang="en-GB" sz="1200" b="0" i="0" u="none" strike="noStrike" cap="none" normalizeH="0" baseline="0" dirty="0" smtClean="0">
                          <a:ln>
                            <a:noFill/>
                          </a:ln>
                          <a:solidFill>
                            <a:schemeClr val="tx1"/>
                          </a:solidFill>
                          <a:effectLst/>
                          <a:latin typeface="Arial" pitchFamily="34" charset="0"/>
                        </a:rPr>
                        <a:t>BEL is based on market values where they exist, and on estimates of market values where they do not exist (mark to model approach)</a:t>
                      </a:r>
                    </a:p>
                    <a:p>
                      <a:pPr marL="542925" marR="0" lvl="1" indent="-182563" algn="l" defTabSz="914400" rtl="0" eaLnBrk="1" fontAlgn="base" latinLnBrk="0" hangingPunct="1">
                        <a:lnSpc>
                          <a:spcPct val="100000"/>
                        </a:lnSpc>
                        <a:spcBef>
                          <a:spcPct val="25000"/>
                        </a:spcBef>
                        <a:spcAft>
                          <a:spcPct val="0"/>
                        </a:spcAft>
                        <a:buClrTx/>
                        <a:buSzTx/>
                        <a:buFontTx/>
                        <a:buChar char="–"/>
                        <a:tabLst/>
                      </a:pPr>
                      <a:r>
                        <a:rPr kumimoji="0" lang="en-GB" sz="1200" b="0" i="0" u="none" strike="noStrike" cap="none" normalizeH="0" baseline="0" dirty="0" smtClean="0">
                          <a:ln>
                            <a:noFill/>
                          </a:ln>
                          <a:solidFill>
                            <a:schemeClr val="tx1"/>
                          </a:solidFill>
                          <a:effectLst/>
                          <a:latin typeface="Arial" pitchFamily="34" charset="0"/>
                        </a:rPr>
                        <a:t>Risk Margin reflects the margin required over BEL for situations where market prices cannot be observed, and is calculated using a cost of capital approach. </a:t>
                      </a:r>
                    </a:p>
                    <a:p>
                      <a:pPr marL="542925" marR="0" lvl="1" indent="-182563" algn="l" defTabSz="914400" rtl="0" eaLnBrk="1" fontAlgn="base" latinLnBrk="0" hangingPunct="1">
                        <a:lnSpc>
                          <a:spcPct val="100000"/>
                        </a:lnSpc>
                        <a:spcBef>
                          <a:spcPct val="25000"/>
                        </a:spcBef>
                        <a:spcAft>
                          <a:spcPct val="0"/>
                        </a:spcAft>
                        <a:buClrTx/>
                        <a:buSzTx/>
                        <a:buFontTx/>
                        <a:buChar char="–"/>
                        <a:tabLst/>
                      </a:pPr>
                      <a:r>
                        <a:rPr kumimoji="0" lang="en-GB" sz="1200" b="0" i="0" u="none" strike="noStrike" cap="none" normalizeH="0" baseline="0" dirty="0" smtClean="0">
                          <a:ln>
                            <a:noFill/>
                          </a:ln>
                          <a:solidFill>
                            <a:schemeClr val="tx1"/>
                          </a:solidFill>
                          <a:effectLst/>
                          <a:latin typeface="Arial" pitchFamily="34" charset="0"/>
                        </a:rPr>
                        <a:t>Fair Value of Liabilities also includes the </a:t>
                      </a:r>
                      <a:r>
                        <a:rPr kumimoji="0" lang="en-GB" sz="1200" b="1" i="0" u="none" strike="noStrike" cap="none" normalizeH="0" baseline="0" dirty="0" smtClean="0">
                          <a:ln>
                            <a:noFill/>
                          </a:ln>
                          <a:solidFill>
                            <a:schemeClr val="tx1"/>
                          </a:solidFill>
                          <a:effectLst/>
                          <a:latin typeface="Arial" pitchFamily="34" charset="0"/>
                        </a:rPr>
                        <a:t>deferred tax liability </a:t>
                      </a:r>
                      <a:r>
                        <a:rPr kumimoji="0" lang="en-GB" sz="1200" b="0" i="0" u="none" strike="noStrike" cap="none" normalizeH="0" baseline="0" dirty="0" smtClean="0">
                          <a:ln>
                            <a:noFill/>
                          </a:ln>
                          <a:solidFill>
                            <a:schemeClr val="tx1"/>
                          </a:solidFill>
                          <a:effectLst/>
                          <a:latin typeface="Arial" pitchFamily="34" charset="0"/>
                        </a:rPr>
                        <a:t>from tax on profits that are expected to emerge on the difference between fair values and fiscal values of assets and liabilities.</a:t>
                      </a:r>
                    </a:p>
                  </a:txBody>
                  <a:tcPr marT="45726" marB="45726" horzOverflow="overflow">
                    <a:lnL w="38100" cap="flat" cmpd="sng" algn="ctr">
                      <a:solidFill>
                        <a:schemeClr val="bg1"/>
                      </a:solidFill>
                      <a:prstDash val="solid"/>
                      <a:round/>
                      <a:headEnd type="none" w="med" len="med"/>
                      <a:tailEnd type="none" w="med" len="med"/>
                    </a:lnL>
                    <a:lnR cap="flat">
                      <a:noFill/>
                    </a:lnR>
                    <a:lnT w="9525" cap="flat" cmpd="sng" algn="ctr">
                      <a:solidFill>
                        <a:srgbClr val="7A0000"/>
                      </a:solidFill>
                      <a:prstDash val="solid"/>
                      <a:round/>
                      <a:headEnd type="none" w="med" len="med"/>
                      <a:tailEnd type="none" w="med" len="med"/>
                    </a:lnT>
                    <a:lnB w="9525" cap="flat" cmpd="sng" algn="ctr">
                      <a:solidFill>
                        <a:srgbClr val="7A0000"/>
                      </a:solidFill>
                      <a:prstDash val="solid"/>
                      <a:round/>
                      <a:headEnd type="none" w="med" len="med"/>
                      <a:tailEnd type="none" w="med" len="med"/>
                    </a:lnB>
                    <a:lnTlToBr>
                      <a:noFill/>
                    </a:lnTlToBr>
                    <a:lnBlToTr>
                      <a:noFill/>
                    </a:lnBlToTr>
                    <a:noFill/>
                  </a:tcPr>
                </a:tc>
              </a:tr>
            </a:tbl>
          </a:graphicData>
        </a:graphic>
      </p:graphicFrame>
      <p:sp>
        <p:nvSpPr>
          <p:cNvPr id="59401" name="Rectangle 11"/>
          <p:cNvSpPr>
            <a:spLocks noChangeArrowheads="1"/>
          </p:cNvSpPr>
          <p:nvPr/>
        </p:nvSpPr>
        <p:spPr bwMode="auto">
          <a:xfrm>
            <a:off x="1168400" y="1484314"/>
            <a:ext cx="827088" cy="1655762"/>
          </a:xfrm>
          <a:prstGeom prst="rect">
            <a:avLst/>
          </a:prstGeom>
          <a:solidFill>
            <a:schemeClr val="accent1"/>
          </a:solidFill>
          <a:ln w="12700">
            <a:solidFill>
              <a:schemeClr val="bg2"/>
            </a:solidFill>
            <a:miter lim="800000"/>
            <a:headEnd/>
            <a:tailEnd/>
          </a:ln>
        </p:spPr>
        <p:txBody>
          <a:bodyPr wrap="none" anchor="ctr"/>
          <a:lstStyle/>
          <a:p>
            <a:pPr defTabSz="912813"/>
            <a:r>
              <a:rPr lang="en-GB" dirty="0" smtClean="0">
                <a:solidFill>
                  <a:srgbClr val="FFFFFF"/>
                </a:solidFill>
              </a:rPr>
              <a:t>Available </a:t>
            </a:r>
          </a:p>
          <a:p>
            <a:pPr defTabSz="912813"/>
            <a:r>
              <a:rPr lang="en-GB" dirty="0" smtClean="0">
                <a:solidFill>
                  <a:srgbClr val="FFFFFF"/>
                </a:solidFill>
              </a:rPr>
              <a:t>Capital</a:t>
            </a:r>
            <a:endParaRPr lang="en-GB" dirty="0">
              <a:solidFill>
                <a:srgbClr val="FFFFFF"/>
              </a:solidFill>
            </a:endParaRPr>
          </a:p>
        </p:txBody>
      </p:sp>
      <p:sp>
        <p:nvSpPr>
          <p:cNvPr id="59403" name="Rectangle 13"/>
          <p:cNvSpPr>
            <a:spLocks noChangeArrowheads="1"/>
          </p:cNvSpPr>
          <p:nvPr/>
        </p:nvSpPr>
        <p:spPr bwMode="auto">
          <a:xfrm>
            <a:off x="1169988" y="3716338"/>
            <a:ext cx="827087" cy="2376487"/>
          </a:xfrm>
          <a:prstGeom prst="rect">
            <a:avLst/>
          </a:prstGeom>
          <a:solidFill>
            <a:schemeClr val="bg2"/>
          </a:solidFill>
          <a:ln w="12700">
            <a:solidFill>
              <a:schemeClr val="bg2"/>
            </a:solidFill>
            <a:miter lim="800000"/>
            <a:headEnd/>
            <a:tailEnd/>
          </a:ln>
        </p:spPr>
        <p:txBody>
          <a:bodyPr wrap="none" anchor="ctr"/>
          <a:lstStyle/>
          <a:p>
            <a:pPr defTabSz="912813"/>
            <a:r>
              <a:rPr lang="en-GB">
                <a:solidFill>
                  <a:srgbClr val="FFFFFF"/>
                </a:solidFill>
              </a:rPr>
              <a:t>Best</a:t>
            </a:r>
          </a:p>
          <a:p>
            <a:pPr defTabSz="912813"/>
            <a:r>
              <a:rPr lang="en-GB">
                <a:solidFill>
                  <a:srgbClr val="FFFFFF"/>
                </a:solidFill>
              </a:rPr>
              <a:t>Estimate</a:t>
            </a:r>
          </a:p>
          <a:p>
            <a:pPr defTabSz="912813"/>
            <a:r>
              <a:rPr lang="en-GB">
                <a:solidFill>
                  <a:srgbClr val="FFFFFF"/>
                </a:solidFill>
              </a:rPr>
              <a:t>of</a:t>
            </a:r>
          </a:p>
          <a:p>
            <a:pPr defTabSz="912813"/>
            <a:r>
              <a:rPr lang="en-GB">
                <a:solidFill>
                  <a:srgbClr val="FFFFFF"/>
                </a:solidFill>
              </a:rPr>
              <a:t>Liabilities</a:t>
            </a:r>
          </a:p>
        </p:txBody>
      </p:sp>
      <p:sp>
        <p:nvSpPr>
          <p:cNvPr id="59404" name="Rectangle 14"/>
          <p:cNvSpPr>
            <a:spLocks noChangeArrowheads="1"/>
          </p:cNvSpPr>
          <p:nvPr/>
        </p:nvSpPr>
        <p:spPr bwMode="auto">
          <a:xfrm>
            <a:off x="1169988" y="3140075"/>
            <a:ext cx="827087" cy="576263"/>
          </a:xfrm>
          <a:prstGeom prst="rect">
            <a:avLst/>
          </a:prstGeom>
          <a:solidFill>
            <a:srgbClr val="C0C0C0"/>
          </a:solidFill>
          <a:ln w="12700">
            <a:solidFill>
              <a:schemeClr val="bg2"/>
            </a:solidFill>
            <a:miter lim="800000"/>
            <a:headEnd/>
            <a:tailEnd/>
          </a:ln>
        </p:spPr>
        <p:txBody>
          <a:bodyPr wrap="none" anchor="ctr"/>
          <a:lstStyle/>
          <a:p>
            <a:pPr defTabSz="912813"/>
            <a:r>
              <a:rPr lang="en-GB" b="0" dirty="0" smtClean="0">
                <a:solidFill>
                  <a:srgbClr val="000000"/>
                </a:solidFill>
              </a:rPr>
              <a:t>Risk Margin</a:t>
            </a:r>
            <a:endParaRPr lang="en-GB" b="0" dirty="0">
              <a:solidFill>
                <a:srgbClr val="000000"/>
              </a:solidFill>
            </a:endParaRPr>
          </a:p>
        </p:txBody>
      </p:sp>
      <p:sp>
        <p:nvSpPr>
          <p:cNvPr id="59405" name="Rectangle 15"/>
          <p:cNvSpPr>
            <a:spLocks noChangeArrowheads="1"/>
          </p:cNvSpPr>
          <p:nvPr/>
        </p:nvSpPr>
        <p:spPr bwMode="auto">
          <a:xfrm>
            <a:off x="250825" y="1477963"/>
            <a:ext cx="827088" cy="4614862"/>
          </a:xfrm>
          <a:prstGeom prst="rect">
            <a:avLst/>
          </a:prstGeom>
          <a:gradFill rotWithShape="1">
            <a:gsLst>
              <a:gs pos="0">
                <a:schemeClr val="accent1"/>
              </a:gs>
              <a:gs pos="100000">
                <a:schemeClr val="bg2"/>
              </a:gs>
            </a:gsLst>
            <a:lin ang="5400000" scaled="1"/>
          </a:gradFill>
          <a:ln w="11176">
            <a:solidFill>
              <a:schemeClr val="bg2"/>
            </a:solidFill>
            <a:miter lim="800000"/>
            <a:headEnd/>
            <a:tailEnd/>
          </a:ln>
        </p:spPr>
        <p:txBody>
          <a:bodyPr anchor="ctr" anchorCtr="1"/>
          <a:lstStyle/>
          <a:p>
            <a:pPr defTabSz="912813"/>
            <a:r>
              <a:rPr lang="en-GB">
                <a:solidFill>
                  <a:srgbClr val="FFFFFF"/>
                </a:solidFill>
              </a:rPr>
              <a:t>Market value of assets</a:t>
            </a:r>
          </a:p>
        </p:txBody>
      </p:sp>
      <p:sp>
        <p:nvSpPr>
          <p:cNvPr id="59406" name="AutoShape 16"/>
          <p:cNvSpPr>
            <a:spLocks/>
          </p:cNvSpPr>
          <p:nvPr/>
        </p:nvSpPr>
        <p:spPr bwMode="auto">
          <a:xfrm>
            <a:off x="2051050" y="1484313"/>
            <a:ext cx="144463" cy="1655762"/>
          </a:xfrm>
          <a:prstGeom prst="rightBrace">
            <a:avLst>
              <a:gd name="adj1" fmla="val 95512"/>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defTabSz="912813"/>
            <a:endParaRPr lang="en-US" sz="1600" b="0" i="1">
              <a:solidFill>
                <a:srgbClr val="000000"/>
              </a:solidFill>
            </a:endParaRPr>
          </a:p>
        </p:txBody>
      </p:sp>
      <p:sp>
        <p:nvSpPr>
          <p:cNvPr id="59407" name="Text Box 17"/>
          <p:cNvSpPr txBox="1">
            <a:spLocks noChangeArrowheads="1"/>
          </p:cNvSpPr>
          <p:nvPr/>
        </p:nvSpPr>
        <p:spPr bwMode="auto">
          <a:xfrm>
            <a:off x="2257425" y="1997075"/>
            <a:ext cx="852488"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30000"/>
              </a:lnSpc>
              <a:buFont typeface="Arial" charset="0"/>
              <a:buNone/>
            </a:pPr>
            <a:r>
              <a:rPr lang="en-GB" sz="1200">
                <a:solidFill>
                  <a:srgbClr val="000000"/>
                </a:solidFill>
              </a:rPr>
              <a:t>Available</a:t>
            </a:r>
          </a:p>
          <a:p>
            <a:pPr>
              <a:lnSpc>
                <a:spcPct val="130000"/>
              </a:lnSpc>
              <a:buFont typeface="Arial" charset="0"/>
              <a:buNone/>
            </a:pPr>
            <a:r>
              <a:rPr lang="en-GB" sz="1200">
                <a:solidFill>
                  <a:srgbClr val="000000"/>
                </a:solidFill>
              </a:rPr>
              <a:t>Capital</a:t>
            </a:r>
          </a:p>
        </p:txBody>
      </p:sp>
      <p:sp>
        <p:nvSpPr>
          <p:cNvPr id="59408" name="AutoShape 18"/>
          <p:cNvSpPr>
            <a:spLocks noChangeArrowheads="1"/>
          </p:cNvSpPr>
          <p:nvPr/>
        </p:nvSpPr>
        <p:spPr bwMode="auto">
          <a:xfrm rot="5400000">
            <a:off x="2484438" y="2182813"/>
            <a:ext cx="1490662" cy="195262"/>
          </a:xfrm>
          <a:prstGeom prst="triangle">
            <a:avLst>
              <a:gd name="adj" fmla="val 50000"/>
            </a:avLst>
          </a:prstGeom>
          <a:solidFill>
            <a:schemeClr val="accent1"/>
          </a:solidFill>
          <a:ln>
            <a:noFill/>
          </a:ln>
          <a:effectLst>
            <a:outerShdw dist="53882"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801688"/>
            <a:endParaRPr lang="en-US" b="0">
              <a:solidFill>
                <a:srgbClr val="000000"/>
              </a:solidFill>
            </a:endParaRPr>
          </a:p>
        </p:txBody>
      </p:sp>
      <p:grpSp>
        <p:nvGrpSpPr>
          <p:cNvPr id="59409" name="Group 19"/>
          <p:cNvGrpSpPr>
            <a:grpSpLocks/>
          </p:cNvGrpSpPr>
          <p:nvPr/>
        </p:nvGrpSpPr>
        <p:grpSpPr bwMode="auto">
          <a:xfrm>
            <a:off x="179388" y="5461000"/>
            <a:ext cx="936625" cy="271463"/>
            <a:chOff x="714" y="2854"/>
            <a:chExt cx="511" cy="125"/>
          </a:xfrm>
        </p:grpSpPr>
        <p:sp>
          <p:nvSpPr>
            <p:cNvPr id="59417" name="Line 20"/>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9418" name="Line 21"/>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9410" name="Group 22"/>
          <p:cNvGrpSpPr>
            <a:grpSpLocks/>
          </p:cNvGrpSpPr>
          <p:nvPr/>
        </p:nvGrpSpPr>
        <p:grpSpPr bwMode="auto">
          <a:xfrm>
            <a:off x="1116013" y="5461000"/>
            <a:ext cx="936625" cy="271463"/>
            <a:chOff x="714" y="2854"/>
            <a:chExt cx="511" cy="125"/>
          </a:xfrm>
        </p:grpSpPr>
        <p:sp>
          <p:nvSpPr>
            <p:cNvPr id="59415" name="Line 23"/>
            <p:cNvSpPr>
              <a:spLocks noChangeShapeType="1"/>
            </p:cNvSpPr>
            <p:nvPr/>
          </p:nvSpPr>
          <p:spPr bwMode="auto">
            <a:xfrm flipV="1">
              <a:off x="714" y="285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9416" name="Line 24"/>
            <p:cNvSpPr>
              <a:spLocks noChangeShapeType="1"/>
            </p:cNvSpPr>
            <p:nvPr/>
          </p:nvSpPr>
          <p:spPr bwMode="auto">
            <a:xfrm flipV="1">
              <a:off x="715" y="2894"/>
              <a:ext cx="510" cy="8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it-IT"/>
            </a:p>
          </p:txBody>
        </p:sp>
      </p:grpSp>
      <p:sp>
        <p:nvSpPr>
          <p:cNvPr id="59411" name="Text Box 25"/>
          <p:cNvSpPr txBox="1">
            <a:spLocks noChangeArrowheads="1"/>
          </p:cNvSpPr>
          <p:nvPr/>
        </p:nvSpPr>
        <p:spPr bwMode="auto">
          <a:xfrm>
            <a:off x="2268538" y="4300538"/>
            <a:ext cx="91281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marL="455613" indent="-455613"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pPr>
              <a:lnSpc>
                <a:spcPct val="130000"/>
              </a:lnSpc>
              <a:buFont typeface="Arial" charset="0"/>
              <a:buNone/>
            </a:pPr>
            <a:r>
              <a:rPr lang="en-GB" sz="1200">
                <a:solidFill>
                  <a:srgbClr val="000000"/>
                </a:solidFill>
              </a:rPr>
              <a:t>Fair Value</a:t>
            </a:r>
          </a:p>
          <a:p>
            <a:pPr>
              <a:lnSpc>
                <a:spcPct val="130000"/>
              </a:lnSpc>
              <a:buFont typeface="Arial" charset="0"/>
              <a:buNone/>
            </a:pPr>
            <a:r>
              <a:rPr lang="en-GB" sz="1200">
                <a:solidFill>
                  <a:srgbClr val="000000"/>
                </a:solidFill>
              </a:rPr>
              <a:t>of</a:t>
            </a:r>
          </a:p>
          <a:p>
            <a:pPr>
              <a:lnSpc>
                <a:spcPct val="130000"/>
              </a:lnSpc>
              <a:buFont typeface="Arial" charset="0"/>
              <a:buNone/>
            </a:pPr>
            <a:r>
              <a:rPr lang="en-GB" sz="1200">
                <a:solidFill>
                  <a:srgbClr val="000000"/>
                </a:solidFill>
              </a:rPr>
              <a:t>Liabilities</a:t>
            </a:r>
          </a:p>
        </p:txBody>
      </p:sp>
      <p:sp>
        <p:nvSpPr>
          <p:cNvPr id="59412" name="AutoShape 26"/>
          <p:cNvSpPr>
            <a:spLocks/>
          </p:cNvSpPr>
          <p:nvPr/>
        </p:nvSpPr>
        <p:spPr bwMode="auto">
          <a:xfrm>
            <a:off x="2051050" y="3179763"/>
            <a:ext cx="144463" cy="2879725"/>
          </a:xfrm>
          <a:prstGeom prst="rightBrace">
            <a:avLst>
              <a:gd name="adj1" fmla="val 166117"/>
              <a:gd name="adj2" fmla="val 50000"/>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defTabSz="912813"/>
            <a:endParaRPr lang="en-US" sz="1600" b="0" i="1">
              <a:solidFill>
                <a:srgbClr val="000000"/>
              </a:solidFill>
            </a:endParaRPr>
          </a:p>
        </p:txBody>
      </p:sp>
      <p:sp>
        <p:nvSpPr>
          <p:cNvPr id="5941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a:solidFill>
                  <a:srgbClr val="000000"/>
                </a:solidFill>
              </a:rPr>
              <a:t>Solvency 2 Definitions: Available Capital and Capital Requirement</a:t>
            </a:r>
            <a:endParaRPr lang="en-GB" sz="1400" dirty="0"/>
          </a:p>
        </p:txBody>
      </p:sp>
      <p:sp>
        <p:nvSpPr>
          <p:cNvPr id="59414"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29027"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000000"/>
                </a:solidFill>
              </a:rPr>
              <a:t>Equity Risk: Immediate loss in market value of the assets</a:t>
            </a:r>
            <a:endParaRPr lang="en-US" sz="1600">
              <a:solidFill>
                <a:srgbClr val="0070C0"/>
              </a:solidFill>
            </a:endParaRPr>
          </a:p>
        </p:txBody>
      </p:sp>
      <p:sp>
        <p:nvSpPr>
          <p:cNvPr id="129028" name="Rectangle 13"/>
          <p:cNvSpPr>
            <a:spLocks noChangeArrowheads="1"/>
          </p:cNvSpPr>
          <p:nvPr/>
        </p:nvSpPr>
        <p:spPr bwMode="auto">
          <a:xfrm>
            <a:off x="477838" y="2014538"/>
            <a:ext cx="7983537"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51" name="TextBox 150"/>
          <p:cNvSpPr txBox="1"/>
          <p:nvPr/>
        </p:nvSpPr>
        <p:spPr>
          <a:xfrm>
            <a:off x="477838" y="1700213"/>
            <a:ext cx="7983537"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3.Traditional </a:t>
            </a:r>
            <a:r>
              <a:rPr lang="it-IT" sz="1400" dirty="0" err="1">
                <a:solidFill>
                  <a:srgbClr val="000000"/>
                </a:solidFill>
                <a:latin typeface="Arial" pitchFamily="34" charset="0"/>
              </a:rPr>
              <a:t>Saving</a:t>
            </a:r>
            <a:r>
              <a:rPr lang="it-IT" sz="1400" dirty="0">
                <a:solidFill>
                  <a:srgbClr val="000000"/>
                </a:solidFill>
                <a:latin typeface="Arial" pitchFamily="34" charset="0"/>
              </a:rPr>
              <a:t> </a:t>
            </a:r>
            <a:r>
              <a:rPr lang="it-IT" sz="1400" dirty="0" err="1">
                <a:solidFill>
                  <a:srgbClr val="000000"/>
                </a:solidFill>
                <a:latin typeface="Arial" pitchFamily="34" charset="0"/>
              </a:rPr>
              <a:t>contract</a:t>
            </a:r>
            <a:r>
              <a:rPr lang="it-IT" sz="1400" dirty="0">
                <a:solidFill>
                  <a:srgbClr val="000000"/>
                </a:solidFill>
                <a:latin typeface="Arial" pitchFamily="34" charset="0"/>
              </a:rPr>
              <a:t> minimum </a:t>
            </a:r>
            <a:r>
              <a:rPr lang="it-IT" sz="1400" dirty="0" err="1">
                <a:solidFill>
                  <a:srgbClr val="000000"/>
                </a:solidFill>
                <a:latin typeface="Arial" pitchFamily="34" charset="0"/>
              </a:rPr>
              <a:t>guarantee</a:t>
            </a:r>
            <a:r>
              <a:rPr lang="it-IT" sz="1400" dirty="0">
                <a:solidFill>
                  <a:srgbClr val="000000"/>
                </a:solidFill>
                <a:latin typeface="Arial" pitchFamily="34" charset="0"/>
              </a:rPr>
              <a:t> and profit </a:t>
            </a:r>
            <a:r>
              <a:rPr lang="it-IT" sz="1400" dirty="0" err="1">
                <a:solidFill>
                  <a:srgbClr val="000000"/>
                </a:solidFill>
                <a:latin typeface="Arial" pitchFamily="34" charset="0"/>
              </a:rPr>
              <a:t>sharing</a:t>
            </a:r>
            <a:endParaRPr lang="en-US" sz="1400" dirty="0">
              <a:solidFill>
                <a:srgbClr val="00B0F0"/>
              </a:solidFill>
              <a:latin typeface="Arial" pitchFamily="34" charset="0"/>
            </a:endParaRPr>
          </a:p>
        </p:txBody>
      </p:sp>
      <p:cxnSp>
        <p:nvCxnSpPr>
          <p:cNvPr id="56" name="Straight Connector 55"/>
          <p:cNvCxnSpPr/>
          <p:nvPr/>
        </p:nvCxnSpPr>
        <p:spPr bwMode="auto">
          <a:xfrm>
            <a:off x="1095375" y="3673475"/>
            <a:ext cx="4895850" cy="0"/>
          </a:xfrm>
          <a:prstGeom prst="line">
            <a:avLst/>
          </a:prstGeom>
          <a:ln w="3175">
            <a:solidFill>
              <a:schemeClr val="tx1"/>
            </a:solidFill>
            <a:tailEnd type="triangle"/>
          </a:ln>
          <a:extLst/>
        </p:spPr>
        <p:style>
          <a:lnRef idx="1">
            <a:schemeClr val="dk1"/>
          </a:lnRef>
          <a:fillRef idx="0">
            <a:schemeClr val="dk1"/>
          </a:fillRef>
          <a:effectRef idx="0">
            <a:schemeClr val="dk1"/>
          </a:effectRef>
          <a:fontRef idx="minor">
            <a:schemeClr val="tx1"/>
          </a:fontRef>
        </p:style>
      </p:cxnSp>
      <p:sp>
        <p:nvSpPr>
          <p:cNvPr id="129031" name="TextBox 78"/>
          <p:cNvSpPr txBox="1">
            <a:spLocks noChangeArrowheads="1"/>
          </p:cNvSpPr>
          <p:nvPr/>
        </p:nvSpPr>
        <p:spPr bwMode="auto">
          <a:xfrm>
            <a:off x="1035050" y="3681413"/>
            <a:ext cx="1095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Fair Value of Liabilities</a:t>
            </a:r>
          </a:p>
        </p:txBody>
      </p:sp>
      <p:sp>
        <p:nvSpPr>
          <p:cNvPr id="80" name="Rectangle 79"/>
          <p:cNvSpPr/>
          <p:nvPr/>
        </p:nvSpPr>
        <p:spPr bwMode="auto">
          <a:xfrm>
            <a:off x="1290638" y="2479675"/>
            <a:ext cx="684212" cy="1187450"/>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81" name="Rectangle 80"/>
          <p:cNvSpPr/>
          <p:nvPr/>
        </p:nvSpPr>
        <p:spPr bwMode="auto">
          <a:xfrm>
            <a:off x="2827338" y="3468688"/>
            <a:ext cx="682625" cy="180975"/>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82" name="Rectangle 81"/>
          <p:cNvSpPr/>
          <p:nvPr/>
        </p:nvSpPr>
        <p:spPr bwMode="auto">
          <a:xfrm>
            <a:off x="3670300" y="3462338"/>
            <a:ext cx="684213" cy="180975"/>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83" name="Rectangle 82"/>
          <p:cNvSpPr/>
          <p:nvPr/>
        </p:nvSpPr>
        <p:spPr bwMode="auto">
          <a:xfrm>
            <a:off x="4662488" y="3471863"/>
            <a:ext cx="684212" cy="180975"/>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84" name="Rectangle 83"/>
          <p:cNvSpPr/>
          <p:nvPr/>
        </p:nvSpPr>
        <p:spPr bwMode="auto">
          <a:xfrm>
            <a:off x="4662488" y="2682875"/>
            <a:ext cx="684212" cy="792163"/>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37" name="TextBox 97"/>
          <p:cNvSpPr txBox="1">
            <a:spLocks noChangeArrowheads="1"/>
          </p:cNvSpPr>
          <p:nvPr/>
        </p:nvSpPr>
        <p:spPr bwMode="auto">
          <a:xfrm>
            <a:off x="2617788" y="3646488"/>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T+1</a:t>
            </a:r>
          </a:p>
          <a:p>
            <a:r>
              <a:rPr lang="it-IT" sz="1000"/>
              <a:t>Expense</a:t>
            </a:r>
          </a:p>
        </p:txBody>
      </p:sp>
      <p:sp>
        <p:nvSpPr>
          <p:cNvPr id="40" name="Rectangle 39"/>
          <p:cNvSpPr/>
          <p:nvPr/>
        </p:nvSpPr>
        <p:spPr bwMode="auto">
          <a:xfrm>
            <a:off x="4662488" y="2365375"/>
            <a:ext cx="684212" cy="396875"/>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39" name="TextBox 98"/>
          <p:cNvSpPr txBox="1">
            <a:spLocks noChangeArrowheads="1"/>
          </p:cNvSpPr>
          <p:nvPr/>
        </p:nvSpPr>
        <p:spPr bwMode="auto">
          <a:xfrm>
            <a:off x="3444875" y="365442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T+2</a:t>
            </a:r>
          </a:p>
          <a:p>
            <a:r>
              <a:rPr lang="it-IT" sz="1000"/>
              <a:t>Expense</a:t>
            </a:r>
          </a:p>
        </p:txBody>
      </p:sp>
      <p:sp>
        <p:nvSpPr>
          <p:cNvPr id="102" name="Left Arrow Callout 101"/>
          <p:cNvSpPr/>
          <p:nvPr/>
        </p:nvSpPr>
        <p:spPr bwMode="auto">
          <a:xfrm>
            <a:off x="2016125" y="2084388"/>
            <a:ext cx="3500438" cy="2124075"/>
          </a:xfrm>
          <a:prstGeom prst="leftArrowCallout">
            <a:avLst>
              <a:gd name="adj1" fmla="val 12384"/>
              <a:gd name="adj2" fmla="val 25000"/>
              <a:gd name="adj3" fmla="val 25000"/>
              <a:gd name="adj4" fmla="val 79852"/>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cxnSp>
        <p:nvCxnSpPr>
          <p:cNvPr id="106" name="Straight Connector 105"/>
          <p:cNvCxnSpPr/>
          <p:nvPr/>
        </p:nvCxnSpPr>
        <p:spPr bwMode="auto">
          <a:xfrm rot="10800000" flipV="1">
            <a:off x="2878138" y="2517775"/>
            <a:ext cx="1785937" cy="428625"/>
          </a:xfrm>
          <a:prstGeom prst="line">
            <a:avLst/>
          </a:prstGeom>
          <a:ln>
            <a:prstDash val="dash"/>
            <a:headEnd type="arrow"/>
            <a:tailEnd type="none"/>
          </a:ln>
          <a:extLst/>
        </p:spPr>
        <p:style>
          <a:lnRef idx="1">
            <a:schemeClr val="accent2"/>
          </a:lnRef>
          <a:fillRef idx="0">
            <a:schemeClr val="accent2"/>
          </a:fillRef>
          <a:effectRef idx="0">
            <a:schemeClr val="accent2"/>
          </a:effectRef>
          <a:fontRef idx="minor">
            <a:schemeClr val="tx1"/>
          </a:fontRef>
        </p:style>
      </p:cxnSp>
      <p:sp>
        <p:nvSpPr>
          <p:cNvPr id="129042" name="TextBox 108"/>
          <p:cNvSpPr txBox="1">
            <a:spLocks noChangeArrowheads="1"/>
          </p:cNvSpPr>
          <p:nvPr/>
        </p:nvSpPr>
        <p:spPr bwMode="auto">
          <a:xfrm>
            <a:off x="3282950" y="2546350"/>
            <a:ext cx="1095375" cy="400050"/>
          </a:xfrm>
          <a:prstGeom prst="rect">
            <a:avLst/>
          </a:prstGeom>
          <a:solidFill>
            <a:schemeClr val="bg1"/>
          </a:solidFill>
          <a:ln w="9525">
            <a:solidFill>
              <a:schemeClr val="tx1"/>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Avg yearly accrual 4.5%</a:t>
            </a:r>
          </a:p>
        </p:txBody>
      </p:sp>
      <p:sp>
        <p:nvSpPr>
          <p:cNvPr id="129043" name="TextBox 40"/>
          <p:cNvSpPr txBox="1">
            <a:spLocks noChangeArrowheads="1"/>
          </p:cNvSpPr>
          <p:nvPr/>
        </p:nvSpPr>
        <p:spPr bwMode="auto">
          <a:xfrm>
            <a:off x="4467225" y="287972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29044" name="TextBox 41"/>
          <p:cNvSpPr txBox="1">
            <a:spLocks noChangeArrowheads="1"/>
          </p:cNvSpPr>
          <p:nvPr/>
        </p:nvSpPr>
        <p:spPr bwMode="auto">
          <a:xfrm>
            <a:off x="4440238" y="2452688"/>
            <a:ext cx="10953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cxnSp>
        <p:nvCxnSpPr>
          <p:cNvPr id="43" name="Straight Connector 42"/>
          <p:cNvCxnSpPr/>
          <p:nvPr/>
        </p:nvCxnSpPr>
        <p:spPr bwMode="auto">
          <a:xfrm>
            <a:off x="1098550" y="5908675"/>
            <a:ext cx="4897438" cy="0"/>
          </a:xfrm>
          <a:prstGeom prst="line">
            <a:avLst/>
          </a:prstGeom>
          <a:ln w="3175">
            <a:solidFill>
              <a:schemeClr val="tx1"/>
            </a:solidFill>
            <a:tailEnd type="triangle"/>
          </a:ln>
          <a:extLst/>
        </p:spPr>
        <p:style>
          <a:lnRef idx="1">
            <a:schemeClr val="dk1"/>
          </a:lnRef>
          <a:fillRef idx="0">
            <a:schemeClr val="dk1"/>
          </a:fillRef>
          <a:effectRef idx="0">
            <a:schemeClr val="dk1"/>
          </a:effectRef>
          <a:fontRef idx="minor">
            <a:schemeClr val="tx1"/>
          </a:fontRef>
        </p:style>
      </p:cxnSp>
      <p:sp>
        <p:nvSpPr>
          <p:cNvPr id="129046" name="TextBox 44"/>
          <p:cNvSpPr txBox="1">
            <a:spLocks noChangeArrowheads="1"/>
          </p:cNvSpPr>
          <p:nvPr/>
        </p:nvSpPr>
        <p:spPr bwMode="auto">
          <a:xfrm>
            <a:off x="1038225" y="5916613"/>
            <a:ext cx="1095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Fair Value of Liabilities</a:t>
            </a:r>
          </a:p>
        </p:txBody>
      </p:sp>
      <p:sp>
        <p:nvSpPr>
          <p:cNvPr id="47" name="Rectangle 46"/>
          <p:cNvSpPr/>
          <p:nvPr/>
        </p:nvSpPr>
        <p:spPr bwMode="auto">
          <a:xfrm>
            <a:off x="2830513" y="5705475"/>
            <a:ext cx="684212"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48" name="Rectangle 47"/>
          <p:cNvSpPr/>
          <p:nvPr/>
        </p:nvSpPr>
        <p:spPr bwMode="auto">
          <a:xfrm>
            <a:off x="3673475" y="5699125"/>
            <a:ext cx="684213"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49" name="Rectangle 48"/>
          <p:cNvSpPr/>
          <p:nvPr/>
        </p:nvSpPr>
        <p:spPr bwMode="auto">
          <a:xfrm>
            <a:off x="4667250" y="5708650"/>
            <a:ext cx="684213" cy="179388"/>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50" name="Rectangle 49"/>
          <p:cNvSpPr/>
          <p:nvPr/>
        </p:nvSpPr>
        <p:spPr bwMode="auto">
          <a:xfrm>
            <a:off x="4667250" y="4919663"/>
            <a:ext cx="684213" cy="792162"/>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51" name="TextBox 51"/>
          <p:cNvSpPr txBox="1">
            <a:spLocks noChangeArrowheads="1"/>
          </p:cNvSpPr>
          <p:nvPr/>
        </p:nvSpPr>
        <p:spPr bwMode="auto">
          <a:xfrm>
            <a:off x="2620963" y="5881688"/>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T+1</a:t>
            </a:r>
          </a:p>
          <a:p>
            <a:r>
              <a:rPr lang="it-IT" sz="1000"/>
              <a:t>Expense</a:t>
            </a:r>
          </a:p>
        </p:txBody>
      </p:sp>
      <p:sp>
        <p:nvSpPr>
          <p:cNvPr id="53" name="Rectangle 52"/>
          <p:cNvSpPr/>
          <p:nvPr/>
        </p:nvSpPr>
        <p:spPr bwMode="auto">
          <a:xfrm>
            <a:off x="4667250" y="4797425"/>
            <a:ext cx="684213" cy="144463"/>
          </a:xfrm>
          <a:prstGeom prst="rect">
            <a:avLst/>
          </a:prstGeom>
          <a:solidFill>
            <a:schemeClr val="accent1">
              <a:lumMod val="95000"/>
            </a:schemeClr>
          </a:solidFill>
          <a:ln w="9525" cap="flat" cmpd="sng" algn="ctr">
            <a:solidFill>
              <a:srgbClr val="FF00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53" name="TextBox 53"/>
          <p:cNvSpPr txBox="1">
            <a:spLocks noChangeArrowheads="1"/>
          </p:cNvSpPr>
          <p:nvPr/>
        </p:nvSpPr>
        <p:spPr bwMode="auto">
          <a:xfrm>
            <a:off x="3448050" y="5889625"/>
            <a:ext cx="10969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T+2</a:t>
            </a:r>
          </a:p>
          <a:p>
            <a:r>
              <a:rPr lang="it-IT" sz="1000"/>
              <a:t>Expense</a:t>
            </a:r>
          </a:p>
        </p:txBody>
      </p:sp>
      <p:sp>
        <p:nvSpPr>
          <p:cNvPr id="57" name="Left Arrow Callout 56"/>
          <p:cNvSpPr/>
          <p:nvPr/>
        </p:nvSpPr>
        <p:spPr bwMode="auto">
          <a:xfrm>
            <a:off x="2019300" y="4321175"/>
            <a:ext cx="3500438" cy="2124075"/>
          </a:xfrm>
          <a:prstGeom prst="leftArrowCallout">
            <a:avLst>
              <a:gd name="adj1" fmla="val 12384"/>
              <a:gd name="adj2" fmla="val 25000"/>
              <a:gd name="adj3" fmla="val 25000"/>
              <a:gd name="adj4" fmla="val 79852"/>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cxnSp>
        <p:nvCxnSpPr>
          <p:cNvPr id="58" name="Straight Connector 57"/>
          <p:cNvCxnSpPr/>
          <p:nvPr/>
        </p:nvCxnSpPr>
        <p:spPr bwMode="auto">
          <a:xfrm rot="10800000" flipV="1">
            <a:off x="2881313" y="4800600"/>
            <a:ext cx="1785937" cy="428625"/>
          </a:xfrm>
          <a:prstGeom prst="line">
            <a:avLst/>
          </a:prstGeom>
          <a:ln w="9525" cap="flat" cmpd="sng" algn="ctr">
            <a:solidFill>
              <a:srgbClr val="FF0000"/>
            </a:solidFill>
            <a:prstDash val="dash"/>
            <a:round/>
            <a:headEnd type="arrow" w="med" len="med"/>
            <a:tailEnd type="none" w="med" len="med"/>
          </a:ln>
          <a:extLst/>
        </p:spPr>
        <p:style>
          <a:lnRef idx="1">
            <a:schemeClr val="accent2"/>
          </a:lnRef>
          <a:fillRef idx="0">
            <a:schemeClr val="accent2"/>
          </a:fillRef>
          <a:effectRef idx="0">
            <a:schemeClr val="accent2"/>
          </a:effectRef>
          <a:fontRef idx="minor">
            <a:schemeClr val="tx1"/>
          </a:fontRef>
        </p:style>
      </p:cxnSp>
      <p:sp>
        <p:nvSpPr>
          <p:cNvPr id="129056" name="TextBox 58"/>
          <p:cNvSpPr txBox="1">
            <a:spLocks noChangeArrowheads="1"/>
          </p:cNvSpPr>
          <p:nvPr/>
        </p:nvSpPr>
        <p:spPr bwMode="auto">
          <a:xfrm>
            <a:off x="3286125" y="4781550"/>
            <a:ext cx="1095375" cy="400050"/>
          </a:xfrm>
          <a:prstGeom prst="rect">
            <a:avLst/>
          </a:prstGeom>
          <a:solidFill>
            <a:schemeClr val="bg1"/>
          </a:solidFill>
          <a:ln w="9525">
            <a:solidFill>
              <a:srgbClr val="FF0000"/>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solidFill>
                  <a:srgbClr val="FF0000"/>
                </a:solidFill>
              </a:rPr>
              <a:t>Avg yearly accrual 3.5%</a:t>
            </a:r>
          </a:p>
        </p:txBody>
      </p:sp>
      <p:sp>
        <p:nvSpPr>
          <p:cNvPr id="129057" name="TextBox 59"/>
          <p:cNvSpPr txBox="1">
            <a:spLocks noChangeArrowheads="1"/>
          </p:cNvSpPr>
          <p:nvPr/>
        </p:nvSpPr>
        <p:spPr bwMode="auto">
          <a:xfrm>
            <a:off x="4470400" y="5114925"/>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29058" name="TextBox 60"/>
          <p:cNvSpPr txBox="1">
            <a:spLocks noChangeArrowheads="1"/>
          </p:cNvSpPr>
          <p:nvPr/>
        </p:nvSpPr>
        <p:spPr bwMode="auto">
          <a:xfrm>
            <a:off x="4445000" y="4749800"/>
            <a:ext cx="10953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sp>
        <p:nvSpPr>
          <p:cNvPr id="62" name="Rectangle 61"/>
          <p:cNvSpPr/>
          <p:nvPr/>
        </p:nvSpPr>
        <p:spPr bwMode="auto">
          <a:xfrm>
            <a:off x="4665663" y="4575175"/>
            <a:ext cx="690562"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65" name="Rectangle 64"/>
          <p:cNvSpPr/>
          <p:nvPr/>
        </p:nvSpPr>
        <p:spPr bwMode="auto">
          <a:xfrm>
            <a:off x="1290638" y="2222500"/>
            <a:ext cx="684212" cy="325438"/>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61" name="TextBox 65"/>
          <p:cNvSpPr txBox="1">
            <a:spLocks noChangeArrowheads="1"/>
          </p:cNvSpPr>
          <p:nvPr/>
        </p:nvSpPr>
        <p:spPr bwMode="auto">
          <a:xfrm>
            <a:off x="1098550" y="2938463"/>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29062" name="TextBox 66"/>
          <p:cNvSpPr txBox="1">
            <a:spLocks noChangeArrowheads="1"/>
          </p:cNvSpPr>
          <p:nvPr/>
        </p:nvSpPr>
        <p:spPr bwMode="auto">
          <a:xfrm>
            <a:off x="1071563" y="2263775"/>
            <a:ext cx="10969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sp>
        <p:nvSpPr>
          <p:cNvPr id="72" name="Rectangle 71"/>
          <p:cNvSpPr/>
          <p:nvPr/>
        </p:nvSpPr>
        <p:spPr bwMode="auto">
          <a:xfrm>
            <a:off x="1289050" y="4708525"/>
            <a:ext cx="684213" cy="1187450"/>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75" name="Rectangle 74"/>
          <p:cNvSpPr/>
          <p:nvPr/>
        </p:nvSpPr>
        <p:spPr bwMode="auto">
          <a:xfrm>
            <a:off x="1289050" y="4559300"/>
            <a:ext cx="684213" cy="144463"/>
          </a:xfrm>
          <a:prstGeom prst="rect">
            <a:avLst/>
          </a:prstGeom>
          <a:solidFill>
            <a:schemeClr val="accent1">
              <a:lumMod val="95000"/>
            </a:schemeClr>
          </a:solidFill>
          <a:ln w="9525" cap="flat" cmpd="sng" algn="ctr">
            <a:solidFill>
              <a:srgbClr val="FF00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65" name="TextBox 75"/>
          <p:cNvSpPr txBox="1">
            <a:spLocks noChangeArrowheads="1"/>
          </p:cNvSpPr>
          <p:nvPr/>
        </p:nvSpPr>
        <p:spPr bwMode="auto">
          <a:xfrm>
            <a:off x="1062038" y="4511675"/>
            <a:ext cx="109696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sp>
        <p:nvSpPr>
          <p:cNvPr id="77" name="Rectangle 76"/>
          <p:cNvSpPr/>
          <p:nvPr/>
        </p:nvSpPr>
        <p:spPr bwMode="auto">
          <a:xfrm>
            <a:off x="1287463" y="4330700"/>
            <a:ext cx="692150"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29067" name="TextBox 77"/>
          <p:cNvSpPr txBox="1">
            <a:spLocks noChangeArrowheads="1"/>
          </p:cNvSpPr>
          <p:nvPr/>
        </p:nvSpPr>
        <p:spPr bwMode="auto">
          <a:xfrm>
            <a:off x="1081088" y="5157788"/>
            <a:ext cx="1096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29068" name="TextBox 99"/>
          <p:cNvSpPr txBox="1">
            <a:spLocks noChangeArrowheads="1"/>
          </p:cNvSpPr>
          <p:nvPr/>
        </p:nvSpPr>
        <p:spPr bwMode="auto">
          <a:xfrm>
            <a:off x="4419600" y="3662363"/>
            <a:ext cx="127317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T+3</a:t>
            </a:r>
          </a:p>
          <a:p>
            <a:r>
              <a:rPr lang="it-IT" sz="1000"/>
              <a:t>Expense + Maturity Benefit</a:t>
            </a:r>
          </a:p>
        </p:txBody>
      </p:sp>
      <p:sp>
        <p:nvSpPr>
          <p:cNvPr id="129069" name="TextBox 54"/>
          <p:cNvSpPr txBox="1">
            <a:spLocks noChangeArrowheads="1"/>
          </p:cNvSpPr>
          <p:nvPr/>
        </p:nvSpPr>
        <p:spPr bwMode="auto">
          <a:xfrm>
            <a:off x="4422775" y="5897563"/>
            <a:ext cx="12827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T+3</a:t>
            </a:r>
          </a:p>
          <a:p>
            <a:r>
              <a:rPr lang="it-IT" sz="1000"/>
              <a:t>Expense + Maturity Benefit</a:t>
            </a:r>
          </a:p>
        </p:txBody>
      </p:sp>
      <p:sp>
        <p:nvSpPr>
          <p:cNvPr id="129071"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29072"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smtClean="0"/>
              <a:t>Methodology for Risk capital: Market Risk</a:t>
            </a:r>
            <a:r>
              <a:rPr lang="en-GB" sz="2000" smtClean="0"/>
              <a:t> </a:t>
            </a:r>
            <a:endParaRPr lang="it-IT" sz="2000" smtClean="0"/>
          </a:p>
        </p:txBody>
      </p:sp>
      <p:sp>
        <p:nvSpPr>
          <p:cNvPr id="5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30051"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FF0000"/>
                </a:solidFill>
              </a:rPr>
              <a:t>Equity Risk: </a:t>
            </a:r>
            <a:r>
              <a:rPr lang="en-US" sz="1800" b="0">
                <a:solidFill>
                  <a:srgbClr val="000000"/>
                </a:solidFill>
              </a:rPr>
              <a:t>Immediate loss in market value of the assets</a:t>
            </a:r>
            <a:endParaRPr lang="en-US" sz="1600">
              <a:solidFill>
                <a:srgbClr val="0070C0"/>
              </a:solidFill>
            </a:endParaRPr>
          </a:p>
        </p:txBody>
      </p:sp>
      <p:sp>
        <p:nvSpPr>
          <p:cNvPr id="151" name="TextBox 150"/>
          <p:cNvSpPr txBox="1"/>
          <p:nvPr/>
        </p:nvSpPr>
        <p:spPr>
          <a:xfrm>
            <a:off x="477838" y="1704975"/>
            <a:ext cx="795496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3.Traditional </a:t>
            </a:r>
            <a:r>
              <a:rPr lang="it-IT" sz="1400" dirty="0" err="1">
                <a:solidFill>
                  <a:srgbClr val="000000"/>
                </a:solidFill>
                <a:latin typeface="Arial" pitchFamily="34" charset="0"/>
              </a:rPr>
              <a:t>Saving</a:t>
            </a:r>
            <a:r>
              <a:rPr lang="it-IT" sz="1400" dirty="0">
                <a:solidFill>
                  <a:srgbClr val="000000"/>
                </a:solidFill>
                <a:latin typeface="Arial" pitchFamily="34" charset="0"/>
              </a:rPr>
              <a:t> </a:t>
            </a:r>
            <a:r>
              <a:rPr lang="it-IT" sz="1400" dirty="0" err="1">
                <a:solidFill>
                  <a:srgbClr val="000000"/>
                </a:solidFill>
                <a:latin typeface="Arial" pitchFamily="34" charset="0"/>
              </a:rPr>
              <a:t>contract</a:t>
            </a:r>
            <a:r>
              <a:rPr lang="it-IT" sz="1400" dirty="0">
                <a:solidFill>
                  <a:srgbClr val="000000"/>
                </a:solidFill>
                <a:latin typeface="Arial" pitchFamily="34" charset="0"/>
              </a:rPr>
              <a:t> minimum </a:t>
            </a:r>
            <a:r>
              <a:rPr lang="it-IT" sz="1400" dirty="0" err="1">
                <a:solidFill>
                  <a:srgbClr val="000000"/>
                </a:solidFill>
                <a:latin typeface="Arial" pitchFamily="34" charset="0"/>
              </a:rPr>
              <a:t>guarantee</a:t>
            </a:r>
            <a:r>
              <a:rPr lang="it-IT" sz="1400" dirty="0">
                <a:solidFill>
                  <a:srgbClr val="000000"/>
                </a:solidFill>
                <a:latin typeface="Arial" pitchFamily="34" charset="0"/>
              </a:rPr>
              <a:t> and profit </a:t>
            </a:r>
            <a:r>
              <a:rPr lang="it-IT" sz="1400" dirty="0" err="1">
                <a:solidFill>
                  <a:srgbClr val="000000"/>
                </a:solidFill>
                <a:latin typeface="Arial" pitchFamily="34" charset="0"/>
              </a:rPr>
              <a:t>sharing</a:t>
            </a:r>
            <a:endParaRPr lang="en-US" sz="1400" dirty="0">
              <a:solidFill>
                <a:srgbClr val="00B0F0"/>
              </a:solidFill>
              <a:latin typeface="Arial" pitchFamily="34" charset="0"/>
            </a:endParaRPr>
          </a:p>
        </p:txBody>
      </p:sp>
      <p:sp>
        <p:nvSpPr>
          <p:cNvPr id="130053" name="Rectangle 62"/>
          <p:cNvSpPr>
            <a:spLocks noChangeArrowheads="1"/>
          </p:cNvSpPr>
          <p:nvPr/>
        </p:nvSpPr>
        <p:spPr bwMode="auto">
          <a:xfrm>
            <a:off x="2151063" y="4776788"/>
            <a:ext cx="684212" cy="1260475"/>
          </a:xfrm>
          <a:prstGeom prst="rect">
            <a:avLst/>
          </a:prstGeom>
          <a:solidFill>
            <a:srgbClr val="FF0000">
              <a:alpha val="69803"/>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0054" name="TextBox 63"/>
          <p:cNvSpPr txBox="1">
            <a:spLocks noChangeArrowheads="1"/>
          </p:cNvSpPr>
          <p:nvPr/>
        </p:nvSpPr>
        <p:spPr bwMode="auto">
          <a:xfrm>
            <a:off x="2039938" y="4848225"/>
            <a:ext cx="91281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smtClean="0"/>
              <a:t>SCR</a:t>
            </a:r>
            <a:endParaRPr lang="it-IT" sz="1200" dirty="0"/>
          </a:p>
        </p:txBody>
      </p:sp>
      <p:cxnSp>
        <p:nvCxnSpPr>
          <p:cNvPr id="68" name="Straight Connector 67"/>
          <p:cNvCxnSpPr/>
          <p:nvPr/>
        </p:nvCxnSpPr>
        <p:spPr bwMode="auto">
          <a:xfrm>
            <a:off x="1662113" y="4772025"/>
            <a:ext cx="468312"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0056" name="Rectangle 68"/>
          <p:cNvSpPr>
            <a:spLocks noChangeArrowheads="1"/>
          </p:cNvSpPr>
          <p:nvPr/>
        </p:nvSpPr>
        <p:spPr bwMode="auto">
          <a:xfrm>
            <a:off x="979488" y="4775200"/>
            <a:ext cx="684212" cy="126047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0057" name="TextBox 69"/>
          <p:cNvSpPr txBox="1">
            <a:spLocks noChangeArrowheads="1"/>
          </p:cNvSpPr>
          <p:nvPr/>
        </p:nvSpPr>
        <p:spPr bwMode="auto">
          <a:xfrm>
            <a:off x="847725" y="5322888"/>
            <a:ext cx="9112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71" name="TextBox 70"/>
          <p:cNvSpPr txBox="1"/>
          <p:nvPr/>
        </p:nvSpPr>
        <p:spPr>
          <a:xfrm>
            <a:off x="3254375" y="4827588"/>
            <a:ext cx="2857500" cy="1247775"/>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it-IT" sz="1500" dirty="0"/>
              <a:t>The benefits are </a:t>
            </a:r>
            <a:r>
              <a:rPr lang="it-IT" sz="1500" dirty="0" err="1"/>
              <a:t>linked</a:t>
            </a:r>
            <a:r>
              <a:rPr lang="it-IT" sz="1500" dirty="0"/>
              <a:t> to the </a:t>
            </a:r>
            <a:r>
              <a:rPr lang="it-IT" sz="1500" dirty="0" err="1"/>
              <a:t>return</a:t>
            </a:r>
            <a:r>
              <a:rPr lang="it-IT" sz="1500" dirty="0"/>
              <a:t> on the </a:t>
            </a:r>
            <a:r>
              <a:rPr lang="it-IT" sz="1500" dirty="0" err="1"/>
              <a:t>assets</a:t>
            </a:r>
            <a:r>
              <a:rPr lang="it-IT" sz="1500" dirty="0"/>
              <a:t>. The </a:t>
            </a:r>
            <a:r>
              <a:rPr lang="it-IT" sz="1500" dirty="0" err="1"/>
              <a:t>only</a:t>
            </a:r>
            <a:r>
              <a:rPr lang="it-IT" sz="1500" dirty="0"/>
              <a:t> </a:t>
            </a:r>
            <a:r>
              <a:rPr lang="it-IT" sz="1500" dirty="0" err="1"/>
              <a:t>absorbing</a:t>
            </a:r>
            <a:r>
              <a:rPr lang="it-IT" sz="1500" dirty="0"/>
              <a:t> </a:t>
            </a:r>
            <a:r>
              <a:rPr lang="it-IT" sz="1500" dirty="0" err="1"/>
              <a:t>liability</a:t>
            </a:r>
            <a:r>
              <a:rPr lang="it-IT" sz="1500" dirty="0"/>
              <a:t> </a:t>
            </a:r>
            <a:r>
              <a:rPr lang="it-IT" sz="1500" dirty="0" err="1"/>
              <a:t>is</a:t>
            </a:r>
            <a:r>
              <a:rPr lang="it-IT" sz="1500" dirty="0"/>
              <a:t> the </a:t>
            </a:r>
            <a:r>
              <a:rPr lang="it-IT" sz="1500" dirty="0" smtClean="0"/>
              <a:t>FDB.</a:t>
            </a:r>
            <a:endParaRPr lang="it-IT" sz="1500" dirty="0"/>
          </a:p>
          <a:p>
            <a:pPr algn="just">
              <a:defRPr/>
            </a:pPr>
            <a:r>
              <a:rPr lang="it-IT" sz="1500" dirty="0">
                <a:solidFill>
                  <a:srgbClr val="FF0000"/>
                </a:solidFill>
              </a:rPr>
              <a:t>0% ≤ LAC </a:t>
            </a:r>
            <a:r>
              <a:rPr lang="it-IT" sz="1500" dirty="0" err="1">
                <a:solidFill>
                  <a:srgbClr val="FF0000"/>
                </a:solidFill>
              </a:rPr>
              <a:t>index</a:t>
            </a:r>
            <a:r>
              <a:rPr lang="it-IT" sz="1500" dirty="0">
                <a:solidFill>
                  <a:srgbClr val="FF0000"/>
                </a:solidFill>
              </a:rPr>
              <a:t> &lt; 100% </a:t>
            </a:r>
          </a:p>
        </p:txBody>
      </p:sp>
      <p:cxnSp>
        <p:nvCxnSpPr>
          <p:cNvPr id="73" name="Straight Connector 72"/>
          <p:cNvCxnSpPr/>
          <p:nvPr/>
        </p:nvCxnSpPr>
        <p:spPr bwMode="auto">
          <a:xfrm>
            <a:off x="2835275" y="4776788"/>
            <a:ext cx="403225" cy="603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bwMode="auto">
          <a:xfrm>
            <a:off x="2835275" y="5322888"/>
            <a:ext cx="403225" cy="75247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0061" name="TextBox 84"/>
          <p:cNvSpPr txBox="1">
            <a:spLocks noChangeArrowheads="1"/>
          </p:cNvSpPr>
          <p:nvPr/>
        </p:nvSpPr>
        <p:spPr bwMode="auto">
          <a:xfrm>
            <a:off x="981075" y="6024563"/>
            <a:ext cx="6556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30062" name="TextBox 85"/>
          <p:cNvSpPr txBox="1">
            <a:spLocks noChangeArrowheads="1"/>
          </p:cNvSpPr>
          <p:nvPr/>
        </p:nvSpPr>
        <p:spPr bwMode="auto">
          <a:xfrm>
            <a:off x="2055813" y="6022975"/>
            <a:ext cx="9969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87" name="Rectangle 86"/>
          <p:cNvSpPr/>
          <p:nvPr/>
        </p:nvSpPr>
        <p:spPr bwMode="auto">
          <a:xfrm>
            <a:off x="2151063" y="5322888"/>
            <a:ext cx="684212" cy="720725"/>
          </a:xfrm>
          <a:prstGeom prst="rect">
            <a:avLst/>
          </a:prstGeom>
          <a:pattFill prst="pct25">
            <a:fgClr>
              <a:schemeClr val="bg1">
                <a:lumMod val="50000"/>
              </a:schemeClr>
            </a:fgClr>
            <a:bgClr>
              <a:schemeClr val="bg1"/>
            </a:bgClr>
          </a:patt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0064" name="TextBox 88"/>
          <p:cNvSpPr txBox="1">
            <a:spLocks noChangeArrowheads="1"/>
          </p:cNvSpPr>
          <p:nvPr/>
        </p:nvSpPr>
        <p:spPr bwMode="auto">
          <a:xfrm>
            <a:off x="2016125" y="5559425"/>
            <a:ext cx="9128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FVL</a:t>
            </a:r>
            <a:endParaRPr lang="it-IT" sz="1200"/>
          </a:p>
        </p:txBody>
      </p:sp>
      <p:cxnSp>
        <p:nvCxnSpPr>
          <p:cNvPr id="90" name="Straight Connector 89"/>
          <p:cNvCxnSpPr/>
          <p:nvPr/>
        </p:nvCxnSpPr>
        <p:spPr bwMode="auto">
          <a:xfrm>
            <a:off x="836613" y="6053138"/>
            <a:ext cx="2303462"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bwMode="auto">
          <a:xfrm>
            <a:off x="1651000" y="5314950"/>
            <a:ext cx="468313"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0067" name="Rectangle 13"/>
          <p:cNvSpPr>
            <a:spLocks noChangeArrowheads="1"/>
          </p:cNvSpPr>
          <p:nvPr/>
        </p:nvSpPr>
        <p:spPr bwMode="auto">
          <a:xfrm>
            <a:off x="477838" y="2014538"/>
            <a:ext cx="7954962"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130068" name="TextBox 95"/>
          <p:cNvSpPr txBox="1">
            <a:spLocks noChangeArrowheads="1"/>
          </p:cNvSpPr>
          <p:nvPr/>
        </p:nvSpPr>
        <p:spPr bwMode="auto">
          <a:xfrm>
            <a:off x="4533900" y="4198938"/>
            <a:ext cx="1095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Pre stress</a:t>
            </a:r>
          </a:p>
        </p:txBody>
      </p:sp>
      <p:sp>
        <p:nvSpPr>
          <p:cNvPr id="97" name="Rectangle 96"/>
          <p:cNvSpPr/>
          <p:nvPr/>
        </p:nvSpPr>
        <p:spPr bwMode="auto">
          <a:xfrm>
            <a:off x="4787900" y="2968625"/>
            <a:ext cx="684213" cy="1223963"/>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01" name="Rectangle 100"/>
          <p:cNvSpPr/>
          <p:nvPr/>
        </p:nvSpPr>
        <p:spPr bwMode="auto">
          <a:xfrm>
            <a:off x="4787900" y="2660650"/>
            <a:ext cx="684213" cy="32385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0071" name="TextBox 102"/>
          <p:cNvSpPr txBox="1">
            <a:spLocks noChangeArrowheads="1"/>
          </p:cNvSpPr>
          <p:nvPr/>
        </p:nvSpPr>
        <p:spPr bwMode="auto">
          <a:xfrm>
            <a:off x="4583113" y="3455988"/>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30072" name="TextBox 103"/>
          <p:cNvSpPr txBox="1">
            <a:spLocks noChangeArrowheads="1"/>
          </p:cNvSpPr>
          <p:nvPr/>
        </p:nvSpPr>
        <p:spPr bwMode="auto">
          <a:xfrm>
            <a:off x="4537075" y="2676525"/>
            <a:ext cx="10953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cxnSp>
        <p:nvCxnSpPr>
          <p:cNvPr id="105" name="Straight Connector 104"/>
          <p:cNvCxnSpPr/>
          <p:nvPr/>
        </p:nvCxnSpPr>
        <p:spPr bwMode="auto">
          <a:xfrm>
            <a:off x="4594225" y="4200525"/>
            <a:ext cx="2303463"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08" name="Rectangle 107"/>
          <p:cNvSpPr/>
          <p:nvPr/>
        </p:nvSpPr>
        <p:spPr bwMode="auto">
          <a:xfrm>
            <a:off x="5929313" y="2963863"/>
            <a:ext cx="682625" cy="1223962"/>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10" name="Rectangle 109"/>
          <p:cNvSpPr/>
          <p:nvPr/>
        </p:nvSpPr>
        <p:spPr bwMode="auto">
          <a:xfrm>
            <a:off x="5929313" y="2840038"/>
            <a:ext cx="682625" cy="144462"/>
          </a:xfrm>
          <a:prstGeom prst="rect">
            <a:avLst/>
          </a:prstGeom>
          <a:solidFill>
            <a:schemeClr val="accent1">
              <a:lumMod val="95000"/>
            </a:schemeClr>
          </a:solidFill>
          <a:ln w="9525" cap="flat" cmpd="sng" algn="ctr">
            <a:solidFill>
              <a:srgbClr val="FF0000"/>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0076" name="TextBox 110"/>
          <p:cNvSpPr txBox="1">
            <a:spLocks noChangeArrowheads="1"/>
          </p:cNvSpPr>
          <p:nvPr/>
        </p:nvSpPr>
        <p:spPr bwMode="auto">
          <a:xfrm>
            <a:off x="5721350" y="2803525"/>
            <a:ext cx="10953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FDB</a:t>
            </a:r>
          </a:p>
        </p:txBody>
      </p:sp>
      <p:sp>
        <p:nvSpPr>
          <p:cNvPr id="112" name="Rectangle 111"/>
          <p:cNvSpPr/>
          <p:nvPr/>
        </p:nvSpPr>
        <p:spPr bwMode="auto">
          <a:xfrm>
            <a:off x="5922963" y="2622550"/>
            <a:ext cx="690562"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0078" name="TextBox 112"/>
          <p:cNvSpPr txBox="1">
            <a:spLocks noChangeArrowheads="1"/>
          </p:cNvSpPr>
          <p:nvPr/>
        </p:nvSpPr>
        <p:spPr bwMode="auto">
          <a:xfrm>
            <a:off x="5740400" y="3441700"/>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30079" name="TextBox 118"/>
          <p:cNvSpPr txBox="1">
            <a:spLocks noChangeArrowheads="1"/>
          </p:cNvSpPr>
          <p:nvPr/>
        </p:nvSpPr>
        <p:spPr bwMode="auto">
          <a:xfrm>
            <a:off x="5703888" y="4194175"/>
            <a:ext cx="10953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Post stress</a:t>
            </a:r>
          </a:p>
        </p:txBody>
      </p:sp>
      <p:cxnSp>
        <p:nvCxnSpPr>
          <p:cNvPr id="121" name="Straight Connector 120"/>
          <p:cNvCxnSpPr/>
          <p:nvPr/>
        </p:nvCxnSpPr>
        <p:spPr bwMode="auto">
          <a:xfrm>
            <a:off x="868363" y="4203700"/>
            <a:ext cx="2305050"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0081" name="Rectangle 121"/>
          <p:cNvSpPr>
            <a:spLocks noChangeArrowheads="1"/>
          </p:cNvSpPr>
          <p:nvPr/>
        </p:nvSpPr>
        <p:spPr bwMode="auto">
          <a:xfrm>
            <a:off x="974725" y="2466975"/>
            <a:ext cx="682625" cy="1727200"/>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0082" name="Rectangle 124"/>
          <p:cNvSpPr>
            <a:spLocks noChangeArrowheads="1"/>
          </p:cNvSpPr>
          <p:nvPr/>
        </p:nvSpPr>
        <p:spPr bwMode="auto">
          <a:xfrm>
            <a:off x="2187575" y="2466975"/>
            <a:ext cx="690563" cy="1690688"/>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0083" name="Rectangle 125"/>
          <p:cNvSpPr>
            <a:spLocks noChangeArrowheads="1"/>
          </p:cNvSpPr>
          <p:nvPr/>
        </p:nvSpPr>
        <p:spPr bwMode="auto">
          <a:xfrm>
            <a:off x="2185988" y="3041650"/>
            <a:ext cx="684212" cy="1152525"/>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0084" name="TextBox 127"/>
          <p:cNvSpPr txBox="1">
            <a:spLocks noChangeArrowheads="1"/>
          </p:cNvSpPr>
          <p:nvPr/>
        </p:nvSpPr>
        <p:spPr bwMode="auto">
          <a:xfrm>
            <a:off x="760413" y="4189413"/>
            <a:ext cx="10969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Pre stress</a:t>
            </a:r>
          </a:p>
        </p:txBody>
      </p:sp>
      <p:sp>
        <p:nvSpPr>
          <p:cNvPr id="130085" name="TextBox 128"/>
          <p:cNvSpPr txBox="1">
            <a:spLocks noChangeArrowheads="1"/>
          </p:cNvSpPr>
          <p:nvPr/>
        </p:nvSpPr>
        <p:spPr bwMode="auto">
          <a:xfrm>
            <a:off x="1997075" y="4184650"/>
            <a:ext cx="1096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Post stress</a:t>
            </a:r>
          </a:p>
        </p:txBody>
      </p:sp>
      <p:cxnSp>
        <p:nvCxnSpPr>
          <p:cNvPr id="133" name="Straight Connector 132"/>
          <p:cNvCxnSpPr/>
          <p:nvPr/>
        </p:nvCxnSpPr>
        <p:spPr bwMode="auto">
          <a:xfrm rot="16200000" flipH="1">
            <a:off x="1647825" y="2513013"/>
            <a:ext cx="585788" cy="531812"/>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bwMode="auto">
          <a:xfrm>
            <a:off x="5472113" y="2670175"/>
            <a:ext cx="473075" cy="1873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2" name="Elbow Connector 11"/>
          <p:cNvCxnSpPr>
            <a:stCxn id="130081" idx="0"/>
            <a:endCxn id="130082" idx="0"/>
          </p:cNvCxnSpPr>
          <p:nvPr/>
        </p:nvCxnSpPr>
        <p:spPr bwMode="auto">
          <a:xfrm rot="5400000" flipH="1" flipV="1">
            <a:off x="1924844" y="1858169"/>
            <a:ext cx="1587" cy="1216025"/>
          </a:xfrm>
          <a:prstGeom prst="bentConnector3">
            <a:avLst>
              <a:gd name="adj1" fmla="val 14395466"/>
            </a:avLst>
          </a:prstGeom>
          <a:ln/>
          <a:extLst/>
        </p:spPr>
        <p:style>
          <a:lnRef idx="1">
            <a:schemeClr val="dk1"/>
          </a:lnRef>
          <a:fillRef idx="0">
            <a:schemeClr val="dk1"/>
          </a:fillRef>
          <a:effectRef idx="0">
            <a:schemeClr val="dk1"/>
          </a:effectRef>
          <a:fontRef idx="minor">
            <a:schemeClr val="tx1"/>
          </a:fontRef>
        </p:style>
      </p:cxnSp>
      <p:sp>
        <p:nvSpPr>
          <p:cNvPr id="130089" name="TextBox 129"/>
          <p:cNvSpPr txBox="1">
            <a:spLocks noChangeArrowheads="1"/>
          </p:cNvSpPr>
          <p:nvPr/>
        </p:nvSpPr>
        <p:spPr bwMode="auto">
          <a:xfrm>
            <a:off x="1514475" y="2122488"/>
            <a:ext cx="657225" cy="2778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cxnSp>
        <p:nvCxnSpPr>
          <p:cNvPr id="135" name="Elbow Connector 134"/>
          <p:cNvCxnSpPr/>
          <p:nvPr/>
        </p:nvCxnSpPr>
        <p:spPr bwMode="auto">
          <a:xfrm rot="5400000" flipH="1" flipV="1">
            <a:off x="5673725" y="2063750"/>
            <a:ext cx="12700" cy="1111250"/>
          </a:xfrm>
          <a:prstGeom prst="bentConnector3">
            <a:avLst>
              <a:gd name="adj1" fmla="val 2475000"/>
            </a:avLst>
          </a:prstGeom>
          <a:ln/>
          <a:extLst/>
        </p:spPr>
        <p:style>
          <a:lnRef idx="1">
            <a:schemeClr val="dk1"/>
          </a:lnRef>
          <a:fillRef idx="0">
            <a:schemeClr val="dk1"/>
          </a:fillRef>
          <a:effectRef idx="0">
            <a:schemeClr val="dk1"/>
          </a:effectRef>
          <a:fontRef idx="minor">
            <a:schemeClr val="tx1"/>
          </a:fontRef>
        </p:style>
      </p:cxnSp>
      <p:sp>
        <p:nvSpPr>
          <p:cNvPr id="130091" name="TextBox 131"/>
          <p:cNvSpPr txBox="1">
            <a:spLocks noChangeArrowheads="1"/>
          </p:cNvSpPr>
          <p:nvPr/>
        </p:nvSpPr>
        <p:spPr bwMode="auto">
          <a:xfrm>
            <a:off x="5248275" y="2152650"/>
            <a:ext cx="900113" cy="2778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cxnSp>
        <p:nvCxnSpPr>
          <p:cNvPr id="49" name="Straight Connector 48"/>
          <p:cNvCxnSpPr/>
          <p:nvPr/>
        </p:nvCxnSpPr>
        <p:spPr bwMode="auto">
          <a:xfrm>
            <a:off x="5483225" y="3000375"/>
            <a:ext cx="461963" cy="1588"/>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0093" name="TextBox 51"/>
          <p:cNvSpPr txBox="1">
            <a:spLocks noChangeArrowheads="1"/>
          </p:cNvSpPr>
          <p:nvPr/>
        </p:nvSpPr>
        <p:spPr bwMode="auto">
          <a:xfrm>
            <a:off x="2079625" y="2643188"/>
            <a:ext cx="9128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30095"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130096" name="Rectangle 2"/>
          <p:cNvSpPr>
            <a:spLocks noGrp="1" noChangeArrowheads="1"/>
          </p:cNvSpPr>
          <p:nvPr>
            <p:ph type="title" idx="4294967295"/>
          </p:nvPr>
        </p:nvSpPr>
        <p:spPr>
          <a:xfrm>
            <a:off x="222250" y="608013"/>
            <a:ext cx="8229600" cy="431800"/>
          </a:xfrm>
          <a:prstGeom prst="rect">
            <a:avLst/>
          </a:prstGeom>
        </p:spPr>
        <p:txBody>
          <a:bodyPr lIns="91440" tIns="45720" rIns="91440" bIns="45720"/>
          <a:lstStyle/>
          <a:p>
            <a:pPr defTabSz="912813"/>
            <a:r>
              <a:rPr lang="en-GB" sz="2000" i="0" smtClean="0"/>
              <a:t>Methodology for Risk capital: Market Risk</a:t>
            </a:r>
            <a:r>
              <a:rPr lang="en-GB" sz="2000" smtClean="0"/>
              <a:t> </a:t>
            </a:r>
            <a:endParaRPr lang="it-IT" sz="2000" smtClean="0"/>
          </a:p>
        </p:txBody>
      </p:sp>
      <p:sp>
        <p:nvSpPr>
          <p:cNvPr id="5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2250" y="617538"/>
            <a:ext cx="8229600" cy="431800"/>
          </a:xfrm>
        </p:spPr>
        <p:txBody>
          <a:bodyPr lIns="91440" tIns="45720" rIns="91440" bIns="45720"/>
          <a:lstStyle/>
          <a:p>
            <a:pPr defTabSz="912813"/>
            <a:r>
              <a:rPr lang="en-GB" sz="2000" dirty="0" smtClean="0"/>
              <a:t>Methodology for Risk capital: Market Risk</a:t>
            </a:r>
            <a:endParaRPr lang="it-IT" sz="2000" dirty="0" smtClean="0"/>
          </a:p>
        </p:txBody>
      </p:sp>
      <p:sp>
        <p:nvSpPr>
          <p:cNvPr id="13109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0" name="Rectangle 3"/>
          <p:cNvSpPr>
            <a:spLocks noChangeArrowheads="1"/>
          </p:cNvSpPr>
          <p:nvPr/>
        </p:nvSpPr>
        <p:spPr bwMode="auto">
          <a:xfrm>
            <a:off x="623888" y="2692400"/>
            <a:ext cx="1368425" cy="1223963"/>
          </a:xfrm>
          <a:prstGeom prst="rect">
            <a:avLst/>
          </a:prstGeom>
          <a:solidFill>
            <a:srgbClr val="002060"/>
          </a:solidFill>
          <a:ln w="9525">
            <a:solidFill>
              <a:schemeClr val="tx1"/>
            </a:solidFill>
            <a:miter lim="800000"/>
            <a:headEnd/>
            <a:tailEnd/>
          </a:ln>
        </p:spPr>
        <p:txBody>
          <a:bodyPr wrap="none" anchor="ctr"/>
          <a:lstStyle/>
          <a:p>
            <a:pPr defTabSz="912813"/>
            <a:r>
              <a:rPr lang="en-GB" sz="1400">
                <a:solidFill>
                  <a:schemeClr val="bg1"/>
                </a:solidFill>
              </a:rPr>
              <a:t>850</a:t>
            </a:r>
          </a:p>
          <a:p>
            <a:pPr defTabSz="912813"/>
            <a:r>
              <a:rPr lang="en-GB" sz="1400">
                <a:solidFill>
                  <a:schemeClr val="bg1"/>
                </a:solidFill>
              </a:rPr>
              <a:t> BOND</a:t>
            </a:r>
          </a:p>
          <a:p>
            <a:pPr defTabSz="912813"/>
            <a:r>
              <a:rPr lang="en-GB" sz="1400">
                <a:solidFill>
                  <a:schemeClr val="bg1"/>
                </a:solidFill>
              </a:rPr>
              <a:t>CORP</a:t>
            </a:r>
          </a:p>
        </p:txBody>
      </p:sp>
      <p:sp>
        <p:nvSpPr>
          <p:cNvPr id="23" name="Rectangle 4"/>
          <p:cNvSpPr>
            <a:spLocks noChangeArrowheads="1"/>
          </p:cNvSpPr>
          <p:nvPr/>
        </p:nvSpPr>
        <p:spPr bwMode="auto">
          <a:xfrm>
            <a:off x="623888" y="1971675"/>
            <a:ext cx="1368425" cy="719138"/>
          </a:xfrm>
          <a:prstGeom prst="rect">
            <a:avLst/>
          </a:prstGeom>
          <a:solidFill>
            <a:srgbClr val="3333CC"/>
          </a:solidFill>
          <a:ln w="9525">
            <a:solidFill>
              <a:schemeClr val="tx1"/>
            </a:solidFill>
            <a:miter lim="800000"/>
            <a:headEnd/>
            <a:tailEnd/>
          </a:ln>
        </p:spPr>
        <p:txBody>
          <a:bodyPr wrap="none" anchor="ctr"/>
          <a:lstStyle/>
          <a:p>
            <a:pPr defTabSz="912813"/>
            <a:r>
              <a:rPr lang="en-GB" sz="1400">
                <a:solidFill>
                  <a:schemeClr val="bg1"/>
                </a:solidFill>
              </a:rPr>
              <a:t>150</a:t>
            </a:r>
          </a:p>
          <a:p>
            <a:pPr defTabSz="912813"/>
            <a:r>
              <a:rPr lang="en-GB" sz="1400">
                <a:solidFill>
                  <a:schemeClr val="bg1"/>
                </a:solidFill>
              </a:rPr>
              <a:t> EQUITY</a:t>
            </a:r>
          </a:p>
        </p:txBody>
      </p:sp>
      <p:sp>
        <p:nvSpPr>
          <p:cNvPr id="24" name="Rectangle 5"/>
          <p:cNvSpPr>
            <a:spLocks noChangeArrowheads="1"/>
          </p:cNvSpPr>
          <p:nvPr/>
        </p:nvSpPr>
        <p:spPr bwMode="auto">
          <a:xfrm>
            <a:off x="2051050" y="3052763"/>
            <a:ext cx="1368425" cy="862012"/>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600 </a:t>
            </a:r>
          </a:p>
          <a:p>
            <a:pPr>
              <a:defRPr/>
            </a:pPr>
            <a:r>
              <a:rPr lang="en-GB" sz="1400" dirty="0">
                <a:solidFill>
                  <a:schemeClr val="bg1"/>
                </a:solidFill>
              </a:rPr>
              <a:t>Minimum</a:t>
            </a:r>
          </a:p>
          <a:p>
            <a:pPr>
              <a:defRPr/>
            </a:pPr>
            <a:r>
              <a:rPr lang="en-GB" sz="1400" dirty="0">
                <a:solidFill>
                  <a:schemeClr val="bg1"/>
                </a:solidFill>
              </a:rPr>
              <a:t>Guarantee</a:t>
            </a:r>
          </a:p>
        </p:txBody>
      </p:sp>
      <p:sp>
        <p:nvSpPr>
          <p:cNvPr id="25" name="Rectangle 6"/>
          <p:cNvSpPr>
            <a:spLocks noChangeArrowheads="1"/>
          </p:cNvSpPr>
          <p:nvPr/>
        </p:nvSpPr>
        <p:spPr bwMode="auto">
          <a:xfrm>
            <a:off x="2051050" y="1984375"/>
            <a:ext cx="1368425" cy="744538"/>
          </a:xfrm>
          <a:prstGeom prst="rect">
            <a:avLst/>
          </a:prstGeom>
          <a:solidFill>
            <a:srgbClr val="00B050"/>
          </a:solidFill>
          <a:ln w="9525">
            <a:solidFill>
              <a:schemeClr val="tx1"/>
            </a:solidFill>
            <a:miter lim="800000"/>
            <a:headEnd/>
            <a:tailEnd/>
          </a:ln>
        </p:spPr>
        <p:txBody>
          <a:bodyPr wrap="none" anchor="ctr"/>
          <a:lstStyle/>
          <a:p>
            <a:pPr defTabSz="912813"/>
            <a:r>
              <a:rPr lang="en-GB" sz="1400">
                <a:solidFill>
                  <a:schemeClr val="bg1"/>
                </a:solidFill>
              </a:rPr>
              <a:t>250</a:t>
            </a:r>
          </a:p>
          <a:p>
            <a:pPr defTabSz="912813"/>
            <a:r>
              <a:rPr lang="en-GB" sz="1400">
                <a:solidFill>
                  <a:schemeClr val="bg1"/>
                </a:solidFill>
              </a:rPr>
              <a:t> AC</a:t>
            </a:r>
          </a:p>
        </p:txBody>
      </p:sp>
      <p:sp>
        <p:nvSpPr>
          <p:cNvPr id="26" name="Rectangle 20"/>
          <p:cNvSpPr>
            <a:spLocks noChangeArrowheads="1"/>
          </p:cNvSpPr>
          <p:nvPr/>
        </p:nvSpPr>
        <p:spPr bwMode="auto">
          <a:xfrm>
            <a:off x="4678363" y="2692400"/>
            <a:ext cx="1368425" cy="1223963"/>
          </a:xfrm>
          <a:prstGeom prst="rect">
            <a:avLst/>
          </a:prstGeom>
          <a:solidFill>
            <a:srgbClr val="002060"/>
          </a:solidFill>
          <a:ln w="9525">
            <a:solidFill>
              <a:schemeClr val="tx1"/>
            </a:solidFill>
            <a:miter lim="800000"/>
            <a:headEnd/>
            <a:tailEnd/>
          </a:ln>
        </p:spPr>
        <p:txBody>
          <a:bodyPr wrap="none" anchor="ctr"/>
          <a:lstStyle/>
          <a:p>
            <a:pPr defTabSz="912813"/>
            <a:r>
              <a:rPr lang="en-GB" sz="1400">
                <a:solidFill>
                  <a:schemeClr val="bg1"/>
                </a:solidFill>
              </a:rPr>
              <a:t>850</a:t>
            </a:r>
          </a:p>
          <a:p>
            <a:pPr defTabSz="912813"/>
            <a:r>
              <a:rPr lang="en-GB" sz="1400">
                <a:solidFill>
                  <a:schemeClr val="bg1"/>
                </a:solidFill>
              </a:rPr>
              <a:t> BOND</a:t>
            </a:r>
          </a:p>
          <a:p>
            <a:pPr defTabSz="912813"/>
            <a:r>
              <a:rPr lang="en-GB" sz="1400">
                <a:solidFill>
                  <a:schemeClr val="bg1"/>
                </a:solidFill>
              </a:rPr>
              <a:t>CORP</a:t>
            </a:r>
          </a:p>
        </p:txBody>
      </p:sp>
      <p:sp>
        <p:nvSpPr>
          <p:cNvPr id="27" name="Rectangle 21"/>
          <p:cNvSpPr>
            <a:spLocks noChangeArrowheads="1"/>
          </p:cNvSpPr>
          <p:nvPr/>
        </p:nvSpPr>
        <p:spPr bwMode="auto">
          <a:xfrm>
            <a:off x="4678363" y="2212975"/>
            <a:ext cx="1368425" cy="503238"/>
          </a:xfrm>
          <a:prstGeom prst="rect">
            <a:avLst/>
          </a:prstGeom>
          <a:solidFill>
            <a:srgbClr val="3333CC"/>
          </a:solidFill>
          <a:ln w="9525">
            <a:solidFill>
              <a:schemeClr val="tx1"/>
            </a:solidFill>
            <a:miter lim="800000"/>
            <a:headEnd/>
            <a:tailEnd/>
          </a:ln>
        </p:spPr>
        <p:txBody>
          <a:bodyPr wrap="none" anchor="ctr"/>
          <a:lstStyle/>
          <a:p>
            <a:pPr defTabSz="912813"/>
            <a:r>
              <a:rPr lang="en-GB" sz="1400">
                <a:solidFill>
                  <a:schemeClr val="bg1"/>
                </a:solidFill>
              </a:rPr>
              <a:t>100</a:t>
            </a:r>
          </a:p>
          <a:p>
            <a:pPr defTabSz="912813"/>
            <a:r>
              <a:rPr lang="en-GB" sz="1400">
                <a:solidFill>
                  <a:schemeClr val="bg1"/>
                </a:solidFill>
              </a:rPr>
              <a:t> EQUITY</a:t>
            </a:r>
          </a:p>
        </p:txBody>
      </p:sp>
      <p:sp>
        <p:nvSpPr>
          <p:cNvPr id="28" name="Rectangle 23"/>
          <p:cNvSpPr>
            <a:spLocks noChangeArrowheads="1"/>
          </p:cNvSpPr>
          <p:nvPr/>
        </p:nvSpPr>
        <p:spPr bwMode="auto">
          <a:xfrm>
            <a:off x="6156325" y="2212975"/>
            <a:ext cx="1368425" cy="741363"/>
          </a:xfrm>
          <a:prstGeom prst="rect">
            <a:avLst/>
          </a:prstGeom>
          <a:solidFill>
            <a:srgbClr val="00B050"/>
          </a:solidFill>
          <a:ln w="9525">
            <a:solidFill>
              <a:schemeClr val="tx1"/>
            </a:solidFill>
            <a:miter lim="800000"/>
            <a:headEnd/>
            <a:tailEnd/>
          </a:ln>
        </p:spPr>
        <p:txBody>
          <a:bodyPr wrap="none" anchor="ctr"/>
          <a:lstStyle/>
          <a:p>
            <a:pPr defTabSz="912813"/>
            <a:r>
              <a:rPr lang="en-GB" sz="1400" dirty="0">
                <a:solidFill>
                  <a:schemeClr val="bg1"/>
                </a:solidFill>
              </a:rPr>
              <a:t>240</a:t>
            </a:r>
          </a:p>
          <a:p>
            <a:pPr defTabSz="912813"/>
            <a:r>
              <a:rPr lang="en-GB" sz="1400" dirty="0">
                <a:solidFill>
                  <a:schemeClr val="bg1"/>
                </a:solidFill>
              </a:rPr>
              <a:t> </a:t>
            </a:r>
            <a:r>
              <a:rPr lang="en-GB" sz="1400" dirty="0" smtClean="0">
                <a:solidFill>
                  <a:schemeClr val="bg1"/>
                </a:solidFill>
              </a:rPr>
              <a:t>AC</a:t>
            </a:r>
            <a:endParaRPr lang="en-GB" sz="1400" dirty="0">
              <a:solidFill>
                <a:schemeClr val="bg1"/>
              </a:solidFill>
            </a:endParaRPr>
          </a:p>
        </p:txBody>
      </p:sp>
      <p:sp>
        <p:nvSpPr>
          <p:cNvPr id="29" name="Text Box 38"/>
          <p:cNvSpPr txBox="1">
            <a:spLocks noChangeArrowheads="1"/>
          </p:cNvSpPr>
          <p:nvPr/>
        </p:nvSpPr>
        <p:spPr bwMode="auto">
          <a:xfrm>
            <a:off x="490538" y="4030663"/>
            <a:ext cx="5529262"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pitchFamily="34" charset="0"/>
              </a:defRPr>
            </a:lvl1pPr>
            <a:lvl2pPr marL="742950" indent="-285750" defTabSz="912813">
              <a:defRPr sz="900" b="1">
                <a:solidFill>
                  <a:schemeClr val="tx1"/>
                </a:solidFill>
                <a:latin typeface="Arial" pitchFamily="34" charset="0"/>
              </a:defRPr>
            </a:lvl2pPr>
            <a:lvl3pPr marL="1143000" indent="-228600" defTabSz="912813">
              <a:defRPr sz="900" b="1">
                <a:solidFill>
                  <a:schemeClr val="tx1"/>
                </a:solidFill>
                <a:latin typeface="Arial" pitchFamily="34" charset="0"/>
              </a:defRPr>
            </a:lvl3pPr>
            <a:lvl4pPr marL="1600200" indent="-228600" defTabSz="912813">
              <a:defRPr sz="900" b="1">
                <a:solidFill>
                  <a:schemeClr val="tx1"/>
                </a:solidFill>
                <a:latin typeface="Arial" pitchFamily="34" charset="0"/>
              </a:defRPr>
            </a:lvl4pPr>
            <a:lvl5pPr marL="2057400" indent="-228600" defTabSz="912813">
              <a:defRPr sz="900" b="1">
                <a:solidFill>
                  <a:schemeClr val="tx1"/>
                </a:solidFill>
                <a:latin typeface="Arial" pitchFamily="34" charset="0"/>
              </a:defRPr>
            </a:lvl5pPr>
            <a:lvl6pPr marL="2514600" indent="-228600" algn="ctr" defTabSz="912813" eaLnBrk="0" fontAlgn="base" hangingPunct="0">
              <a:spcBef>
                <a:spcPct val="0"/>
              </a:spcBef>
              <a:spcAft>
                <a:spcPct val="0"/>
              </a:spcAft>
              <a:defRPr sz="900" b="1">
                <a:solidFill>
                  <a:schemeClr val="tx1"/>
                </a:solidFill>
                <a:latin typeface="Arial" pitchFamily="34" charset="0"/>
              </a:defRPr>
            </a:lvl6pPr>
            <a:lvl7pPr marL="2971800" indent="-228600" algn="ctr" defTabSz="912813" eaLnBrk="0" fontAlgn="base" hangingPunct="0">
              <a:spcBef>
                <a:spcPct val="0"/>
              </a:spcBef>
              <a:spcAft>
                <a:spcPct val="0"/>
              </a:spcAft>
              <a:defRPr sz="900" b="1">
                <a:solidFill>
                  <a:schemeClr val="tx1"/>
                </a:solidFill>
                <a:latin typeface="Arial" pitchFamily="34" charset="0"/>
              </a:defRPr>
            </a:lvl7pPr>
            <a:lvl8pPr marL="3429000" indent="-228600" algn="ctr" defTabSz="912813" eaLnBrk="0" fontAlgn="base" hangingPunct="0">
              <a:spcBef>
                <a:spcPct val="0"/>
              </a:spcBef>
              <a:spcAft>
                <a:spcPct val="0"/>
              </a:spcAft>
              <a:defRPr sz="900" b="1">
                <a:solidFill>
                  <a:schemeClr val="tx1"/>
                </a:solidFill>
                <a:latin typeface="Arial" pitchFamily="34" charset="0"/>
              </a:defRPr>
            </a:lvl8pPr>
            <a:lvl9pPr marL="3886200" indent="-228600" algn="ctr" defTabSz="912813" eaLnBrk="0" fontAlgn="base" hangingPunct="0">
              <a:spcBef>
                <a:spcPct val="0"/>
              </a:spcBef>
              <a:spcAft>
                <a:spcPct val="0"/>
              </a:spcAft>
              <a:defRPr sz="900" b="1">
                <a:solidFill>
                  <a:schemeClr val="tx1"/>
                </a:solidFill>
                <a:latin typeface="Arial" pitchFamily="34" charset="0"/>
              </a:defRPr>
            </a:lvl9pPr>
          </a:lstStyle>
          <a:p>
            <a:pPr algn="l"/>
            <a:r>
              <a:rPr lang="it-IT" sz="1400"/>
              <a:t>Change in Market value of Assets = 150*33% = 50</a:t>
            </a:r>
          </a:p>
          <a:p>
            <a:pPr algn="l"/>
            <a:r>
              <a:rPr lang="it-IT" sz="1400"/>
              <a:t>Change in FVL = 750 – 710 = 40</a:t>
            </a:r>
          </a:p>
          <a:p>
            <a:pPr algn="l"/>
            <a:r>
              <a:rPr lang="it-IT" sz="1400"/>
              <a:t>Change in AC = 250 – 240 = 10</a:t>
            </a:r>
          </a:p>
          <a:p>
            <a:pPr algn="l"/>
            <a:r>
              <a:rPr lang="it-IT" sz="1400"/>
              <a:t>Liability absorption = 10/ 40 = 80%</a:t>
            </a:r>
          </a:p>
          <a:p>
            <a:pPr algn="l"/>
            <a:r>
              <a:rPr lang="it-IT" sz="1400"/>
              <a:t>The loss is shared: </a:t>
            </a:r>
            <a:r>
              <a:rPr lang="it-IT" sz="1400">
                <a:solidFill>
                  <a:schemeClr val="accent1"/>
                </a:solidFill>
              </a:rPr>
              <a:t>20% SH</a:t>
            </a:r>
            <a:r>
              <a:rPr lang="it-IT" sz="1400"/>
              <a:t>,</a:t>
            </a:r>
            <a:r>
              <a:rPr lang="it-IT" sz="1400">
                <a:solidFill>
                  <a:schemeClr val="accent1"/>
                </a:solidFill>
              </a:rPr>
              <a:t> 80% PH</a:t>
            </a:r>
          </a:p>
        </p:txBody>
      </p:sp>
      <p:cxnSp>
        <p:nvCxnSpPr>
          <p:cNvPr id="30" name="Straight Arrow Connector 2"/>
          <p:cNvCxnSpPr>
            <a:cxnSpLocks noChangeShapeType="1"/>
          </p:cNvCxnSpPr>
          <p:nvPr/>
        </p:nvCxnSpPr>
        <p:spPr bwMode="auto">
          <a:xfrm>
            <a:off x="3803650" y="3052763"/>
            <a:ext cx="484188"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1" name="Rectangle 16"/>
          <p:cNvSpPr>
            <a:spLocks noChangeArrowheads="1"/>
          </p:cNvSpPr>
          <p:nvPr/>
        </p:nvSpPr>
        <p:spPr bwMode="auto">
          <a:xfrm>
            <a:off x="573088" y="1482725"/>
            <a:ext cx="57277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r>
              <a:rPr lang="en-GB" sz="1600" b="0">
                <a:solidFill>
                  <a:srgbClr val="000000"/>
                </a:solidFill>
              </a:rPr>
              <a:t>Case C: Product with guarantee and Profit Sharing (80%)</a:t>
            </a:r>
            <a:endParaRPr lang="it-IT" sz="1600" b="0">
              <a:solidFill>
                <a:srgbClr val="000000"/>
              </a:solidFill>
            </a:endParaRPr>
          </a:p>
        </p:txBody>
      </p:sp>
      <p:sp>
        <p:nvSpPr>
          <p:cNvPr id="32" name="Rectangle 17"/>
          <p:cNvSpPr>
            <a:spLocks noChangeArrowheads="1"/>
          </p:cNvSpPr>
          <p:nvPr/>
        </p:nvSpPr>
        <p:spPr bwMode="auto">
          <a:xfrm>
            <a:off x="442913" y="5168900"/>
            <a:ext cx="75565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2813">
              <a:buFont typeface="Arial" pitchFamily="34" charset="0"/>
              <a:buChar char="•"/>
            </a:pPr>
            <a:r>
              <a:rPr lang="en-GB" sz="1600" b="0">
                <a:solidFill>
                  <a:srgbClr val="000000"/>
                </a:solidFill>
              </a:rPr>
              <a:t> In a product with profit sharing, both proifts and losses are shared; the % of sharing is a function of the portfolio structure and the level of the stress</a:t>
            </a:r>
          </a:p>
          <a:p>
            <a:pPr algn="just" defTabSz="912813">
              <a:buFont typeface="Arial" pitchFamily="34" charset="0"/>
              <a:buChar char="•"/>
            </a:pPr>
            <a:r>
              <a:rPr lang="en-GB" sz="1600" b="0">
                <a:solidFill>
                  <a:srgbClr val="000000"/>
                </a:solidFill>
              </a:rPr>
              <a:t> </a:t>
            </a:r>
            <a:r>
              <a:rPr lang="it-IT" sz="1600" b="0">
                <a:solidFill>
                  <a:srgbClr val="000000"/>
                </a:solidFill>
              </a:rPr>
              <a:t>In general we can notice an </a:t>
            </a:r>
            <a:r>
              <a:rPr lang="it-IT" sz="1600">
                <a:solidFill>
                  <a:srgbClr val="000000"/>
                </a:solidFill>
              </a:rPr>
              <a:t>absence of linearity </a:t>
            </a:r>
            <a:r>
              <a:rPr lang="it-IT" sz="1600" b="0">
                <a:solidFill>
                  <a:srgbClr val="000000"/>
                </a:solidFill>
              </a:rPr>
              <a:t>among</a:t>
            </a:r>
            <a:r>
              <a:rPr lang="it-IT" sz="1600">
                <a:solidFill>
                  <a:srgbClr val="000000"/>
                </a:solidFill>
              </a:rPr>
              <a:t> </a:t>
            </a:r>
            <a:r>
              <a:rPr lang="it-IT" sz="1600" b="0">
                <a:solidFill>
                  <a:srgbClr val="000000"/>
                </a:solidFill>
              </a:rPr>
              <a:t>the loss sharing  partecipation and the increase of the stress level</a:t>
            </a:r>
          </a:p>
        </p:txBody>
      </p:sp>
      <p:sp>
        <p:nvSpPr>
          <p:cNvPr id="33" name="Rectangle 5"/>
          <p:cNvSpPr>
            <a:spLocks noChangeArrowheads="1"/>
          </p:cNvSpPr>
          <p:nvPr/>
        </p:nvSpPr>
        <p:spPr bwMode="auto">
          <a:xfrm>
            <a:off x="2046288" y="2716213"/>
            <a:ext cx="1368425" cy="331787"/>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150 FDB</a:t>
            </a:r>
          </a:p>
        </p:txBody>
      </p:sp>
      <p:sp>
        <p:nvSpPr>
          <p:cNvPr id="34" name="Rectangle 5"/>
          <p:cNvSpPr>
            <a:spLocks noChangeArrowheads="1"/>
          </p:cNvSpPr>
          <p:nvPr/>
        </p:nvSpPr>
        <p:spPr bwMode="auto">
          <a:xfrm>
            <a:off x="6156325" y="3052763"/>
            <a:ext cx="1368425" cy="862012"/>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600 </a:t>
            </a:r>
          </a:p>
          <a:p>
            <a:pPr>
              <a:defRPr/>
            </a:pPr>
            <a:r>
              <a:rPr lang="en-GB" sz="1400" dirty="0">
                <a:solidFill>
                  <a:schemeClr val="bg1"/>
                </a:solidFill>
              </a:rPr>
              <a:t>Minimum</a:t>
            </a:r>
          </a:p>
          <a:p>
            <a:pPr>
              <a:defRPr/>
            </a:pPr>
            <a:r>
              <a:rPr lang="en-GB" sz="1400" dirty="0">
                <a:solidFill>
                  <a:schemeClr val="bg1"/>
                </a:solidFill>
              </a:rPr>
              <a:t>Guarantee</a:t>
            </a:r>
          </a:p>
        </p:txBody>
      </p:sp>
      <p:sp>
        <p:nvSpPr>
          <p:cNvPr id="35" name="Rectangle 5"/>
          <p:cNvSpPr>
            <a:spLocks noChangeArrowheads="1"/>
          </p:cNvSpPr>
          <p:nvPr/>
        </p:nvSpPr>
        <p:spPr bwMode="auto">
          <a:xfrm>
            <a:off x="6156325" y="2832100"/>
            <a:ext cx="1368425" cy="215900"/>
          </a:xfrm>
          <a:prstGeom prst="rect">
            <a:avLst/>
          </a:prstGeom>
          <a:solidFill>
            <a:schemeClr val="bg2">
              <a:lumMod val="75000"/>
            </a:schemeClr>
          </a:solidFill>
          <a:ln w="9525">
            <a:solidFill>
              <a:schemeClr val="tx1"/>
            </a:solidFill>
            <a:miter lim="800000"/>
            <a:headEnd/>
            <a:tailEnd/>
          </a:ln>
          <a:effectLst/>
          <a:extLst/>
        </p:spPr>
        <p:txBody>
          <a:bodyPr wrap="none" anchor="ctr"/>
          <a:lstStyle/>
          <a:p>
            <a:pPr>
              <a:defRPr/>
            </a:pPr>
            <a:r>
              <a:rPr lang="en-GB" sz="1400" dirty="0">
                <a:solidFill>
                  <a:schemeClr val="bg1"/>
                </a:solidFill>
              </a:rPr>
              <a:t>110 FDB</a:t>
            </a:r>
          </a:p>
        </p:txBody>
      </p:sp>
      <p:sp>
        <p:nvSpPr>
          <p:cNvPr id="36" name="Text Box 7"/>
          <p:cNvSpPr txBox="1">
            <a:spLocks noChangeArrowheads="1"/>
          </p:cNvSpPr>
          <p:nvPr/>
        </p:nvSpPr>
        <p:spPr bwMode="auto">
          <a:xfrm>
            <a:off x="3556000" y="3124200"/>
            <a:ext cx="1149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a:defRPr sz="900" b="1">
                <a:solidFill>
                  <a:schemeClr val="tx1"/>
                </a:solidFill>
                <a:latin typeface="Arial" pitchFamily="34" charset="0"/>
              </a:defRPr>
            </a:lvl1pPr>
            <a:lvl2pPr marL="742950" indent="-285750" defTabSz="912813">
              <a:defRPr sz="900" b="1">
                <a:solidFill>
                  <a:schemeClr val="tx1"/>
                </a:solidFill>
                <a:latin typeface="Arial" pitchFamily="34" charset="0"/>
              </a:defRPr>
            </a:lvl2pPr>
            <a:lvl3pPr marL="1143000" indent="-228600" defTabSz="912813">
              <a:defRPr sz="900" b="1">
                <a:solidFill>
                  <a:schemeClr val="tx1"/>
                </a:solidFill>
                <a:latin typeface="Arial" pitchFamily="34" charset="0"/>
              </a:defRPr>
            </a:lvl3pPr>
            <a:lvl4pPr marL="1600200" indent="-228600" defTabSz="912813">
              <a:defRPr sz="900" b="1">
                <a:solidFill>
                  <a:schemeClr val="tx1"/>
                </a:solidFill>
                <a:latin typeface="Arial" pitchFamily="34" charset="0"/>
              </a:defRPr>
            </a:lvl4pPr>
            <a:lvl5pPr marL="2057400" indent="-228600" defTabSz="912813">
              <a:defRPr sz="900" b="1">
                <a:solidFill>
                  <a:schemeClr val="tx1"/>
                </a:solidFill>
                <a:latin typeface="Arial" pitchFamily="34" charset="0"/>
              </a:defRPr>
            </a:lvl5pPr>
            <a:lvl6pPr marL="2514600" indent="-228600" algn="ctr" defTabSz="912813" eaLnBrk="0" fontAlgn="base" hangingPunct="0">
              <a:spcBef>
                <a:spcPct val="0"/>
              </a:spcBef>
              <a:spcAft>
                <a:spcPct val="0"/>
              </a:spcAft>
              <a:defRPr sz="900" b="1">
                <a:solidFill>
                  <a:schemeClr val="tx1"/>
                </a:solidFill>
                <a:latin typeface="Arial" pitchFamily="34" charset="0"/>
              </a:defRPr>
            </a:lvl6pPr>
            <a:lvl7pPr marL="2971800" indent="-228600" algn="ctr" defTabSz="912813" eaLnBrk="0" fontAlgn="base" hangingPunct="0">
              <a:spcBef>
                <a:spcPct val="0"/>
              </a:spcBef>
              <a:spcAft>
                <a:spcPct val="0"/>
              </a:spcAft>
              <a:defRPr sz="900" b="1">
                <a:solidFill>
                  <a:schemeClr val="tx1"/>
                </a:solidFill>
                <a:latin typeface="Arial" pitchFamily="34" charset="0"/>
              </a:defRPr>
            </a:lvl7pPr>
            <a:lvl8pPr marL="3429000" indent="-228600" algn="ctr" defTabSz="912813" eaLnBrk="0" fontAlgn="base" hangingPunct="0">
              <a:spcBef>
                <a:spcPct val="0"/>
              </a:spcBef>
              <a:spcAft>
                <a:spcPct val="0"/>
              </a:spcAft>
              <a:defRPr sz="900" b="1">
                <a:solidFill>
                  <a:schemeClr val="tx1"/>
                </a:solidFill>
                <a:latin typeface="Arial" pitchFamily="34" charset="0"/>
              </a:defRPr>
            </a:lvl8pPr>
            <a:lvl9pPr marL="3886200" indent="-228600" algn="ctr" defTabSz="912813" eaLnBrk="0" fontAlgn="base" hangingPunct="0">
              <a:spcBef>
                <a:spcPct val="0"/>
              </a:spcBef>
              <a:spcAft>
                <a:spcPct val="0"/>
              </a:spcAft>
              <a:defRPr sz="900" b="1">
                <a:solidFill>
                  <a:schemeClr val="tx1"/>
                </a:solidFill>
                <a:latin typeface="Arial" pitchFamily="34" charset="0"/>
              </a:defRPr>
            </a:lvl9pPr>
          </a:lstStyle>
          <a:p>
            <a:r>
              <a:rPr lang="en-GB" sz="1400"/>
              <a:t>MV Equity  </a:t>
            </a:r>
          </a:p>
          <a:p>
            <a:r>
              <a:rPr lang="en-GB" sz="1400"/>
              <a:t>- 33%=-50</a:t>
            </a:r>
          </a:p>
        </p:txBody>
      </p:sp>
      <p:sp>
        <p:nvSpPr>
          <p:cNvPr id="21"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2250" y="608013"/>
            <a:ext cx="8229600" cy="431800"/>
          </a:xfrm>
        </p:spPr>
        <p:txBody>
          <a:bodyPr lIns="91440" tIns="45720" rIns="91440" bIns="45720"/>
          <a:lstStyle/>
          <a:p>
            <a:pPr defTabSz="912813"/>
            <a:r>
              <a:rPr lang="en-GB" sz="2000" dirty="0" smtClean="0"/>
              <a:t>Methodology for Risk capital: Market Risk</a:t>
            </a:r>
            <a:endParaRPr lang="it-IT" sz="2000" dirty="0" smtClean="0"/>
          </a:p>
        </p:txBody>
      </p:sp>
      <p:sp>
        <p:nvSpPr>
          <p:cNvPr id="13109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pic>
        <p:nvPicPr>
          <p:cNvPr id="5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5925" y="1920561"/>
            <a:ext cx="2202878" cy="1170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8" name="TextBox 57"/>
          <p:cNvSpPr txBox="1"/>
          <p:nvPr/>
        </p:nvSpPr>
        <p:spPr>
          <a:xfrm>
            <a:off x="241295" y="1541947"/>
            <a:ext cx="8628830" cy="29238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prstClr val="black"/>
                </a:solidFill>
                <a:effectLst/>
                <a:uLnTx/>
                <a:uFillTx/>
                <a:latin typeface="Arial"/>
              </a:rPr>
              <a:t>1. the </a:t>
            </a:r>
            <a:r>
              <a:rPr kumimoji="0" lang="it-IT" sz="1300" b="0" i="0" u="none" strike="noStrike" kern="0" cap="none" spc="0" normalizeH="0" baseline="0" noProof="0" dirty="0" err="1" smtClean="0">
                <a:ln>
                  <a:noFill/>
                </a:ln>
                <a:solidFill>
                  <a:prstClr val="black"/>
                </a:solidFill>
                <a:effectLst/>
                <a:uLnTx/>
                <a:uFillTx/>
                <a:latin typeface="Arial"/>
              </a:rPr>
              <a:t>calculation</a:t>
            </a:r>
            <a:r>
              <a:rPr kumimoji="0" lang="it-IT" sz="1300" b="0" i="0" u="none" strike="noStrike" kern="0" cap="none" spc="0" normalizeH="0" baseline="0" noProof="0" dirty="0" smtClean="0">
                <a:ln>
                  <a:noFill/>
                </a:ln>
                <a:solidFill>
                  <a:prstClr val="black"/>
                </a:solidFill>
                <a:effectLst/>
                <a:uLnTx/>
                <a:uFillTx/>
                <a:latin typeface="Arial"/>
              </a:rPr>
              <a:t> of the market </a:t>
            </a:r>
            <a:r>
              <a:rPr kumimoji="0" lang="it-IT" sz="1300" b="0" i="0" u="none" strike="noStrike" kern="0" cap="none" spc="0" normalizeH="0" baseline="0" noProof="0" dirty="0" err="1" smtClean="0">
                <a:ln>
                  <a:noFill/>
                </a:ln>
                <a:solidFill>
                  <a:prstClr val="black"/>
                </a:solidFill>
                <a:effectLst/>
                <a:uLnTx/>
                <a:uFillTx/>
                <a:latin typeface="Arial"/>
              </a:rPr>
              <a:t>value</a:t>
            </a:r>
            <a:r>
              <a:rPr kumimoji="0" lang="it-IT" sz="1300" b="0" i="0" u="none" strike="noStrike" kern="0" cap="none" spc="0" normalizeH="0" baseline="0" noProof="0" dirty="0" smtClean="0">
                <a:ln>
                  <a:noFill/>
                </a:ln>
                <a:solidFill>
                  <a:prstClr val="black"/>
                </a:solidFill>
                <a:effectLst/>
                <a:uLnTx/>
                <a:uFillTx/>
                <a:latin typeface="Arial"/>
              </a:rPr>
              <a:t> of the </a:t>
            </a:r>
            <a:r>
              <a:rPr kumimoji="0" lang="it-IT" sz="1300" b="0" i="0" u="none" strike="noStrike" kern="0" cap="none" spc="0" normalizeH="0" baseline="0" noProof="0" dirty="0" err="1" smtClean="0">
                <a:ln>
                  <a:noFill/>
                </a:ln>
                <a:solidFill>
                  <a:prstClr val="black"/>
                </a:solidFill>
                <a:effectLst/>
                <a:uLnTx/>
                <a:uFillTx/>
                <a:latin typeface="Arial"/>
              </a:rPr>
              <a:t>assets</a:t>
            </a:r>
            <a:r>
              <a:rPr kumimoji="0" lang="it-IT" sz="1300" b="0" i="0" u="none" strike="noStrike" kern="0" cap="none" spc="0" normalizeH="0" baseline="0" noProof="0" dirty="0" smtClean="0">
                <a:ln>
                  <a:noFill/>
                </a:ln>
                <a:solidFill>
                  <a:prstClr val="black"/>
                </a:solidFill>
                <a:effectLst/>
                <a:uLnTx/>
                <a:uFillTx/>
                <a:latin typeface="Arial"/>
              </a:rPr>
              <a:t> and the fair </a:t>
            </a:r>
            <a:r>
              <a:rPr kumimoji="0" lang="it-IT" sz="1300" b="0" i="0" u="none" strike="noStrike" kern="0" cap="none" spc="0" normalizeH="0" baseline="0" noProof="0" dirty="0" err="1" smtClean="0">
                <a:ln>
                  <a:noFill/>
                </a:ln>
                <a:solidFill>
                  <a:prstClr val="black"/>
                </a:solidFill>
                <a:effectLst/>
                <a:uLnTx/>
                <a:uFillTx/>
                <a:latin typeface="Arial"/>
              </a:rPr>
              <a:t>value</a:t>
            </a:r>
            <a:r>
              <a:rPr kumimoji="0" lang="it-IT" sz="1300" b="0" i="0" u="none" strike="noStrike" kern="0" cap="none" spc="0" normalizeH="0" baseline="0" noProof="0" dirty="0" smtClean="0">
                <a:ln>
                  <a:noFill/>
                </a:ln>
                <a:solidFill>
                  <a:prstClr val="black"/>
                </a:solidFill>
                <a:effectLst/>
                <a:uLnTx/>
                <a:uFillTx/>
                <a:latin typeface="Arial"/>
              </a:rPr>
              <a:t> of the </a:t>
            </a:r>
            <a:r>
              <a:rPr kumimoji="0" lang="it-IT" sz="1300" b="0" i="0" u="none" strike="noStrike" kern="0" cap="none" spc="0" normalizeH="0" baseline="0" noProof="0" dirty="0" err="1" smtClean="0">
                <a:ln>
                  <a:noFill/>
                </a:ln>
                <a:solidFill>
                  <a:prstClr val="black"/>
                </a:solidFill>
                <a:effectLst/>
                <a:uLnTx/>
                <a:uFillTx/>
                <a:latin typeface="Arial"/>
              </a:rPr>
              <a:t>technical</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provisions</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at</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valuation</a:t>
            </a:r>
            <a:r>
              <a:rPr kumimoji="0" lang="it-IT" sz="1300" b="0" i="0" u="none" strike="noStrike" kern="0" cap="none" spc="0" normalizeH="0" baseline="0" noProof="0" dirty="0" smtClean="0">
                <a:ln>
                  <a:noFill/>
                </a:ln>
                <a:solidFill>
                  <a:prstClr val="black"/>
                </a:solidFill>
                <a:effectLst/>
                <a:uLnTx/>
                <a:uFillTx/>
                <a:latin typeface="Arial"/>
              </a:rPr>
              <a:t> date:</a:t>
            </a:r>
            <a:endParaRPr kumimoji="0" lang="it-IT" sz="1300" b="0" i="0" u="none" strike="noStrike" kern="0" cap="none" spc="0" normalizeH="0" baseline="0" noProof="0" dirty="0">
              <a:ln>
                <a:noFill/>
              </a:ln>
              <a:solidFill>
                <a:prstClr val="black"/>
              </a:solidFill>
              <a:effectLst/>
              <a:uLnTx/>
              <a:uFillTx/>
              <a:latin typeface="Arial"/>
            </a:endParaRPr>
          </a:p>
        </p:txBody>
      </p:sp>
      <p:sp>
        <p:nvSpPr>
          <p:cNvPr id="59" name="TextBox 58"/>
          <p:cNvSpPr txBox="1"/>
          <p:nvPr/>
        </p:nvSpPr>
        <p:spPr>
          <a:xfrm>
            <a:off x="242516" y="1092644"/>
            <a:ext cx="7289274" cy="338554"/>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600" i="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Equity</a:t>
            </a:r>
            <a:r>
              <a:rPr kumimoji="0" lang="it-IT" sz="16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Risk</a:t>
            </a:r>
            <a:r>
              <a:rPr kumimoji="0" lang="it-IT" sz="1600" i="0" u="none" strike="noStrike" kern="0" cap="none" spc="0" normalizeH="0" noProof="0" dirty="0" smtClean="0">
                <a:ln>
                  <a:noFill/>
                </a:ln>
                <a:solidFill>
                  <a:sysClr val="windowText" lastClr="000000"/>
                </a:solidFill>
                <a:effectLst/>
                <a:uLnTx/>
                <a:uFillTx/>
                <a:latin typeface="Calibri" pitchFamily="34" charset="0"/>
                <a:cs typeface="Calibri" pitchFamily="34" charset="0"/>
              </a:rPr>
              <a:t> -  </a:t>
            </a:r>
            <a:r>
              <a:rPr kumimoji="0" lang="it-IT" sz="16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The </a:t>
            </a:r>
            <a:r>
              <a:rPr kumimoji="0" lang="it-IT" sz="1600" i="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calculation</a:t>
            </a:r>
            <a:r>
              <a:rPr kumimoji="0" lang="it-IT" sz="16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a:t>
            </a:r>
            <a:r>
              <a:rPr kumimoji="0" lang="it-IT" sz="1600" i="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process</a:t>
            </a:r>
            <a:r>
              <a:rPr kumimoji="0" lang="it-IT" sz="16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a:t>
            </a:r>
            <a:r>
              <a:rPr kumimoji="0" lang="it-IT" sz="1600" i="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requires</a:t>
            </a:r>
            <a:r>
              <a:rPr kumimoji="0" lang="it-IT" sz="1600"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 :</a:t>
            </a:r>
          </a:p>
        </p:txBody>
      </p:sp>
      <p:cxnSp>
        <p:nvCxnSpPr>
          <p:cNvPr id="60" name="Straight Connector 59"/>
          <p:cNvCxnSpPr/>
          <p:nvPr/>
        </p:nvCxnSpPr>
        <p:spPr>
          <a:xfrm>
            <a:off x="313285" y="1484588"/>
            <a:ext cx="8100000" cy="0"/>
          </a:xfrm>
          <a:prstGeom prst="line">
            <a:avLst/>
          </a:prstGeom>
          <a:noFill/>
          <a:ln w="38100" cap="flat" cmpd="sng" algn="ctr">
            <a:solidFill>
              <a:srgbClr val="E4E4E4"/>
            </a:solidFill>
            <a:prstDash val="solid"/>
          </a:ln>
          <a:effectLst/>
        </p:spPr>
      </p:cxnSp>
      <p:graphicFrame>
        <p:nvGraphicFramePr>
          <p:cNvPr id="61" name="Chart 60"/>
          <p:cNvGraphicFramePr/>
          <p:nvPr>
            <p:extLst>
              <p:ext uri="{D42A27DB-BD31-4B8C-83A1-F6EECF244321}">
                <p14:modId xmlns:p14="http://schemas.microsoft.com/office/powerpoint/2010/main" xmlns="" val="3234697054"/>
              </p:ext>
            </p:extLst>
          </p:nvPr>
        </p:nvGraphicFramePr>
        <p:xfrm>
          <a:off x="4336957" y="1731959"/>
          <a:ext cx="1854000" cy="1359141"/>
        </p:xfrm>
        <a:graphic>
          <a:graphicData uri="http://schemas.openxmlformats.org/drawingml/2006/chart">
            <c:chart xmlns:c="http://schemas.openxmlformats.org/drawingml/2006/chart" xmlns:r="http://schemas.openxmlformats.org/officeDocument/2006/relationships" r:id="rId3"/>
          </a:graphicData>
        </a:graphic>
      </p:graphicFrame>
      <p:cxnSp>
        <p:nvCxnSpPr>
          <p:cNvPr id="62" name="Elbow Connector 61"/>
          <p:cNvCxnSpPr/>
          <p:nvPr/>
        </p:nvCxnSpPr>
        <p:spPr>
          <a:xfrm>
            <a:off x="2572003" y="2086168"/>
            <a:ext cx="3600" cy="792000"/>
          </a:xfrm>
          <a:prstGeom prst="bentConnector3">
            <a:avLst>
              <a:gd name="adj1" fmla="val 6371605"/>
            </a:avLst>
          </a:prstGeom>
          <a:noFill/>
          <a:ln w="9525" cap="flat" cmpd="sng" algn="ctr">
            <a:solidFill>
              <a:srgbClr val="800000">
                <a:shade val="95000"/>
                <a:satMod val="105000"/>
              </a:srgbClr>
            </a:solidFill>
            <a:prstDash val="solid"/>
          </a:ln>
          <a:effectLst/>
        </p:spPr>
      </p:cxnSp>
      <p:sp>
        <p:nvSpPr>
          <p:cNvPr id="63" name="TextBox 62"/>
          <p:cNvSpPr txBox="1"/>
          <p:nvPr/>
        </p:nvSpPr>
        <p:spPr>
          <a:xfrm>
            <a:off x="2759075" y="2078109"/>
            <a:ext cx="1049852" cy="84638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smtClean="0">
                <a:ln>
                  <a:noFill/>
                </a:ln>
                <a:solidFill>
                  <a:sysClr val="windowText" lastClr="000000"/>
                </a:solidFill>
                <a:effectLst/>
                <a:uLnTx/>
                <a:uFillTx/>
                <a:latin typeface="Arial"/>
              </a:rPr>
              <a:t>Fair Value Technical </a:t>
            </a:r>
            <a:r>
              <a:rPr kumimoji="0" lang="it-IT" sz="1200" b="0" i="0" u="none" strike="noStrike" kern="0" cap="none" spc="0" normalizeH="0" baseline="0" noProof="0" dirty="0" err="1" smtClean="0">
                <a:ln>
                  <a:noFill/>
                </a:ln>
                <a:solidFill>
                  <a:sysClr val="windowText" lastClr="000000"/>
                </a:solidFill>
                <a:effectLst/>
                <a:uLnTx/>
                <a:uFillTx/>
                <a:latin typeface="Arial"/>
              </a:rPr>
              <a:t>Provisions</a:t>
            </a:r>
            <a:r>
              <a:rPr kumimoji="0" lang="it-IT" sz="1200" b="0" i="0" u="none" strike="noStrike" kern="0" cap="none" spc="0" normalizeH="0" baseline="0" noProof="0" dirty="0" smtClean="0">
                <a:ln>
                  <a:noFill/>
                </a:ln>
                <a:solidFill>
                  <a:sysClr val="windowText" lastClr="00000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ysClr val="windowText" lastClr="000000"/>
                </a:solidFill>
                <a:effectLst/>
                <a:uLnTx/>
                <a:uFillTx/>
                <a:latin typeface="Arial"/>
              </a:rPr>
              <a:t>750</a:t>
            </a:r>
          </a:p>
        </p:txBody>
      </p:sp>
      <p:cxnSp>
        <p:nvCxnSpPr>
          <p:cNvPr id="64" name="Straight Connector 63"/>
          <p:cNvCxnSpPr/>
          <p:nvPr/>
        </p:nvCxnSpPr>
        <p:spPr>
          <a:xfrm flipV="1">
            <a:off x="4171219" y="2086168"/>
            <a:ext cx="3708000" cy="0"/>
          </a:xfrm>
          <a:prstGeom prst="line">
            <a:avLst/>
          </a:prstGeom>
          <a:noFill/>
          <a:ln w="28575" cap="flat" cmpd="sng" algn="ctr">
            <a:solidFill>
              <a:srgbClr val="E4E4E4"/>
            </a:solidFill>
            <a:prstDash val="solid"/>
          </a:ln>
          <a:effectLst/>
        </p:spPr>
      </p:cxnSp>
      <p:sp>
        <p:nvSpPr>
          <p:cNvPr id="65" name="Rectangle 64"/>
          <p:cNvSpPr/>
          <p:nvPr/>
        </p:nvSpPr>
        <p:spPr>
          <a:xfrm>
            <a:off x="5506133" y="1872973"/>
            <a:ext cx="28800" cy="1188000"/>
          </a:xfrm>
          <a:prstGeom prst="rect">
            <a:avLst/>
          </a:prstGeom>
          <a:solidFill>
            <a:srgbClr val="E4E4E4">
              <a:alpha val="9098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300" b="0" i="0" u="none" strike="noStrike" kern="0" cap="none" spc="0" normalizeH="0" baseline="0" noProof="0">
              <a:ln>
                <a:noFill/>
              </a:ln>
              <a:solidFill>
                <a:prstClr val="white"/>
              </a:solidFill>
              <a:effectLst/>
              <a:uLnTx/>
              <a:uFillTx/>
              <a:latin typeface="Arial"/>
              <a:ea typeface="+mn-ea"/>
              <a:cs typeface="+mn-cs"/>
            </a:endParaRPr>
          </a:p>
        </p:txBody>
      </p:sp>
      <p:sp>
        <p:nvSpPr>
          <p:cNvPr id="66" name="TextBox 65"/>
          <p:cNvSpPr txBox="1"/>
          <p:nvPr/>
        </p:nvSpPr>
        <p:spPr>
          <a:xfrm>
            <a:off x="5629819" y="1796668"/>
            <a:ext cx="2920599" cy="292388"/>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ysClr val="windowText" lastClr="000000"/>
                </a:solidFill>
                <a:effectLst/>
                <a:uLnTx/>
                <a:uFillTx/>
                <a:latin typeface="Arial"/>
              </a:rPr>
              <a:t>Market Value</a:t>
            </a:r>
          </a:p>
        </p:txBody>
      </p:sp>
      <p:sp>
        <p:nvSpPr>
          <p:cNvPr id="67" name="TextBox 66"/>
          <p:cNvSpPr txBox="1"/>
          <p:nvPr/>
        </p:nvSpPr>
        <p:spPr>
          <a:xfrm>
            <a:off x="5642911" y="2164370"/>
            <a:ext cx="2920599" cy="69249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ysClr val="windowText" lastClr="000000"/>
                </a:solidFill>
                <a:effectLst/>
                <a:uLnTx/>
                <a:uFillTx/>
                <a:latin typeface="Arial"/>
              </a:rPr>
              <a:t>Government</a:t>
            </a:r>
            <a:r>
              <a:rPr kumimoji="0" lang="it-IT" sz="1300" b="0" i="0" u="none" strike="noStrike" kern="0" cap="none" spc="0" normalizeH="0" baseline="0" noProof="0" dirty="0" smtClean="0">
                <a:ln>
                  <a:noFill/>
                </a:ln>
                <a:solidFill>
                  <a:sysClr val="windowText" lastClr="000000"/>
                </a:solidFill>
                <a:effectLst/>
                <a:uLnTx/>
                <a:uFillTx/>
                <a:latin typeface="Arial"/>
              </a:rPr>
              <a:t> Bonds:  	450</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ysClr val="windowText" lastClr="000000"/>
                </a:solidFill>
                <a:effectLst/>
                <a:uLnTx/>
                <a:uFillTx/>
                <a:latin typeface="Arial"/>
              </a:rPr>
              <a:t>Corporate Bonds:     	400</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rgbClr val="800000"/>
                </a:solidFill>
                <a:effectLst/>
                <a:uLnTx/>
                <a:uFillTx/>
                <a:latin typeface="Arial"/>
              </a:rPr>
              <a:t>Equities</a:t>
            </a:r>
            <a:r>
              <a:rPr kumimoji="0" lang="it-IT" sz="1300" b="0" i="0" u="none" strike="noStrike" kern="0" cap="none" spc="0" normalizeH="0" baseline="0" noProof="0" dirty="0" smtClean="0">
                <a:ln>
                  <a:noFill/>
                </a:ln>
                <a:solidFill>
                  <a:srgbClr val="800000"/>
                </a:solidFill>
                <a:effectLst/>
                <a:uLnTx/>
                <a:uFillTx/>
                <a:latin typeface="Arial"/>
              </a:rPr>
              <a:t>:		150 </a:t>
            </a:r>
          </a:p>
        </p:txBody>
      </p:sp>
      <p:sp>
        <p:nvSpPr>
          <p:cNvPr id="68" name="Rectangle 67"/>
          <p:cNvSpPr/>
          <p:nvPr/>
        </p:nvSpPr>
        <p:spPr>
          <a:xfrm>
            <a:off x="4235525" y="1793780"/>
            <a:ext cx="1361719" cy="2923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ysClr val="windowText" lastClr="000000"/>
                </a:solidFill>
                <a:effectLst/>
                <a:uLnTx/>
                <a:uFillTx/>
                <a:latin typeface="Arial"/>
              </a:rPr>
              <a:t>Asset</a:t>
            </a:r>
            <a:r>
              <a:rPr kumimoji="0" lang="it-IT" sz="1300" b="0" i="0" u="none" strike="noStrike" kern="0" cap="none" spc="0" normalizeH="0" baseline="0" noProof="0" dirty="0" smtClean="0">
                <a:ln>
                  <a:noFill/>
                </a:ln>
                <a:solidFill>
                  <a:sysClr val="windowText" lastClr="000000"/>
                </a:solidFill>
                <a:effectLst/>
                <a:uLnTx/>
                <a:uFillTx/>
                <a:latin typeface="Arial"/>
              </a:rPr>
              <a:t> </a:t>
            </a:r>
            <a:r>
              <a:rPr kumimoji="0" lang="it-IT" sz="1300" b="0" i="0" u="none" strike="noStrike" kern="0" cap="none" spc="0" normalizeH="0" baseline="0" noProof="0" dirty="0" err="1" smtClean="0">
                <a:ln>
                  <a:noFill/>
                </a:ln>
                <a:solidFill>
                  <a:sysClr val="windowText" lastClr="000000"/>
                </a:solidFill>
                <a:effectLst/>
                <a:uLnTx/>
                <a:uFillTx/>
                <a:latin typeface="Arial"/>
              </a:rPr>
              <a:t>Allocation</a:t>
            </a:r>
            <a:endParaRPr kumimoji="0" lang="it-IT" sz="1300" b="0" i="0" u="none" strike="noStrike" kern="0" cap="none" spc="0" normalizeH="0" baseline="0" noProof="0" dirty="0">
              <a:ln>
                <a:noFill/>
              </a:ln>
              <a:solidFill>
                <a:sysClr val="windowText" lastClr="000000"/>
              </a:solidFill>
              <a:effectLst/>
              <a:uLnTx/>
              <a:uFillTx/>
              <a:latin typeface="Arial"/>
            </a:endParaRPr>
          </a:p>
        </p:txBody>
      </p:sp>
      <p:sp>
        <p:nvSpPr>
          <p:cNvPr id="69" name="Rectangle 68"/>
          <p:cNvSpPr/>
          <p:nvPr/>
        </p:nvSpPr>
        <p:spPr>
          <a:xfrm>
            <a:off x="300112" y="3207654"/>
            <a:ext cx="7971526" cy="29238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prstClr val="black"/>
                </a:solidFill>
                <a:effectLst/>
                <a:uLnTx/>
                <a:uFillTx/>
                <a:latin typeface="Arial"/>
              </a:rPr>
              <a:t>2. </a:t>
            </a:r>
            <a:r>
              <a:rPr kumimoji="0" lang="it-IT" sz="1300" b="0" i="0" u="none" strike="noStrike" kern="0" cap="none" spc="0" normalizeH="0" baseline="0" noProof="0" dirty="0" err="1" smtClean="0">
                <a:ln>
                  <a:noFill/>
                </a:ln>
                <a:solidFill>
                  <a:prstClr val="black"/>
                </a:solidFill>
                <a:effectLst/>
                <a:uLnTx/>
                <a:uFillTx/>
                <a:latin typeface="Arial"/>
              </a:rPr>
              <a:t>Calculation</a:t>
            </a:r>
            <a:r>
              <a:rPr kumimoji="0" lang="it-IT" sz="1300" b="0" i="0" u="none" strike="noStrike" kern="0" cap="none" spc="0" normalizeH="0" noProof="0" dirty="0" smtClean="0">
                <a:ln>
                  <a:noFill/>
                </a:ln>
                <a:solidFill>
                  <a:prstClr val="black"/>
                </a:solidFill>
                <a:effectLst/>
                <a:uLnTx/>
                <a:uFillTx/>
                <a:latin typeface="Arial"/>
              </a:rPr>
              <a:t> of the 99,5%</a:t>
            </a:r>
            <a:r>
              <a:rPr kumimoji="0" lang="it-IT" sz="1300" b="0" i="0" u="none" strike="noStrike" kern="0" cap="none" spc="0" normalizeH="0" baseline="0" noProof="0" dirty="0" smtClean="0">
                <a:ln>
                  <a:noFill/>
                </a:ln>
                <a:solidFill>
                  <a:prstClr val="black"/>
                </a:solidFill>
                <a:effectLst/>
                <a:uLnTx/>
                <a:uFillTx/>
                <a:latin typeface="Arial"/>
              </a:rPr>
              <a:t> stress on the </a:t>
            </a:r>
            <a:r>
              <a:rPr kumimoji="0" lang="it-IT" sz="1300" b="0" i="0" u="none" strike="noStrike" kern="0" cap="none" spc="0" normalizeH="0" baseline="0" noProof="0" dirty="0" err="1" smtClean="0">
                <a:ln>
                  <a:noFill/>
                </a:ln>
                <a:solidFill>
                  <a:prstClr val="black"/>
                </a:solidFill>
                <a:effectLst/>
                <a:uLnTx/>
                <a:uFillTx/>
                <a:latin typeface="Arial"/>
              </a:rPr>
              <a:t>asset</a:t>
            </a:r>
            <a:r>
              <a:rPr kumimoji="0" lang="it-IT" sz="1300" b="0" i="0" u="none" strike="noStrike" kern="0" cap="none" spc="0" normalizeH="0" baseline="0" noProof="0" dirty="0" smtClean="0">
                <a:ln>
                  <a:noFill/>
                </a:ln>
                <a:solidFill>
                  <a:prstClr val="black"/>
                </a:solidFill>
                <a:effectLst/>
                <a:uLnTx/>
                <a:uFillTx/>
                <a:latin typeface="Arial"/>
              </a:rPr>
              <a:t> side </a:t>
            </a:r>
            <a:r>
              <a:rPr kumimoji="0" lang="it-IT" sz="1300" b="0" i="0" u="none" strike="noStrike" kern="0" cap="none" spc="0" normalizeH="0" baseline="0" noProof="0" dirty="0" err="1" smtClean="0">
                <a:ln>
                  <a:noFill/>
                </a:ln>
                <a:solidFill>
                  <a:prstClr val="black"/>
                </a:solidFill>
                <a:effectLst/>
                <a:uLnTx/>
                <a:uFillTx/>
                <a:latin typeface="Arial"/>
              </a:rPr>
              <a:t>is</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calculated</a:t>
            </a:r>
            <a:r>
              <a:rPr kumimoji="0" lang="it-IT" sz="1300" b="0" i="0" u="none" strike="noStrike" kern="0" cap="none" spc="0" normalizeH="0" baseline="0" noProof="0" dirty="0" smtClean="0">
                <a:ln>
                  <a:noFill/>
                </a:ln>
                <a:solidFill>
                  <a:prstClr val="black"/>
                </a:solidFill>
                <a:effectLst/>
                <a:uLnTx/>
                <a:uFillTx/>
                <a:latin typeface="Arial"/>
              </a:rPr>
              <a:t> : i.e. the </a:t>
            </a:r>
            <a:r>
              <a:rPr kumimoji="0" lang="it-IT" sz="1300" b="0" i="0" u="none" strike="noStrike" kern="0" cap="none" spc="0" normalizeH="0" baseline="0" noProof="0" dirty="0" err="1" smtClean="0">
                <a:ln>
                  <a:noFill/>
                </a:ln>
                <a:solidFill>
                  <a:prstClr val="black"/>
                </a:solidFill>
                <a:effectLst/>
                <a:uLnTx/>
                <a:uFillTx/>
                <a:latin typeface="Arial"/>
              </a:rPr>
              <a:t>loss</a:t>
            </a:r>
            <a:r>
              <a:rPr kumimoji="0" lang="it-IT" sz="1300" b="0" i="0" u="none" strike="noStrike" kern="0" cap="none" spc="0" normalizeH="0" baseline="0" noProof="0" dirty="0" smtClean="0">
                <a:ln>
                  <a:noFill/>
                </a:ln>
                <a:solidFill>
                  <a:prstClr val="black"/>
                </a:solidFill>
                <a:effectLst/>
                <a:uLnTx/>
                <a:uFillTx/>
                <a:latin typeface="Arial"/>
              </a:rPr>
              <a:t> of </a:t>
            </a:r>
            <a:r>
              <a:rPr kumimoji="0" lang="it-IT" sz="1300" b="0" i="0" u="none" strike="noStrike" kern="0" cap="none" spc="0" normalizeH="0" baseline="0" noProof="0" dirty="0" smtClean="0">
                <a:ln>
                  <a:noFill/>
                </a:ln>
                <a:solidFill>
                  <a:srgbClr val="C00000"/>
                </a:solidFill>
                <a:effectLst/>
                <a:uLnTx/>
                <a:uFillTx/>
                <a:latin typeface="Arial"/>
              </a:rPr>
              <a:t>50 (150*33%)</a:t>
            </a:r>
            <a:r>
              <a:rPr kumimoji="0" lang="it-IT" sz="1300" b="0" i="0" u="none" strike="noStrike" kern="0" cap="none" spc="0" normalizeH="0" baseline="0" noProof="0" dirty="0" smtClean="0">
                <a:ln>
                  <a:noFill/>
                </a:ln>
                <a:solidFill>
                  <a:prstClr val="black"/>
                </a:solidFill>
                <a:effectLst/>
                <a:uLnTx/>
                <a:uFillTx/>
                <a:latin typeface="Arial"/>
              </a:rPr>
              <a:t>.</a:t>
            </a:r>
            <a:endParaRPr kumimoji="0" lang="it-IT" sz="1300" b="0" i="0" u="none" strike="noStrike" kern="0" cap="none" spc="0" normalizeH="0" baseline="0" noProof="0" dirty="0">
              <a:ln>
                <a:noFill/>
              </a:ln>
              <a:solidFill>
                <a:prstClr val="black"/>
              </a:solidFill>
              <a:effectLst/>
              <a:uLnTx/>
              <a:uFillTx/>
              <a:latin typeface="Arial"/>
            </a:endParaRPr>
          </a:p>
        </p:txBody>
      </p:sp>
      <p:sp>
        <p:nvSpPr>
          <p:cNvPr id="70" name="Rectangle 69"/>
          <p:cNvSpPr/>
          <p:nvPr/>
        </p:nvSpPr>
        <p:spPr>
          <a:xfrm>
            <a:off x="317518" y="3618575"/>
            <a:ext cx="4708288" cy="109260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prstClr val="black"/>
                </a:solidFill>
                <a:effectLst/>
                <a:uLnTx/>
                <a:uFillTx/>
                <a:latin typeface="Arial"/>
              </a:rPr>
              <a:t>3. re-</a:t>
            </a:r>
            <a:r>
              <a:rPr kumimoji="0" lang="it-IT" sz="1300" b="0" i="0" u="none" strike="noStrike" kern="0" cap="none" spc="0" normalizeH="0" baseline="0" noProof="0" dirty="0" err="1" smtClean="0">
                <a:ln>
                  <a:noFill/>
                </a:ln>
                <a:solidFill>
                  <a:prstClr val="black"/>
                </a:solidFill>
                <a:effectLst/>
                <a:uLnTx/>
                <a:uFillTx/>
                <a:latin typeface="Arial"/>
              </a:rPr>
              <a:t>valuation</a:t>
            </a:r>
            <a:r>
              <a:rPr kumimoji="0" lang="it-IT" sz="1300" b="0" i="0" u="none" strike="noStrike" kern="0" cap="none" spc="0" normalizeH="0" baseline="0" noProof="0" dirty="0" smtClean="0">
                <a:ln>
                  <a:noFill/>
                </a:ln>
                <a:solidFill>
                  <a:prstClr val="black"/>
                </a:solidFill>
                <a:effectLst/>
                <a:uLnTx/>
                <a:uFillTx/>
                <a:latin typeface="Arial"/>
              </a:rPr>
              <a:t> of the </a:t>
            </a:r>
            <a:r>
              <a:rPr kumimoji="0" lang="it-IT" sz="1300" b="0" i="0" u="none" strike="noStrike" kern="0" cap="none" spc="0" normalizeH="0" baseline="0" noProof="0" dirty="0" err="1" smtClean="0">
                <a:ln>
                  <a:noFill/>
                </a:ln>
                <a:solidFill>
                  <a:prstClr val="black"/>
                </a:solidFill>
                <a:effectLst/>
                <a:uLnTx/>
                <a:uFillTx/>
                <a:latin typeface="Arial"/>
              </a:rPr>
              <a:t>value</a:t>
            </a:r>
            <a:r>
              <a:rPr kumimoji="0" lang="it-IT" sz="1300" b="0" i="0" u="none" strike="noStrike" kern="0" cap="none" spc="0" normalizeH="0" baseline="0" noProof="0" dirty="0" smtClean="0">
                <a:ln>
                  <a:noFill/>
                </a:ln>
                <a:solidFill>
                  <a:prstClr val="black"/>
                </a:solidFill>
                <a:effectLst/>
                <a:uLnTx/>
                <a:uFillTx/>
                <a:latin typeface="Arial"/>
              </a:rPr>
              <a:t> of the </a:t>
            </a:r>
            <a:r>
              <a:rPr kumimoji="0" lang="it-IT" sz="1300" b="0" i="0" u="none" strike="noStrike" kern="0" cap="none" spc="0" normalizeH="0" baseline="0" noProof="0" dirty="0" err="1" smtClean="0">
                <a:ln>
                  <a:noFill/>
                </a:ln>
                <a:solidFill>
                  <a:prstClr val="black"/>
                </a:solidFill>
                <a:effectLst/>
                <a:uLnTx/>
                <a:uFillTx/>
                <a:latin typeface="Arial"/>
              </a:rPr>
              <a:t>technical</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provisions</a:t>
            </a:r>
            <a:r>
              <a:rPr kumimoji="0" lang="it-IT" sz="1300" b="0" i="0" u="none" strike="noStrike" kern="0" cap="none" spc="0" normalizeH="0" baseline="0" noProof="0" dirty="0" smtClean="0">
                <a:ln>
                  <a:noFill/>
                </a:ln>
                <a:solidFill>
                  <a:prstClr val="black"/>
                </a:solidFill>
                <a:effectLst/>
                <a:uLnTx/>
                <a:uFillTx/>
                <a:latin typeface="Arial"/>
              </a:rPr>
              <a:t> in the 1,000 </a:t>
            </a:r>
            <a:r>
              <a:rPr kumimoji="0" lang="it-IT" sz="1300" b="0" i="0" u="none" strike="noStrike" kern="0" cap="none" spc="0" normalizeH="0" baseline="0" noProof="0" dirty="0" err="1" smtClean="0">
                <a:ln>
                  <a:noFill/>
                </a:ln>
                <a:solidFill>
                  <a:prstClr val="black"/>
                </a:solidFill>
                <a:effectLst/>
                <a:uLnTx/>
                <a:uFillTx/>
                <a:latin typeface="Arial"/>
              </a:rPr>
              <a:t>scenarios</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where</a:t>
            </a:r>
            <a:r>
              <a:rPr kumimoji="0" lang="it-IT" sz="1300" b="0" i="0" u="none" strike="noStrike" kern="0" cap="none" spc="0" normalizeH="0" baseline="0" noProof="0" dirty="0" smtClean="0">
                <a:ln>
                  <a:noFill/>
                </a:ln>
                <a:solidFill>
                  <a:prstClr val="black"/>
                </a:solidFill>
                <a:effectLst/>
                <a:uLnTx/>
                <a:uFillTx/>
                <a:latin typeface="Arial"/>
              </a:rPr>
              <a:t> the </a:t>
            </a:r>
            <a:r>
              <a:rPr kumimoji="0" lang="it-IT" sz="1300" b="0" i="0" u="none" strike="noStrike" kern="0" cap="none" spc="0" normalizeH="0" baseline="0" noProof="0" dirty="0" err="1" smtClean="0">
                <a:ln>
                  <a:noFill/>
                </a:ln>
                <a:solidFill>
                  <a:prstClr val="black"/>
                </a:solidFill>
                <a:effectLst/>
                <a:uLnTx/>
                <a:uFillTx/>
                <a:latin typeface="Arial"/>
              </a:rPr>
              <a:t>initial</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assets</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have</a:t>
            </a:r>
            <a:r>
              <a:rPr kumimoji="0" lang="it-IT" sz="1300" b="0" i="0" u="none" strike="noStrike" kern="0" cap="none" spc="0" normalizeH="0" baseline="0" noProof="0" dirty="0" smtClean="0">
                <a:ln>
                  <a:noFill/>
                </a:ln>
                <a:solidFill>
                  <a:prstClr val="black"/>
                </a:solidFill>
                <a:effectLst/>
                <a:uLnTx/>
                <a:uFillTx/>
                <a:latin typeface="Arial"/>
              </a:rPr>
              <a:t> a </a:t>
            </a:r>
            <a:r>
              <a:rPr kumimoji="0" lang="it-IT" sz="1300" b="0" i="0" u="none" strike="noStrike" kern="0" cap="none" spc="0" normalizeH="0" baseline="0" noProof="0" dirty="0" err="1" smtClean="0">
                <a:ln>
                  <a:noFill/>
                </a:ln>
                <a:solidFill>
                  <a:prstClr val="black"/>
                </a:solidFill>
                <a:effectLst/>
                <a:uLnTx/>
                <a:uFillTx/>
                <a:latin typeface="Arial"/>
              </a:rPr>
              <a:t>lower</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value</a:t>
            </a:r>
            <a:r>
              <a:rPr kumimoji="0" lang="it-IT" sz="1300" b="0" i="0" u="none" strike="noStrike" kern="0" cap="none" spc="0" normalizeH="0" baseline="0" noProof="0" dirty="0" smtClean="0">
                <a:ln>
                  <a:noFill/>
                </a:ln>
                <a:solidFill>
                  <a:prstClr val="black"/>
                </a:solidFill>
                <a:effectLst/>
                <a:uLnTx/>
                <a:uFillTx/>
                <a:latin typeface="Arial"/>
              </a:rPr>
              <a:t>  (-50).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prstClr val="black"/>
                </a:solidFill>
                <a:effectLst/>
                <a:uLnTx/>
                <a:uFillTx/>
                <a:latin typeface="Arial"/>
              </a:rPr>
              <a:t>The </a:t>
            </a:r>
            <a:r>
              <a:rPr kumimoji="0" lang="it-IT" sz="1300" b="0" i="0" u="none" strike="noStrike" kern="0" cap="none" spc="0" normalizeH="0" baseline="0" noProof="0" dirty="0" err="1" smtClean="0">
                <a:ln>
                  <a:noFill/>
                </a:ln>
                <a:solidFill>
                  <a:prstClr val="black"/>
                </a:solidFill>
                <a:effectLst/>
                <a:uLnTx/>
                <a:uFillTx/>
                <a:latin typeface="Arial"/>
              </a:rPr>
              <a:t>revaluation</a:t>
            </a:r>
            <a:r>
              <a:rPr kumimoji="0" lang="it-IT" sz="1300" b="0" i="0" u="none" strike="noStrike" kern="0" cap="none" spc="0" normalizeH="0" baseline="0" noProof="0" dirty="0" smtClean="0">
                <a:ln>
                  <a:noFill/>
                </a:ln>
                <a:solidFill>
                  <a:prstClr val="black"/>
                </a:solidFill>
                <a:effectLst/>
                <a:uLnTx/>
                <a:uFillTx/>
                <a:latin typeface="Arial"/>
              </a:rPr>
              <a:t> of benefits can be </a:t>
            </a:r>
            <a:r>
              <a:rPr kumimoji="0" lang="it-IT" sz="1300" b="0" i="0" u="none" strike="noStrike" kern="0" cap="none" spc="0" normalizeH="0" baseline="0" noProof="0" dirty="0" err="1" smtClean="0">
                <a:ln>
                  <a:noFill/>
                </a:ln>
                <a:solidFill>
                  <a:prstClr val="black"/>
                </a:solidFill>
                <a:effectLst/>
                <a:uLnTx/>
                <a:uFillTx/>
                <a:latin typeface="Arial"/>
              </a:rPr>
              <a:t>decreased</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according</a:t>
            </a:r>
            <a:r>
              <a:rPr kumimoji="0" lang="it-IT" sz="1300" b="0" i="0" u="none" strike="noStrike" kern="0" cap="none" spc="0" normalizeH="0" baseline="0" noProof="0" dirty="0" smtClean="0">
                <a:ln>
                  <a:noFill/>
                </a:ln>
                <a:solidFill>
                  <a:prstClr val="black"/>
                </a:solidFill>
                <a:effectLst/>
                <a:uLnTx/>
                <a:uFillTx/>
                <a:latin typeface="Arial"/>
              </a:rPr>
              <a:t> to the profit </a:t>
            </a:r>
            <a:r>
              <a:rPr kumimoji="0" lang="it-IT" sz="1300" b="0" i="0" u="none" strike="noStrike" kern="0" cap="none" spc="0" normalizeH="0" baseline="0" noProof="0" dirty="0" err="1" smtClean="0">
                <a:ln>
                  <a:noFill/>
                </a:ln>
                <a:solidFill>
                  <a:prstClr val="black"/>
                </a:solidFill>
                <a:effectLst/>
                <a:uLnTx/>
                <a:uFillTx/>
                <a:latin typeface="Arial"/>
              </a:rPr>
              <a:t>sharing</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rules</a:t>
            </a:r>
            <a:r>
              <a:rPr kumimoji="0" lang="it-IT" sz="1300" b="0" i="0" u="none" strike="noStrike" kern="0" cap="none" spc="0" normalizeH="0" baseline="0" noProof="0" dirty="0" smtClean="0">
                <a:ln>
                  <a:noFill/>
                </a:ln>
                <a:solidFill>
                  <a:prstClr val="black"/>
                </a:solidFill>
                <a:effectLst/>
                <a:uLnTx/>
                <a:uFillTx/>
                <a:latin typeface="Arial"/>
              </a:rPr>
              <a:t>.</a:t>
            </a:r>
            <a:endParaRPr kumimoji="0" lang="it-IT" sz="1300" b="0" i="0" u="none" strike="noStrike" kern="0" cap="none" spc="0" normalizeH="0" baseline="0" noProof="0" dirty="0">
              <a:ln>
                <a:noFill/>
              </a:ln>
              <a:solidFill>
                <a:prstClr val="black"/>
              </a:solidFill>
              <a:effectLst/>
              <a:uLnTx/>
              <a:uFillTx/>
              <a:latin typeface="Arial"/>
            </a:endParaRPr>
          </a:p>
        </p:txBody>
      </p:sp>
      <p:cxnSp>
        <p:nvCxnSpPr>
          <p:cNvPr id="71" name="Elbow Connector 70"/>
          <p:cNvCxnSpPr/>
          <p:nvPr/>
        </p:nvCxnSpPr>
        <p:spPr>
          <a:xfrm>
            <a:off x="7005226" y="3703591"/>
            <a:ext cx="3600" cy="828000"/>
          </a:xfrm>
          <a:prstGeom prst="bentConnector3">
            <a:avLst>
              <a:gd name="adj1" fmla="val 6371605"/>
            </a:avLst>
          </a:prstGeom>
          <a:noFill/>
          <a:ln w="9525" cap="flat" cmpd="sng" algn="ctr">
            <a:solidFill>
              <a:srgbClr val="800000">
                <a:shade val="95000"/>
                <a:satMod val="105000"/>
              </a:srgbClr>
            </a:solidFill>
            <a:prstDash val="solid"/>
          </a:ln>
          <a:effectLst/>
        </p:spPr>
      </p:cxnSp>
      <p:sp>
        <p:nvSpPr>
          <p:cNvPr id="72" name="TextBox 71"/>
          <p:cNvSpPr txBox="1"/>
          <p:nvPr/>
        </p:nvSpPr>
        <p:spPr>
          <a:xfrm>
            <a:off x="7244990" y="3709452"/>
            <a:ext cx="1236220" cy="89255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ysClr val="windowText" lastClr="000000"/>
                </a:solidFill>
                <a:effectLst/>
                <a:uLnTx/>
                <a:uFillTx/>
                <a:latin typeface="Arial"/>
              </a:rPr>
              <a:t>Fair Value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ysClr val="windowText" lastClr="000000"/>
                </a:solidFill>
                <a:effectLst/>
                <a:uLnTx/>
                <a:uFillTx/>
                <a:latin typeface="Arial"/>
              </a:rPr>
              <a:t>Tech</a:t>
            </a:r>
            <a:r>
              <a:rPr kumimoji="0" lang="it-IT" sz="1300" b="0" i="0" u="none" strike="noStrike" kern="0" cap="none" spc="0" normalizeH="0" baseline="0" noProof="0" dirty="0" smtClean="0">
                <a:ln>
                  <a:noFill/>
                </a:ln>
                <a:solidFill>
                  <a:sysClr val="windowText" lastClr="00000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ysClr val="windowText" lastClr="000000"/>
                </a:solidFill>
                <a:effectLst/>
                <a:uLnTx/>
                <a:uFillTx/>
                <a:latin typeface="Arial"/>
              </a:rPr>
              <a:t>Provisions</a:t>
            </a:r>
            <a:r>
              <a:rPr kumimoji="0" lang="it-IT" sz="1300" b="0" i="0" u="none" strike="noStrike" kern="0" cap="none" spc="0" normalizeH="0" baseline="0" noProof="0" dirty="0" smtClean="0">
                <a:ln>
                  <a:noFill/>
                </a:ln>
                <a:solidFill>
                  <a:sysClr val="windowText" lastClr="000000"/>
                </a:solidFill>
                <a:effectLst/>
                <a:uLnTx/>
                <a:uFillTx/>
                <a:latin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ysClr val="windowText" lastClr="000000"/>
                </a:solidFill>
                <a:effectLst/>
                <a:uLnTx/>
                <a:uFillTx/>
                <a:latin typeface="Arial"/>
              </a:rPr>
              <a:t>710</a:t>
            </a:r>
          </a:p>
        </p:txBody>
      </p:sp>
      <p:sp>
        <p:nvSpPr>
          <p:cNvPr id="73" name="Rectangle 72"/>
          <p:cNvSpPr/>
          <p:nvPr/>
        </p:nvSpPr>
        <p:spPr>
          <a:xfrm>
            <a:off x="5132342" y="4939430"/>
            <a:ext cx="45719" cy="1368000"/>
          </a:xfrm>
          <a:prstGeom prst="rect">
            <a:avLst/>
          </a:prstGeom>
          <a:solidFill>
            <a:srgbClr val="E4E4E4">
              <a:alpha val="9098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300" b="0" i="0" u="none" strike="noStrike" kern="0" cap="none" spc="0" normalizeH="0" baseline="0" noProof="0">
              <a:ln>
                <a:noFill/>
              </a:ln>
              <a:solidFill>
                <a:prstClr val="white"/>
              </a:solidFill>
              <a:effectLst/>
              <a:uLnTx/>
              <a:uFillTx/>
              <a:latin typeface="Arial"/>
              <a:ea typeface="+mn-ea"/>
              <a:cs typeface="+mn-cs"/>
            </a:endParaRPr>
          </a:p>
        </p:txBody>
      </p:sp>
      <p:sp>
        <p:nvSpPr>
          <p:cNvPr id="74" name="TextBox 73"/>
          <p:cNvSpPr txBox="1"/>
          <p:nvPr/>
        </p:nvSpPr>
        <p:spPr>
          <a:xfrm>
            <a:off x="5254221" y="5143529"/>
            <a:ext cx="2920599" cy="292388"/>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rgbClr val="800000"/>
                </a:solidFill>
                <a:effectLst/>
                <a:uLnTx/>
                <a:uFillTx/>
                <a:latin typeface="Arial"/>
              </a:rPr>
              <a:t>Loss</a:t>
            </a:r>
            <a:r>
              <a:rPr kumimoji="0" lang="it-IT" sz="1300" b="0" i="0" u="none" strike="noStrike" kern="0" cap="none" spc="0" normalizeH="0" baseline="0" noProof="0" dirty="0" smtClean="0">
                <a:ln>
                  <a:noFill/>
                </a:ln>
                <a:solidFill>
                  <a:srgbClr val="800000"/>
                </a:solidFill>
                <a:effectLst/>
                <a:uLnTx/>
                <a:uFillTx/>
                <a:latin typeface="Arial"/>
              </a:rPr>
              <a:t> on </a:t>
            </a:r>
            <a:r>
              <a:rPr kumimoji="0" lang="it-IT" sz="1300" b="0" i="0" u="none" strike="noStrike" kern="0" cap="none" spc="0" normalizeH="0" baseline="0" noProof="0" dirty="0" err="1" smtClean="0">
                <a:ln>
                  <a:noFill/>
                </a:ln>
                <a:solidFill>
                  <a:srgbClr val="800000"/>
                </a:solidFill>
                <a:effectLst/>
                <a:uLnTx/>
                <a:uFillTx/>
                <a:latin typeface="Arial"/>
              </a:rPr>
              <a:t>assets</a:t>
            </a:r>
            <a:r>
              <a:rPr kumimoji="0" lang="it-IT" sz="1300" b="0" i="0" u="none" strike="noStrike" kern="0" cap="none" spc="0" normalizeH="0" baseline="0" noProof="0" dirty="0" smtClean="0">
                <a:ln>
                  <a:noFill/>
                </a:ln>
                <a:solidFill>
                  <a:srgbClr val="800000"/>
                </a:solidFill>
                <a:effectLst/>
                <a:uLnTx/>
                <a:uFillTx/>
                <a:latin typeface="Arial"/>
              </a:rPr>
              <a:t>:</a:t>
            </a:r>
          </a:p>
        </p:txBody>
      </p:sp>
      <p:sp>
        <p:nvSpPr>
          <p:cNvPr id="75" name="TextBox 74"/>
          <p:cNvSpPr txBox="1"/>
          <p:nvPr/>
        </p:nvSpPr>
        <p:spPr>
          <a:xfrm>
            <a:off x="5255967" y="5769571"/>
            <a:ext cx="2920599" cy="292388"/>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err="1" smtClean="0">
                <a:ln>
                  <a:noFill/>
                </a:ln>
                <a:solidFill>
                  <a:srgbClr val="800000"/>
                </a:solidFill>
                <a:effectLst/>
                <a:uLnTx/>
                <a:uFillTx/>
                <a:latin typeface="Arial"/>
              </a:rPr>
              <a:t>Tech</a:t>
            </a:r>
            <a:r>
              <a:rPr kumimoji="0" lang="it-IT" sz="1300" b="0" i="0" u="none" strike="noStrike" kern="0" cap="none" spc="0" normalizeH="0" baseline="0" noProof="0" dirty="0" smtClean="0">
                <a:ln>
                  <a:noFill/>
                </a:ln>
                <a:solidFill>
                  <a:srgbClr val="800000"/>
                </a:solidFill>
                <a:effectLst/>
                <a:uLnTx/>
                <a:uFillTx/>
                <a:latin typeface="Arial"/>
              </a:rPr>
              <a:t>. </a:t>
            </a:r>
            <a:r>
              <a:rPr kumimoji="0" lang="it-IT" sz="1300" b="0" i="0" u="none" strike="noStrike" kern="0" cap="none" spc="0" normalizeH="0" baseline="0" noProof="0" dirty="0" err="1" smtClean="0">
                <a:ln>
                  <a:noFill/>
                </a:ln>
                <a:solidFill>
                  <a:srgbClr val="800000"/>
                </a:solidFill>
                <a:effectLst/>
                <a:uLnTx/>
                <a:uFillTx/>
                <a:latin typeface="Arial"/>
              </a:rPr>
              <a:t>Provision</a:t>
            </a:r>
            <a:r>
              <a:rPr kumimoji="0" lang="it-IT" sz="1300" b="0" i="0" u="none" strike="noStrike" kern="0" cap="none" spc="0" normalizeH="0" baseline="0" noProof="0" dirty="0" smtClean="0">
                <a:ln>
                  <a:noFill/>
                </a:ln>
                <a:solidFill>
                  <a:srgbClr val="800000"/>
                </a:solidFill>
                <a:effectLst/>
                <a:uLnTx/>
                <a:uFillTx/>
                <a:latin typeface="Arial"/>
              </a:rPr>
              <a:t> </a:t>
            </a:r>
            <a:r>
              <a:rPr kumimoji="0" lang="it-IT" sz="1300" b="0" i="0" u="none" strike="noStrike" kern="0" cap="none" spc="0" normalizeH="0" baseline="0" noProof="0" dirty="0" err="1" smtClean="0">
                <a:ln>
                  <a:noFill/>
                </a:ln>
                <a:solidFill>
                  <a:srgbClr val="800000"/>
                </a:solidFill>
                <a:effectLst/>
                <a:uLnTx/>
                <a:uFillTx/>
                <a:latin typeface="Arial"/>
              </a:rPr>
              <a:t>decrease</a:t>
            </a:r>
            <a:r>
              <a:rPr kumimoji="0" lang="it-IT" sz="1300" b="0" i="0" u="none" strike="noStrike" kern="0" cap="none" spc="0" normalizeH="0" baseline="0" noProof="0" dirty="0" smtClean="0">
                <a:ln>
                  <a:noFill/>
                </a:ln>
                <a:solidFill>
                  <a:srgbClr val="800000"/>
                </a:solidFill>
                <a:effectLst/>
                <a:uLnTx/>
                <a:uFillTx/>
                <a:latin typeface="Arial"/>
              </a:rPr>
              <a:t>:</a:t>
            </a:r>
          </a:p>
        </p:txBody>
      </p:sp>
      <p:sp>
        <p:nvSpPr>
          <p:cNvPr id="76" name="TextBox 75"/>
          <p:cNvSpPr txBox="1"/>
          <p:nvPr/>
        </p:nvSpPr>
        <p:spPr>
          <a:xfrm>
            <a:off x="5248963" y="5356356"/>
            <a:ext cx="2920599" cy="492443"/>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rgbClr val="EEECE1">
                    <a:lumMod val="10000"/>
                  </a:srgbClr>
                </a:solidFill>
                <a:effectLst/>
                <a:uLnTx/>
                <a:uFillTx/>
                <a:latin typeface="Arial"/>
              </a:rPr>
              <a:t>Capital </a:t>
            </a:r>
            <a:r>
              <a:rPr kumimoji="0" lang="it-IT" sz="1300" b="0" i="0" u="none" strike="noStrike" kern="0" cap="none" spc="0" normalizeH="0" baseline="0" noProof="0" dirty="0" err="1" smtClean="0">
                <a:ln>
                  <a:noFill/>
                </a:ln>
                <a:solidFill>
                  <a:srgbClr val="EEECE1">
                    <a:lumMod val="10000"/>
                  </a:srgbClr>
                </a:solidFill>
                <a:effectLst/>
                <a:uLnTx/>
                <a:uFillTx/>
                <a:latin typeface="Arial"/>
              </a:rPr>
              <a:t>requirement</a:t>
            </a:r>
            <a:r>
              <a:rPr kumimoji="0" lang="it-IT" sz="1300" b="0" i="0" u="none" strike="noStrike" kern="0" cap="none" spc="0" normalizeH="0" baseline="0" noProof="0" dirty="0" smtClean="0">
                <a:ln>
                  <a:noFill/>
                </a:ln>
                <a:solidFill>
                  <a:srgbClr val="EEECE1">
                    <a:lumMod val="10000"/>
                  </a:srgbClr>
                </a:solidFill>
                <a:effectLst/>
                <a:uLnTx/>
                <a:uFillTx/>
                <a:latin typeface="Arial"/>
              </a:rPr>
              <a:t> </a:t>
            </a:r>
            <a:r>
              <a:rPr kumimoji="0" lang="it-IT" sz="1300" b="0" i="0" u="none" strike="noStrike" kern="0" cap="none" spc="0" normalizeH="0" baseline="0" noProof="0" dirty="0" err="1" smtClean="0">
                <a:ln>
                  <a:noFill/>
                </a:ln>
                <a:solidFill>
                  <a:srgbClr val="EEECE1">
                    <a:lumMod val="10000"/>
                  </a:srgbClr>
                </a:solidFill>
                <a:effectLst/>
                <a:uLnTx/>
                <a:uFillTx/>
                <a:latin typeface="Arial"/>
              </a:rPr>
              <a:t>before</a:t>
            </a:r>
            <a:r>
              <a:rPr kumimoji="0" lang="it-IT" sz="1300" b="0" i="0" u="none" strike="noStrike" kern="0" cap="none" spc="0" normalizeH="0" baseline="0" noProof="0" dirty="0" smtClean="0">
                <a:ln>
                  <a:noFill/>
                </a:ln>
                <a:solidFill>
                  <a:srgbClr val="EEECE1">
                    <a:lumMod val="10000"/>
                  </a:srgbClr>
                </a:solidFill>
                <a:effectLst/>
                <a:uLnTx/>
                <a:uFillTx/>
                <a:latin typeface="Arial"/>
              </a:rPr>
              <a:t> </a:t>
            </a:r>
            <a:r>
              <a:rPr kumimoji="0" lang="it-IT" sz="1300" b="0" i="0" u="none" strike="noStrike" kern="0" cap="none" spc="0" normalizeH="0" baseline="0" noProof="0" dirty="0" err="1" smtClean="0">
                <a:ln>
                  <a:noFill/>
                </a:ln>
                <a:solidFill>
                  <a:srgbClr val="EEECE1">
                    <a:lumMod val="10000"/>
                  </a:srgbClr>
                </a:solidFill>
                <a:effectLst/>
                <a:uLnTx/>
                <a:uFillTx/>
                <a:latin typeface="Arial"/>
              </a:rPr>
              <a:t>absorption</a:t>
            </a:r>
            <a:r>
              <a:rPr kumimoji="0" lang="it-IT" sz="1300" b="0" i="0" u="none" strike="noStrike" kern="0" cap="none" spc="0" normalizeH="0" baseline="0" noProof="0" dirty="0" smtClean="0">
                <a:ln>
                  <a:noFill/>
                </a:ln>
                <a:solidFill>
                  <a:srgbClr val="EEECE1">
                    <a:lumMod val="10000"/>
                  </a:srgbClr>
                </a:solidFill>
                <a:effectLst/>
                <a:uLnTx/>
                <a:uFillTx/>
                <a:latin typeface="Arial"/>
              </a:rPr>
              <a:t>:</a:t>
            </a:r>
          </a:p>
        </p:txBody>
      </p:sp>
      <p:sp>
        <p:nvSpPr>
          <p:cNvPr id="77" name="TextBox 76"/>
          <p:cNvSpPr txBox="1"/>
          <p:nvPr/>
        </p:nvSpPr>
        <p:spPr>
          <a:xfrm>
            <a:off x="5287455" y="6066798"/>
            <a:ext cx="2920599" cy="292388"/>
          </a:xfrm>
          <a:prstGeom prst="rect">
            <a:avLst/>
          </a:prstGeom>
          <a:no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srgbClr val="EEECE1">
                    <a:lumMod val="10000"/>
                  </a:srgbClr>
                </a:solidFill>
                <a:effectLst/>
                <a:uLnTx/>
                <a:uFillTx/>
                <a:latin typeface="Arial"/>
              </a:rPr>
              <a:t>Net capital </a:t>
            </a:r>
            <a:r>
              <a:rPr kumimoji="0" lang="it-IT" sz="1300" b="0" i="0" u="none" strike="noStrike" kern="0" cap="none" spc="0" normalizeH="0" baseline="0" noProof="0" dirty="0" err="1" smtClean="0">
                <a:ln>
                  <a:noFill/>
                </a:ln>
                <a:solidFill>
                  <a:srgbClr val="EEECE1">
                    <a:lumMod val="10000"/>
                  </a:srgbClr>
                </a:solidFill>
                <a:effectLst/>
                <a:uLnTx/>
                <a:uFillTx/>
                <a:latin typeface="Arial"/>
              </a:rPr>
              <a:t>requirement</a:t>
            </a:r>
            <a:r>
              <a:rPr kumimoji="0" lang="it-IT" sz="1300" b="0" i="0" u="none" strike="noStrike" kern="0" cap="none" spc="0" normalizeH="0" baseline="0" noProof="0" dirty="0" smtClean="0">
                <a:ln>
                  <a:noFill/>
                </a:ln>
                <a:solidFill>
                  <a:srgbClr val="EEECE1">
                    <a:lumMod val="10000"/>
                  </a:srgbClr>
                </a:solidFill>
                <a:effectLst/>
                <a:uLnTx/>
                <a:uFillTx/>
                <a:latin typeface="Arial"/>
              </a:rPr>
              <a:t>:</a:t>
            </a:r>
          </a:p>
        </p:txBody>
      </p:sp>
      <p:cxnSp>
        <p:nvCxnSpPr>
          <p:cNvPr id="78" name="Straight Connector 77"/>
          <p:cNvCxnSpPr/>
          <p:nvPr/>
        </p:nvCxnSpPr>
        <p:spPr>
          <a:xfrm flipV="1">
            <a:off x="5025806" y="5106898"/>
            <a:ext cx="2556000" cy="0"/>
          </a:xfrm>
          <a:prstGeom prst="line">
            <a:avLst/>
          </a:prstGeom>
          <a:noFill/>
          <a:ln w="38100" cap="flat" cmpd="sng" algn="ctr">
            <a:solidFill>
              <a:srgbClr val="E4E4E4"/>
            </a:solidFill>
            <a:prstDash val="solid"/>
          </a:ln>
          <a:effectLst/>
        </p:spPr>
      </p:cxnSp>
      <p:cxnSp>
        <p:nvCxnSpPr>
          <p:cNvPr id="79" name="Straight Connector 78"/>
          <p:cNvCxnSpPr/>
          <p:nvPr/>
        </p:nvCxnSpPr>
        <p:spPr>
          <a:xfrm flipV="1">
            <a:off x="5034684" y="6046416"/>
            <a:ext cx="2556000" cy="0"/>
          </a:xfrm>
          <a:prstGeom prst="line">
            <a:avLst/>
          </a:prstGeom>
          <a:noFill/>
          <a:ln w="38100" cap="flat" cmpd="sng" algn="ctr">
            <a:solidFill>
              <a:srgbClr val="E4E4E4"/>
            </a:solidFill>
            <a:prstDash val="solid"/>
          </a:ln>
          <a:effectLst/>
        </p:spPr>
      </p:cxnSp>
      <p:sp>
        <p:nvSpPr>
          <p:cNvPr id="80" name="Rectangle 79"/>
          <p:cNvSpPr/>
          <p:nvPr/>
        </p:nvSpPr>
        <p:spPr>
          <a:xfrm>
            <a:off x="311195" y="4944476"/>
            <a:ext cx="4572000" cy="892552"/>
          </a:xfrm>
          <a:prstGeom prst="rect">
            <a:avLst/>
          </a:prstGeom>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smtClean="0">
                <a:ln>
                  <a:noFill/>
                </a:ln>
                <a:solidFill>
                  <a:prstClr val="black"/>
                </a:solidFill>
                <a:effectLst/>
                <a:uLnTx/>
                <a:uFillTx/>
                <a:latin typeface="Arial"/>
              </a:rPr>
              <a:t>4. The capital </a:t>
            </a:r>
            <a:r>
              <a:rPr kumimoji="0" lang="it-IT" sz="1300" b="0" i="0" u="none" strike="noStrike" kern="0" cap="none" spc="0" normalizeH="0" baseline="0" noProof="0" dirty="0" err="1" smtClean="0">
                <a:ln>
                  <a:noFill/>
                </a:ln>
                <a:solidFill>
                  <a:prstClr val="black"/>
                </a:solidFill>
                <a:effectLst/>
                <a:uLnTx/>
                <a:uFillTx/>
                <a:latin typeface="Arial"/>
              </a:rPr>
              <a:t>requirement</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is</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not</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equal</a:t>
            </a:r>
            <a:r>
              <a:rPr kumimoji="0" lang="it-IT" sz="1300" b="0" i="0" u="none" strike="noStrike" kern="0" cap="none" spc="0" normalizeH="0" baseline="0" noProof="0" dirty="0" smtClean="0">
                <a:ln>
                  <a:noFill/>
                </a:ln>
                <a:solidFill>
                  <a:prstClr val="black"/>
                </a:solidFill>
                <a:effectLst/>
                <a:uLnTx/>
                <a:uFillTx/>
                <a:latin typeface="Arial"/>
              </a:rPr>
              <a:t> to </a:t>
            </a:r>
            <a:r>
              <a:rPr kumimoji="0" lang="it-IT" sz="1300" b="1" i="0" u="none" strike="noStrike" kern="0" cap="none" spc="0" normalizeH="0" baseline="0" noProof="0" dirty="0" smtClean="0">
                <a:ln>
                  <a:noFill/>
                </a:ln>
                <a:solidFill>
                  <a:prstClr val="black"/>
                </a:solidFill>
                <a:effectLst/>
                <a:uLnTx/>
                <a:uFillTx/>
                <a:latin typeface="Arial"/>
              </a:rPr>
              <a:t>50 </a:t>
            </a:r>
            <a:r>
              <a:rPr kumimoji="0" lang="it-IT" sz="1300" b="1" i="0" u="none" strike="noStrike" kern="0" cap="none" spc="0" normalizeH="0" baseline="0" noProof="0" dirty="0">
                <a:ln>
                  <a:noFill/>
                </a:ln>
                <a:solidFill>
                  <a:prstClr val="black"/>
                </a:solidFill>
                <a:effectLst/>
                <a:uLnTx/>
                <a:uFillTx/>
                <a:latin typeface="Arial"/>
              </a:rPr>
              <a:t>euro </a:t>
            </a:r>
            <a:r>
              <a:rPr kumimoji="0" lang="it-IT" sz="1300" b="0" i="0" u="none" strike="noStrike" kern="0" cap="none" spc="0" normalizeH="0" baseline="0" noProof="0" dirty="0" smtClean="0">
                <a:ln>
                  <a:noFill/>
                </a:ln>
                <a:solidFill>
                  <a:prstClr val="black"/>
                </a:solidFill>
                <a:effectLst/>
                <a:uLnTx/>
                <a:uFillTx/>
                <a:latin typeface="Arial"/>
              </a:rPr>
              <a:t>(</a:t>
            </a:r>
            <a:r>
              <a:rPr kumimoji="0" lang="it-IT" sz="1300" b="0" i="0" u="none" strike="noStrike" kern="0" cap="none" spc="0" normalizeH="0" baseline="0" noProof="0" dirty="0" err="1" smtClean="0">
                <a:ln>
                  <a:noFill/>
                </a:ln>
                <a:solidFill>
                  <a:prstClr val="black"/>
                </a:solidFill>
                <a:effectLst/>
                <a:uLnTx/>
                <a:uFillTx/>
                <a:latin typeface="Arial"/>
              </a:rPr>
              <a:t>as</a:t>
            </a:r>
            <a:r>
              <a:rPr kumimoji="0" lang="it-IT" sz="1300" b="0" i="0" u="none" strike="noStrike" kern="0" cap="none" spc="0" normalizeH="0" baseline="0" noProof="0" dirty="0" smtClean="0">
                <a:ln>
                  <a:noFill/>
                </a:ln>
                <a:solidFill>
                  <a:prstClr val="black"/>
                </a:solidFill>
                <a:effectLst/>
                <a:uLnTx/>
                <a:uFillTx/>
                <a:latin typeface="Arial"/>
              </a:rPr>
              <a:t> in non life </a:t>
            </a:r>
            <a:r>
              <a:rPr kumimoji="0" lang="it-IT" sz="1300" b="0" i="0" u="none" strike="noStrike" kern="0" cap="none" spc="0" normalizeH="0" baseline="0" noProof="0" dirty="0" err="1" smtClean="0">
                <a:ln>
                  <a:noFill/>
                </a:ln>
                <a:solidFill>
                  <a:prstClr val="black"/>
                </a:solidFill>
                <a:effectLst/>
                <a:uLnTx/>
                <a:uFillTx/>
                <a:latin typeface="Arial"/>
              </a:rPr>
              <a:t>segment</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but</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1" i="0" u="none" strike="noStrike" kern="0" cap="none" spc="0" normalizeH="0" baseline="0" noProof="0" dirty="0" smtClean="0">
                <a:ln>
                  <a:noFill/>
                </a:ln>
                <a:solidFill>
                  <a:prstClr val="black"/>
                </a:solidFill>
                <a:effectLst/>
                <a:uLnTx/>
                <a:uFillTx/>
                <a:latin typeface="Arial"/>
              </a:rPr>
              <a:t>10 </a:t>
            </a:r>
            <a:r>
              <a:rPr kumimoji="0" lang="it-IT" sz="1300" b="1" i="0" u="none" strike="noStrike" kern="0" cap="none" spc="0" normalizeH="0" baseline="0" noProof="0" dirty="0">
                <a:ln>
                  <a:noFill/>
                </a:ln>
                <a:solidFill>
                  <a:prstClr val="black"/>
                </a:solidFill>
                <a:effectLst/>
                <a:uLnTx/>
                <a:uFillTx/>
                <a:latin typeface="Arial"/>
              </a:rPr>
              <a:t>euro </a:t>
            </a:r>
            <a:r>
              <a:rPr kumimoji="0" lang="it-IT" sz="1300" b="0" i="0" u="none" strike="noStrike" kern="0" cap="none" spc="0" normalizeH="0" baseline="0" noProof="0" dirty="0" smtClean="0">
                <a:ln>
                  <a:noFill/>
                </a:ln>
                <a:solidFill>
                  <a:prstClr val="black"/>
                </a:solidFill>
                <a:effectLst/>
                <a:uLnTx/>
                <a:uFillTx/>
                <a:latin typeface="Arial"/>
              </a:rPr>
              <a:t>(50-40), by </a:t>
            </a:r>
            <a:r>
              <a:rPr kumimoji="0" lang="it-IT" sz="1300" b="0" i="0" u="none" strike="noStrike" kern="0" cap="none" spc="0" normalizeH="0" baseline="0" noProof="0" dirty="0" err="1" smtClean="0">
                <a:ln>
                  <a:noFill/>
                </a:ln>
                <a:solidFill>
                  <a:prstClr val="black"/>
                </a:solidFill>
                <a:effectLst/>
                <a:uLnTx/>
                <a:uFillTx/>
                <a:latin typeface="Arial"/>
              </a:rPr>
              <a:t>ceding</a:t>
            </a:r>
            <a:r>
              <a:rPr kumimoji="0" lang="it-IT" sz="1300" b="0" i="0" u="none" strike="noStrike" kern="0" cap="none" spc="0" normalizeH="0" baseline="0" noProof="0" dirty="0" smtClean="0">
                <a:ln>
                  <a:noFill/>
                </a:ln>
                <a:solidFill>
                  <a:prstClr val="black"/>
                </a:solidFill>
                <a:effectLst/>
                <a:uLnTx/>
                <a:uFillTx/>
                <a:latin typeface="Arial"/>
              </a:rPr>
              <a:t> part of the </a:t>
            </a:r>
            <a:r>
              <a:rPr kumimoji="0" lang="it-IT" sz="1300" b="0" i="0" u="none" strike="noStrike" kern="0" cap="none" spc="0" normalizeH="0" baseline="0" noProof="0" dirty="0" err="1" smtClean="0">
                <a:ln>
                  <a:noFill/>
                </a:ln>
                <a:solidFill>
                  <a:prstClr val="black"/>
                </a:solidFill>
                <a:effectLst/>
                <a:uLnTx/>
                <a:uFillTx/>
                <a:latin typeface="Arial"/>
              </a:rPr>
              <a:t>loss</a:t>
            </a:r>
            <a:r>
              <a:rPr kumimoji="0" lang="it-IT" sz="1300" b="0" i="0" u="none" strike="noStrike" kern="0" cap="none" spc="0" normalizeH="0" baseline="0" noProof="0" dirty="0" smtClean="0">
                <a:ln>
                  <a:noFill/>
                </a:ln>
                <a:solidFill>
                  <a:prstClr val="black"/>
                </a:solidFill>
                <a:effectLst/>
                <a:uLnTx/>
                <a:uFillTx/>
                <a:latin typeface="Arial"/>
              </a:rPr>
              <a:t> (80%) to the </a:t>
            </a:r>
            <a:r>
              <a:rPr kumimoji="0" lang="it-IT" sz="1300" b="0" i="0" u="none" strike="noStrike" kern="0" cap="none" spc="0" normalizeH="0" baseline="0" noProof="0" dirty="0" err="1" smtClean="0">
                <a:ln>
                  <a:noFill/>
                </a:ln>
                <a:solidFill>
                  <a:prstClr val="black"/>
                </a:solidFill>
                <a:effectLst/>
                <a:uLnTx/>
                <a:uFillTx/>
                <a:latin typeface="Arial"/>
              </a:rPr>
              <a:t>policyholders</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through</a:t>
            </a:r>
            <a:r>
              <a:rPr kumimoji="0" lang="it-IT" sz="1300" b="0" i="0" u="none" strike="noStrike" kern="0" cap="none" spc="0" normalizeH="0" baseline="0" noProof="0" dirty="0" smtClean="0">
                <a:ln>
                  <a:noFill/>
                </a:ln>
                <a:solidFill>
                  <a:prstClr val="black"/>
                </a:solidFill>
                <a:effectLst/>
                <a:uLnTx/>
                <a:uFillTx/>
                <a:latin typeface="Arial"/>
              </a:rPr>
              <a:t> the </a:t>
            </a:r>
            <a:r>
              <a:rPr kumimoji="0" lang="it-IT" sz="1300" b="0" i="0" u="none" strike="noStrike" kern="0" cap="none" spc="0" normalizeH="0" baseline="0" noProof="0" dirty="0" err="1" smtClean="0">
                <a:ln>
                  <a:noFill/>
                </a:ln>
                <a:solidFill>
                  <a:prstClr val="black"/>
                </a:solidFill>
                <a:effectLst/>
                <a:uLnTx/>
                <a:uFillTx/>
                <a:latin typeface="Arial"/>
              </a:rPr>
              <a:t>absorption</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provided</a:t>
            </a:r>
            <a:r>
              <a:rPr kumimoji="0" lang="it-IT" sz="1300" b="0" i="0" u="none" strike="noStrike" kern="0" cap="none" spc="0" normalizeH="0" baseline="0" noProof="0" dirty="0" smtClean="0">
                <a:ln>
                  <a:noFill/>
                </a:ln>
                <a:solidFill>
                  <a:prstClr val="black"/>
                </a:solidFill>
                <a:effectLst/>
                <a:uLnTx/>
                <a:uFillTx/>
                <a:latin typeface="Arial"/>
              </a:rPr>
              <a:t> by the profit </a:t>
            </a:r>
            <a:r>
              <a:rPr kumimoji="0" lang="it-IT" sz="1300" b="0" i="0" u="none" strike="noStrike" kern="0" cap="none" spc="0" normalizeH="0" baseline="0" noProof="0" dirty="0" err="1" smtClean="0">
                <a:ln>
                  <a:noFill/>
                </a:ln>
                <a:solidFill>
                  <a:prstClr val="black"/>
                </a:solidFill>
                <a:effectLst/>
                <a:uLnTx/>
                <a:uFillTx/>
                <a:latin typeface="Arial"/>
              </a:rPr>
              <a:t>sharing</a:t>
            </a:r>
            <a:r>
              <a:rPr kumimoji="0" lang="it-IT" sz="1300" b="0" i="0" u="none" strike="noStrike" kern="0" cap="none" spc="0" normalizeH="0" baseline="0" noProof="0" dirty="0" smtClean="0">
                <a:ln>
                  <a:noFill/>
                </a:ln>
                <a:solidFill>
                  <a:prstClr val="black"/>
                </a:solidFill>
                <a:effectLst/>
                <a:uLnTx/>
                <a:uFillTx/>
                <a:latin typeface="Arial"/>
              </a:rPr>
              <a:t> </a:t>
            </a:r>
            <a:r>
              <a:rPr kumimoji="0" lang="it-IT" sz="1300" b="0" i="0" u="none" strike="noStrike" kern="0" cap="none" spc="0" normalizeH="0" baseline="0" noProof="0" dirty="0" err="1" smtClean="0">
                <a:ln>
                  <a:noFill/>
                </a:ln>
                <a:solidFill>
                  <a:prstClr val="black"/>
                </a:solidFill>
                <a:effectLst/>
                <a:uLnTx/>
                <a:uFillTx/>
                <a:latin typeface="Arial"/>
              </a:rPr>
              <a:t>rules</a:t>
            </a:r>
            <a:r>
              <a:rPr kumimoji="0" lang="it-IT" sz="1300" b="0" i="0" u="none" strike="noStrike" kern="0" cap="none" spc="0" normalizeH="0" baseline="0" noProof="0" dirty="0" smtClean="0">
                <a:ln>
                  <a:noFill/>
                </a:ln>
                <a:solidFill>
                  <a:prstClr val="black"/>
                </a:solidFill>
                <a:effectLst/>
                <a:uLnTx/>
                <a:uFillTx/>
                <a:latin typeface="Arial"/>
              </a:rPr>
              <a:t>.</a:t>
            </a:r>
            <a:endParaRPr kumimoji="0" lang="it-IT" sz="1300" b="0" i="0" u="none" strike="noStrike" kern="0" cap="none" spc="0" normalizeH="0" baseline="0" noProof="0" dirty="0">
              <a:ln>
                <a:noFill/>
              </a:ln>
              <a:solidFill>
                <a:prstClr val="black"/>
              </a:solidFill>
              <a:effectLst/>
              <a:uLnTx/>
              <a:uFillTx/>
              <a:latin typeface="Arial"/>
            </a:endParaRPr>
          </a:p>
        </p:txBody>
      </p:sp>
      <p:sp>
        <p:nvSpPr>
          <p:cNvPr id="81" name="TextBox 80"/>
          <p:cNvSpPr txBox="1"/>
          <p:nvPr/>
        </p:nvSpPr>
        <p:spPr>
          <a:xfrm>
            <a:off x="5134913" y="4833772"/>
            <a:ext cx="2920599" cy="292388"/>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i="0" u="none" strike="noStrike" kern="0" cap="none" spc="0" normalizeH="0" baseline="0" noProof="0" dirty="0" err="1" smtClean="0">
                <a:ln>
                  <a:noFill/>
                </a:ln>
                <a:solidFill>
                  <a:srgbClr val="EEECE1">
                    <a:lumMod val="10000"/>
                  </a:srgbClr>
                </a:solidFill>
                <a:effectLst/>
                <a:uLnTx/>
                <a:uFillTx/>
                <a:latin typeface="Arial"/>
              </a:rPr>
              <a:t>Equity</a:t>
            </a:r>
            <a:r>
              <a:rPr kumimoji="0" lang="it-IT" sz="1300" i="0" u="none" strike="noStrike" kern="0" cap="none" spc="0" normalizeH="0" baseline="0" noProof="0" dirty="0" smtClean="0">
                <a:ln>
                  <a:noFill/>
                </a:ln>
                <a:solidFill>
                  <a:srgbClr val="EEECE1">
                    <a:lumMod val="10000"/>
                  </a:srgbClr>
                </a:solidFill>
                <a:effectLst/>
                <a:uLnTx/>
                <a:uFillTx/>
                <a:latin typeface="Arial"/>
              </a:rPr>
              <a:t> </a:t>
            </a:r>
            <a:r>
              <a:rPr kumimoji="0" lang="it-IT" sz="1300" i="0" u="none" strike="noStrike" kern="0" cap="none" spc="0" normalizeH="0" baseline="0" noProof="0" dirty="0" err="1" smtClean="0">
                <a:ln>
                  <a:noFill/>
                </a:ln>
                <a:solidFill>
                  <a:srgbClr val="EEECE1">
                    <a:lumMod val="10000"/>
                  </a:srgbClr>
                </a:solidFill>
                <a:effectLst/>
                <a:uLnTx/>
                <a:uFillTx/>
                <a:latin typeface="Arial"/>
              </a:rPr>
              <a:t>risk</a:t>
            </a:r>
            <a:r>
              <a:rPr kumimoji="0" lang="it-IT" sz="1300" i="0" u="none" strike="noStrike" kern="0" cap="none" spc="0" normalizeH="0" baseline="0" noProof="0" dirty="0" smtClean="0">
                <a:ln>
                  <a:noFill/>
                </a:ln>
                <a:solidFill>
                  <a:srgbClr val="EEECE1">
                    <a:lumMod val="10000"/>
                  </a:srgbClr>
                </a:solidFill>
                <a:effectLst/>
                <a:uLnTx/>
                <a:uFillTx/>
                <a:latin typeface="Arial"/>
              </a:rPr>
              <a:t> capital </a:t>
            </a:r>
            <a:r>
              <a:rPr kumimoji="0" lang="it-IT" sz="1300" i="0" u="none" strike="noStrike" kern="0" cap="none" spc="0" normalizeH="0" baseline="0" noProof="0" dirty="0" err="1" smtClean="0">
                <a:ln>
                  <a:noFill/>
                </a:ln>
                <a:solidFill>
                  <a:srgbClr val="EEECE1">
                    <a:lumMod val="10000"/>
                  </a:srgbClr>
                </a:solidFill>
                <a:effectLst/>
                <a:uLnTx/>
                <a:uFillTx/>
                <a:latin typeface="Arial"/>
              </a:rPr>
              <a:t>charge</a:t>
            </a:r>
            <a:r>
              <a:rPr kumimoji="0" lang="it-IT" sz="1300" i="0" u="none" strike="noStrike" kern="0" cap="none" spc="0" normalizeH="0" baseline="0" noProof="0" dirty="0" smtClean="0">
                <a:ln>
                  <a:noFill/>
                </a:ln>
                <a:solidFill>
                  <a:srgbClr val="EEECE1">
                    <a:lumMod val="10000"/>
                  </a:srgbClr>
                </a:solidFill>
                <a:effectLst/>
                <a:uLnTx/>
                <a:uFillTx/>
                <a:latin typeface="Arial"/>
              </a:rPr>
              <a:t>:</a:t>
            </a:r>
          </a:p>
        </p:txBody>
      </p:sp>
      <p:sp>
        <p:nvSpPr>
          <p:cNvPr id="82" name="Rectangle 81"/>
          <p:cNvSpPr/>
          <p:nvPr/>
        </p:nvSpPr>
        <p:spPr>
          <a:xfrm>
            <a:off x="297878" y="5955268"/>
            <a:ext cx="4598634" cy="49244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300" b="1" i="0" u="none" strike="noStrike" kern="0" cap="none" spc="0" normalizeH="0" baseline="0" noProof="0" dirty="0" smtClean="0">
                <a:ln>
                  <a:noFill/>
                </a:ln>
                <a:solidFill>
                  <a:prstClr val="black"/>
                </a:solidFill>
                <a:effectLst/>
                <a:uLnTx/>
                <a:uFillTx/>
                <a:latin typeface="Arial"/>
              </a:rPr>
              <a:t>The </a:t>
            </a:r>
            <a:r>
              <a:rPr kumimoji="0" lang="it-IT" sz="1300" b="1" i="0" u="none" strike="noStrike" kern="0" cap="none" spc="0" normalizeH="0" baseline="0" noProof="0" dirty="0" err="1" smtClean="0">
                <a:ln>
                  <a:noFill/>
                </a:ln>
                <a:solidFill>
                  <a:prstClr val="black"/>
                </a:solidFill>
                <a:effectLst/>
                <a:uLnTx/>
                <a:uFillTx/>
                <a:latin typeface="Arial"/>
              </a:rPr>
              <a:t>liabilities</a:t>
            </a:r>
            <a:r>
              <a:rPr kumimoji="0" lang="it-IT" sz="1300" b="1" i="0" u="none" strike="noStrike" kern="0" cap="none" spc="0" normalizeH="0" baseline="0" noProof="0" dirty="0" smtClean="0">
                <a:ln>
                  <a:noFill/>
                </a:ln>
                <a:solidFill>
                  <a:prstClr val="black"/>
                </a:solidFill>
                <a:effectLst/>
                <a:uLnTx/>
                <a:uFillTx/>
                <a:latin typeface="Arial"/>
              </a:rPr>
              <a:t> </a:t>
            </a:r>
            <a:r>
              <a:rPr kumimoji="0" lang="it-IT" sz="1300" b="1" i="0" u="none" strike="noStrike" kern="0" cap="none" spc="0" normalizeH="0" baseline="0" noProof="0" dirty="0" err="1" smtClean="0">
                <a:ln>
                  <a:noFill/>
                </a:ln>
                <a:solidFill>
                  <a:prstClr val="black"/>
                </a:solidFill>
                <a:effectLst/>
                <a:uLnTx/>
                <a:uFillTx/>
                <a:latin typeface="Arial"/>
              </a:rPr>
              <a:t>absorption</a:t>
            </a:r>
            <a:r>
              <a:rPr kumimoji="0" lang="it-IT" sz="1300" b="1" i="0" u="none" strike="noStrike" kern="0" cap="none" spc="0" normalizeH="0" baseline="0" noProof="0" dirty="0" smtClean="0">
                <a:ln>
                  <a:noFill/>
                </a:ln>
                <a:solidFill>
                  <a:prstClr val="black"/>
                </a:solidFill>
                <a:effectLst/>
                <a:uLnTx/>
                <a:uFillTx/>
                <a:latin typeface="Arial"/>
              </a:rPr>
              <a:t> </a:t>
            </a:r>
            <a:r>
              <a:rPr kumimoji="0" lang="it-IT" sz="1300" b="1" i="0" u="none" strike="noStrike" kern="0" cap="none" spc="0" normalizeH="0" baseline="0" noProof="0" dirty="0" err="1" smtClean="0">
                <a:ln>
                  <a:noFill/>
                </a:ln>
                <a:solidFill>
                  <a:prstClr val="black"/>
                </a:solidFill>
                <a:effectLst/>
                <a:uLnTx/>
                <a:uFillTx/>
                <a:latin typeface="Arial"/>
              </a:rPr>
              <a:t>capability</a:t>
            </a:r>
            <a:r>
              <a:rPr kumimoji="0" lang="it-IT" sz="1300" b="1" i="0" u="none" strike="noStrike" kern="0" cap="none" spc="0" normalizeH="0" baseline="0" noProof="0" dirty="0" smtClean="0">
                <a:ln>
                  <a:noFill/>
                </a:ln>
                <a:solidFill>
                  <a:prstClr val="black"/>
                </a:solidFill>
                <a:effectLst/>
                <a:uLnTx/>
                <a:uFillTx/>
                <a:latin typeface="Arial"/>
              </a:rPr>
              <a:t>, </a:t>
            </a:r>
            <a:r>
              <a:rPr kumimoji="0" lang="it-IT" sz="1300" b="1" i="0" u="none" strike="noStrike" kern="0" cap="none" spc="0" normalizeH="0" baseline="0" noProof="0" dirty="0" err="1" smtClean="0">
                <a:ln>
                  <a:noFill/>
                </a:ln>
                <a:solidFill>
                  <a:prstClr val="black"/>
                </a:solidFill>
                <a:effectLst/>
                <a:uLnTx/>
                <a:uFillTx/>
                <a:latin typeface="Arial"/>
              </a:rPr>
              <a:t>depends</a:t>
            </a:r>
            <a:r>
              <a:rPr kumimoji="0" lang="it-IT" sz="1300" b="1" i="0" u="none" strike="noStrike" kern="0" cap="none" spc="0" normalizeH="0" baseline="0" noProof="0" dirty="0" smtClean="0">
                <a:ln>
                  <a:noFill/>
                </a:ln>
                <a:solidFill>
                  <a:prstClr val="black"/>
                </a:solidFill>
                <a:effectLst/>
                <a:uLnTx/>
                <a:uFillTx/>
                <a:latin typeface="Arial"/>
              </a:rPr>
              <a:t> on the </a:t>
            </a:r>
            <a:r>
              <a:rPr kumimoji="0" lang="it-IT" sz="1300" b="1" i="0" u="none" strike="noStrike" kern="0" cap="none" spc="0" normalizeH="0" baseline="0" noProof="0" dirty="0" err="1" smtClean="0">
                <a:ln>
                  <a:noFill/>
                </a:ln>
                <a:solidFill>
                  <a:prstClr val="black"/>
                </a:solidFill>
                <a:effectLst/>
                <a:uLnTx/>
                <a:uFillTx/>
                <a:latin typeface="Arial"/>
              </a:rPr>
              <a:t>expected</a:t>
            </a:r>
            <a:r>
              <a:rPr kumimoji="0" lang="it-IT" sz="1300" b="1" i="0" u="none" strike="noStrike" kern="0" cap="none" spc="0" normalizeH="0" baseline="0" noProof="0" dirty="0" smtClean="0">
                <a:ln>
                  <a:noFill/>
                </a:ln>
                <a:solidFill>
                  <a:prstClr val="black"/>
                </a:solidFill>
                <a:effectLst/>
                <a:uLnTx/>
                <a:uFillTx/>
                <a:latin typeface="Arial"/>
              </a:rPr>
              <a:t> </a:t>
            </a:r>
            <a:r>
              <a:rPr kumimoji="0" lang="it-IT" sz="1300" b="1" i="0" u="none" strike="noStrike" kern="0" cap="none" spc="0" normalizeH="0" baseline="0" noProof="0" dirty="0" err="1" smtClean="0">
                <a:ln>
                  <a:noFill/>
                </a:ln>
                <a:solidFill>
                  <a:prstClr val="black"/>
                </a:solidFill>
                <a:effectLst/>
                <a:uLnTx/>
                <a:uFillTx/>
                <a:latin typeface="Arial"/>
              </a:rPr>
              <a:t>returns</a:t>
            </a:r>
            <a:r>
              <a:rPr kumimoji="0" lang="it-IT" sz="1300" b="1" i="0" u="none" strike="noStrike" kern="0" cap="none" spc="0" normalizeH="0" baseline="0" noProof="0" dirty="0" smtClean="0">
                <a:ln>
                  <a:noFill/>
                </a:ln>
                <a:solidFill>
                  <a:prstClr val="black"/>
                </a:solidFill>
                <a:effectLst/>
                <a:uLnTx/>
                <a:uFillTx/>
                <a:latin typeface="Arial"/>
              </a:rPr>
              <a:t> and on the </a:t>
            </a:r>
            <a:r>
              <a:rPr kumimoji="0" lang="it-IT" sz="1300" b="1" i="0" u="none" strike="noStrike" kern="0" cap="none" spc="0" normalizeH="0" baseline="0" noProof="0" dirty="0" err="1" smtClean="0">
                <a:ln>
                  <a:noFill/>
                </a:ln>
                <a:solidFill>
                  <a:prstClr val="black"/>
                </a:solidFill>
                <a:effectLst/>
                <a:uLnTx/>
                <a:uFillTx/>
                <a:latin typeface="Arial"/>
              </a:rPr>
              <a:t>level</a:t>
            </a:r>
            <a:r>
              <a:rPr kumimoji="0" lang="it-IT" sz="1300" b="1" i="0" u="none" strike="noStrike" kern="0" cap="none" spc="0" normalizeH="0" baseline="0" noProof="0" dirty="0" smtClean="0">
                <a:ln>
                  <a:noFill/>
                </a:ln>
                <a:solidFill>
                  <a:prstClr val="black"/>
                </a:solidFill>
                <a:effectLst/>
                <a:uLnTx/>
                <a:uFillTx/>
                <a:latin typeface="Arial"/>
              </a:rPr>
              <a:t> of the </a:t>
            </a:r>
            <a:r>
              <a:rPr kumimoji="0" lang="it-IT" sz="1300" b="1" i="0" u="none" strike="noStrike" kern="0" cap="none" spc="0" normalizeH="0" baseline="0" noProof="0" dirty="0" err="1" smtClean="0">
                <a:ln>
                  <a:noFill/>
                </a:ln>
                <a:solidFill>
                  <a:prstClr val="black"/>
                </a:solidFill>
                <a:effectLst/>
                <a:uLnTx/>
                <a:uFillTx/>
                <a:latin typeface="Arial"/>
              </a:rPr>
              <a:t>guarantees</a:t>
            </a:r>
            <a:r>
              <a:rPr kumimoji="0" lang="it-IT" sz="1300" b="1" i="0" u="none" strike="noStrike" kern="0" cap="none" spc="0" normalizeH="0" baseline="0" noProof="0" dirty="0" smtClean="0">
                <a:ln>
                  <a:noFill/>
                </a:ln>
                <a:solidFill>
                  <a:prstClr val="black"/>
                </a:solidFill>
                <a:effectLst/>
                <a:uLnTx/>
                <a:uFillTx/>
                <a:latin typeface="Arial"/>
              </a:rPr>
              <a:t>.</a:t>
            </a:r>
            <a:endParaRPr kumimoji="0" lang="it-IT" sz="1300" b="1" i="0" u="none" strike="noStrike" kern="0" cap="none" spc="0" normalizeH="0" baseline="0" noProof="0" dirty="0">
              <a:ln>
                <a:noFill/>
              </a:ln>
              <a:solidFill>
                <a:prstClr val="black"/>
              </a:solidFill>
              <a:effectLst/>
              <a:uLnTx/>
              <a:uFillTx/>
              <a:latin typeface="Arial"/>
            </a:endParaRPr>
          </a:p>
        </p:txBody>
      </p:sp>
      <p:pic>
        <p:nvPicPr>
          <p:cNvPr id="8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96224" y="3569375"/>
            <a:ext cx="1982019" cy="1053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4" name="TextBox 83"/>
          <p:cNvSpPr txBox="1"/>
          <p:nvPr/>
        </p:nvSpPr>
        <p:spPr>
          <a:xfrm>
            <a:off x="4183686" y="2482168"/>
            <a:ext cx="82870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dirty="0" smtClean="0">
                <a:ln>
                  <a:noFill/>
                </a:ln>
                <a:solidFill>
                  <a:sysClr val="windowText" lastClr="000000"/>
                </a:solidFill>
                <a:effectLst/>
                <a:uLnTx/>
                <a:uFillTx/>
              </a:rPr>
              <a:t>Corporate Bond</a:t>
            </a:r>
            <a:endParaRPr kumimoji="0" lang="it-IT" sz="800" b="0" i="0" u="none" strike="noStrike" kern="0" cap="none" spc="0" normalizeH="0" baseline="0" noProof="0" dirty="0">
              <a:ln>
                <a:noFill/>
              </a:ln>
              <a:solidFill>
                <a:sysClr val="windowText" lastClr="000000"/>
              </a:solidFill>
              <a:effectLst/>
              <a:uLnTx/>
              <a:uFillTx/>
            </a:endParaRPr>
          </a:p>
        </p:txBody>
      </p:sp>
      <p:sp>
        <p:nvSpPr>
          <p:cNvPr id="85" name="TextBox 84"/>
          <p:cNvSpPr txBox="1"/>
          <p:nvPr/>
        </p:nvSpPr>
        <p:spPr>
          <a:xfrm>
            <a:off x="4799880" y="2332715"/>
            <a:ext cx="82870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dirty="0" err="1" smtClean="0">
                <a:ln>
                  <a:noFill/>
                </a:ln>
                <a:solidFill>
                  <a:sysClr val="windowText" lastClr="000000"/>
                </a:solidFill>
                <a:effectLst/>
                <a:uLnTx/>
                <a:uFillTx/>
              </a:rPr>
              <a:t>Government</a:t>
            </a:r>
            <a:r>
              <a:rPr kumimoji="0" lang="it-IT" sz="800" b="0" i="0" u="none" strike="noStrike" kern="0" cap="none" spc="0" normalizeH="0" baseline="0" noProof="0" dirty="0" smtClean="0">
                <a:ln>
                  <a:noFill/>
                </a:ln>
                <a:solidFill>
                  <a:sysClr val="windowText" lastClr="000000"/>
                </a:solidFill>
                <a:effectLst/>
                <a:uLnTx/>
                <a:uFillTx/>
              </a:rPr>
              <a:t> Bond</a:t>
            </a:r>
            <a:endParaRPr kumimoji="0" lang="it-IT" sz="800" b="0" i="0" u="none" strike="noStrike" kern="0" cap="none" spc="0" normalizeH="0" baseline="0" noProof="0" dirty="0">
              <a:ln>
                <a:noFill/>
              </a:ln>
              <a:solidFill>
                <a:sysClr val="windowText" lastClr="000000"/>
              </a:solidFill>
              <a:effectLst/>
              <a:uLnTx/>
              <a:uFillTx/>
            </a:endParaRPr>
          </a:p>
        </p:txBody>
      </p:sp>
      <p:sp>
        <p:nvSpPr>
          <p:cNvPr id="86" name="TextBox 85"/>
          <p:cNvSpPr txBox="1"/>
          <p:nvPr/>
        </p:nvSpPr>
        <p:spPr>
          <a:xfrm>
            <a:off x="4331957" y="2086734"/>
            <a:ext cx="828703"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dirty="0" err="1" smtClean="0">
                <a:ln>
                  <a:noFill/>
                </a:ln>
                <a:solidFill>
                  <a:sysClr val="windowText" lastClr="000000"/>
                </a:solidFill>
                <a:effectLst/>
                <a:uLnTx/>
                <a:uFillTx/>
              </a:rPr>
              <a:t>Equity</a:t>
            </a:r>
            <a:endParaRPr kumimoji="0" lang="it-IT" sz="800" b="0" i="0" u="none" strike="noStrike" kern="0" cap="none" spc="0" normalizeH="0" baseline="0" noProof="0" dirty="0">
              <a:ln>
                <a:noFill/>
              </a:ln>
              <a:solidFill>
                <a:sysClr val="windowText" lastClr="000000"/>
              </a:solidFill>
              <a:effectLst/>
              <a:uLnTx/>
              <a:uFillTx/>
            </a:endParaRPr>
          </a:p>
        </p:txBody>
      </p:sp>
      <p:sp>
        <p:nvSpPr>
          <p:cNvPr id="87" name="Rectangle 86"/>
          <p:cNvSpPr/>
          <p:nvPr/>
        </p:nvSpPr>
        <p:spPr>
          <a:xfrm>
            <a:off x="7590684" y="5158808"/>
            <a:ext cx="370614" cy="2923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a:ln>
                  <a:noFill/>
                </a:ln>
                <a:solidFill>
                  <a:srgbClr val="800000"/>
                </a:solidFill>
                <a:effectLst/>
                <a:uLnTx/>
                <a:uFillTx/>
              </a:rPr>
              <a:t>50</a:t>
            </a:r>
          </a:p>
        </p:txBody>
      </p:sp>
      <p:sp>
        <p:nvSpPr>
          <p:cNvPr id="88" name="Rectangle 87"/>
          <p:cNvSpPr/>
          <p:nvPr/>
        </p:nvSpPr>
        <p:spPr>
          <a:xfrm>
            <a:off x="7590684" y="5390860"/>
            <a:ext cx="428322"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a:ln>
                  <a:noFill/>
                </a:ln>
                <a:solidFill>
                  <a:srgbClr val="EEECE1">
                    <a:lumMod val="10000"/>
                  </a:srgbClr>
                </a:solidFill>
                <a:effectLst/>
                <a:uLnTx/>
                <a:uFillTx/>
              </a:rPr>
              <a:t>50</a:t>
            </a:r>
            <a:r>
              <a:rPr kumimoji="0" lang="it-IT" sz="1800" b="0" i="0" u="none" strike="noStrike" kern="0" cap="none" spc="0" normalizeH="0" baseline="0" noProof="0" dirty="0">
                <a:ln>
                  <a:noFill/>
                </a:ln>
                <a:solidFill>
                  <a:srgbClr val="EEECE1">
                    <a:lumMod val="10000"/>
                  </a:srgbClr>
                </a:solidFill>
                <a:effectLst/>
                <a:uLnTx/>
                <a:uFillTx/>
              </a:rPr>
              <a:t> </a:t>
            </a:r>
          </a:p>
        </p:txBody>
      </p:sp>
      <p:sp>
        <p:nvSpPr>
          <p:cNvPr id="89" name="Rectangle 88"/>
          <p:cNvSpPr/>
          <p:nvPr/>
        </p:nvSpPr>
        <p:spPr>
          <a:xfrm>
            <a:off x="7547554" y="5788172"/>
            <a:ext cx="426720" cy="2923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a:ln>
                  <a:noFill/>
                </a:ln>
                <a:solidFill>
                  <a:srgbClr val="800000"/>
                </a:solidFill>
                <a:effectLst/>
                <a:uLnTx/>
                <a:uFillTx/>
              </a:rPr>
              <a:t>-40</a:t>
            </a:r>
          </a:p>
        </p:txBody>
      </p:sp>
      <p:sp>
        <p:nvSpPr>
          <p:cNvPr id="90" name="Rectangle 89"/>
          <p:cNvSpPr/>
          <p:nvPr/>
        </p:nvSpPr>
        <p:spPr>
          <a:xfrm>
            <a:off x="7590684" y="6066344"/>
            <a:ext cx="370614" cy="29238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300" b="0" i="0" u="none" strike="noStrike" kern="0" cap="none" spc="0" normalizeH="0" baseline="0" noProof="0" dirty="0">
                <a:ln>
                  <a:noFill/>
                </a:ln>
                <a:solidFill>
                  <a:srgbClr val="EEECE1">
                    <a:lumMod val="10000"/>
                  </a:srgbClr>
                </a:solidFill>
                <a:effectLst/>
                <a:uLnTx/>
                <a:uFillTx/>
              </a:rPr>
              <a:t>10</a:t>
            </a:r>
          </a:p>
        </p:txBody>
      </p:sp>
      <p:sp>
        <p:nvSpPr>
          <p:cNvPr id="39"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extLst>
      <p:ext uri="{BB962C8B-B14F-4D97-AF65-F5344CB8AC3E}">
        <p14:creationId xmlns:p14="http://schemas.microsoft.com/office/powerpoint/2010/main" xmlns="" val="22807468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392113" y="617538"/>
            <a:ext cx="8226425" cy="414337"/>
          </a:xfrm>
          <a:prstGeom prst="rect">
            <a:avLst/>
          </a:prstGeom>
        </p:spPr>
        <p:txBody>
          <a:bodyPr/>
          <a:lstStyle/>
          <a:p>
            <a:pPr eaLnBrk="1" hangingPunct="1"/>
            <a:r>
              <a:rPr lang="en-US" sz="2000" i="0" dirty="0" smtClean="0"/>
              <a:t>Loss Absorbency Capacity – Equity Risk</a:t>
            </a:r>
          </a:p>
        </p:txBody>
      </p:sp>
      <p:sp>
        <p:nvSpPr>
          <p:cNvPr id="132099"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32100"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000000"/>
                </a:solidFill>
              </a:rPr>
              <a:t>Equity Risk: the LAC asymmetry</a:t>
            </a:r>
            <a:endParaRPr lang="en-US" sz="1600">
              <a:solidFill>
                <a:srgbClr val="000000"/>
              </a:solidFill>
            </a:endParaRPr>
          </a:p>
        </p:txBody>
      </p:sp>
      <p:sp>
        <p:nvSpPr>
          <p:cNvPr id="151" name="TextBox 150"/>
          <p:cNvSpPr txBox="1"/>
          <p:nvPr/>
        </p:nvSpPr>
        <p:spPr>
          <a:xfrm>
            <a:off x="477838" y="1704975"/>
            <a:ext cx="564991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LAC vs change in expected returns</a:t>
            </a:r>
            <a:endParaRPr lang="en-US" sz="1400" dirty="0">
              <a:solidFill>
                <a:srgbClr val="00B0F0"/>
              </a:solidFill>
              <a:latin typeface="Arial" pitchFamily="34" charset="0"/>
            </a:endParaRPr>
          </a:p>
        </p:txBody>
      </p:sp>
      <p:sp>
        <p:nvSpPr>
          <p:cNvPr id="132102" name="Rectangle 13"/>
          <p:cNvSpPr>
            <a:spLocks noChangeArrowheads="1"/>
          </p:cNvSpPr>
          <p:nvPr/>
        </p:nvSpPr>
        <p:spPr bwMode="auto">
          <a:xfrm>
            <a:off x="477838" y="2014538"/>
            <a:ext cx="5649912"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graphicFrame>
        <p:nvGraphicFramePr>
          <p:cNvPr id="11" name="Chart 10"/>
          <p:cNvGraphicFramePr/>
          <p:nvPr/>
        </p:nvGraphicFramePr>
        <p:xfrm>
          <a:off x="642910" y="3540120"/>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bwMode="auto">
          <a:xfrm>
            <a:off x="1306513" y="4111625"/>
            <a:ext cx="755650" cy="1588"/>
          </a:xfrm>
          <a:prstGeom prst="line">
            <a:avLst/>
          </a:prstGeom>
          <a:ln w="57150">
            <a:solidFill>
              <a:srgbClr val="0000CC"/>
            </a:solidFill>
          </a:ln>
          <a:extLst/>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a:off x="2068513" y="4111625"/>
            <a:ext cx="971550" cy="285750"/>
          </a:xfrm>
          <a:prstGeom prst="line">
            <a:avLst/>
          </a:prstGeom>
          <a:ln w="57150">
            <a:solidFill>
              <a:srgbClr val="0000CC"/>
            </a:solidFill>
          </a:ln>
          <a:extLst/>
        </p:spPr>
        <p:style>
          <a:lnRef idx="1">
            <a:schemeClr val="dk1"/>
          </a:lnRef>
          <a:fillRef idx="0">
            <a:schemeClr val="dk1"/>
          </a:fillRef>
          <a:effectRef idx="0">
            <a:schemeClr val="dk1"/>
          </a:effectRef>
          <a:fontRef idx="minor">
            <a:schemeClr val="tx1"/>
          </a:fontRef>
        </p:style>
      </p:cxnSp>
      <p:sp>
        <p:nvSpPr>
          <p:cNvPr id="18" name="Arc 17"/>
          <p:cNvSpPr/>
          <p:nvPr/>
        </p:nvSpPr>
        <p:spPr bwMode="auto">
          <a:xfrm rot="10800000">
            <a:off x="3021013" y="2611438"/>
            <a:ext cx="4286250" cy="3224212"/>
          </a:xfrm>
          <a:prstGeom prst="arc">
            <a:avLst>
              <a:gd name="adj1" fmla="val 17184326"/>
              <a:gd name="adj2" fmla="val 21343679"/>
            </a:avLst>
          </a:prstGeom>
          <a:noFill/>
          <a:ln w="57150">
            <a:solidFill>
              <a:srgbClr val="0000CC"/>
            </a:solidFill>
          </a:ln>
          <a:effectLst/>
          <a:extLst/>
        </p:spPr>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a:p>
        </p:txBody>
      </p:sp>
      <p:cxnSp>
        <p:nvCxnSpPr>
          <p:cNvPr id="19" name="Straight Connector 18"/>
          <p:cNvCxnSpPr/>
          <p:nvPr/>
        </p:nvCxnSpPr>
        <p:spPr bwMode="auto">
          <a:xfrm rot="16200000">
            <a:off x="613569"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rot="16200000">
            <a:off x="1577181"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rot="16200000">
            <a:off x="3253581" y="43886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2110" name="TextBox 22"/>
          <p:cNvSpPr txBox="1">
            <a:spLocks noChangeArrowheads="1"/>
          </p:cNvSpPr>
          <p:nvPr/>
        </p:nvSpPr>
        <p:spPr bwMode="auto">
          <a:xfrm>
            <a:off x="1119188" y="28067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1.</a:t>
            </a:r>
          </a:p>
          <a:p>
            <a:r>
              <a:rPr lang="it-IT" sz="1200"/>
              <a:t>Profit</a:t>
            </a:r>
          </a:p>
          <a:p>
            <a:r>
              <a:rPr lang="it-IT" sz="1200"/>
              <a:t>Sharing</a:t>
            </a:r>
          </a:p>
          <a:p>
            <a:r>
              <a:rPr lang="it-IT" sz="1200"/>
              <a:t>Effect</a:t>
            </a:r>
          </a:p>
        </p:txBody>
      </p:sp>
      <p:sp>
        <p:nvSpPr>
          <p:cNvPr id="132111" name="TextBox 23"/>
          <p:cNvSpPr txBox="1">
            <a:spLocks noChangeArrowheads="1"/>
          </p:cNvSpPr>
          <p:nvPr/>
        </p:nvSpPr>
        <p:spPr bwMode="auto">
          <a:xfrm>
            <a:off x="2011363" y="28067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2.</a:t>
            </a:r>
          </a:p>
          <a:p>
            <a:r>
              <a:rPr lang="it-IT" sz="1200"/>
              <a:t>Increased Cost of the Guarantee</a:t>
            </a:r>
          </a:p>
        </p:txBody>
      </p:sp>
      <p:sp>
        <p:nvSpPr>
          <p:cNvPr id="132112" name="TextBox 24"/>
          <p:cNvSpPr txBox="1">
            <a:spLocks noChangeArrowheads="1"/>
          </p:cNvSpPr>
          <p:nvPr/>
        </p:nvSpPr>
        <p:spPr bwMode="auto">
          <a:xfrm>
            <a:off x="3311525" y="2806700"/>
            <a:ext cx="1095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dirty="0"/>
              <a:t>3.</a:t>
            </a:r>
          </a:p>
          <a:p>
            <a:r>
              <a:rPr lang="it-IT" sz="1200" dirty="0" err="1"/>
              <a:t>Exhaustion</a:t>
            </a:r>
            <a:r>
              <a:rPr lang="it-IT" sz="1200" dirty="0"/>
              <a:t> of the </a:t>
            </a:r>
            <a:r>
              <a:rPr lang="it-IT" sz="1200" dirty="0" smtClean="0"/>
              <a:t>FDB</a:t>
            </a:r>
            <a:endParaRPr lang="it-IT" sz="1200" dirty="0"/>
          </a:p>
        </p:txBody>
      </p:sp>
      <p:sp>
        <p:nvSpPr>
          <p:cNvPr id="132113" name="TextBox 25"/>
          <p:cNvSpPr txBox="1">
            <a:spLocks noChangeArrowheads="1"/>
          </p:cNvSpPr>
          <p:nvPr/>
        </p:nvSpPr>
        <p:spPr bwMode="auto">
          <a:xfrm>
            <a:off x="1071563" y="2214563"/>
            <a:ext cx="39290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400"/>
              <a:t>Sources of LAC asymmetry:</a:t>
            </a:r>
          </a:p>
        </p:txBody>
      </p:sp>
      <p:sp>
        <p:nvSpPr>
          <p:cNvPr id="132115"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377825" y="617538"/>
            <a:ext cx="8226425" cy="414337"/>
          </a:xfrm>
          <a:prstGeom prst="rect">
            <a:avLst/>
          </a:prstGeom>
        </p:spPr>
        <p:txBody>
          <a:bodyPr/>
          <a:lstStyle/>
          <a:p>
            <a:pPr eaLnBrk="1" hangingPunct="1"/>
            <a:r>
              <a:rPr lang="en-US" sz="2000" i="0" dirty="0"/>
              <a:t>Loss Absorbency Capacity – Equity Risk</a:t>
            </a:r>
          </a:p>
        </p:txBody>
      </p:sp>
      <p:sp>
        <p:nvSpPr>
          <p:cNvPr id="133123"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anchor="ctr">
            <a:spAutoFit/>
          </a:bodyPr>
          <a:lstStyle/>
          <a:p>
            <a:pPr algn="l" eaLnBrk="1" hangingPunct="1">
              <a:buSzPct val="120000"/>
            </a:pPr>
            <a:endParaRPr lang="it-IT" sz="1600" b="0">
              <a:solidFill>
                <a:srgbClr val="000000"/>
              </a:solidFill>
            </a:endParaRPr>
          </a:p>
        </p:txBody>
      </p:sp>
      <p:sp>
        <p:nvSpPr>
          <p:cNvPr id="151" name="TextBox 150"/>
          <p:cNvSpPr txBox="1"/>
          <p:nvPr/>
        </p:nvSpPr>
        <p:spPr>
          <a:xfrm>
            <a:off x="477838" y="1704975"/>
            <a:ext cx="5649912" cy="307975"/>
          </a:xfrm>
          <a:prstGeom prst="rect">
            <a:avLst/>
          </a:prstGeom>
          <a:solidFill>
            <a:schemeClr val="bg1">
              <a:lumMod val="95000"/>
            </a:schemeClr>
          </a:solidFill>
          <a:ln>
            <a:solidFill>
              <a:schemeClr val="tx1"/>
            </a:solidFill>
          </a:ln>
        </p:spPr>
        <p:txBody>
          <a:bodyPr>
            <a:spAutoFit/>
          </a:bodyPr>
          <a:lstStyle/>
          <a:p>
            <a:pPr eaLnBrk="1" hangingPunct="1">
              <a:buSzPct val="120000"/>
              <a:defRPr/>
            </a:pPr>
            <a:r>
              <a:rPr lang="it-IT" sz="1400" b="0" dirty="0">
                <a:solidFill>
                  <a:srgbClr val="000000"/>
                </a:solidFill>
                <a:latin typeface="Arial" pitchFamily="34" charset="0"/>
              </a:rPr>
              <a:t>LAC vs change in expected returns</a:t>
            </a:r>
            <a:endParaRPr lang="en-US" sz="1400" b="0" dirty="0">
              <a:solidFill>
                <a:srgbClr val="00B0F0"/>
              </a:solidFill>
              <a:latin typeface="Arial" pitchFamily="34" charset="0"/>
            </a:endParaRPr>
          </a:p>
        </p:txBody>
      </p:sp>
      <p:sp>
        <p:nvSpPr>
          <p:cNvPr id="133125" name="Rectangle 13"/>
          <p:cNvSpPr>
            <a:spLocks noChangeArrowheads="1"/>
          </p:cNvSpPr>
          <p:nvPr/>
        </p:nvSpPr>
        <p:spPr bwMode="auto">
          <a:xfrm>
            <a:off x="477838" y="2014538"/>
            <a:ext cx="5649912"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defTabSz="912813" eaLnBrk="1" hangingPunct="1">
              <a:buSzPct val="120000"/>
            </a:pPr>
            <a:endParaRPr lang="en-US" sz="2400" b="0" i="1">
              <a:solidFill>
                <a:srgbClr val="000000"/>
              </a:solidFill>
            </a:endParaRPr>
          </a:p>
        </p:txBody>
      </p:sp>
      <p:graphicFrame>
        <p:nvGraphicFramePr>
          <p:cNvPr id="11" name="Chart 10"/>
          <p:cNvGraphicFramePr/>
          <p:nvPr/>
        </p:nvGraphicFramePr>
        <p:xfrm>
          <a:off x="642910" y="3540120"/>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bwMode="auto">
          <a:xfrm>
            <a:off x="1306513" y="4111625"/>
            <a:ext cx="755650" cy="1588"/>
          </a:xfrm>
          <a:prstGeom prst="line">
            <a:avLst/>
          </a:prstGeom>
          <a:ln w="57150">
            <a:solidFill>
              <a:srgbClr val="0000CC"/>
            </a:solidFill>
          </a:ln>
          <a:extLst/>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a:off x="2068513" y="4111625"/>
            <a:ext cx="971550" cy="285750"/>
          </a:xfrm>
          <a:prstGeom prst="line">
            <a:avLst/>
          </a:prstGeom>
          <a:ln w="57150">
            <a:solidFill>
              <a:schemeClr val="bg1">
                <a:lumMod val="95000"/>
              </a:schemeClr>
            </a:solidFill>
          </a:ln>
          <a:extLst/>
        </p:spPr>
        <p:style>
          <a:lnRef idx="1">
            <a:schemeClr val="dk1"/>
          </a:lnRef>
          <a:fillRef idx="0">
            <a:schemeClr val="dk1"/>
          </a:fillRef>
          <a:effectRef idx="0">
            <a:schemeClr val="dk1"/>
          </a:effectRef>
          <a:fontRef idx="minor">
            <a:schemeClr val="tx1"/>
          </a:fontRef>
        </p:style>
      </p:cxnSp>
      <p:sp>
        <p:nvSpPr>
          <p:cNvPr id="18" name="Arc 17"/>
          <p:cNvSpPr/>
          <p:nvPr/>
        </p:nvSpPr>
        <p:spPr bwMode="auto">
          <a:xfrm rot="10800000">
            <a:off x="3021013" y="2611438"/>
            <a:ext cx="4286250" cy="3224212"/>
          </a:xfrm>
          <a:prstGeom prst="arc">
            <a:avLst>
              <a:gd name="adj1" fmla="val 17184326"/>
              <a:gd name="adj2" fmla="val 21343679"/>
            </a:avLst>
          </a:prstGeom>
          <a:noFill/>
          <a:ln w="57150">
            <a:solidFill>
              <a:schemeClr val="bg1">
                <a:lumMod val="95000"/>
              </a:schemeClr>
            </a:solidFill>
          </a:ln>
          <a:effectLst/>
          <a:extLst/>
        </p:spPr>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1" hangingPunct="1">
              <a:buSzPct val="120000"/>
              <a:defRPr/>
            </a:pPr>
            <a:endParaRPr lang="it-IT" b="0">
              <a:solidFill>
                <a:srgbClr val="000000"/>
              </a:solidFill>
            </a:endParaRPr>
          </a:p>
        </p:txBody>
      </p:sp>
      <p:cxnSp>
        <p:nvCxnSpPr>
          <p:cNvPr id="19" name="Straight Connector 18"/>
          <p:cNvCxnSpPr/>
          <p:nvPr/>
        </p:nvCxnSpPr>
        <p:spPr bwMode="auto">
          <a:xfrm rot="16200000">
            <a:off x="613569"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rot="16200000">
            <a:off x="1577181"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rot="16200000">
            <a:off x="3253581" y="43886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3133" name="TextBox 22"/>
          <p:cNvSpPr txBox="1">
            <a:spLocks noChangeArrowheads="1"/>
          </p:cNvSpPr>
          <p:nvPr/>
        </p:nvSpPr>
        <p:spPr bwMode="auto">
          <a:xfrm>
            <a:off x="1119188" y="28067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charset="0"/>
              </a:defRPr>
            </a:lvl1pPr>
            <a:lvl2pPr marL="742950" indent="-285750">
              <a:defRPr sz="900" b="1">
                <a:solidFill>
                  <a:schemeClr val="tx1"/>
                </a:solidFill>
                <a:latin typeface="Arial" charset="0"/>
              </a:defRPr>
            </a:lvl2pPr>
            <a:lvl3pPr marL="1143000" indent="-228600">
              <a:defRPr sz="900" b="1">
                <a:solidFill>
                  <a:schemeClr val="tx1"/>
                </a:solidFill>
                <a:latin typeface="Arial" charset="0"/>
              </a:defRPr>
            </a:lvl3pPr>
            <a:lvl4pPr marL="1600200" indent="-228600">
              <a:defRPr sz="900" b="1">
                <a:solidFill>
                  <a:schemeClr val="tx1"/>
                </a:solidFill>
                <a:latin typeface="Arial" charset="0"/>
              </a:defRPr>
            </a:lvl4pPr>
            <a:lvl5pPr marL="2057400" indent="-228600">
              <a:defRPr sz="900" b="1">
                <a:solidFill>
                  <a:schemeClr val="tx1"/>
                </a:solidFill>
                <a:latin typeface="Arial" charset="0"/>
              </a:defRPr>
            </a:lvl5pPr>
            <a:lvl6pPr marL="2514600" indent="-228600" algn="ctr" eaLnBrk="0" fontAlgn="base" hangingPunct="0">
              <a:spcBef>
                <a:spcPct val="0"/>
              </a:spcBef>
              <a:spcAft>
                <a:spcPct val="0"/>
              </a:spcAft>
              <a:defRPr sz="900" b="1">
                <a:solidFill>
                  <a:schemeClr val="tx1"/>
                </a:solidFill>
                <a:latin typeface="Arial" charset="0"/>
              </a:defRPr>
            </a:lvl6pPr>
            <a:lvl7pPr marL="2971800" indent="-228600" algn="ctr" eaLnBrk="0" fontAlgn="base" hangingPunct="0">
              <a:spcBef>
                <a:spcPct val="0"/>
              </a:spcBef>
              <a:spcAft>
                <a:spcPct val="0"/>
              </a:spcAft>
              <a:defRPr sz="900" b="1">
                <a:solidFill>
                  <a:schemeClr val="tx1"/>
                </a:solidFill>
                <a:latin typeface="Arial" charset="0"/>
              </a:defRPr>
            </a:lvl7pPr>
            <a:lvl8pPr marL="3429000" indent="-228600" algn="ctr" eaLnBrk="0" fontAlgn="base" hangingPunct="0">
              <a:spcBef>
                <a:spcPct val="0"/>
              </a:spcBef>
              <a:spcAft>
                <a:spcPct val="0"/>
              </a:spcAft>
              <a:defRPr sz="900" b="1">
                <a:solidFill>
                  <a:schemeClr val="tx1"/>
                </a:solidFill>
                <a:latin typeface="Arial" charset="0"/>
              </a:defRPr>
            </a:lvl8pPr>
            <a:lvl9pPr marL="3886200" indent="-228600" algn="ctr" eaLnBrk="0" fontAlgn="base" hangingPunct="0">
              <a:spcBef>
                <a:spcPct val="0"/>
              </a:spcBef>
              <a:spcAft>
                <a:spcPct val="0"/>
              </a:spcAft>
              <a:defRPr sz="900" b="1">
                <a:solidFill>
                  <a:schemeClr val="tx1"/>
                </a:solidFill>
                <a:latin typeface="Arial" charset="0"/>
              </a:defRPr>
            </a:lvl9pPr>
          </a:lstStyle>
          <a:p>
            <a:pPr eaLnBrk="1" hangingPunct="1">
              <a:buSzPct val="120000"/>
            </a:pPr>
            <a:r>
              <a:rPr lang="it-IT" sz="1200">
                <a:solidFill>
                  <a:srgbClr val="000000"/>
                </a:solidFill>
              </a:rPr>
              <a:t>1.</a:t>
            </a:r>
          </a:p>
          <a:p>
            <a:pPr eaLnBrk="1" hangingPunct="1">
              <a:buSzPct val="120000"/>
            </a:pPr>
            <a:r>
              <a:rPr lang="it-IT" sz="1200">
                <a:solidFill>
                  <a:srgbClr val="000000"/>
                </a:solidFill>
              </a:rPr>
              <a:t>Profit</a:t>
            </a:r>
          </a:p>
          <a:p>
            <a:pPr eaLnBrk="1" hangingPunct="1">
              <a:buSzPct val="120000"/>
            </a:pPr>
            <a:r>
              <a:rPr lang="it-IT" sz="1200">
                <a:solidFill>
                  <a:srgbClr val="000000"/>
                </a:solidFill>
              </a:rPr>
              <a:t>Sharing</a:t>
            </a:r>
          </a:p>
          <a:p>
            <a:pPr eaLnBrk="1" hangingPunct="1">
              <a:buSzPct val="120000"/>
            </a:pPr>
            <a:r>
              <a:rPr lang="it-IT" sz="1200">
                <a:solidFill>
                  <a:srgbClr val="000000"/>
                </a:solidFill>
              </a:rPr>
              <a:t>Effect</a:t>
            </a:r>
          </a:p>
        </p:txBody>
      </p:sp>
      <p:sp>
        <p:nvSpPr>
          <p:cNvPr id="133134" name="TextBox 23"/>
          <p:cNvSpPr txBox="1">
            <a:spLocks noChangeArrowheads="1"/>
          </p:cNvSpPr>
          <p:nvPr/>
        </p:nvSpPr>
        <p:spPr bwMode="auto">
          <a:xfrm>
            <a:off x="2011363" y="28067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charset="0"/>
              </a:defRPr>
            </a:lvl1pPr>
            <a:lvl2pPr marL="742950" indent="-285750">
              <a:defRPr sz="900" b="1">
                <a:solidFill>
                  <a:schemeClr val="tx1"/>
                </a:solidFill>
                <a:latin typeface="Arial" charset="0"/>
              </a:defRPr>
            </a:lvl2pPr>
            <a:lvl3pPr marL="1143000" indent="-228600">
              <a:defRPr sz="900" b="1">
                <a:solidFill>
                  <a:schemeClr val="tx1"/>
                </a:solidFill>
                <a:latin typeface="Arial" charset="0"/>
              </a:defRPr>
            </a:lvl3pPr>
            <a:lvl4pPr marL="1600200" indent="-228600">
              <a:defRPr sz="900" b="1">
                <a:solidFill>
                  <a:schemeClr val="tx1"/>
                </a:solidFill>
                <a:latin typeface="Arial" charset="0"/>
              </a:defRPr>
            </a:lvl4pPr>
            <a:lvl5pPr marL="2057400" indent="-228600">
              <a:defRPr sz="900" b="1">
                <a:solidFill>
                  <a:schemeClr val="tx1"/>
                </a:solidFill>
                <a:latin typeface="Arial" charset="0"/>
              </a:defRPr>
            </a:lvl5pPr>
            <a:lvl6pPr marL="2514600" indent="-228600" algn="ctr" eaLnBrk="0" fontAlgn="base" hangingPunct="0">
              <a:spcBef>
                <a:spcPct val="0"/>
              </a:spcBef>
              <a:spcAft>
                <a:spcPct val="0"/>
              </a:spcAft>
              <a:defRPr sz="900" b="1">
                <a:solidFill>
                  <a:schemeClr val="tx1"/>
                </a:solidFill>
                <a:latin typeface="Arial" charset="0"/>
              </a:defRPr>
            </a:lvl6pPr>
            <a:lvl7pPr marL="2971800" indent="-228600" algn="ctr" eaLnBrk="0" fontAlgn="base" hangingPunct="0">
              <a:spcBef>
                <a:spcPct val="0"/>
              </a:spcBef>
              <a:spcAft>
                <a:spcPct val="0"/>
              </a:spcAft>
              <a:defRPr sz="900" b="1">
                <a:solidFill>
                  <a:schemeClr val="tx1"/>
                </a:solidFill>
                <a:latin typeface="Arial" charset="0"/>
              </a:defRPr>
            </a:lvl7pPr>
            <a:lvl8pPr marL="3429000" indent="-228600" algn="ctr" eaLnBrk="0" fontAlgn="base" hangingPunct="0">
              <a:spcBef>
                <a:spcPct val="0"/>
              </a:spcBef>
              <a:spcAft>
                <a:spcPct val="0"/>
              </a:spcAft>
              <a:defRPr sz="900" b="1">
                <a:solidFill>
                  <a:schemeClr val="tx1"/>
                </a:solidFill>
                <a:latin typeface="Arial" charset="0"/>
              </a:defRPr>
            </a:lvl8pPr>
            <a:lvl9pPr marL="3886200" indent="-228600" algn="ctr" eaLnBrk="0" fontAlgn="base" hangingPunct="0">
              <a:spcBef>
                <a:spcPct val="0"/>
              </a:spcBef>
              <a:spcAft>
                <a:spcPct val="0"/>
              </a:spcAft>
              <a:defRPr sz="900" b="1">
                <a:solidFill>
                  <a:schemeClr val="tx1"/>
                </a:solidFill>
                <a:latin typeface="Arial" charset="0"/>
              </a:defRPr>
            </a:lvl9pPr>
          </a:lstStyle>
          <a:p>
            <a:pPr eaLnBrk="1" hangingPunct="1">
              <a:buSzPct val="120000"/>
            </a:pPr>
            <a:r>
              <a:rPr lang="it-IT" sz="1200">
                <a:solidFill>
                  <a:srgbClr val="D9D9D9"/>
                </a:solidFill>
              </a:rPr>
              <a:t>2.</a:t>
            </a:r>
          </a:p>
          <a:p>
            <a:pPr eaLnBrk="1" hangingPunct="1">
              <a:buSzPct val="120000"/>
            </a:pPr>
            <a:r>
              <a:rPr lang="it-IT" sz="1200">
                <a:solidFill>
                  <a:srgbClr val="D9D9D9"/>
                </a:solidFill>
              </a:rPr>
              <a:t>Increased Cost of the Guarantee</a:t>
            </a:r>
          </a:p>
        </p:txBody>
      </p:sp>
      <p:sp>
        <p:nvSpPr>
          <p:cNvPr id="133135" name="TextBox 24"/>
          <p:cNvSpPr txBox="1">
            <a:spLocks noChangeArrowheads="1"/>
          </p:cNvSpPr>
          <p:nvPr/>
        </p:nvSpPr>
        <p:spPr bwMode="auto">
          <a:xfrm>
            <a:off x="3311525" y="2806700"/>
            <a:ext cx="1095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b="1">
                <a:solidFill>
                  <a:schemeClr val="tx1"/>
                </a:solidFill>
                <a:latin typeface="Arial" charset="0"/>
              </a:defRPr>
            </a:lvl1pPr>
            <a:lvl2pPr marL="742950" indent="-285750">
              <a:defRPr sz="900" b="1">
                <a:solidFill>
                  <a:schemeClr val="tx1"/>
                </a:solidFill>
                <a:latin typeface="Arial" charset="0"/>
              </a:defRPr>
            </a:lvl2pPr>
            <a:lvl3pPr marL="1143000" indent="-228600">
              <a:defRPr sz="900" b="1">
                <a:solidFill>
                  <a:schemeClr val="tx1"/>
                </a:solidFill>
                <a:latin typeface="Arial" charset="0"/>
              </a:defRPr>
            </a:lvl3pPr>
            <a:lvl4pPr marL="1600200" indent="-228600">
              <a:defRPr sz="900" b="1">
                <a:solidFill>
                  <a:schemeClr val="tx1"/>
                </a:solidFill>
                <a:latin typeface="Arial" charset="0"/>
              </a:defRPr>
            </a:lvl4pPr>
            <a:lvl5pPr marL="2057400" indent="-228600">
              <a:defRPr sz="900" b="1">
                <a:solidFill>
                  <a:schemeClr val="tx1"/>
                </a:solidFill>
                <a:latin typeface="Arial" charset="0"/>
              </a:defRPr>
            </a:lvl5pPr>
            <a:lvl6pPr marL="2514600" indent="-228600" algn="ctr" eaLnBrk="0" fontAlgn="base" hangingPunct="0">
              <a:spcBef>
                <a:spcPct val="0"/>
              </a:spcBef>
              <a:spcAft>
                <a:spcPct val="0"/>
              </a:spcAft>
              <a:defRPr sz="900" b="1">
                <a:solidFill>
                  <a:schemeClr val="tx1"/>
                </a:solidFill>
                <a:latin typeface="Arial" charset="0"/>
              </a:defRPr>
            </a:lvl6pPr>
            <a:lvl7pPr marL="2971800" indent="-228600" algn="ctr" eaLnBrk="0" fontAlgn="base" hangingPunct="0">
              <a:spcBef>
                <a:spcPct val="0"/>
              </a:spcBef>
              <a:spcAft>
                <a:spcPct val="0"/>
              </a:spcAft>
              <a:defRPr sz="900" b="1">
                <a:solidFill>
                  <a:schemeClr val="tx1"/>
                </a:solidFill>
                <a:latin typeface="Arial" charset="0"/>
              </a:defRPr>
            </a:lvl7pPr>
            <a:lvl8pPr marL="3429000" indent="-228600" algn="ctr" eaLnBrk="0" fontAlgn="base" hangingPunct="0">
              <a:spcBef>
                <a:spcPct val="0"/>
              </a:spcBef>
              <a:spcAft>
                <a:spcPct val="0"/>
              </a:spcAft>
              <a:defRPr sz="900" b="1">
                <a:solidFill>
                  <a:schemeClr val="tx1"/>
                </a:solidFill>
                <a:latin typeface="Arial" charset="0"/>
              </a:defRPr>
            </a:lvl8pPr>
            <a:lvl9pPr marL="3886200" indent="-228600" algn="ctr" eaLnBrk="0" fontAlgn="base" hangingPunct="0">
              <a:spcBef>
                <a:spcPct val="0"/>
              </a:spcBef>
              <a:spcAft>
                <a:spcPct val="0"/>
              </a:spcAft>
              <a:defRPr sz="900" b="1">
                <a:solidFill>
                  <a:schemeClr val="tx1"/>
                </a:solidFill>
                <a:latin typeface="Arial" charset="0"/>
              </a:defRPr>
            </a:lvl9pPr>
          </a:lstStyle>
          <a:p>
            <a:pPr eaLnBrk="1" hangingPunct="1">
              <a:buSzPct val="120000"/>
            </a:pPr>
            <a:r>
              <a:rPr lang="it-IT" sz="1200" dirty="0">
                <a:solidFill>
                  <a:srgbClr val="D9D9D9"/>
                </a:solidFill>
              </a:rPr>
              <a:t>3.</a:t>
            </a:r>
          </a:p>
          <a:p>
            <a:pPr eaLnBrk="1" hangingPunct="1">
              <a:buSzPct val="120000"/>
            </a:pPr>
            <a:r>
              <a:rPr lang="it-IT" sz="1200" dirty="0" err="1">
                <a:solidFill>
                  <a:srgbClr val="D9D9D9"/>
                </a:solidFill>
              </a:rPr>
              <a:t>Exhaustion</a:t>
            </a:r>
            <a:r>
              <a:rPr lang="it-IT" sz="1200" dirty="0">
                <a:solidFill>
                  <a:srgbClr val="D9D9D9"/>
                </a:solidFill>
              </a:rPr>
              <a:t> of the </a:t>
            </a:r>
            <a:r>
              <a:rPr lang="it-IT" sz="1200" dirty="0" smtClean="0">
                <a:solidFill>
                  <a:srgbClr val="D9D9D9"/>
                </a:solidFill>
              </a:rPr>
              <a:t>FDB</a:t>
            </a:r>
            <a:endParaRPr lang="it-IT" sz="1200" dirty="0">
              <a:solidFill>
                <a:srgbClr val="D9D9D9"/>
              </a:solidFill>
            </a:endParaRPr>
          </a:p>
        </p:txBody>
      </p:sp>
      <p:sp>
        <p:nvSpPr>
          <p:cNvPr id="133136" name="Rectangle 1"/>
          <p:cNvSpPr>
            <a:spLocks noChangeArrowheads="1"/>
          </p:cNvSpPr>
          <p:nvPr/>
        </p:nvSpPr>
        <p:spPr bwMode="auto">
          <a:xfrm>
            <a:off x="684213" y="2724150"/>
            <a:ext cx="2051050" cy="1798638"/>
          </a:xfrm>
          <a:prstGeom prst="rect">
            <a:avLst/>
          </a:prstGeom>
          <a:noFill/>
          <a:ln w="28575" algn="ctr">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pPr algn="l" defTabSz="957263" eaLnBrk="1" hangingPunct="1">
              <a:buSzPct val="120000"/>
            </a:pPr>
            <a:endParaRPr lang="it-IT" sz="1600" b="0">
              <a:solidFill>
                <a:srgbClr val="000000"/>
              </a:solidFill>
            </a:endParaRPr>
          </a:p>
        </p:txBody>
      </p:sp>
      <p:sp>
        <p:nvSpPr>
          <p:cNvPr id="133137"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000000"/>
                </a:solidFill>
              </a:rPr>
              <a:t>Equity Risk: the LAC asymmetry</a:t>
            </a:r>
            <a:endParaRPr lang="en-US" sz="1600">
              <a:solidFill>
                <a:srgbClr val="000000"/>
              </a:solidFill>
            </a:endParaRPr>
          </a:p>
        </p:txBody>
      </p:sp>
      <p:sp>
        <p:nvSpPr>
          <p:cNvPr id="20"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3"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a:xfrm>
            <a:off x="377825" y="608013"/>
            <a:ext cx="8226425" cy="414337"/>
          </a:xfrm>
          <a:prstGeom prst="rect">
            <a:avLst/>
          </a:prstGeom>
        </p:spPr>
        <p:txBody>
          <a:bodyPr/>
          <a:lstStyle/>
          <a:p>
            <a:pPr eaLnBrk="1" hangingPunct="1"/>
            <a:r>
              <a:rPr lang="en-US" sz="2000" i="0" dirty="0"/>
              <a:t>Loss</a:t>
            </a:r>
            <a:r>
              <a:rPr lang="en-US" sz="1800" i="0" dirty="0" smtClean="0"/>
              <a:t> Absorbency Capacity – Equity Risk</a:t>
            </a:r>
          </a:p>
        </p:txBody>
      </p:sp>
      <p:sp>
        <p:nvSpPr>
          <p:cNvPr id="134147"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51" name="TextBox 150"/>
          <p:cNvSpPr txBox="1"/>
          <p:nvPr/>
        </p:nvSpPr>
        <p:spPr>
          <a:xfrm>
            <a:off x="477838" y="1130300"/>
            <a:ext cx="7991475"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1. Profit </a:t>
            </a:r>
            <a:r>
              <a:rPr lang="it-IT" sz="1400" dirty="0" err="1">
                <a:solidFill>
                  <a:srgbClr val="000000"/>
                </a:solidFill>
                <a:latin typeface="Arial" pitchFamily="34" charset="0"/>
              </a:rPr>
              <a:t>Sharing</a:t>
            </a:r>
            <a:r>
              <a:rPr lang="it-IT" sz="1400" dirty="0">
                <a:solidFill>
                  <a:srgbClr val="000000"/>
                </a:solidFill>
                <a:latin typeface="Arial" pitchFamily="34" charset="0"/>
              </a:rPr>
              <a:t> «</a:t>
            </a:r>
            <a:r>
              <a:rPr lang="it-IT" sz="1400" dirty="0" err="1">
                <a:solidFill>
                  <a:srgbClr val="000000"/>
                </a:solidFill>
                <a:latin typeface="Arial" pitchFamily="34" charset="0"/>
              </a:rPr>
              <a:t>mitigating</a:t>
            </a:r>
            <a:r>
              <a:rPr lang="it-IT" sz="1400" dirty="0">
                <a:solidFill>
                  <a:srgbClr val="000000"/>
                </a:solidFill>
                <a:latin typeface="Arial" pitchFamily="34" charset="0"/>
              </a:rPr>
              <a:t>» </a:t>
            </a:r>
            <a:r>
              <a:rPr lang="it-IT" sz="1400" dirty="0" err="1">
                <a:solidFill>
                  <a:srgbClr val="000000"/>
                </a:solidFill>
                <a:latin typeface="Arial" pitchFamily="34" charset="0"/>
              </a:rPr>
              <a:t>effect</a:t>
            </a:r>
            <a:endParaRPr lang="en-US" sz="1400" dirty="0">
              <a:solidFill>
                <a:srgbClr val="00B0F0"/>
              </a:solidFill>
              <a:latin typeface="Arial" pitchFamily="34" charset="0"/>
            </a:endParaRPr>
          </a:p>
        </p:txBody>
      </p:sp>
      <p:sp>
        <p:nvSpPr>
          <p:cNvPr id="134149" name="Rectangle 13"/>
          <p:cNvSpPr>
            <a:spLocks noChangeArrowheads="1"/>
          </p:cNvSpPr>
          <p:nvPr/>
        </p:nvSpPr>
        <p:spPr bwMode="auto">
          <a:xfrm>
            <a:off x="477838" y="1438275"/>
            <a:ext cx="7991475" cy="5138738"/>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sp>
        <p:nvSpPr>
          <p:cNvPr id="27" name="Rectangle 26"/>
          <p:cNvSpPr/>
          <p:nvPr/>
        </p:nvSpPr>
        <p:spPr bwMode="auto">
          <a:xfrm>
            <a:off x="7086600" y="2330450"/>
            <a:ext cx="682625" cy="1116013"/>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28" name="Rectangle 27"/>
          <p:cNvSpPr/>
          <p:nvPr/>
        </p:nvSpPr>
        <p:spPr bwMode="auto">
          <a:xfrm>
            <a:off x="7086600" y="2127250"/>
            <a:ext cx="682625" cy="32385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152" name="TextBox 28"/>
          <p:cNvSpPr txBox="1">
            <a:spLocks noChangeArrowheads="1"/>
          </p:cNvSpPr>
          <p:nvPr/>
        </p:nvSpPr>
        <p:spPr bwMode="auto">
          <a:xfrm>
            <a:off x="6892925" y="2922588"/>
            <a:ext cx="10969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34153" name="TextBox 29"/>
          <p:cNvSpPr txBox="1">
            <a:spLocks noChangeArrowheads="1"/>
          </p:cNvSpPr>
          <p:nvPr/>
        </p:nvSpPr>
        <p:spPr bwMode="auto">
          <a:xfrm>
            <a:off x="6881813" y="2143125"/>
            <a:ext cx="10953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dirty="0" smtClean="0"/>
              <a:t>FDB</a:t>
            </a:r>
            <a:endParaRPr lang="it-IT" sz="1000" dirty="0"/>
          </a:p>
        </p:txBody>
      </p:sp>
      <p:sp>
        <p:nvSpPr>
          <p:cNvPr id="134154" name="TextBox 51"/>
          <p:cNvSpPr txBox="1">
            <a:spLocks noChangeArrowheads="1"/>
          </p:cNvSpPr>
          <p:nvPr/>
        </p:nvSpPr>
        <p:spPr bwMode="auto">
          <a:xfrm>
            <a:off x="6988175" y="3414713"/>
            <a:ext cx="9953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34155" name="TextBox 54"/>
          <p:cNvSpPr txBox="1">
            <a:spLocks noChangeArrowheads="1"/>
          </p:cNvSpPr>
          <p:nvPr/>
        </p:nvSpPr>
        <p:spPr bwMode="auto">
          <a:xfrm>
            <a:off x="2162175" y="1954213"/>
            <a:ext cx="1406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Avg Return</a:t>
            </a:r>
          </a:p>
        </p:txBody>
      </p:sp>
      <p:sp>
        <p:nvSpPr>
          <p:cNvPr id="134156" name="Rectangle 55"/>
          <p:cNvSpPr>
            <a:spLocks noChangeArrowheads="1"/>
          </p:cNvSpPr>
          <p:nvPr/>
        </p:nvSpPr>
        <p:spPr bwMode="auto">
          <a:xfrm>
            <a:off x="2490788" y="2211388"/>
            <a:ext cx="684212" cy="1116012"/>
          </a:xfrm>
          <a:prstGeom prst="rect">
            <a:avLst/>
          </a:prstGeom>
          <a:solidFill>
            <a:srgbClr val="6699FF">
              <a:alpha val="50195"/>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4157" name="TextBox 56"/>
          <p:cNvSpPr txBox="1">
            <a:spLocks noChangeArrowheads="1"/>
          </p:cNvSpPr>
          <p:nvPr/>
        </p:nvSpPr>
        <p:spPr bwMode="auto">
          <a:xfrm>
            <a:off x="5403850" y="1954213"/>
            <a:ext cx="1152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PH Return</a:t>
            </a:r>
          </a:p>
        </p:txBody>
      </p:sp>
      <p:sp>
        <p:nvSpPr>
          <p:cNvPr id="58" name="Rectangle 57"/>
          <p:cNvSpPr/>
          <p:nvPr/>
        </p:nvSpPr>
        <p:spPr bwMode="auto">
          <a:xfrm>
            <a:off x="5665788" y="2859088"/>
            <a:ext cx="684212" cy="468312"/>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159" name="TextBox 58"/>
          <p:cNvSpPr txBox="1">
            <a:spLocks noChangeArrowheads="1"/>
          </p:cNvSpPr>
          <p:nvPr/>
        </p:nvSpPr>
        <p:spPr bwMode="auto">
          <a:xfrm>
            <a:off x="2508250" y="2578100"/>
            <a:ext cx="703263"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6.5%</a:t>
            </a:r>
          </a:p>
        </p:txBody>
      </p:sp>
      <p:sp>
        <p:nvSpPr>
          <p:cNvPr id="134160" name="TextBox 59"/>
          <p:cNvSpPr txBox="1">
            <a:spLocks noChangeArrowheads="1"/>
          </p:cNvSpPr>
          <p:nvPr/>
        </p:nvSpPr>
        <p:spPr bwMode="auto">
          <a:xfrm>
            <a:off x="5697538" y="2900363"/>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sp>
        <p:nvSpPr>
          <p:cNvPr id="61" name="Rectangle 60"/>
          <p:cNvSpPr/>
          <p:nvPr/>
        </p:nvSpPr>
        <p:spPr bwMode="auto">
          <a:xfrm>
            <a:off x="5665788" y="2424113"/>
            <a:ext cx="684212" cy="433387"/>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162" name="TextBox 61"/>
          <p:cNvSpPr txBox="1">
            <a:spLocks noChangeArrowheads="1"/>
          </p:cNvSpPr>
          <p:nvPr/>
        </p:nvSpPr>
        <p:spPr bwMode="auto">
          <a:xfrm>
            <a:off x="5684838" y="2489200"/>
            <a:ext cx="703262"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2.7%</a:t>
            </a:r>
          </a:p>
        </p:txBody>
      </p:sp>
      <p:cxnSp>
        <p:nvCxnSpPr>
          <p:cNvPr id="63" name="Straight Connector 62"/>
          <p:cNvCxnSpPr/>
          <p:nvPr/>
        </p:nvCxnSpPr>
        <p:spPr bwMode="auto">
          <a:xfrm>
            <a:off x="3176588" y="2233613"/>
            <a:ext cx="2482850" cy="201612"/>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bwMode="auto">
          <a:xfrm>
            <a:off x="3195638" y="3314700"/>
            <a:ext cx="2447925"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bwMode="auto">
          <a:xfrm>
            <a:off x="3195638" y="2849563"/>
            <a:ext cx="2447925"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4166" name="TextBox 67"/>
          <p:cNvSpPr txBox="1">
            <a:spLocks noChangeArrowheads="1"/>
          </p:cNvSpPr>
          <p:nvPr/>
        </p:nvSpPr>
        <p:spPr bwMode="auto">
          <a:xfrm>
            <a:off x="3233738" y="3013075"/>
            <a:ext cx="24225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Gar = 2.5%</a:t>
            </a:r>
          </a:p>
        </p:txBody>
      </p:sp>
      <p:sp>
        <p:nvSpPr>
          <p:cNvPr id="134167" name="TextBox 68"/>
          <p:cNvSpPr txBox="1">
            <a:spLocks noChangeArrowheads="1"/>
          </p:cNvSpPr>
          <p:nvPr/>
        </p:nvSpPr>
        <p:spPr bwMode="auto">
          <a:xfrm>
            <a:off x="3233738" y="2497138"/>
            <a:ext cx="242093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Bonus = 2.7%</a:t>
            </a:r>
          </a:p>
        </p:txBody>
      </p:sp>
      <p:cxnSp>
        <p:nvCxnSpPr>
          <p:cNvPr id="70" name="Straight Connector 69"/>
          <p:cNvCxnSpPr/>
          <p:nvPr/>
        </p:nvCxnSpPr>
        <p:spPr bwMode="auto">
          <a:xfrm flipV="1">
            <a:off x="6351588" y="2127250"/>
            <a:ext cx="735012" cy="288925"/>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bwMode="auto">
          <a:xfrm flipV="1">
            <a:off x="6351588" y="2451100"/>
            <a:ext cx="735012" cy="392113"/>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5" name="Rectangle 14"/>
          <p:cNvSpPr/>
          <p:nvPr/>
        </p:nvSpPr>
        <p:spPr bwMode="auto">
          <a:xfrm>
            <a:off x="2162175" y="1819275"/>
            <a:ext cx="4556125" cy="1584325"/>
          </a:xfrm>
          <a:prstGeom prst="rect">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sp>
        <p:nvSpPr>
          <p:cNvPr id="2" name="Right Arrow Callout 1"/>
          <p:cNvSpPr/>
          <p:nvPr/>
        </p:nvSpPr>
        <p:spPr bwMode="auto">
          <a:xfrm>
            <a:off x="781050" y="1866900"/>
            <a:ext cx="1651000" cy="1798638"/>
          </a:xfrm>
          <a:prstGeom prst="rightArrowCallout">
            <a:avLst/>
          </a:prstGeom>
          <a:solidFill>
            <a:schemeClr val="bg1"/>
          </a:solid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cxnSp>
        <p:nvCxnSpPr>
          <p:cNvPr id="38" name="Straight Connector 37"/>
          <p:cNvCxnSpPr/>
          <p:nvPr/>
        </p:nvCxnSpPr>
        <p:spPr bwMode="auto">
          <a:xfrm>
            <a:off x="793750" y="3459163"/>
            <a:ext cx="8286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4173" name="TextBox 64"/>
          <p:cNvSpPr txBox="1">
            <a:spLocks noChangeArrowheads="1"/>
          </p:cNvSpPr>
          <p:nvPr/>
        </p:nvSpPr>
        <p:spPr bwMode="auto">
          <a:xfrm>
            <a:off x="3281363" y="1738313"/>
            <a:ext cx="2273300" cy="277812"/>
          </a:xfrm>
          <a:prstGeom prst="rect">
            <a:avLst/>
          </a:prstGeom>
          <a:solidFill>
            <a:schemeClr val="bg1"/>
          </a:solidFill>
          <a:ln w="9525">
            <a:solidFill>
              <a:schemeClr val="tx1"/>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 PH = max(gar, 80% x return)</a:t>
            </a:r>
          </a:p>
        </p:txBody>
      </p:sp>
      <p:sp>
        <p:nvSpPr>
          <p:cNvPr id="134174" name="Rectangle 38"/>
          <p:cNvSpPr>
            <a:spLocks noChangeArrowheads="1"/>
          </p:cNvSpPr>
          <p:nvPr/>
        </p:nvSpPr>
        <p:spPr bwMode="auto">
          <a:xfrm>
            <a:off x="871538" y="1998663"/>
            <a:ext cx="684212" cy="1439862"/>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4175" name="TextBox 50"/>
          <p:cNvSpPr txBox="1">
            <a:spLocks noChangeArrowheads="1"/>
          </p:cNvSpPr>
          <p:nvPr/>
        </p:nvSpPr>
        <p:spPr bwMode="auto">
          <a:xfrm>
            <a:off x="871538" y="3414713"/>
            <a:ext cx="6556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72" name="Rectangle 71"/>
          <p:cNvSpPr/>
          <p:nvPr/>
        </p:nvSpPr>
        <p:spPr bwMode="auto">
          <a:xfrm>
            <a:off x="7094538" y="4525963"/>
            <a:ext cx="684212" cy="1116012"/>
          </a:xfrm>
          <a:prstGeom prst="rect">
            <a:avLst/>
          </a:prstGeom>
          <a:solidFill>
            <a:schemeClr val="accent1">
              <a:lumMod val="8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73" name="Rectangle 72"/>
          <p:cNvSpPr/>
          <p:nvPr/>
        </p:nvSpPr>
        <p:spPr bwMode="auto">
          <a:xfrm>
            <a:off x="7094538" y="4306888"/>
            <a:ext cx="684212" cy="21590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178" name="TextBox 73"/>
          <p:cNvSpPr txBox="1">
            <a:spLocks noChangeArrowheads="1"/>
          </p:cNvSpPr>
          <p:nvPr/>
        </p:nvSpPr>
        <p:spPr bwMode="auto">
          <a:xfrm>
            <a:off x="6902450" y="5110163"/>
            <a:ext cx="1095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a:t>Minimum</a:t>
            </a:r>
          </a:p>
          <a:p>
            <a:r>
              <a:rPr lang="it-IT" sz="1000"/>
              <a:t>Guarantee</a:t>
            </a:r>
          </a:p>
        </p:txBody>
      </p:sp>
      <p:sp>
        <p:nvSpPr>
          <p:cNvPr id="134179" name="TextBox 74"/>
          <p:cNvSpPr txBox="1">
            <a:spLocks noChangeArrowheads="1"/>
          </p:cNvSpPr>
          <p:nvPr/>
        </p:nvSpPr>
        <p:spPr bwMode="auto">
          <a:xfrm>
            <a:off x="6891338" y="4330700"/>
            <a:ext cx="10953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000" dirty="0" smtClean="0"/>
              <a:t>FDB</a:t>
            </a:r>
            <a:endParaRPr lang="it-IT" sz="1000" dirty="0"/>
          </a:p>
        </p:txBody>
      </p:sp>
      <p:sp>
        <p:nvSpPr>
          <p:cNvPr id="134180" name="TextBox 75"/>
          <p:cNvSpPr txBox="1">
            <a:spLocks noChangeArrowheads="1"/>
          </p:cNvSpPr>
          <p:nvPr/>
        </p:nvSpPr>
        <p:spPr bwMode="auto">
          <a:xfrm>
            <a:off x="6996113" y="5602288"/>
            <a:ext cx="996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34181" name="TextBox 76"/>
          <p:cNvSpPr txBox="1">
            <a:spLocks noChangeArrowheads="1"/>
          </p:cNvSpPr>
          <p:nvPr/>
        </p:nvSpPr>
        <p:spPr bwMode="auto">
          <a:xfrm>
            <a:off x="2171700" y="4141788"/>
            <a:ext cx="1406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Avg Return</a:t>
            </a:r>
          </a:p>
        </p:txBody>
      </p:sp>
      <p:sp>
        <p:nvSpPr>
          <p:cNvPr id="134182" name="Rectangle 77"/>
          <p:cNvSpPr>
            <a:spLocks noChangeArrowheads="1"/>
          </p:cNvSpPr>
          <p:nvPr/>
        </p:nvSpPr>
        <p:spPr bwMode="auto">
          <a:xfrm>
            <a:off x="2500313" y="4776788"/>
            <a:ext cx="684212" cy="720725"/>
          </a:xfrm>
          <a:prstGeom prst="rect">
            <a:avLst/>
          </a:prstGeom>
          <a:solidFill>
            <a:srgbClr val="6699FF">
              <a:alpha val="50195"/>
            </a:srgbClr>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4183" name="TextBox 78"/>
          <p:cNvSpPr txBox="1">
            <a:spLocks noChangeArrowheads="1"/>
          </p:cNvSpPr>
          <p:nvPr/>
        </p:nvSpPr>
        <p:spPr bwMode="auto">
          <a:xfrm>
            <a:off x="5441950" y="4141788"/>
            <a:ext cx="11525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PH Return</a:t>
            </a:r>
          </a:p>
        </p:txBody>
      </p:sp>
      <p:sp>
        <p:nvSpPr>
          <p:cNvPr id="80" name="Rectangle 79"/>
          <p:cNvSpPr/>
          <p:nvPr/>
        </p:nvSpPr>
        <p:spPr bwMode="auto">
          <a:xfrm>
            <a:off x="5662613" y="5046663"/>
            <a:ext cx="684212" cy="468312"/>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185" name="TextBox 80"/>
          <p:cNvSpPr txBox="1">
            <a:spLocks noChangeArrowheads="1"/>
          </p:cNvSpPr>
          <p:nvPr/>
        </p:nvSpPr>
        <p:spPr bwMode="auto">
          <a:xfrm>
            <a:off x="2517775" y="4897438"/>
            <a:ext cx="70326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5.0%</a:t>
            </a:r>
          </a:p>
        </p:txBody>
      </p:sp>
      <p:sp>
        <p:nvSpPr>
          <p:cNvPr id="134186" name="TextBox 81"/>
          <p:cNvSpPr txBox="1">
            <a:spLocks noChangeArrowheads="1"/>
          </p:cNvSpPr>
          <p:nvPr/>
        </p:nvSpPr>
        <p:spPr bwMode="auto">
          <a:xfrm>
            <a:off x="5688013" y="50879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cxnSp>
        <p:nvCxnSpPr>
          <p:cNvPr id="86" name="Straight Connector 85"/>
          <p:cNvCxnSpPr/>
          <p:nvPr/>
        </p:nvCxnSpPr>
        <p:spPr bwMode="auto">
          <a:xfrm>
            <a:off x="3205163" y="5502275"/>
            <a:ext cx="2447925"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bwMode="auto">
          <a:xfrm>
            <a:off x="3205163" y="5037138"/>
            <a:ext cx="2447925" cy="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134189" name="TextBox 87"/>
          <p:cNvSpPr txBox="1">
            <a:spLocks noChangeArrowheads="1"/>
          </p:cNvSpPr>
          <p:nvPr/>
        </p:nvSpPr>
        <p:spPr bwMode="auto">
          <a:xfrm>
            <a:off x="3243263" y="5200650"/>
            <a:ext cx="24225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Gar = 2.5%</a:t>
            </a:r>
          </a:p>
        </p:txBody>
      </p:sp>
      <p:sp>
        <p:nvSpPr>
          <p:cNvPr id="134190" name="TextBox 88"/>
          <p:cNvSpPr txBox="1">
            <a:spLocks noChangeArrowheads="1"/>
          </p:cNvSpPr>
          <p:nvPr/>
        </p:nvSpPr>
        <p:spPr bwMode="auto">
          <a:xfrm>
            <a:off x="3243263" y="4787900"/>
            <a:ext cx="242093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Bonus = 1.5%</a:t>
            </a:r>
          </a:p>
        </p:txBody>
      </p:sp>
      <p:cxnSp>
        <p:nvCxnSpPr>
          <p:cNvPr id="90" name="Straight Connector 89"/>
          <p:cNvCxnSpPr/>
          <p:nvPr/>
        </p:nvCxnSpPr>
        <p:spPr bwMode="auto">
          <a:xfrm flipV="1">
            <a:off x="6346825" y="4314825"/>
            <a:ext cx="747713" cy="519113"/>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bwMode="auto">
          <a:xfrm flipV="1">
            <a:off x="6361113" y="4638675"/>
            <a:ext cx="733425" cy="392113"/>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92" name="Rectangle 91"/>
          <p:cNvSpPr/>
          <p:nvPr/>
        </p:nvSpPr>
        <p:spPr bwMode="auto">
          <a:xfrm>
            <a:off x="2171700" y="4006850"/>
            <a:ext cx="4556125" cy="2519363"/>
          </a:xfrm>
          <a:prstGeom prst="rect">
            <a:avLst/>
          </a:prstGeom>
          <a:noFill/>
          <a:ln/>
          <a:extLst/>
        </p:spPr>
        <p:style>
          <a:lnRef idx="2">
            <a:schemeClr val="accent2"/>
          </a:lnRef>
          <a:fillRef idx="1">
            <a:schemeClr val="lt1"/>
          </a:fillRef>
          <a:effectRef idx="0">
            <a:schemeClr val="accent2"/>
          </a:effectRef>
          <a:fontRef idx="minor">
            <a:schemeClr val="dk1"/>
          </a:fontRef>
        </p:style>
        <p:txBody>
          <a:bodyPr wrap="none" lIns="0" tIns="0" rIns="0" bIns="0">
            <a:spAutoFit/>
          </a:bodyPr>
          <a:lstStyle/>
          <a:p>
            <a:pPr algn="l" defTabSz="957263" eaLnBrk="1" hangingPunct="1">
              <a:buSzPct val="120000"/>
              <a:defRPr/>
            </a:pPr>
            <a:endParaRPr lang="it-IT" sz="1600" b="0">
              <a:solidFill>
                <a:schemeClr val="tx1"/>
              </a:solidFill>
            </a:endParaRPr>
          </a:p>
        </p:txBody>
      </p:sp>
      <p:sp>
        <p:nvSpPr>
          <p:cNvPr id="93" name="Right Arrow Callout 92"/>
          <p:cNvSpPr/>
          <p:nvPr/>
        </p:nvSpPr>
        <p:spPr bwMode="auto">
          <a:xfrm>
            <a:off x="790575" y="4054475"/>
            <a:ext cx="1651000" cy="1798638"/>
          </a:xfrm>
          <a:prstGeom prst="rightArrowCallout">
            <a:avLst/>
          </a:prstGeom>
          <a:solidFill>
            <a:schemeClr val="bg1"/>
          </a:solidFill>
          <a:ln/>
          <a:extLst/>
        </p:spPr>
        <p:style>
          <a:lnRef idx="2">
            <a:schemeClr val="accent2"/>
          </a:lnRef>
          <a:fillRef idx="1">
            <a:schemeClr val="lt1"/>
          </a:fillRef>
          <a:effectRef idx="0">
            <a:schemeClr val="accent2"/>
          </a:effectRef>
          <a:fontRef idx="minor">
            <a:schemeClr val="dk1"/>
          </a:fontRef>
        </p:style>
        <p:txBody>
          <a:bodyPr lIns="0" tIns="0" rIns="0" bIns="0">
            <a:spAutoFit/>
          </a:bodyPr>
          <a:lstStyle/>
          <a:p>
            <a:pPr algn="l" defTabSz="957263" eaLnBrk="1" hangingPunct="1">
              <a:buSzPct val="120000"/>
              <a:defRPr/>
            </a:pPr>
            <a:endParaRPr lang="it-IT" sz="1600" b="0">
              <a:solidFill>
                <a:schemeClr val="tx1"/>
              </a:solidFill>
            </a:endParaRPr>
          </a:p>
        </p:txBody>
      </p:sp>
      <p:sp>
        <p:nvSpPr>
          <p:cNvPr id="134195" name="Rectangle 96"/>
          <p:cNvSpPr>
            <a:spLocks noChangeArrowheads="1"/>
          </p:cNvSpPr>
          <p:nvPr/>
        </p:nvSpPr>
        <p:spPr bwMode="auto">
          <a:xfrm>
            <a:off x="871538" y="4884738"/>
            <a:ext cx="684212" cy="757237"/>
          </a:xfrm>
          <a:prstGeom prst="rect">
            <a:avLst/>
          </a:prstGeom>
          <a:solidFill>
            <a:srgbClr val="6699FF"/>
          </a:solidFill>
          <a:ln w="9525" algn="ctr">
            <a:solidFill>
              <a:schemeClr val="tx1"/>
            </a:solidFill>
            <a:round/>
            <a:headEnd/>
            <a:tailEnd/>
          </a:ln>
        </p:spPr>
        <p:txBody>
          <a:bodyPr lIns="0" tIns="0" rIns="0" bIns="0">
            <a:spAutoFit/>
          </a:bodyPr>
          <a:lstStyle/>
          <a:p>
            <a:pPr algn="l" defTabSz="957263" eaLnBrk="1" hangingPunct="1">
              <a:buSzPct val="120000"/>
            </a:pPr>
            <a:endParaRPr lang="it-IT" sz="1600" b="0"/>
          </a:p>
        </p:txBody>
      </p:sp>
      <p:sp>
        <p:nvSpPr>
          <p:cNvPr id="134196" name="TextBox 97"/>
          <p:cNvSpPr txBox="1">
            <a:spLocks noChangeArrowheads="1"/>
          </p:cNvSpPr>
          <p:nvPr/>
        </p:nvSpPr>
        <p:spPr bwMode="auto">
          <a:xfrm>
            <a:off x="881063" y="5602288"/>
            <a:ext cx="6556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Asset</a:t>
            </a:r>
          </a:p>
        </p:txBody>
      </p:sp>
      <p:sp>
        <p:nvSpPr>
          <p:cNvPr id="134197" name="Rectangle 98"/>
          <p:cNvSpPr>
            <a:spLocks noChangeArrowheads="1"/>
          </p:cNvSpPr>
          <p:nvPr/>
        </p:nvSpPr>
        <p:spPr bwMode="auto">
          <a:xfrm>
            <a:off x="871538" y="4189413"/>
            <a:ext cx="692150" cy="684212"/>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4198" name="TextBox 99"/>
          <p:cNvSpPr txBox="1">
            <a:spLocks noChangeArrowheads="1"/>
          </p:cNvSpPr>
          <p:nvPr/>
        </p:nvSpPr>
        <p:spPr bwMode="auto">
          <a:xfrm>
            <a:off x="765175" y="4332288"/>
            <a:ext cx="911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solidFill>
                  <a:srgbClr val="000000"/>
                </a:solidFill>
              </a:rPr>
              <a:t>∆ MVA</a:t>
            </a:r>
            <a:endParaRPr lang="it-IT" sz="1200"/>
          </a:p>
        </p:txBody>
      </p:sp>
      <p:sp>
        <p:nvSpPr>
          <p:cNvPr id="134199" name="Rectangle 100"/>
          <p:cNvSpPr>
            <a:spLocks noChangeArrowheads="1"/>
          </p:cNvSpPr>
          <p:nvPr/>
        </p:nvSpPr>
        <p:spPr bwMode="auto">
          <a:xfrm>
            <a:off x="2493963" y="4421188"/>
            <a:ext cx="690562" cy="35877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4200" name="TextBox 101"/>
          <p:cNvSpPr txBox="1">
            <a:spLocks noChangeArrowheads="1"/>
          </p:cNvSpPr>
          <p:nvPr/>
        </p:nvSpPr>
        <p:spPr bwMode="auto">
          <a:xfrm>
            <a:off x="2497138" y="4413250"/>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-1.5%</a:t>
            </a:r>
          </a:p>
        </p:txBody>
      </p:sp>
      <p:sp>
        <p:nvSpPr>
          <p:cNvPr id="117" name="Rectangle 116"/>
          <p:cNvSpPr/>
          <p:nvPr/>
        </p:nvSpPr>
        <p:spPr bwMode="auto">
          <a:xfrm>
            <a:off x="5662613" y="4829175"/>
            <a:ext cx="684212" cy="21590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202" name="TextBox 120"/>
          <p:cNvSpPr txBox="1">
            <a:spLocks noChangeArrowheads="1"/>
          </p:cNvSpPr>
          <p:nvPr/>
        </p:nvSpPr>
        <p:spPr bwMode="auto">
          <a:xfrm>
            <a:off x="5694363" y="47704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1.5%</a:t>
            </a:r>
          </a:p>
        </p:txBody>
      </p:sp>
      <p:sp>
        <p:nvSpPr>
          <p:cNvPr id="127" name="Rectangle 126"/>
          <p:cNvSpPr/>
          <p:nvPr/>
        </p:nvSpPr>
        <p:spPr bwMode="auto">
          <a:xfrm>
            <a:off x="5662613" y="4591050"/>
            <a:ext cx="690562"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4204" name="TextBox 131"/>
          <p:cNvSpPr txBox="1">
            <a:spLocks noChangeArrowheads="1"/>
          </p:cNvSpPr>
          <p:nvPr/>
        </p:nvSpPr>
        <p:spPr bwMode="auto">
          <a:xfrm>
            <a:off x="5662613" y="4530725"/>
            <a:ext cx="703262"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-1.2%</a:t>
            </a:r>
          </a:p>
        </p:txBody>
      </p:sp>
      <p:sp>
        <p:nvSpPr>
          <p:cNvPr id="134205" name="Rectangle 132"/>
          <p:cNvSpPr>
            <a:spLocks noChangeArrowheads="1"/>
          </p:cNvSpPr>
          <p:nvPr/>
        </p:nvSpPr>
        <p:spPr bwMode="auto">
          <a:xfrm>
            <a:off x="3328988" y="6056313"/>
            <a:ext cx="690562" cy="396875"/>
          </a:xfrm>
          <a:prstGeom prst="rect">
            <a:avLst/>
          </a:prstGeom>
          <a:pattFill prst="pct25">
            <a:fgClr>
              <a:srgbClr val="6699FF"/>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4206" name="TextBox 135"/>
          <p:cNvSpPr txBox="1">
            <a:spLocks noChangeArrowheads="1"/>
          </p:cNvSpPr>
          <p:nvPr/>
        </p:nvSpPr>
        <p:spPr bwMode="auto">
          <a:xfrm>
            <a:off x="3322638" y="6116638"/>
            <a:ext cx="703262"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-1.5%</a:t>
            </a:r>
          </a:p>
        </p:txBody>
      </p:sp>
      <p:sp>
        <p:nvSpPr>
          <p:cNvPr id="140" name="Rectangle 139"/>
          <p:cNvSpPr/>
          <p:nvPr/>
        </p:nvSpPr>
        <p:spPr bwMode="auto">
          <a:xfrm>
            <a:off x="3322638" y="5776913"/>
            <a:ext cx="690562" cy="215900"/>
          </a:xfrm>
          <a:prstGeom prst="rect">
            <a:avLst/>
          </a:prstGeom>
          <a:pattFill prst="pct25">
            <a:fgClr>
              <a:schemeClr val="bg1">
                <a:lumMod val="50000"/>
              </a:schemeClr>
            </a:fgClr>
            <a:bgClr>
              <a:schemeClr val="bg1"/>
            </a:bgClr>
          </a:pattFill>
          <a:ln w="9525" cap="flat" cmpd="sng" algn="ctr">
            <a:no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cxnSp>
        <p:nvCxnSpPr>
          <p:cNvPr id="141" name="Straight Connector 140"/>
          <p:cNvCxnSpPr/>
          <p:nvPr/>
        </p:nvCxnSpPr>
        <p:spPr bwMode="auto">
          <a:xfrm>
            <a:off x="3095625" y="6021388"/>
            <a:ext cx="1081088"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4209" name="TextBox 145"/>
          <p:cNvSpPr txBox="1">
            <a:spLocks noChangeArrowheads="1"/>
          </p:cNvSpPr>
          <p:nvPr/>
        </p:nvSpPr>
        <p:spPr bwMode="auto">
          <a:xfrm>
            <a:off x="2511425" y="5888038"/>
            <a:ext cx="657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LAC =</a:t>
            </a:r>
          </a:p>
        </p:txBody>
      </p:sp>
      <p:sp>
        <p:nvSpPr>
          <p:cNvPr id="134210" name="TextBox 153"/>
          <p:cNvSpPr txBox="1">
            <a:spLocks noChangeArrowheads="1"/>
          </p:cNvSpPr>
          <p:nvPr/>
        </p:nvSpPr>
        <p:spPr bwMode="auto">
          <a:xfrm>
            <a:off x="4144963" y="5888038"/>
            <a:ext cx="1927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 80% = Profit sharing</a:t>
            </a:r>
          </a:p>
        </p:txBody>
      </p:sp>
      <p:sp>
        <p:nvSpPr>
          <p:cNvPr id="134211" name="TextBox 156"/>
          <p:cNvSpPr txBox="1">
            <a:spLocks noChangeArrowheads="1"/>
          </p:cNvSpPr>
          <p:nvPr/>
        </p:nvSpPr>
        <p:spPr bwMode="auto">
          <a:xfrm>
            <a:off x="3306763" y="5734050"/>
            <a:ext cx="7048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solidFill>
                  <a:srgbClr val="FF0000"/>
                </a:solidFill>
              </a:rPr>
              <a:t>-1.2%</a:t>
            </a:r>
          </a:p>
        </p:txBody>
      </p:sp>
      <p:cxnSp>
        <p:nvCxnSpPr>
          <p:cNvPr id="158" name="Straight Connector 157"/>
          <p:cNvCxnSpPr/>
          <p:nvPr/>
        </p:nvCxnSpPr>
        <p:spPr bwMode="auto">
          <a:xfrm>
            <a:off x="3176588" y="4779963"/>
            <a:ext cx="2511425" cy="44450"/>
          </a:xfrm>
          <a:prstGeom prst="line">
            <a:avLst/>
          </a:prstGeom>
          <a:ln w="12700">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163" name="Straight Connector 162"/>
          <p:cNvCxnSpPr/>
          <p:nvPr/>
        </p:nvCxnSpPr>
        <p:spPr bwMode="auto">
          <a:xfrm>
            <a:off x="7032625" y="3467100"/>
            <a:ext cx="8286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cxnSp>
        <p:nvCxnSpPr>
          <p:cNvPr id="164" name="Straight Connector 163"/>
          <p:cNvCxnSpPr/>
          <p:nvPr/>
        </p:nvCxnSpPr>
        <p:spPr bwMode="auto">
          <a:xfrm>
            <a:off x="788988" y="5657850"/>
            <a:ext cx="8286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cxnSp>
        <p:nvCxnSpPr>
          <p:cNvPr id="165" name="Straight Connector 164"/>
          <p:cNvCxnSpPr/>
          <p:nvPr/>
        </p:nvCxnSpPr>
        <p:spPr bwMode="auto">
          <a:xfrm>
            <a:off x="7029450" y="5665788"/>
            <a:ext cx="827088"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4216" name="TextBox 165"/>
          <p:cNvSpPr txBox="1">
            <a:spLocks noChangeArrowheads="1"/>
          </p:cNvSpPr>
          <p:nvPr/>
        </p:nvSpPr>
        <p:spPr bwMode="auto">
          <a:xfrm>
            <a:off x="525463" y="1668463"/>
            <a:ext cx="1187450" cy="276225"/>
          </a:xfrm>
          <a:prstGeom prst="rect">
            <a:avLst/>
          </a:prstGeom>
          <a:solidFill>
            <a:schemeClr val="bg1"/>
          </a:solidFill>
          <a:ln w="9525">
            <a:solidFill>
              <a:schemeClr val="tx1"/>
            </a:solidFill>
            <a:miter lim="800000"/>
            <a:headEnd/>
            <a:tailEnd/>
          </a:ln>
        </p:spPr>
        <p:txBody>
          <a:bodyPr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Before Stress</a:t>
            </a:r>
          </a:p>
        </p:txBody>
      </p:sp>
      <p:sp>
        <p:nvSpPr>
          <p:cNvPr id="134217" name="TextBox 166"/>
          <p:cNvSpPr txBox="1">
            <a:spLocks noChangeArrowheads="1"/>
          </p:cNvSpPr>
          <p:nvPr/>
        </p:nvSpPr>
        <p:spPr bwMode="auto">
          <a:xfrm>
            <a:off x="527050" y="3857625"/>
            <a:ext cx="1187450" cy="277813"/>
          </a:xfrm>
          <a:prstGeom prst="rect">
            <a:avLst/>
          </a:prstGeom>
          <a:solidFill>
            <a:schemeClr val="bg1"/>
          </a:solidFill>
          <a:ln w="9525">
            <a:solidFill>
              <a:schemeClr val="tx1"/>
            </a:solidFill>
            <a:miter lim="800000"/>
            <a:headEnd/>
            <a:tailEnd/>
          </a:ln>
        </p:spPr>
        <p:txBody>
          <a:bodyPr anchor="ct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After Stress</a:t>
            </a:r>
          </a:p>
        </p:txBody>
      </p:sp>
      <p:sp>
        <p:nvSpPr>
          <p:cNvPr id="134219"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77"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a:off x="377825" y="608013"/>
            <a:ext cx="8226425" cy="414337"/>
          </a:xfrm>
          <a:prstGeom prst="rect">
            <a:avLst/>
          </a:prstGeom>
        </p:spPr>
        <p:txBody>
          <a:bodyPr/>
          <a:lstStyle/>
          <a:p>
            <a:pPr eaLnBrk="1" hangingPunct="1"/>
            <a:r>
              <a:rPr lang="en-US" sz="2000" i="0" dirty="0"/>
              <a:t>Loss Absorbency Capacity – Equity Risk</a:t>
            </a:r>
          </a:p>
        </p:txBody>
      </p:sp>
      <p:sp>
        <p:nvSpPr>
          <p:cNvPr id="135171"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35172"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000000"/>
                </a:solidFill>
              </a:rPr>
              <a:t>Equity Risk: the LAC asymmetry</a:t>
            </a:r>
            <a:endParaRPr lang="en-US" sz="1600">
              <a:solidFill>
                <a:srgbClr val="000000"/>
              </a:solidFill>
            </a:endParaRPr>
          </a:p>
        </p:txBody>
      </p:sp>
      <p:sp>
        <p:nvSpPr>
          <p:cNvPr id="151" name="TextBox 150"/>
          <p:cNvSpPr txBox="1"/>
          <p:nvPr/>
        </p:nvSpPr>
        <p:spPr>
          <a:xfrm>
            <a:off x="477838" y="1704975"/>
            <a:ext cx="564991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LAC vs change in expected returns</a:t>
            </a:r>
            <a:endParaRPr lang="en-US" sz="1400" dirty="0">
              <a:solidFill>
                <a:srgbClr val="00B0F0"/>
              </a:solidFill>
              <a:latin typeface="Arial" pitchFamily="34" charset="0"/>
            </a:endParaRPr>
          </a:p>
        </p:txBody>
      </p:sp>
      <p:sp>
        <p:nvSpPr>
          <p:cNvPr id="135174" name="Rectangle 13"/>
          <p:cNvSpPr>
            <a:spLocks noChangeArrowheads="1"/>
          </p:cNvSpPr>
          <p:nvPr/>
        </p:nvSpPr>
        <p:spPr bwMode="auto">
          <a:xfrm>
            <a:off x="477838" y="2014538"/>
            <a:ext cx="5649912"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graphicFrame>
        <p:nvGraphicFramePr>
          <p:cNvPr id="11" name="Chart 10"/>
          <p:cNvGraphicFramePr/>
          <p:nvPr/>
        </p:nvGraphicFramePr>
        <p:xfrm>
          <a:off x="642910" y="3540120"/>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bwMode="auto">
          <a:xfrm>
            <a:off x="1306513" y="4111625"/>
            <a:ext cx="755650" cy="1588"/>
          </a:xfrm>
          <a:prstGeom prst="line">
            <a:avLst/>
          </a:prstGeom>
          <a:ln w="57150">
            <a:solidFill>
              <a:schemeClr val="bg1">
                <a:lumMod val="85000"/>
              </a:schemeClr>
            </a:solidFill>
          </a:ln>
          <a:extLst/>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a:off x="2068513" y="4111625"/>
            <a:ext cx="971550" cy="285750"/>
          </a:xfrm>
          <a:prstGeom prst="line">
            <a:avLst/>
          </a:prstGeom>
          <a:ln w="57150">
            <a:solidFill>
              <a:srgbClr val="0000CC"/>
            </a:solidFill>
          </a:ln>
          <a:extLst/>
        </p:spPr>
        <p:style>
          <a:lnRef idx="1">
            <a:schemeClr val="dk1"/>
          </a:lnRef>
          <a:fillRef idx="0">
            <a:schemeClr val="dk1"/>
          </a:fillRef>
          <a:effectRef idx="0">
            <a:schemeClr val="dk1"/>
          </a:effectRef>
          <a:fontRef idx="minor">
            <a:schemeClr val="tx1"/>
          </a:fontRef>
        </p:style>
      </p:cxnSp>
      <p:sp>
        <p:nvSpPr>
          <p:cNvPr id="18" name="Arc 17"/>
          <p:cNvSpPr/>
          <p:nvPr/>
        </p:nvSpPr>
        <p:spPr bwMode="auto">
          <a:xfrm rot="10800000">
            <a:off x="3021013" y="2611438"/>
            <a:ext cx="4286250" cy="3224212"/>
          </a:xfrm>
          <a:prstGeom prst="arc">
            <a:avLst>
              <a:gd name="adj1" fmla="val 17184326"/>
              <a:gd name="adj2" fmla="val 21343679"/>
            </a:avLst>
          </a:prstGeom>
          <a:noFill/>
          <a:ln w="57150">
            <a:solidFill>
              <a:schemeClr val="bg1">
                <a:lumMod val="85000"/>
              </a:schemeClr>
            </a:solidFill>
          </a:ln>
          <a:effectLst/>
          <a:extLst/>
        </p:spPr>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a:p>
        </p:txBody>
      </p:sp>
      <p:cxnSp>
        <p:nvCxnSpPr>
          <p:cNvPr id="19" name="Straight Connector 18"/>
          <p:cNvCxnSpPr/>
          <p:nvPr/>
        </p:nvCxnSpPr>
        <p:spPr bwMode="auto">
          <a:xfrm rot="16200000">
            <a:off x="613569"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rot="16200000">
            <a:off x="1577181"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rot="16200000">
            <a:off x="3253581" y="43886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119188" y="2806700"/>
            <a:ext cx="1095375" cy="830263"/>
          </a:xfrm>
          <a:prstGeom prst="rect">
            <a:avLst/>
          </a:prstGeom>
          <a:noFill/>
        </p:spPr>
        <p:txBody>
          <a:bodyPr>
            <a:spAutoFit/>
          </a:bodyPr>
          <a:lstStyle/>
          <a:p>
            <a:pPr>
              <a:defRPr/>
            </a:pPr>
            <a:r>
              <a:rPr lang="it-IT" sz="1200" dirty="0">
                <a:solidFill>
                  <a:schemeClr val="bg1">
                    <a:lumMod val="85000"/>
                  </a:schemeClr>
                </a:solidFill>
              </a:rPr>
              <a:t>1.</a:t>
            </a:r>
          </a:p>
          <a:p>
            <a:pPr>
              <a:defRPr/>
            </a:pPr>
            <a:r>
              <a:rPr lang="it-IT" sz="1200" dirty="0">
                <a:solidFill>
                  <a:schemeClr val="bg1">
                    <a:lumMod val="85000"/>
                  </a:schemeClr>
                </a:solidFill>
              </a:rPr>
              <a:t>Profit</a:t>
            </a:r>
          </a:p>
          <a:p>
            <a:pPr>
              <a:defRPr/>
            </a:pPr>
            <a:r>
              <a:rPr lang="it-IT" sz="1200" dirty="0">
                <a:solidFill>
                  <a:schemeClr val="bg1">
                    <a:lumMod val="85000"/>
                  </a:schemeClr>
                </a:solidFill>
              </a:rPr>
              <a:t>Sharing</a:t>
            </a:r>
          </a:p>
          <a:p>
            <a:pPr>
              <a:defRPr/>
            </a:pPr>
            <a:r>
              <a:rPr lang="it-IT" sz="1200" dirty="0">
                <a:solidFill>
                  <a:schemeClr val="bg1">
                    <a:lumMod val="85000"/>
                  </a:schemeClr>
                </a:solidFill>
              </a:rPr>
              <a:t>Effect</a:t>
            </a:r>
          </a:p>
        </p:txBody>
      </p:sp>
      <p:sp>
        <p:nvSpPr>
          <p:cNvPr id="135183" name="TextBox 23"/>
          <p:cNvSpPr txBox="1">
            <a:spLocks noChangeArrowheads="1"/>
          </p:cNvSpPr>
          <p:nvPr/>
        </p:nvSpPr>
        <p:spPr bwMode="auto">
          <a:xfrm>
            <a:off x="2011363" y="2806700"/>
            <a:ext cx="1095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2.</a:t>
            </a:r>
          </a:p>
          <a:p>
            <a:r>
              <a:rPr lang="it-IT" sz="1200"/>
              <a:t>Increased Cost of the Guarantee</a:t>
            </a:r>
          </a:p>
        </p:txBody>
      </p:sp>
      <p:sp>
        <p:nvSpPr>
          <p:cNvPr id="25" name="TextBox 24"/>
          <p:cNvSpPr txBox="1"/>
          <p:nvPr/>
        </p:nvSpPr>
        <p:spPr>
          <a:xfrm>
            <a:off x="3311525" y="2806700"/>
            <a:ext cx="1095375" cy="646113"/>
          </a:xfrm>
          <a:prstGeom prst="rect">
            <a:avLst/>
          </a:prstGeom>
          <a:noFill/>
        </p:spPr>
        <p:txBody>
          <a:bodyPr>
            <a:spAutoFit/>
          </a:bodyPr>
          <a:lstStyle/>
          <a:p>
            <a:pPr>
              <a:defRPr/>
            </a:pPr>
            <a:r>
              <a:rPr lang="it-IT" sz="1200" dirty="0">
                <a:solidFill>
                  <a:schemeClr val="bg1">
                    <a:lumMod val="85000"/>
                  </a:schemeClr>
                </a:solidFill>
              </a:rPr>
              <a:t>3.</a:t>
            </a:r>
          </a:p>
          <a:p>
            <a:pPr>
              <a:defRPr/>
            </a:pPr>
            <a:r>
              <a:rPr lang="it-IT" sz="1200" dirty="0" err="1">
                <a:solidFill>
                  <a:schemeClr val="bg1">
                    <a:lumMod val="85000"/>
                  </a:schemeClr>
                </a:solidFill>
              </a:rPr>
              <a:t>Exhaustion</a:t>
            </a:r>
            <a:r>
              <a:rPr lang="it-IT" sz="1200" dirty="0">
                <a:solidFill>
                  <a:schemeClr val="bg1">
                    <a:lumMod val="85000"/>
                  </a:schemeClr>
                </a:solidFill>
              </a:rPr>
              <a:t> of the </a:t>
            </a:r>
            <a:r>
              <a:rPr lang="it-IT" sz="1200" dirty="0" smtClean="0">
                <a:solidFill>
                  <a:schemeClr val="bg1">
                    <a:lumMod val="85000"/>
                  </a:schemeClr>
                </a:solidFill>
              </a:rPr>
              <a:t>FDB</a:t>
            </a:r>
            <a:endParaRPr lang="it-IT" sz="1200" dirty="0">
              <a:solidFill>
                <a:schemeClr val="bg1">
                  <a:lumMod val="85000"/>
                </a:schemeClr>
              </a:solidFill>
            </a:endParaRPr>
          </a:p>
        </p:txBody>
      </p:sp>
      <p:sp>
        <p:nvSpPr>
          <p:cNvPr id="135185" name="Rectangle 19"/>
          <p:cNvSpPr>
            <a:spLocks noChangeArrowheads="1"/>
          </p:cNvSpPr>
          <p:nvPr/>
        </p:nvSpPr>
        <p:spPr bwMode="auto">
          <a:xfrm>
            <a:off x="1560513" y="2724150"/>
            <a:ext cx="2052637" cy="1798638"/>
          </a:xfrm>
          <a:prstGeom prst="rect">
            <a:avLst/>
          </a:prstGeom>
          <a:noFill/>
          <a:ln w="28575" algn="ctr">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pPr algn="l" defTabSz="957263" eaLnBrk="1" hangingPunct="1">
              <a:buSzPct val="120000"/>
            </a:pPr>
            <a:endParaRPr lang="it-IT" sz="1600" b="0"/>
          </a:p>
        </p:txBody>
      </p:sp>
      <p:sp>
        <p:nvSpPr>
          <p:cNvPr id="135186"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a:t>Risk Capital Calculation</a:t>
            </a:r>
          </a:p>
          <a:p>
            <a:pPr algn="l" defTabSz="912813" eaLnBrk="1" hangingPunct="1"/>
            <a:endParaRPr lang="en-GB" sz="1400"/>
          </a:p>
        </p:txBody>
      </p:sp>
      <p:sp>
        <p:nvSpPr>
          <p:cNvPr id="135187"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360362" y="608013"/>
            <a:ext cx="8226425" cy="414337"/>
          </a:xfrm>
          <a:prstGeom prst="rect">
            <a:avLst/>
          </a:prstGeom>
        </p:spPr>
        <p:txBody>
          <a:bodyPr/>
          <a:lstStyle/>
          <a:p>
            <a:pPr eaLnBrk="1" hangingPunct="1"/>
            <a:r>
              <a:rPr lang="en-US" sz="2000" i="0" dirty="0"/>
              <a:t>Loss Absorbency Capacity – Equity Risk</a:t>
            </a:r>
          </a:p>
        </p:txBody>
      </p:sp>
      <p:sp>
        <p:nvSpPr>
          <p:cNvPr id="136195"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51" name="TextBox 150"/>
          <p:cNvSpPr txBox="1"/>
          <p:nvPr/>
        </p:nvSpPr>
        <p:spPr>
          <a:xfrm>
            <a:off x="477838" y="1130300"/>
            <a:ext cx="7991475"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2. </a:t>
            </a:r>
            <a:r>
              <a:rPr lang="it-IT" sz="1400" dirty="0" err="1">
                <a:solidFill>
                  <a:srgbClr val="000000"/>
                </a:solidFill>
                <a:latin typeface="Arial" pitchFamily="34" charset="0"/>
              </a:rPr>
              <a:t>Increased</a:t>
            </a:r>
            <a:r>
              <a:rPr lang="it-IT" sz="1400" dirty="0">
                <a:solidFill>
                  <a:srgbClr val="000000"/>
                </a:solidFill>
                <a:latin typeface="Arial" pitchFamily="34" charset="0"/>
              </a:rPr>
              <a:t> </a:t>
            </a:r>
            <a:r>
              <a:rPr lang="it-IT" sz="1400" dirty="0" err="1">
                <a:solidFill>
                  <a:srgbClr val="000000"/>
                </a:solidFill>
                <a:latin typeface="Arial" pitchFamily="34" charset="0"/>
              </a:rPr>
              <a:t>cost</a:t>
            </a:r>
            <a:r>
              <a:rPr lang="it-IT" sz="1400" dirty="0">
                <a:solidFill>
                  <a:srgbClr val="000000"/>
                </a:solidFill>
                <a:latin typeface="Arial" pitchFamily="34" charset="0"/>
              </a:rPr>
              <a:t> of the </a:t>
            </a:r>
            <a:r>
              <a:rPr lang="it-IT" sz="1400" dirty="0" err="1">
                <a:solidFill>
                  <a:srgbClr val="000000"/>
                </a:solidFill>
                <a:latin typeface="Arial" pitchFamily="34" charset="0"/>
              </a:rPr>
              <a:t>Guarantee</a:t>
            </a:r>
            <a:endParaRPr lang="en-US" sz="1400" dirty="0">
              <a:solidFill>
                <a:srgbClr val="00B0F0"/>
              </a:solidFill>
              <a:latin typeface="Arial" pitchFamily="34" charset="0"/>
            </a:endParaRPr>
          </a:p>
        </p:txBody>
      </p:sp>
      <p:sp>
        <p:nvSpPr>
          <p:cNvPr id="136197" name="Rectangle 13"/>
          <p:cNvSpPr>
            <a:spLocks noChangeArrowheads="1"/>
          </p:cNvSpPr>
          <p:nvPr/>
        </p:nvSpPr>
        <p:spPr bwMode="auto">
          <a:xfrm>
            <a:off x="477838" y="1438275"/>
            <a:ext cx="7991475" cy="5138738"/>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pic>
        <p:nvPicPr>
          <p:cNvPr id="13619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5163" y="4984750"/>
            <a:ext cx="3316287"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4663" y="5008563"/>
            <a:ext cx="3275012"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20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r="25101"/>
          <a:stretch>
            <a:fillRect/>
          </a:stretch>
        </p:blipFill>
        <p:spPr bwMode="auto">
          <a:xfrm>
            <a:off x="982663" y="1684338"/>
            <a:ext cx="4646612" cy="140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201" name="Picture 5"/>
          <p:cNvPicPr>
            <a:picLocks noChangeAspect="1" noChangeArrowheads="1"/>
          </p:cNvPicPr>
          <p:nvPr/>
        </p:nvPicPr>
        <p:blipFill>
          <a:blip r:embed="rId6">
            <a:extLst>
              <a:ext uri="{28A0092B-C50C-407E-A947-70E740481C1C}">
                <a14:useLocalDpi xmlns:a14="http://schemas.microsoft.com/office/drawing/2010/main" xmlns="" val="0"/>
              </a:ext>
            </a:extLst>
          </a:blip>
          <a:srcRect r="25101"/>
          <a:stretch>
            <a:fillRect/>
          </a:stretch>
        </p:blipFill>
        <p:spPr bwMode="auto">
          <a:xfrm>
            <a:off x="982663" y="3381375"/>
            <a:ext cx="4646612"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02" name="Rectangle 19"/>
          <p:cNvSpPr>
            <a:spLocks noChangeArrowheads="1"/>
          </p:cNvSpPr>
          <p:nvPr/>
        </p:nvSpPr>
        <p:spPr bwMode="auto">
          <a:xfrm>
            <a:off x="3648075" y="2022475"/>
            <a:ext cx="1403350" cy="1079500"/>
          </a:xfrm>
          <a:prstGeom prst="rect">
            <a:avLst/>
          </a:prstGeom>
          <a:noFill/>
          <a:ln w="28575" algn="ctr">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pPr algn="l" defTabSz="957263" eaLnBrk="1" hangingPunct="1">
              <a:buSzPct val="120000"/>
            </a:pPr>
            <a:endParaRPr lang="it-IT" sz="1600" b="0"/>
          </a:p>
        </p:txBody>
      </p:sp>
      <p:sp>
        <p:nvSpPr>
          <p:cNvPr id="136203" name="Rectangle 20"/>
          <p:cNvSpPr>
            <a:spLocks noChangeArrowheads="1"/>
          </p:cNvSpPr>
          <p:nvPr/>
        </p:nvSpPr>
        <p:spPr bwMode="auto">
          <a:xfrm>
            <a:off x="3771900" y="2092325"/>
            <a:ext cx="1081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2813"/>
            <a:r>
              <a:rPr lang="it-IT" sz="1200">
                <a:solidFill>
                  <a:srgbClr val="FF0000"/>
                </a:solidFill>
              </a:rPr>
              <a:t>Cost of the guarantee</a:t>
            </a:r>
          </a:p>
        </p:txBody>
      </p:sp>
      <p:sp>
        <p:nvSpPr>
          <p:cNvPr id="136204" name="Rectangle 21"/>
          <p:cNvSpPr>
            <a:spLocks noChangeArrowheads="1"/>
          </p:cNvSpPr>
          <p:nvPr/>
        </p:nvSpPr>
        <p:spPr bwMode="auto">
          <a:xfrm>
            <a:off x="3635375" y="3717925"/>
            <a:ext cx="1404938" cy="1079500"/>
          </a:xfrm>
          <a:prstGeom prst="rect">
            <a:avLst/>
          </a:prstGeom>
          <a:noFill/>
          <a:ln w="28575" algn="ctr">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pPr algn="l" defTabSz="957263" eaLnBrk="1" hangingPunct="1">
              <a:buSzPct val="120000"/>
            </a:pPr>
            <a:endParaRPr lang="it-IT" sz="1600" b="0"/>
          </a:p>
        </p:txBody>
      </p:sp>
      <p:sp>
        <p:nvSpPr>
          <p:cNvPr id="136205" name="Rectangle 22"/>
          <p:cNvSpPr>
            <a:spLocks noChangeArrowheads="1"/>
          </p:cNvSpPr>
          <p:nvPr/>
        </p:nvSpPr>
        <p:spPr bwMode="auto">
          <a:xfrm>
            <a:off x="3760788" y="3759200"/>
            <a:ext cx="1079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2813"/>
            <a:r>
              <a:rPr lang="it-IT" sz="1200">
                <a:solidFill>
                  <a:srgbClr val="FF0000"/>
                </a:solidFill>
              </a:rPr>
              <a:t>Cost of the guarantee</a:t>
            </a:r>
          </a:p>
        </p:txBody>
      </p:sp>
      <p:sp>
        <p:nvSpPr>
          <p:cNvPr id="14" name="Rectangle 13"/>
          <p:cNvSpPr/>
          <p:nvPr/>
        </p:nvSpPr>
        <p:spPr bwMode="auto">
          <a:xfrm>
            <a:off x="6732588" y="3894138"/>
            <a:ext cx="684212" cy="468312"/>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07" name="TextBox 14"/>
          <p:cNvSpPr txBox="1">
            <a:spLocks noChangeArrowheads="1"/>
          </p:cNvSpPr>
          <p:nvPr/>
        </p:nvSpPr>
        <p:spPr bwMode="auto">
          <a:xfrm>
            <a:off x="6770688" y="39449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sp>
        <p:nvSpPr>
          <p:cNvPr id="16" name="Rectangle 15"/>
          <p:cNvSpPr/>
          <p:nvPr/>
        </p:nvSpPr>
        <p:spPr bwMode="auto">
          <a:xfrm>
            <a:off x="6732588" y="3681413"/>
            <a:ext cx="684212" cy="21590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09" name="TextBox 16"/>
          <p:cNvSpPr txBox="1">
            <a:spLocks noChangeArrowheads="1"/>
          </p:cNvSpPr>
          <p:nvPr/>
        </p:nvSpPr>
        <p:spPr bwMode="auto">
          <a:xfrm>
            <a:off x="6770688" y="3630613"/>
            <a:ext cx="703262"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1.5%</a:t>
            </a:r>
          </a:p>
        </p:txBody>
      </p:sp>
      <p:sp>
        <p:nvSpPr>
          <p:cNvPr id="136210" name="TextBox 17"/>
          <p:cNvSpPr txBox="1">
            <a:spLocks noChangeArrowheads="1"/>
          </p:cNvSpPr>
          <p:nvPr/>
        </p:nvSpPr>
        <p:spPr bwMode="auto">
          <a:xfrm>
            <a:off x="5813425" y="4384675"/>
            <a:ext cx="9953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9" name="Rectangle 18"/>
          <p:cNvSpPr/>
          <p:nvPr/>
        </p:nvSpPr>
        <p:spPr bwMode="auto">
          <a:xfrm>
            <a:off x="5903913" y="3894138"/>
            <a:ext cx="684212" cy="468312"/>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12" name="TextBox 23"/>
          <p:cNvSpPr txBox="1">
            <a:spLocks noChangeArrowheads="1"/>
          </p:cNvSpPr>
          <p:nvPr/>
        </p:nvSpPr>
        <p:spPr bwMode="auto">
          <a:xfrm>
            <a:off x="5935663" y="3944938"/>
            <a:ext cx="70326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sp>
        <p:nvSpPr>
          <p:cNvPr id="25" name="Rectangle 24"/>
          <p:cNvSpPr/>
          <p:nvPr/>
        </p:nvSpPr>
        <p:spPr bwMode="auto">
          <a:xfrm>
            <a:off x="5903913" y="3424238"/>
            <a:ext cx="684212" cy="468312"/>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14" name="Rectangle 25"/>
          <p:cNvSpPr>
            <a:spLocks noChangeArrowheads="1"/>
          </p:cNvSpPr>
          <p:nvPr/>
        </p:nvSpPr>
        <p:spPr bwMode="auto">
          <a:xfrm>
            <a:off x="5919788" y="3435350"/>
            <a:ext cx="669925" cy="252413"/>
          </a:xfrm>
          <a:prstGeom prst="rect">
            <a:avLst/>
          </a:prstGeom>
          <a:pattFill prst="pct25">
            <a:fgClr>
              <a:srgbClr val="FF3300"/>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6215" name="TextBox 26"/>
          <p:cNvSpPr txBox="1">
            <a:spLocks noChangeArrowheads="1"/>
          </p:cNvSpPr>
          <p:nvPr/>
        </p:nvSpPr>
        <p:spPr bwMode="auto">
          <a:xfrm>
            <a:off x="5903913" y="3533775"/>
            <a:ext cx="8128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2.2%</a:t>
            </a:r>
          </a:p>
        </p:txBody>
      </p:sp>
      <p:sp>
        <p:nvSpPr>
          <p:cNvPr id="136216" name="TextBox 27"/>
          <p:cNvSpPr txBox="1">
            <a:spLocks noChangeArrowheads="1"/>
          </p:cNvSpPr>
          <p:nvPr/>
        </p:nvSpPr>
        <p:spPr bwMode="auto">
          <a:xfrm>
            <a:off x="6584950" y="4384675"/>
            <a:ext cx="996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a:p>
            <a:r>
              <a:rPr lang="it-IT" sz="1200"/>
              <a:t>w/o Guar</a:t>
            </a:r>
          </a:p>
        </p:txBody>
      </p:sp>
      <p:sp>
        <p:nvSpPr>
          <p:cNvPr id="29" name="Rectangle 28"/>
          <p:cNvSpPr/>
          <p:nvPr/>
        </p:nvSpPr>
        <p:spPr bwMode="auto">
          <a:xfrm>
            <a:off x="5815013" y="2217738"/>
            <a:ext cx="684212" cy="466725"/>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18" name="TextBox 29"/>
          <p:cNvSpPr txBox="1">
            <a:spLocks noChangeArrowheads="1"/>
          </p:cNvSpPr>
          <p:nvPr/>
        </p:nvSpPr>
        <p:spPr bwMode="auto">
          <a:xfrm>
            <a:off x="5846763" y="2259013"/>
            <a:ext cx="703262"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sp>
        <p:nvSpPr>
          <p:cNvPr id="31" name="Rectangle 30"/>
          <p:cNvSpPr/>
          <p:nvPr/>
        </p:nvSpPr>
        <p:spPr bwMode="auto">
          <a:xfrm>
            <a:off x="5815013" y="1651000"/>
            <a:ext cx="684212" cy="576263"/>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20" name="Rectangle 31"/>
          <p:cNvSpPr>
            <a:spLocks noChangeArrowheads="1"/>
          </p:cNvSpPr>
          <p:nvPr/>
        </p:nvSpPr>
        <p:spPr bwMode="auto">
          <a:xfrm>
            <a:off x="5840413" y="1663700"/>
            <a:ext cx="647700" cy="179388"/>
          </a:xfrm>
          <a:prstGeom prst="rect">
            <a:avLst/>
          </a:prstGeom>
          <a:pattFill prst="pct25">
            <a:fgClr>
              <a:srgbClr val="FF3300"/>
            </a:fgClr>
            <a:bgClr>
              <a:schemeClr val="bg1"/>
            </a:bgClr>
          </a:pattFill>
          <a:ln>
            <a:noFill/>
          </a:ln>
          <a:extLst>
            <a:ext uri="{91240B29-F687-4F45-9708-019B960494DF}">
              <a14:hiddenLine xmlns:a14="http://schemas.microsoft.com/office/drawing/2010/main" xmlns="" w="9525" algn="ctr">
                <a:solidFill>
                  <a:srgbClr val="000000"/>
                </a:solidFill>
                <a:round/>
                <a:headEnd/>
                <a:tailEnd/>
              </a14:hiddenLine>
            </a:ext>
          </a:extLst>
        </p:spPr>
        <p:txBody>
          <a:bodyPr lIns="0" tIns="0" rIns="0" bIns="0">
            <a:spAutoFit/>
          </a:bodyPr>
          <a:lstStyle/>
          <a:p>
            <a:pPr algn="l" defTabSz="957263" eaLnBrk="1" hangingPunct="1">
              <a:buSzPct val="120000"/>
            </a:pPr>
            <a:endParaRPr lang="it-IT" sz="1600" b="0"/>
          </a:p>
        </p:txBody>
      </p:sp>
      <p:sp>
        <p:nvSpPr>
          <p:cNvPr id="136221" name="TextBox 32"/>
          <p:cNvSpPr txBox="1">
            <a:spLocks noChangeArrowheads="1"/>
          </p:cNvSpPr>
          <p:nvPr/>
        </p:nvSpPr>
        <p:spPr bwMode="auto">
          <a:xfrm>
            <a:off x="5815013" y="1827213"/>
            <a:ext cx="812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3.0%</a:t>
            </a:r>
          </a:p>
        </p:txBody>
      </p:sp>
      <p:sp>
        <p:nvSpPr>
          <p:cNvPr id="136222" name="TextBox 33"/>
          <p:cNvSpPr txBox="1">
            <a:spLocks noChangeArrowheads="1"/>
          </p:cNvSpPr>
          <p:nvPr/>
        </p:nvSpPr>
        <p:spPr bwMode="auto">
          <a:xfrm>
            <a:off x="5727700" y="2671763"/>
            <a:ext cx="996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p:txBody>
      </p:sp>
      <p:sp>
        <p:nvSpPr>
          <p:cNvPr id="136223" name="TextBox 34"/>
          <p:cNvSpPr txBox="1">
            <a:spLocks noChangeArrowheads="1"/>
          </p:cNvSpPr>
          <p:nvPr/>
        </p:nvSpPr>
        <p:spPr bwMode="auto">
          <a:xfrm>
            <a:off x="6519863" y="2674938"/>
            <a:ext cx="996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Liabilities</a:t>
            </a:r>
          </a:p>
          <a:p>
            <a:r>
              <a:rPr lang="it-IT" sz="1200"/>
              <a:t>w/o Guar</a:t>
            </a:r>
          </a:p>
        </p:txBody>
      </p:sp>
      <p:sp>
        <p:nvSpPr>
          <p:cNvPr id="36" name="Rectangle 35"/>
          <p:cNvSpPr/>
          <p:nvPr/>
        </p:nvSpPr>
        <p:spPr bwMode="auto">
          <a:xfrm>
            <a:off x="6673850" y="2209800"/>
            <a:ext cx="684213" cy="468313"/>
          </a:xfrm>
          <a:prstGeom prst="rect">
            <a:avLst/>
          </a:prstGeom>
          <a:solidFill>
            <a:schemeClr val="bg1">
              <a:lumMod val="65000"/>
              <a:alpha val="50196"/>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25" name="TextBox 36"/>
          <p:cNvSpPr txBox="1">
            <a:spLocks noChangeArrowheads="1"/>
          </p:cNvSpPr>
          <p:nvPr/>
        </p:nvSpPr>
        <p:spPr bwMode="auto">
          <a:xfrm>
            <a:off x="6705600" y="2260600"/>
            <a:ext cx="70326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2.5%</a:t>
            </a:r>
          </a:p>
        </p:txBody>
      </p:sp>
      <p:sp>
        <p:nvSpPr>
          <p:cNvPr id="38" name="Rectangle 37"/>
          <p:cNvSpPr/>
          <p:nvPr/>
        </p:nvSpPr>
        <p:spPr bwMode="auto">
          <a:xfrm>
            <a:off x="6673850" y="1774825"/>
            <a:ext cx="684213" cy="431800"/>
          </a:xfrm>
          <a:prstGeom prst="rect">
            <a:avLst/>
          </a:prstGeom>
          <a:solidFill>
            <a:schemeClr val="accent1">
              <a:lumMod val="95000"/>
            </a:schemeClr>
          </a:solidFill>
          <a:ln w="9525" cap="flat" cmpd="sng" algn="ctr">
            <a:solidFill>
              <a:schemeClr val="tx1"/>
            </a:solidFill>
            <a:prstDash val="solid"/>
            <a:round/>
            <a:headEnd type="none" w="med" len="med"/>
            <a:tailEnd type="none" w="med" len="med"/>
          </a:ln>
          <a:effectLst/>
          <a:extLst/>
        </p:spPr>
        <p:txBody>
          <a:bodyPr lIns="0" tIns="0" rIns="0" bIns="0">
            <a:spAutoFit/>
          </a:bodyPr>
          <a:lstStyle/>
          <a:p>
            <a:pPr algn="l" defTabSz="957263" eaLnBrk="1" hangingPunct="1">
              <a:buSzPct val="120000"/>
              <a:defRPr/>
            </a:pPr>
            <a:endParaRPr lang="it-IT" sz="1600" b="0"/>
          </a:p>
        </p:txBody>
      </p:sp>
      <p:sp>
        <p:nvSpPr>
          <p:cNvPr id="136227" name="TextBox 38"/>
          <p:cNvSpPr txBox="1">
            <a:spLocks noChangeArrowheads="1"/>
          </p:cNvSpPr>
          <p:nvPr/>
        </p:nvSpPr>
        <p:spPr bwMode="auto">
          <a:xfrm>
            <a:off x="6692900" y="1847850"/>
            <a:ext cx="70326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500"/>
              <a:t>2.7%</a:t>
            </a:r>
          </a:p>
        </p:txBody>
      </p:sp>
      <p:cxnSp>
        <p:nvCxnSpPr>
          <p:cNvPr id="40" name="Straight Connector 39"/>
          <p:cNvCxnSpPr/>
          <p:nvPr/>
        </p:nvCxnSpPr>
        <p:spPr bwMode="auto">
          <a:xfrm>
            <a:off x="5670550" y="2698750"/>
            <a:ext cx="19081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bwMode="auto">
          <a:xfrm>
            <a:off x="5822950" y="4384675"/>
            <a:ext cx="1908175" cy="0"/>
          </a:xfrm>
          <a:prstGeom prst="line">
            <a:avLst/>
          </a:prstGeom>
          <a:ln w="3175">
            <a:solidFill>
              <a:schemeClr val="tx1"/>
            </a:solidFill>
          </a:ln>
          <a:extLst/>
        </p:spPr>
        <p:style>
          <a:lnRef idx="1">
            <a:schemeClr val="dk1"/>
          </a:lnRef>
          <a:fillRef idx="0">
            <a:schemeClr val="dk1"/>
          </a:fillRef>
          <a:effectRef idx="0">
            <a:schemeClr val="dk1"/>
          </a:effectRef>
          <a:fontRef idx="minor">
            <a:schemeClr val="tx1"/>
          </a:fontRef>
        </p:style>
      </p:cxnSp>
      <p:sp>
        <p:nvSpPr>
          <p:cNvPr id="136230" name="TextBox 41"/>
          <p:cNvSpPr txBox="1">
            <a:spLocks noChangeArrowheads="1"/>
          </p:cNvSpPr>
          <p:nvPr/>
        </p:nvSpPr>
        <p:spPr bwMode="auto">
          <a:xfrm>
            <a:off x="1692275" y="1500188"/>
            <a:ext cx="2841625" cy="276225"/>
          </a:xfrm>
          <a:prstGeom prst="rect">
            <a:avLst/>
          </a:prstGeom>
          <a:solidFill>
            <a:schemeClr val="bg1"/>
          </a:solidFill>
          <a:ln w="9525">
            <a:solidFill>
              <a:schemeClr val="tx1"/>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Stochastic scenarios before stress</a:t>
            </a:r>
          </a:p>
        </p:txBody>
      </p:sp>
      <p:sp>
        <p:nvSpPr>
          <p:cNvPr id="136231" name="TextBox 42"/>
          <p:cNvSpPr txBox="1">
            <a:spLocks noChangeArrowheads="1"/>
          </p:cNvSpPr>
          <p:nvPr/>
        </p:nvSpPr>
        <p:spPr bwMode="auto">
          <a:xfrm>
            <a:off x="1685925" y="3200400"/>
            <a:ext cx="2843213" cy="276225"/>
          </a:xfrm>
          <a:prstGeom prst="rect">
            <a:avLst/>
          </a:prstGeom>
          <a:solidFill>
            <a:schemeClr val="bg1"/>
          </a:solidFill>
          <a:ln w="9525">
            <a:solidFill>
              <a:schemeClr val="tx1"/>
            </a:solidFill>
            <a:miter lim="800000"/>
            <a:headEnd/>
            <a:tailEnd/>
          </a:ln>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Stochastic scenarios after stress</a:t>
            </a:r>
          </a:p>
        </p:txBody>
      </p:sp>
      <p:sp>
        <p:nvSpPr>
          <p:cNvPr id="136233"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42"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352425" y="627063"/>
            <a:ext cx="8226425" cy="414337"/>
          </a:xfrm>
          <a:prstGeom prst="rect">
            <a:avLst/>
          </a:prstGeom>
        </p:spPr>
        <p:txBody>
          <a:bodyPr/>
          <a:lstStyle/>
          <a:p>
            <a:pPr eaLnBrk="1" hangingPunct="1"/>
            <a:r>
              <a:rPr lang="en-US" sz="2000" i="0" dirty="0"/>
              <a:t>Loss Absorbency Capacity – Equity Risk</a:t>
            </a:r>
          </a:p>
        </p:txBody>
      </p:sp>
      <p:sp>
        <p:nvSpPr>
          <p:cNvPr id="137219" name="Rectangle 2"/>
          <p:cNvSpPr>
            <a:spLocks noChangeArrowheads="1"/>
          </p:cNvSpPr>
          <p:nvPr/>
        </p:nvSpPr>
        <p:spPr bwMode="gray">
          <a:xfrm>
            <a:off x="0" y="-242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defTabSz="912813"/>
            <a:endParaRPr lang="it-IT"/>
          </a:p>
        </p:txBody>
      </p:sp>
      <p:sp>
        <p:nvSpPr>
          <p:cNvPr id="137220" name="TextBox 4"/>
          <p:cNvSpPr txBox="1">
            <a:spLocks noChangeArrowheads="1"/>
          </p:cNvSpPr>
          <p:nvPr/>
        </p:nvSpPr>
        <p:spPr bwMode="auto">
          <a:xfrm>
            <a:off x="468313" y="1130300"/>
            <a:ext cx="799147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en-US" sz="1800" b="0">
                <a:solidFill>
                  <a:srgbClr val="000000"/>
                </a:solidFill>
              </a:rPr>
              <a:t>Equity Risk: the LAC asymmetry</a:t>
            </a:r>
            <a:endParaRPr lang="en-US" sz="1600">
              <a:solidFill>
                <a:srgbClr val="000000"/>
              </a:solidFill>
            </a:endParaRPr>
          </a:p>
        </p:txBody>
      </p:sp>
      <p:sp>
        <p:nvSpPr>
          <p:cNvPr id="151" name="TextBox 150"/>
          <p:cNvSpPr txBox="1"/>
          <p:nvPr/>
        </p:nvSpPr>
        <p:spPr>
          <a:xfrm>
            <a:off x="477838" y="1704975"/>
            <a:ext cx="5649912" cy="307975"/>
          </a:xfrm>
          <a:prstGeom prst="rect">
            <a:avLst/>
          </a:prstGeom>
          <a:solidFill>
            <a:schemeClr val="bg1">
              <a:lumMod val="95000"/>
            </a:schemeClr>
          </a:solidFill>
          <a:ln>
            <a:solidFill>
              <a:schemeClr val="tx1"/>
            </a:solidFill>
          </a:ln>
        </p:spPr>
        <p:txBody>
          <a:bodyPr>
            <a:spAutoFit/>
          </a:bodyPr>
          <a:lstStyle/>
          <a:p>
            <a:pPr eaLnBrk="1" hangingPunct="1">
              <a:defRPr/>
            </a:pPr>
            <a:r>
              <a:rPr lang="it-IT" sz="1400" dirty="0">
                <a:solidFill>
                  <a:srgbClr val="000000"/>
                </a:solidFill>
                <a:latin typeface="Arial" pitchFamily="34" charset="0"/>
              </a:rPr>
              <a:t>LAC vs change in expected returns</a:t>
            </a:r>
            <a:endParaRPr lang="en-US" sz="1400" dirty="0">
              <a:solidFill>
                <a:srgbClr val="00B0F0"/>
              </a:solidFill>
              <a:latin typeface="Arial" pitchFamily="34" charset="0"/>
            </a:endParaRPr>
          </a:p>
        </p:txBody>
      </p:sp>
      <p:sp>
        <p:nvSpPr>
          <p:cNvPr id="137222" name="Rectangle 13"/>
          <p:cNvSpPr>
            <a:spLocks noChangeArrowheads="1"/>
          </p:cNvSpPr>
          <p:nvPr/>
        </p:nvSpPr>
        <p:spPr bwMode="auto">
          <a:xfrm>
            <a:off x="477838" y="2014538"/>
            <a:ext cx="5649912" cy="4486275"/>
          </a:xfrm>
          <a:prstGeom prst="rect">
            <a:avLst/>
          </a:prstGeom>
          <a:noFill/>
          <a:ln w="317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2813"/>
            <a:endParaRPr lang="en-US" sz="2400" b="0" i="1">
              <a:solidFill>
                <a:srgbClr val="000000"/>
              </a:solidFill>
            </a:endParaRPr>
          </a:p>
        </p:txBody>
      </p:sp>
      <p:graphicFrame>
        <p:nvGraphicFramePr>
          <p:cNvPr id="11" name="Chart 10"/>
          <p:cNvGraphicFramePr/>
          <p:nvPr/>
        </p:nvGraphicFramePr>
        <p:xfrm>
          <a:off x="642910" y="3540120"/>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bwMode="auto">
          <a:xfrm>
            <a:off x="1306513" y="4111625"/>
            <a:ext cx="755650" cy="1588"/>
          </a:xfrm>
          <a:prstGeom prst="line">
            <a:avLst/>
          </a:prstGeom>
          <a:ln w="57150">
            <a:solidFill>
              <a:schemeClr val="bg1">
                <a:lumMod val="85000"/>
              </a:schemeClr>
            </a:solidFill>
          </a:ln>
          <a:extLst/>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a:off x="2068513" y="4111625"/>
            <a:ext cx="971550" cy="285750"/>
          </a:xfrm>
          <a:prstGeom prst="line">
            <a:avLst/>
          </a:prstGeom>
          <a:ln w="57150">
            <a:solidFill>
              <a:schemeClr val="bg1">
                <a:lumMod val="85000"/>
              </a:schemeClr>
            </a:solidFill>
          </a:ln>
          <a:extLst/>
        </p:spPr>
        <p:style>
          <a:lnRef idx="1">
            <a:schemeClr val="dk1"/>
          </a:lnRef>
          <a:fillRef idx="0">
            <a:schemeClr val="dk1"/>
          </a:fillRef>
          <a:effectRef idx="0">
            <a:schemeClr val="dk1"/>
          </a:effectRef>
          <a:fontRef idx="minor">
            <a:schemeClr val="tx1"/>
          </a:fontRef>
        </p:style>
      </p:cxnSp>
      <p:sp>
        <p:nvSpPr>
          <p:cNvPr id="18" name="Arc 17"/>
          <p:cNvSpPr/>
          <p:nvPr/>
        </p:nvSpPr>
        <p:spPr bwMode="auto">
          <a:xfrm rot="10800000">
            <a:off x="3021013" y="2611438"/>
            <a:ext cx="4286250" cy="3224212"/>
          </a:xfrm>
          <a:prstGeom prst="arc">
            <a:avLst>
              <a:gd name="adj1" fmla="val 17184326"/>
              <a:gd name="adj2" fmla="val 21343679"/>
            </a:avLst>
          </a:prstGeom>
          <a:noFill/>
          <a:ln w="57150">
            <a:solidFill>
              <a:srgbClr val="0000CC"/>
            </a:solidFill>
          </a:ln>
          <a:effectLst/>
          <a:extLst/>
        </p:spPr>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it-IT"/>
          </a:p>
        </p:txBody>
      </p:sp>
      <p:cxnSp>
        <p:nvCxnSpPr>
          <p:cNvPr id="19" name="Straight Connector 18"/>
          <p:cNvCxnSpPr/>
          <p:nvPr/>
        </p:nvCxnSpPr>
        <p:spPr bwMode="auto">
          <a:xfrm rot="16200000">
            <a:off x="613569"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rot="16200000">
            <a:off x="1577181" y="44140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rot="16200000">
            <a:off x="3253581" y="4388644"/>
            <a:ext cx="2916238" cy="0"/>
          </a:xfrm>
          <a:prstGeom prst="line">
            <a:avLst/>
          </a:prstGeom>
          <a:ln w="28575">
            <a:solidFill>
              <a:schemeClr val="accent2"/>
            </a:solidFill>
            <a:prstDash val="sysDash"/>
          </a:ln>
          <a:extLst/>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119188" y="2806700"/>
            <a:ext cx="1095375" cy="830263"/>
          </a:xfrm>
          <a:prstGeom prst="rect">
            <a:avLst/>
          </a:prstGeom>
          <a:noFill/>
        </p:spPr>
        <p:txBody>
          <a:bodyPr>
            <a:spAutoFit/>
          </a:bodyPr>
          <a:lstStyle/>
          <a:p>
            <a:pPr>
              <a:defRPr/>
            </a:pPr>
            <a:r>
              <a:rPr lang="it-IT" sz="1200" dirty="0">
                <a:solidFill>
                  <a:schemeClr val="bg1">
                    <a:lumMod val="85000"/>
                  </a:schemeClr>
                </a:solidFill>
              </a:rPr>
              <a:t>1.</a:t>
            </a:r>
          </a:p>
          <a:p>
            <a:pPr>
              <a:defRPr/>
            </a:pPr>
            <a:r>
              <a:rPr lang="it-IT" sz="1200" dirty="0">
                <a:solidFill>
                  <a:schemeClr val="bg1">
                    <a:lumMod val="85000"/>
                  </a:schemeClr>
                </a:solidFill>
              </a:rPr>
              <a:t>Profit</a:t>
            </a:r>
          </a:p>
          <a:p>
            <a:pPr>
              <a:defRPr/>
            </a:pPr>
            <a:r>
              <a:rPr lang="it-IT" sz="1200" dirty="0">
                <a:solidFill>
                  <a:schemeClr val="bg1">
                    <a:lumMod val="85000"/>
                  </a:schemeClr>
                </a:solidFill>
              </a:rPr>
              <a:t>Sharing</a:t>
            </a:r>
          </a:p>
          <a:p>
            <a:pPr>
              <a:defRPr/>
            </a:pPr>
            <a:r>
              <a:rPr lang="it-IT" sz="1200" dirty="0">
                <a:solidFill>
                  <a:schemeClr val="bg1">
                    <a:lumMod val="85000"/>
                  </a:schemeClr>
                </a:solidFill>
              </a:rPr>
              <a:t>Effect</a:t>
            </a:r>
          </a:p>
        </p:txBody>
      </p:sp>
      <p:sp>
        <p:nvSpPr>
          <p:cNvPr id="24" name="TextBox 23"/>
          <p:cNvSpPr txBox="1"/>
          <p:nvPr/>
        </p:nvSpPr>
        <p:spPr>
          <a:xfrm>
            <a:off x="2011363" y="2806700"/>
            <a:ext cx="1095375" cy="830263"/>
          </a:xfrm>
          <a:prstGeom prst="rect">
            <a:avLst/>
          </a:prstGeom>
          <a:noFill/>
        </p:spPr>
        <p:txBody>
          <a:bodyPr>
            <a:spAutoFit/>
          </a:bodyPr>
          <a:lstStyle/>
          <a:p>
            <a:pPr>
              <a:defRPr/>
            </a:pPr>
            <a:r>
              <a:rPr lang="it-IT" sz="1200" dirty="0">
                <a:solidFill>
                  <a:schemeClr val="bg1">
                    <a:lumMod val="85000"/>
                  </a:schemeClr>
                </a:solidFill>
              </a:rPr>
              <a:t>2.</a:t>
            </a:r>
          </a:p>
          <a:p>
            <a:pPr>
              <a:defRPr/>
            </a:pPr>
            <a:r>
              <a:rPr lang="it-IT" sz="1200" dirty="0">
                <a:solidFill>
                  <a:schemeClr val="bg1">
                    <a:lumMod val="85000"/>
                  </a:schemeClr>
                </a:solidFill>
              </a:rPr>
              <a:t>Increased Cost of the Guarantee</a:t>
            </a:r>
          </a:p>
        </p:txBody>
      </p:sp>
      <p:sp>
        <p:nvSpPr>
          <p:cNvPr id="137232" name="TextBox 24"/>
          <p:cNvSpPr txBox="1">
            <a:spLocks noChangeArrowheads="1"/>
          </p:cNvSpPr>
          <p:nvPr/>
        </p:nvSpPr>
        <p:spPr bwMode="auto">
          <a:xfrm>
            <a:off x="3311525" y="2806700"/>
            <a:ext cx="1095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a:defRPr sz="900" b="1">
                <a:solidFill>
                  <a:schemeClr val="tx1"/>
                </a:solidFill>
                <a:latin typeface="Arial" charset="0"/>
              </a:defRPr>
            </a:lvl1pPr>
            <a:lvl2pPr marL="742950" indent="-285750" defTabSz="912813">
              <a:defRPr sz="900" b="1">
                <a:solidFill>
                  <a:schemeClr val="tx1"/>
                </a:solidFill>
                <a:latin typeface="Arial" charset="0"/>
              </a:defRPr>
            </a:lvl2pPr>
            <a:lvl3pPr marL="1143000" indent="-228600" defTabSz="912813">
              <a:defRPr sz="900" b="1">
                <a:solidFill>
                  <a:schemeClr val="tx1"/>
                </a:solidFill>
                <a:latin typeface="Arial" charset="0"/>
              </a:defRPr>
            </a:lvl3pPr>
            <a:lvl4pPr marL="1600200" indent="-228600" defTabSz="912813">
              <a:defRPr sz="900" b="1">
                <a:solidFill>
                  <a:schemeClr val="tx1"/>
                </a:solidFill>
                <a:latin typeface="Arial" charset="0"/>
              </a:defRPr>
            </a:lvl4pPr>
            <a:lvl5pPr marL="2057400" indent="-228600" defTabSz="912813">
              <a:defRPr sz="900" b="1">
                <a:solidFill>
                  <a:schemeClr val="tx1"/>
                </a:solidFill>
                <a:latin typeface="Arial" charset="0"/>
              </a:defRPr>
            </a:lvl5pPr>
            <a:lvl6pPr marL="2514600" indent="-228600" algn="ctr" defTabSz="912813" eaLnBrk="0" fontAlgn="base" hangingPunct="0">
              <a:spcBef>
                <a:spcPct val="0"/>
              </a:spcBef>
              <a:spcAft>
                <a:spcPct val="0"/>
              </a:spcAft>
              <a:defRPr sz="900" b="1">
                <a:solidFill>
                  <a:schemeClr val="tx1"/>
                </a:solidFill>
                <a:latin typeface="Arial" charset="0"/>
              </a:defRPr>
            </a:lvl6pPr>
            <a:lvl7pPr marL="2971800" indent="-228600" algn="ctr" defTabSz="912813" eaLnBrk="0" fontAlgn="base" hangingPunct="0">
              <a:spcBef>
                <a:spcPct val="0"/>
              </a:spcBef>
              <a:spcAft>
                <a:spcPct val="0"/>
              </a:spcAft>
              <a:defRPr sz="900" b="1">
                <a:solidFill>
                  <a:schemeClr val="tx1"/>
                </a:solidFill>
                <a:latin typeface="Arial" charset="0"/>
              </a:defRPr>
            </a:lvl7pPr>
            <a:lvl8pPr marL="3429000" indent="-228600" algn="ctr" defTabSz="912813" eaLnBrk="0" fontAlgn="base" hangingPunct="0">
              <a:spcBef>
                <a:spcPct val="0"/>
              </a:spcBef>
              <a:spcAft>
                <a:spcPct val="0"/>
              </a:spcAft>
              <a:defRPr sz="900" b="1">
                <a:solidFill>
                  <a:schemeClr val="tx1"/>
                </a:solidFill>
                <a:latin typeface="Arial" charset="0"/>
              </a:defRPr>
            </a:lvl8pPr>
            <a:lvl9pPr marL="3886200" indent="-228600" algn="ctr" defTabSz="912813" eaLnBrk="0" fontAlgn="base" hangingPunct="0">
              <a:spcBef>
                <a:spcPct val="0"/>
              </a:spcBef>
              <a:spcAft>
                <a:spcPct val="0"/>
              </a:spcAft>
              <a:defRPr sz="900" b="1">
                <a:solidFill>
                  <a:schemeClr val="tx1"/>
                </a:solidFill>
                <a:latin typeface="Arial" charset="0"/>
              </a:defRPr>
            </a:lvl9pPr>
          </a:lstStyle>
          <a:p>
            <a:r>
              <a:rPr lang="it-IT" sz="1200"/>
              <a:t>3.</a:t>
            </a:r>
          </a:p>
          <a:p>
            <a:r>
              <a:rPr lang="it-IT" sz="1200"/>
              <a:t>Exhaustion of the FDB</a:t>
            </a:r>
          </a:p>
        </p:txBody>
      </p:sp>
      <p:sp>
        <p:nvSpPr>
          <p:cNvPr id="137233" name="Rectangle 19"/>
          <p:cNvSpPr>
            <a:spLocks noChangeArrowheads="1"/>
          </p:cNvSpPr>
          <p:nvPr/>
        </p:nvSpPr>
        <p:spPr bwMode="auto">
          <a:xfrm>
            <a:off x="2916238" y="2781300"/>
            <a:ext cx="2124075" cy="3382963"/>
          </a:xfrm>
          <a:prstGeom prst="rect">
            <a:avLst/>
          </a:prstGeom>
          <a:noFill/>
          <a:ln w="28575" algn="ctr">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pPr algn="l" defTabSz="957263" eaLnBrk="1" hangingPunct="1">
              <a:buSzPct val="120000"/>
            </a:pPr>
            <a:endParaRPr lang="it-IT" sz="1600" b="0"/>
          </a:p>
        </p:txBody>
      </p:sp>
      <p:sp>
        <p:nvSpPr>
          <p:cNvPr id="137235" name="AutoShape 8"/>
          <p:cNvSpPr>
            <a:spLocks noChangeAspect="1" noChangeArrowheads="1"/>
          </p:cNvSpPr>
          <p:nvPr/>
        </p:nvSpPr>
        <p:spPr bwMode="auto">
          <a:xfrm rot="5400000">
            <a:off x="196850" y="195263"/>
            <a:ext cx="187325" cy="123825"/>
          </a:xfrm>
          <a:prstGeom prst="triangle">
            <a:avLst>
              <a:gd name="adj" fmla="val 50000"/>
            </a:avLst>
          </a:prstGeom>
          <a:solidFill>
            <a:srgbClr val="0000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rot="10800000" vert="eaVert" wrap="none" anchor="ctr"/>
          <a:lstStyle/>
          <a:p>
            <a:pPr defTabSz="912813"/>
            <a:endParaRPr lang="it-IT"/>
          </a:p>
        </p:txBody>
      </p:sp>
      <p:sp>
        <p:nvSpPr>
          <p:cNvPr id="20" name="Rectangle 7"/>
          <p:cNvSpPr>
            <a:spLocks noChangeArrowheads="1"/>
          </p:cNvSpPr>
          <p:nvPr/>
        </p:nvSpPr>
        <p:spPr bwMode="auto">
          <a:xfrm>
            <a:off x="512763" y="157163"/>
            <a:ext cx="7772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defTabSz="912813" eaLnBrk="1" hangingPunct="1"/>
            <a:r>
              <a:rPr lang="en-GB" sz="1400" dirty="0" smtClean="0">
                <a:solidFill>
                  <a:srgbClr val="000000"/>
                </a:solidFill>
              </a:rPr>
              <a:t>Required Capital: calculations process and examples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mjUgjC9ofUCIR55IA.czfw"/>
</p:tagLst>
</file>

<file path=ppt/tags/tag10.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00.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01.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02.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MDo5AVLEhUu4zcbwIC4jE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MDo5AVLEhUu4zcbwIC4jE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MDo5AVLEhUu4zcbwIC4jE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MDo5AVLEhUu4zcbwIC4jEQ"/>
</p:tagLst>
</file>

<file path=ppt/tags/tag13.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1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lO90xU980K1pR3QSuhumw"/>
</p:tagLst>
</file>

<file path=ppt/tags/tag23.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2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MlO90xU980K1pR3QSuhumw"/>
</p:tagLst>
</file>

<file path=ppt/tags/tag33.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3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mjUgjC9ofUCIR55IA.czf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MlO90xU980K1pR3QSuhumw"/>
</p:tagLst>
</file>

<file path=ppt/tags/tag4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4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0.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1.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2.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3.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yFDxh.gkH0.zvcHthw.39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lO90xU980K1pR3QSuhum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oZkb90mJrUqcfIpG85gkww"/>
</p:tagLst>
</file>

<file path=ppt/tags/tag63.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6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hVX0hufuwUKOXA3QCQqgp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yFDxh.gkH0.zvcHthw.39Q"/>
</p:tagLst>
</file>

<file path=ppt/tags/tag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MlO90xU980K1pR3QSuhum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oZkb90mJrUqcfIpG85gkww"/>
</p:tagLst>
</file>

<file path=ppt/tags/tag84.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85.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8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8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8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8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90.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mjUgjC9ofUCIR55IA.czf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7j27fJGHEOPgjl94WKmb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7k9gM6lNFEWHVap2kmah3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MlO90xU980K1pR3QSuhumw"/>
</p:tagLst>
</file>

<file path=ppt/tags/tag96.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97.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98.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ags/tag99.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MCK CONFIDENTIAL" val="McK Disclaimer"/>
  <p:tag name="RESIZE" val="Yes"/>
</p:tagLst>
</file>

<file path=ppt/theme/theme1.xml><?xml version="1.0" encoding="utf-8"?>
<a:theme xmlns:a="http://schemas.openxmlformats.org/drawingml/2006/main" name="1_Blank">
  <a:themeElements>
    <a:clrScheme name="Blank 14">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DDDDDD"/>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CC"/>
        </a:solidFill>
        <a:ln w="11176" cap="flat" cmpd="sng" algn="ctr">
          <a:solidFill>
            <a:srgbClr val="CCFFCC"/>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CFFCC"/>
        </a:solidFill>
        <a:ln w="11176" cap="flat" cmpd="sng" algn="ctr">
          <a:solidFill>
            <a:srgbClr val="CCFFCC"/>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DDDDDD"/>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201101_CC_Modello_std_presentazioni_POWERPOINT_IRC">
  <a:themeElements>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57263" rtl="0" eaLnBrk="1" fontAlgn="base" latinLnBrk="0" hangingPunct="1">
          <a:lnSpc>
            <a:spcPct val="100000"/>
          </a:lnSpc>
          <a:spcBef>
            <a:spcPct val="0"/>
          </a:spcBef>
          <a:spcAft>
            <a:spcPct val="0"/>
          </a:spcAft>
          <a:buClrTx/>
          <a:buSzPct val="120000"/>
          <a:buFontTx/>
          <a:buNone/>
          <a:tabLst/>
          <a:defRPr kumimoji="0" 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57263" rtl="0" eaLnBrk="1" fontAlgn="base" latinLnBrk="0" hangingPunct="1">
          <a:lnSpc>
            <a:spcPct val="100000"/>
          </a:lnSpc>
          <a:spcBef>
            <a:spcPct val="0"/>
          </a:spcBef>
          <a:spcAft>
            <a:spcPct val="0"/>
          </a:spcAft>
          <a:buClrTx/>
          <a:buSzPct val="120000"/>
          <a:buFontTx/>
          <a:buNone/>
          <a:tabLst/>
          <a:defRPr kumimoji="0" lang="it-IT" sz="1600" b="0" i="0" u="none" strike="noStrike" cap="none" normalizeH="0" baseline="0" smtClean="0">
            <a:ln>
              <a:noFill/>
            </a:ln>
            <a:solidFill>
              <a:schemeClr val="tx1"/>
            </a:solidFill>
            <a:effectLst/>
            <a:latin typeface="Arial" charset="0"/>
          </a:defRPr>
        </a:defPPr>
      </a:lstStyle>
    </a:lnDef>
  </a:objectDefaults>
  <a:extraClrSchemeLst>
    <a:extraClrScheme>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201101_CC_Modello_std_presentazioni_POWERPOINT_IRC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201101_CC_Modello_std_presentazioni_POWERPOINT_IRC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201101_CC_Modello_std_presentazioni_POWERPOINT_IRC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201101_CC_Modello_std_presentazioni_POWERPOINT_IRC">
  <a:themeElements>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57263" rtl="0" eaLnBrk="1" fontAlgn="base" latinLnBrk="0" hangingPunct="1">
          <a:lnSpc>
            <a:spcPct val="100000"/>
          </a:lnSpc>
          <a:spcBef>
            <a:spcPct val="0"/>
          </a:spcBef>
          <a:spcAft>
            <a:spcPct val="0"/>
          </a:spcAft>
          <a:buClrTx/>
          <a:buSzPct val="120000"/>
          <a:buFontTx/>
          <a:buNone/>
          <a:tabLst/>
          <a:defRPr kumimoji="0" 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57263" rtl="0" eaLnBrk="1" fontAlgn="base" latinLnBrk="0" hangingPunct="1">
          <a:lnSpc>
            <a:spcPct val="100000"/>
          </a:lnSpc>
          <a:spcBef>
            <a:spcPct val="0"/>
          </a:spcBef>
          <a:spcAft>
            <a:spcPct val="0"/>
          </a:spcAft>
          <a:buClrTx/>
          <a:buSzPct val="120000"/>
          <a:buFontTx/>
          <a:buNone/>
          <a:tabLst/>
          <a:defRPr kumimoji="0" lang="it-IT" sz="1600" b="0" i="0" u="none" strike="noStrike" cap="none" normalizeH="0" baseline="0" smtClean="0">
            <a:ln>
              <a:noFill/>
            </a:ln>
            <a:solidFill>
              <a:schemeClr val="tx1"/>
            </a:solidFill>
            <a:effectLst/>
            <a:latin typeface="Arial" charset="0"/>
          </a:defRPr>
        </a:defPPr>
      </a:lstStyle>
    </a:lnDef>
  </a:objectDefaults>
  <a:extraClrSchemeLst>
    <a:extraClrScheme>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201101_CC_Modello_std_presentazioni_POWERPOINT_IRC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201101_CC_Modello_std_presentazioni_POWERPOINT_IRC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201101_CC_Modello_std_presentazioni_POWERPOINT_IRC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a:themeElements>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9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9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a:themeElements>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50000"/>
          </a:lnSpc>
          <a:spcBef>
            <a:spcPct val="20000"/>
          </a:spcBef>
          <a:spcAft>
            <a:spcPct val="0"/>
          </a:spcAft>
          <a:buClr>
            <a:schemeClr val="bg1"/>
          </a:buClr>
          <a:buSzTx/>
          <a:buFontTx/>
          <a:buNone/>
          <a:tabLst>
            <a:tab pos="381000" algn="l"/>
            <a:tab pos="2387600" algn="l"/>
          </a:tabLst>
          <a:defRPr kumimoji="0" lang="en-GB" sz="1400" b="0" i="0" u="none" strike="noStrike" cap="none" normalizeH="0" baseline="0" smtClean="0">
            <a:ln>
              <a:noFill/>
            </a:ln>
            <a:solidFill>
              <a:schemeClr val="bg1"/>
            </a:solidFill>
            <a:effectLst/>
            <a:latin typeface="Verdana"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50000"/>
          </a:lnSpc>
          <a:spcBef>
            <a:spcPct val="20000"/>
          </a:spcBef>
          <a:spcAft>
            <a:spcPct val="0"/>
          </a:spcAft>
          <a:buClr>
            <a:schemeClr val="bg1"/>
          </a:buClr>
          <a:buSzTx/>
          <a:buFontTx/>
          <a:buNone/>
          <a:tabLst>
            <a:tab pos="381000" algn="l"/>
            <a:tab pos="2387600" algn="l"/>
          </a:tabLst>
          <a:defRPr kumimoji="0" lang="en-GB" sz="1400" b="0" i="0" u="none" strike="noStrike" cap="none" normalizeH="0" baseline="0" smtClean="0">
            <a:ln>
              <a:noFill/>
            </a:ln>
            <a:solidFill>
              <a:schemeClr val="bg1"/>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GIA_template ppt GGIA+GG+progetto+fornitore 10.10.08">
  <a:themeElements>
    <a:clrScheme name="1_GGIA_template ppt GGIA+GG+progetto+fornitore 10.10.08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fontScheme name="1_GGIA_template ppt GGIA+GG+progetto+fornitore 10.1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GIA_template ppt GGIA+GG+progetto+fornitore 10.1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GIA_template ppt GGIA+GG+progetto+fornitore 10.1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GIA_template ppt GGIA+GG+progetto+fornitore 10.1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GIA_template ppt GGIA+GG+progetto+fornitore 10.1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GIA_template ppt GGIA+GG+progetto+fornitore 10.1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GIA_template ppt GGIA+GG+progetto+fornitore 10.1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GIA_template ppt GGIA+GG+progetto+fornitore 10.10.0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GIA_template ppt GGIA+GG+progetto+fornitore 10.1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GIA_template ppt GGIA+GG+progetto+fornitore 10.1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GIA_template ppt GGIA+GG+progetto+fornitore 10.1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GIA_template ppt GGIA+GG+progetto+fornitore 10.1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GIA_template ppt GGIA+GG+progetto+fornitore 10.1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GGIA_template ppt GGIA+GG+progetto+fornitore 10.10.08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GIA_template ppt GGIA+GG+progetto+fornitore 10.10.08">
  <a:themeElements>
    <a:clrScheme name="1_GGIA_template ppt GGIA+GG+progetto+fornitore 10.10.08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fontScheme name="1_GGIA_template ppt GGIA+GG+progetto+fornitore 10.1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GIA_template ppt GGIA+GG+progetto+fornitore 10.1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GIA_template ppt GGIA+GG+progetto+fornitore 10.1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GIA_template ppt GGIA+GG+progetto+fornitore 10.1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GIA_template ppt GGIA+GG+progetto+fornitore 10.1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GIA_template ppt GGIA+GG+progetto+fornitore 10.1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GIA_template ppt GGIA+GG+progetto+fornitore 10.1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GIA_template ppt GGIA+GG+progetto+fornitore 10.10.0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GIA_template ppt GGIA+GG+progetto+fornitore 10.1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GIA_template ppt GGIA+GG+progetto+fornitore 10.1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GIA_template ppt GGIA+GG+progetto+fornitore 10.1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GIA_template ppt GGIA+GG+progetto+fornitore 10.1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GIA_template ppt GGIA+GG+progetto+fornitore 10.1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GGIA_template ppt GGIA+GG+progetto+fornitore 10.10.08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a:themeElements>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9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9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a:themeElements>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9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9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a:themeElements>
    <a:clrScheme name="">
      <a:dk1>
        <a:srgbClr val="000000"/>
      </a:dk1>
      <a:lt1>
        <a:srgbClr val="FFFFFF"/>
      </a:lt1>
      <a:dk2>
        <a:srgbClr val="BFBFBF"/>
      </a:dk2>
      <a:lt2>
        <a:srgbClr val="F2F2F2"/>
      </a:lt2>
      <a:accent1>
        <a:srgbClr val="800000"/>
      </a:accent1>
      <a:accent2>
        <a:srgbClr val="7F7F7F"/>
      </a:accent2>
      <a:accent3>
        <a:srgbClr val="FFFFFF"/>
      </a:accent3>
      <a:accent4>
        <a:srgbClr val="000000"/>
      </a:accent4>
      <a:accent5>
        <a:srgbClr val="C0AAAA"/>
      </a:accent5>
      <a:accent6>
        <a:srgbClr val="727272"/>
      </a:accent6>
      <a:hlink>
        <a:srgbClr val="0000FF"/>
      </a:hlink>
      <a:folHlink>
        <a:srgbClr val="800080"/>
      </a:folHlink>
    </a:clrScheme>
    <a:fontScheme name="3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Blank 13">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14">
        <a:dk1>
          <a:srgbClr val="000000"/>
        </a:dk1>
        <a:lt1>
          <a:srgbClr val="FFFFFF"/>
        </a:lt1>
        <a:dk2>
          <a:srgbClr val="FF4C28"/>
        </a:dk2>
        <a:lt2>
          <a:srgbClr val="808080"/>
        </a:lt2>
        <a:accent1>
          <a:srgbClr val="7A0000"/>
        </a:accent1>
        <a:accent2>
          <a:srgbClr val="FF9119"/>
        </a:accent2>
        <a:accent3>
          <a:srgbClr val="FFFFFF"/>
        </a:accent3>
        <a:accent4>
          <a:srgbClr val="000000"/>
        </a:accent4>
        <a:accent5>
          <a:srgbClr val="BEAAAA"/>
        </a:accent5>
        <a:accent6>
          <a:srgbClr val="E78316"/>
        </a:accent6>
        <a:hlink>
          <a:srgbClr val="DDDDDD"/>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1101_CC_Modello_std_presentazioni_POWERPOINT_IRC">
  <a:themeElements>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57263" rtl="0" eaLnBrk="1" fontAlgn="base" latinLnBrk="0" hangingPunct="1">
          <a:lnSpc>
            <a:spcPct val="100000"/>
          </a:lnSpc>
          <a:spcBef>
            <a:spcPct val="0"/>
          </a:spcBef>
          <a:spcAft>
            <a:spcPct val="0"/>
          </a:spcAft>
          <a:buClrTx/>
          <a:buSzPct val="120000"/>
          <a:buFontTx/>
          <a:buNone/>
          <a:tabLst/>
          <a:defRPr kumimoji="0" 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57263" rtl="0" eaLnBrk="1" fontAlgn="base" latinLnBrk="0" hangingPunct="1">
          <a:lnSpc>
            <a:spcPct val="100000"/>
          </a:lnSpc>
          <a:spcBef>
            <a:spcPct val="0"/>
          </a:spcBef>
          <a:spcAft>
            <a:spcPct val="0"/>
          </a:spcAft>
          <a:buClrTx/>
          <a:buSzPct val="120000"/>
          <a:buFontTx/>
          <a:buNone/>
          <a:tabLst/>
          <a:defRPr kumimoji="0" lang="it-IT" sz="1600" b="0" i="0" u="none" strike="noStrike" cap="none" normalizeH="0" baseline="0" smtClean="0">
            <a:ln>
              <a:noFill/>
            </a:ln>
            <a:solidFill>
              <a:schemeClr val="tx1"/>
            </a:solidFill>
            <a:effectLst/>
            <a:latin typeface="Arial" charset="0"/>
          </a:defRPr>
        </a:defPPr>
      </a:lstStyle>
    </a:lnDef>
  </a:objectDefaults>
  <a:extraClrSchemeLst>
    <a:extraClrScheme>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201101_CC_Modello_std_presentazioni_POWERPOINT_IRC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201101_CC_Modello_std_presentazioni_POWERPOINT_IRC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201101_CC_Modello_std_presentazioni_POWERPOINT_IRC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201101_CC_Modello_std_presentazioni_POWERPOINT_IRC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201101_CC_Modello_std_presentazioni_POWERPOINT_IRC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000000"/>
    </a:dk1>
    <a:lt1>
      <a:srgbClr val="FFFFFF"/>
    </a:lt1>
    <a:dk2>
      <a:srgbClr val="BFBFBF"/>
    </a:dk2>
    <a:lt2>
      <a:srgbClr val="F2F2F2"/>
    </a:lt2>
    <a:accent1>
      <a:srgbClr val="800000"/>
    </a:accent1>
    <a:accent2>
      <a:srgbClr val="7F7F7F"/>
    </a:accent2>
    <a:accent3>
      <a:srgbClr val="FFFFFF"/>
    </a:accent3>
    <a:accent4>
      <a:srgbClr val="000000"/>
    </a:accent4>
    <a:accent5>
      <a:srgbClr val="C0AAAA"/>
    </a:accent5>
    <a:accent6>
      <a:srgbClr val="727272"/>
    </a:accent6>
    <a:hlink>
      <a:srgbClr val="0000FF"/>
    </a:hlink>
    <a:folHlink>
      <a:srgbClr val="800080"/>
    </a:folHlink>
  </a:clrScheme>
  <a:fontScheme name="3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201101_CC_Modello_std_presentazioni_POWERPOINT_IRC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201101_CC_Modello_std_presentazioni_POWERPOINT_IR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35526</TotalTime>
  <Words>9795</Words>
  <Application>Microsoft Office PowerPoint</Application>
  <PresentationFormat>On-screen Show (4:3)</PresentationFormat>
  <Paragraphs>1636</Paragraphs>
  <Slides>116</Slides>
  <Notes>40</Notes>
  <HiddenSlides>0</HiddenSlides>
  <MMClips>0</MMClips>
  <ScaleCrop>false</ScaleCrop>
  <HeadingPairs>
    <vt:vector size="6" baseType="variant">
      <vt:variant>
        <vt:lpstr>Theme</vt:lpstr>
      </vt:variant>
      <vt:variant>
        <vt:i4>11</vt:i4>
      </vt:variant>
      <vt:variant>
        <vt:lpstr>Embedded OLE Servers</vt:lpstr>
      </vt:variant>
      <vt:variant>
        <vt:i4>4</vt:i4>
      </vt:variant>
      <vt:variant>
        <vt:lpstr>Slide Titles</vt:lpstr>
      </vt:variant>
      <vt:variant>
        <vt:i4>116</vt:i4>
      </vt:variant>
    </vt:vector>
  </HeadingPairs>
  <TitlesOfParts>
    <vt:vector size="131" baseType="lpstr">
      <vt:lpstr>1_Blank</vt:lpstr>
      <vt:lpstr>2_Blank</vt:lpstr>
      <vt:lpstr>6_Blank</vt:lpstr>
      <vt:lpstr>1_GGIA_template ppt GGIA+GG+progetto+fornitore 10.10.08</vt:lpstr>
      <vt:lpstr>2_GGIA_template ppt GGIA+GG+progetto+fornitore 10.10.08</vt:lpstr>
      <vt:lpstr>4_Blank</vt:lpstr>
      <vt:lpstr>3_Blank</vt:lpstr>
      <vt:lpstr>5_Blank</vt:lpstr>
      <vt:lpstr>201101_CC_Modello_std_presentazioni_POWERPOINT_IRC</vt:lpstr>
      <vt:lpstr>1_201101_CC_Modello_std_presentazioni_POWERPOINT_IRC</vt:lpstr>
      <vt:lpstr>2_201101_CC_Modello_std_presentazioni_POWERPOINT_IRC</vt:lpstr>
      <vt:lpstr>Photo Editor Photo</vt:lpstr>
      <vt:lpstr>think-cell Slide</vt:lpstr>
      <vt:lpstr>Microsoft Office Excel 97-2003 Worksheet</vt:lpstr>
      <vt:lpstr>Equation</vt:lpstr>
      <vt:lpstr>Slide 1</vt:lpstr>
      <vt:lpstr>AGENDA</vt:lpstr>
      <vt:lpstr>AGENDA</vt:lpstr>
      <vt:lpstr>Slide 4</vt:lpstr>
      <vt:lpstr>Slide 5</vt:lpstr>
      <vt:lpstr>Slide 6</vt:lpstr>
      <vt:lpstr>Slide 7</vt:lpstr>
      <vt:lpstr>AGENDA</vt:lpstr>
      <vt:lpstr>Methodology: Available Capital</vt:lpstr>
      <vt:lpstr>Slide 10</vt:lpstr>
      <vt:lpstr>AGENDA</vt:lpstr>
      <vt:lpstr>Methodology: Available Capital</vt:lpstr>
      <vt:lpstr>BEL  = Present Value of Net Cash Flows</vt:lpstr>
      <vt:lpstr>BEL: Assets Projection</vt:lpstr>
      <vt:lpstr>BEL: Asset and Liabilities Projection</vt:lpstr>
      <vt:lpstr>BEL: Methodological Aspects</vt:lpstr>
      <vt:lpstr>BEL: Methodological Aspects</vt:lpstr>
      <vt:lpstr>Methodology: Understanding the FDB</vt:lpstr>
      <vt:lpstr>BEL: Methodological Aspects</vt:lpstr>
      <vt:lpstr>BEL: Methodological Aspects</vt:lpstr>
      <vt:lpstr>BEL: Methodological Aspects</vt:lpstr>
      <vt:lpstr>BEL: Methodological Aspects</vt:lpstr>
      <vt:lpstr>BEL: Methodological Aspects</vt:lpstr>
      <vt:lpstr>BEL: Methodological Aspects</vt:lpstr>
      <vt:lpstr>Market Consistent Valuation</vt:lpstr>
      <vt:lpstr>Market Consistent Valuation</vt:lpstr>
      <vt:lpstr>Market Consistent Valuation – Risk Neutral</vt:lpstr>
      <vt:lpstr>Market Consistent Valuation – Real World</vt:lpstr>
      <vt:lpstr>Market Consistent Valuation</vt:lpstr>
      <vt:lpstr>Market Consistent Valuation</vt:lpstr>
      <vt:lpstr>Why Economic Scenario Generators?</vt:lpstr>
      <vt:lpstr>Economic Scenario Generators</vt:lpstr>
      <vt:lpstr>Economic Scenario Generators – Interest rate models</vt:lpstr>
      <vt:lpstr>Economic Scenario Generators – Interest rate models</vt:lpstr>
      <vt:lpstr>Economic Scenario Generators – Interest rate models</vt:lpstr>
      <vt:lpstr>Economic Scenario Generators – Credit model Calibration</vt:lpstr>
      <vt:lpstr>Economic Scenario Generators – Equity model Calibration</vt:lpstr>
      <vt:lpstr>Economic Scenario Generators – Reduce Sampling Error</vt:lpstr>
      <vt:lpstr>Economic Scenario Generators – How Many simulations?</vt:lpstr>
      <vt:lpstr>Valuation Framework “the story so far”</vt:lpstr>
      <vt:lpstr>CFO Forum and MCEV Principles</vt:lpstr>
      <vt:lpstr>CFO Forum and MCEV Principles</vt:lpstr>
      <vt:lpstr>CFO Forum and MCEV Principles</vt:lpstr>
      <vt:lpstr>CFO Forum and MCEV Principles</vt:lpstr>
      <vt:lpstr>CFO Forum and MCEV Principles</vt:lpstr>
      <vt:lpstr>Financial market situation at YE2008: a “dislocated” market</vt:lpstr>
      <vt:lpstr>CFO Forum - December 2008: tackling extreme financial</vt:lpstr>
      <vt:lpstr>CFO Forum - May 2009: deferral of mandatory date</vt:lpstr>
      <vt:lpstr>CFO Forum - October 2009: amendment of MCEV principles</vt:lpstr>
      <vt:lpstr>Latest developments – YE2011 Tackling the sovereign debt crisis</vt:lpstr>
      <vt:lpstr>Latest developments – Setting the Risk Free Rates</vt:lpstr>
      <vt:lpstr>Counter Cyclical Premium: when and how</vt:lpstr>
      <vt:lpstr>Counter Cyclical Premium: when and how</vt:lpstr>
      <vt:lpstr>Derivation of the illiquidity premium</vt:lpstr>
      <vt:lpstr>A practical example</vt:lpstr>
      <vt:lpstr>A simplified example (1/2)</vt:lpstr>
      <vt:lpstr>A simplified example (2/2)</vt:lpstr>
      <vt:lpstr>Why a matching adjustment applied to a broader range of business?</vt:lpstr>
      <vt:lpstr>Example: Italian Product (profit sharing via Segregated Fund)</vt:lpstr>
      <vt:lpstr>Extrapolation: maturities of government bonds in EU markets</vt:lpstr>
      <vt:lpstr>Extrapolation – Smith Wilson Approach</vt:lpstr>
      <vt:lpstr>Extrapolation – From QIS5 to new industry proposal</vt:lpstr>
      <vt:lpstr>What does “best estimate operative assumptions” mean?</vt:lpstr>
      <vt:lpstr>Mortality assumptions – Lee Carter model</vt:lpstr>
      <vt:lpstr>Mortality assumptions – Lee Carter model Example (Italy)</vt:lpstr>
      <vt:lpstr>Mortality assumptions – Selection factor</vt:lpstr>
      <vt:lpstr>Mortality assumptions – Selection factor</vt:lpstr>
      <vt:lpstr>Mortality assumptions – Local GAAP vs. Best Estimate</vt:lpstr>
      <vt:lpstr>Impact of mortality improvement assumptions</vt:lpstr>
      <vt:lpstr>AGENDA</vt:lpstr>
      <vt:lpstr>Slide 71</vt:lpstr>
      <vt:lpstr>Methodology for Risk Capital: Theoretical approach</vt:lpstr>
      <vt:lpstr>Slide 73</vt:lpstr>
      <vt:lpstr>Slide 74</vt:lpstr>
      <vt:lpstr>Slide 75</vt:lpstr>
      <vt:lpstr>QIS5 – Final Results</vt:lpstr>
      <vt:lpstr>Slide 77</vt:lpstr>
      <vt:lpstr>Slide 78</vt:lpstr>
      <vt:lpstr>Slide 79</vt:lpstr>
      <vt:lpstr>Slide 80</vt:lpstr>
      <vt:lpstr>Slide 81</vt:lpstr>
      <vt:lpstr>Slide 82</vt:lpstr>
      <vt:lpstr>Slide 83</vt:lpstr>
      <vt:lpstr>Methodology for Risk capital: Market Risk </vt:lpstr>
      <vt:lpstr>Methodology for Risk capital: Market Risk </vt:lpstr>
      <vt:lpstr>Methodology for Risk capital: Market Risk </vt:lpstr>
      <vt:lpstr>Methodology for Risk capital: Market Risk </vt:lpstr>
      <vt:lpstr>Methodology for Risk capital: Market Risk </vt:lpstr>
      <vt:lpstr>Methodology for Risk capital: Market Risk </vt:lpstr>
      <vt:lpstr>Methodology for Risk capital: Market Risk </vt:lpstr>
      <vt:lpstr>Methodology for Risk capital: Market Risk </vt:lpstr>
      <vt:lpstr>Methodology for Risk capital: Market Risk</vt:lpstr>
      <vt:lpstr>Methodology for Risk capital: Market Risk</vt:lpstr>
      <vt:lpstr>Loss Absorbency Capacity – Equity Risk</vt:lpstr>
      <vt:lpstr>Loss Absorbency Capacity – Equity Risk</vt:lpstr>
      <vt:lpstr>Loss Absorbency Capacity – Equity Risk</vt:lpstr>
      <vt:lpstr>Loss Absorbency Capacity – Equity Risk</vt:lpstr>
      <vt:lpstr>Loss Absorbency Capacity – Equity Risk</vt:lpstr>
      <vt:lpstr>Loss Absorbency Capacity – Equity Risk</vt:lpstr>
      <vt:lpstr>Loss Absorbency Capacity – Equity Risk</vt:lpstr>
      <vt:lpstr>AGENDA</vt:lpstr>
      <vt:lpstr>Solvency 2 – Risk Optimization</vt:lpstr>
      <vt:lpstr>ORSA &amp; SAA: A Segregated Fund Example</vt:lpstr>
      <vt:lpstr>AGENDA</vt:lpstr>
      <vt:lpstr>New Products and Value</vt:lpstr>
      <vt:lpstr>New Products: Profit ratios based on «volumes»</vt:lpstr>
      <vt:lpstr>New Products: Profit ratios based on «volumes»</vt:lpstr>
      <vt:lpstr>New Products: Profit Breakdown</vt:lpstr>
      <vt:lpstr>New Products: Capital Absorption</vt:lpstr>
      <vt:lpstr>New Products: a multiple dimensions view</vt:lpstr>
      <vt:lpstr>ORSA: New Product and Capital Absorption</vt:lpstr>
      <vt:lpstr>ORSA: New Product and Capital Absorption</vt:lpstr>
      <vt:lpstr>ORSA: New Product and Capital Absorption</vt:lpstr>
      <vt:lpstr>ORSA: New Product and Capital Absorption</vt:lpstr>
      <vt:lpstr>New Product and SAA: Duration GAP</vt:lpstr>
      <vt:lpstr>New Product and SAA: Investing in Equity</vt:lpstr>
    </vt:vector>
  </TitlesOfParts>
  <Company>Bagshawe Leahy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dc:title>
  <dc:creator>Gary</dc:creator>
  <cp:lastModifiedBy>Giovanni Sala</cp:lastModifiedBy>
  <cp:revision>1784</cp:revision>
  <cp:lastPrinted>2012-10-16T11:01:53Z</cp:lastPrinted>
  <dcterms:created xsi:type="dcterms:W3CDTF">2002-08-30T11:01:38Z</dcterms:created>
  <dcterms:modified xsi:type="dcterms:W3CDTF">2012-12-17T00:39:50Z</dcterms:modified>
</cp:coreProperties>
</file>